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84" r:id="rId3"/>
    <p:sldId id="257" r:id="rId4"/>
    <p:sldId id="280" r:id="rId5"/>
    <p:sldId id="281" r:id="rId6"/>
    <p:sldId id="28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10F"/>
    <a:srgbClr val="06801A"/>
    <a:srgbClr val="43EE26"/>
    <a:srgbClr val="31E747"/>
    <a:srgbClr val="00FF00"/>
    <a:srgbClr val="111111"/>
    <a:srgbClr val="0F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52" autoAdjust="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0477B-EF69-49E5-8379-1DCAF19B18D9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B8F4A-C8B8-4F27-BB90-66F3546929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3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2F0B-4123-4DC8-90B0-70231508FC14}" type="datetime1">
              <a:rPr lang="ru-RU" smtClean="0"/>
              <a:t>28.08.2022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EA9F-5C6E-46E8-A574-10001E08C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60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8F4E-16EB-489A-9376-DBBBC0012037}" type="datetime1">
              <a:rPr lang="ru-RU" smtClean="0"/>
              <a:t>28.08.2022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EA9F-5C6E-46E8-A574-10001E08C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80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9EB-7E6C-4339-BC71-618C624BBCD8}" type="datetime1">
              <a:rPr lang="ru-RU" smtClean="0"/>
              <a:t>28.08.2022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EA9F-5C6E-46E8-A574-10001E08C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17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6DCD-5770-44BD-8657-79960AD370D6}" type="datetime1">
              <a:rPr lang="ru-RU" smtClean="0"/>
              <a:t>28.08.2022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EA9F-5C6E-46E8-A574-10001E08C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15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F1BB-368A-4EC2-8C91-3023F2301922}" type="datetime1">
              <a:rPr lang="ru-RU" smtClean="0"/>
              <a:t>28.08.2022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EA9F-5C6E-46E8-A574-10001E08C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81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0203-45B0-4F0E-AC33-D91A5714F48E}" type="datetime1">
              <a:rPr lang="ru-RU" smtClean="0"/>
              <a:t>28.08.2022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EA9F-5C6E-46E8-A574-10001E08C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54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BC56-8521-420A-8C33-7ADA9958030A}" type="datetime1">
              <a:rPr lang="ru-RU" smtClean="0"/>
              <a:t>28.08.2022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EA9F-5C6E-46E8-A574-10001E08C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35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57C9-2B35-4F73-93FE-FFE35C72CEBA}" type="datetime1">
              <a:rPr lang="ru-RU" smtClean="0"/>
              <a:t>28.08.2022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EA9F-5C6E-46E8-A574-10001E08C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31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7A3B-663D-410D-8E58-CB38C42BBB57}" type="datetime1">
              <a:rPr lang="ru-RU" smtClean="0"/>
              <a:t>28.08.2022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EA9F-5C6E-46E8-A574-10001E08C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96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6D28-EAED-41E5-88D9-C4B202108E67}" type="datetime1">
              <a:rPr lang="ru-RU" smtClean="0"/>
              <a:t>28.08.2022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EA9F-5C6E-46E8-A574-10001E08C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41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EFE8-718B-409D-9DAA-3BF13DE9D667}" type="datetime1">
              <a:rPr lang="ru-RU" smtClean="0"/>
              <a:t>28.08.2022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EA9F-5C6E-46E8-A574-10001E08C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74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7B86-029C-48CA-8BBC-173D6127CC44}" type="datetime1">
              <a:rPr lang="ru-RU" smtClean="0"/>
              <a:t>28.08.2022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CEA9F-5C6E-46E8-A574-10001E08C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329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1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2616497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«Алгоритм 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 страже экономической стабильности»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55222" y="4914642"/>
            <a:ext cx="795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«Искусственный интеллект Иванов и Андрея»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85208" y="60455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EA9F-5C6E-46E8-A574-10001E08C6F9}" type="slidenum">
              <a:rPr lang="ru-RU" smtClean="0"/>
              <a:t>1</a:t>
            </a:fld>
            <a:r>
              <a:rPr lang="en-US" dirty="0" smtClean="0"/>
              <a:t>/</a:t>
            </a:r>
            <a:r>
              <a:rPr lang="ru-RU" dirty="0" smtClean="0"/>
              <a:t>6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606" y="240860"/>
            <a:ext cx="3186596" cy="190427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42" y="160923"/>
            <a:ext cx="3471551" cy="195646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18" y="80984"/>
            <a:ext cx="1884363" cy="206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8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дд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EA9F-5C6E-46E8-A574-10001E08C6F9}" type="slidenum">
              <a:rPr lang="ru-RU" smtClean="0"/>
              <a:t>2</a:t>
            </a:fld>
            <a:r>
              <a:rPr lang="ru-RU" dirty="0" smtClean="0"/>
              <a:t>/6</a:t>
            </a:r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256" y="256749"/>
            <a:ext cx="2481943" cy="148318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8977" r="8977"/>
          <a:stretch/>
        </p:blipFill>
        <p:spPr>
          <a:xfrm>
            <a:off x="970730" y="1739934"/>
            <a:ext cx="2278907" cy="2278907"/>
          </a:xfrm>
          <a:prstGeom prst="ellipse">
            <a:avLst/>
          </a:prstGeom>
          <a:ln w="28575">
            <a:solidFill>
              <a:srgbClr val="28C10F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9" t="32694" r="22946" b="28736"/>
          <a:stretch/>
        </p:blipFill>
        <p:spPr>
          <a:xfrm>
            <a:off x="4595600" y="1788936"/>
            <a:ext cx="2278907" cy="2278907"/>
          </a:xfrm>
          <a:prstGeom prst="ellipse">
            <a:avLst/>
          </a:prstGeom>
          <a:ln w="28575">
            <a:solidFill>
              <a:srgbClr val="28C10F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" t="9012" r="6331" b="21145"/>
          <a:stretch/>
        </p:blipFill>
        <p:spPr>
          <a:xfrm>
            <a:off x="8220471" y="1739933"/>
            <a:ext cx="2327910" cy="2327910"/>
          </a:xfrm>
          <a:prstGeom prst="ellipse">
            <a:avLst/>
          </a:prstGeom>
          <a:ln w="28575">
            <a:solidFill>
              <a:srgbClr val="28C10F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364692" y="4758805"/>
            <a:ext cx="197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Магистр 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997644" y="4317015"/>
            <a:ext cx="172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Гоцко</a:t>
            </a:r>
            <a:r>
              <a:rPr lang="ru-RU" dirty="0" smtClean="0"/>
              <a:t> Иван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927189" y="4758970"/>
            <a:ext cx="370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Студент 6 курса </a:t>
            </a:r>
            <a:r>
              <a:rPr lang="ru-RU" dirty="0" err="1" smtClean="0"/>
              <a:t>специалитета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007549" y="4317015"/>
            <a:ext cx="197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Андрей</a:t>
            </a:r>
            <a:r>
              <a:rPr lang="ru-RU" dirty="0"/>
              <a:t> </a:t>
            </a:r>
            <a:r>
              <a:rPr lang="ru-RU" dirty="0" smtClean="0"/>
              <a:t>Никитин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172221" y="4758805"/>
            <a:ext cx="31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Студент 2 курса магистратуры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8507993" y="5225667"/>
            <a:ext cx="2477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Предобработка данных,</a:t>
            </a:r>
            <a:r>
              <a:rPr lang="en-US" dirty="0" smtClean="0"/>
              <a:t>UX </a:t>
            </a:r>
            <a:r>
              <a:rPr lang="ru-RU" dirty="0" smtClean="0"/>
              <a:t>дизайн, алгоритмы 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007549" y="5221770"/>
            <a:ext cx="1970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Статистические 	методы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880710" y="5221770"/>
            <a:ext cx="172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Нейросетевые</a:t>
            </a:r>
            <a:r>
              <a:rPr lang="ru-RU" dirty="0" smtClean="0"/>
              <a:t> 	методы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8524818" y="4317015"/>
            <a:ext cx="17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Астафьев Иван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086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1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3/6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41008" y="2828835"/>
            <a:ext cx="5089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Определить подход к решению, используемые технологии</a:t>
            </a:r>
          </a:p>
          <a:p>
            <a:pPr marL="342900" indent="-342900">
              <a:buAutoNum type="arabicPeriod"/>
            </a:pPr>
            <a:r>
              <a:rPr lang="ru-RU" dirty="0" smtClean="0"/>
              <a:t>Реализовать приложение для итогового решения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3521265" y="595085"/>
            <a:ext cx="5089335" cy="584775"/>
          </a:xfrm>
          <a:prstGeom prst="rect">
            <a:avLst/>
          </a:prstGeom>
          <a:noFill/>
          <a:ln w="38100">
            <a:solidFill>
              <a:srgbClr val="28C10F"/>
            </a:solidFill>
          </a:ln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00FF00"/>
                </a:solidFill>
                <a:latin typeface="Arial Black" panose="020B0A04020102020204" pitchFamily="34" charset="0"/>
              </a:rPr>
              <a:t>ЦЕЛЬ:</a:t>
            </a:r>
            <a:endParaRPr lang="ru-RU" sz="3200" dirty="0">
              <a:solidFill>
                <a:srgbClr val="00FF0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41008" y="1225033"/>
            <a:ext cx="4201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Предсказать экономические показатели по доступным.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521265" y="2157934"/>
            <a:ext cx="5089336" cy="584775"/>
          </a:xfrm>
          <a:prstGeom prst="rect">
            <a:avLst/>
          </a:prstGeom>
          <a:noFill/>
          <a:ln w="38100">
            <a:solidFill>
              <a:srgbClr val="28C10F"/>
            </a:solidFill>
          </a:ln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00FF00"/>
                </a:solidFill>
                <a:latin typeface="Arial Black" panose="020B0A04020102020204" pitchFamily="34" charset="0"/>
              </a:rPr>
              <a:t>ЗАДАЧИ:</a:t>
            </a:r>
            <a:endParaRPr lang="ru-RU" sz="3200" dirty="0">
              <a:solidFill>
                <a:srgbClr val="00FF00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21263" y="4281371"/>
            <a:ext cx="5089336" cy="584775"/>
          </a:xfrm>
          <a:prstGeom prst="rect">
            <a:avLst/>
          </a:prstGeom>
          <a:noFill/>
          <a:ln w="38100">
            <a:solidFill>
              <a:srgbClr val="28C10F"/>
            </a:solidFill>
          </a:ln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00FF00"/>
                </a:solidFill>
                <a:latin typeface="Arial Black" panose="020B0A04020102020204" pitchFamily="34" charset="0"/>
              </a:rPr>
              <a:t>СТЕК ТЕХНОЛОГИЙ:</a:t>
            </a:r>
            <a:endParaRPr lang="ru-RU" sz="3200" dirty="0">
              <a:solidFill>
                <a:srgbClr val="00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256" y="256749"/>
            <a:ext cx="2481943" cy="148318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521263" y="4866146"/>
            <a:ext cx="4796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Рекуррентная нейронная сеть</a:t>
            </a:r>
          </a:p>
          <a:p>
            <a:pPr marL="342900" indent="-342900">
              <a:buAutoNum type="arabicPeriod"/>
            </a:pPr>
            <a:r>
              <a:rPr lang="ru-RU" dirty="0" smtClean="0"/>
              <a:t>Корреляционный и регрессионный анализ</a:t>
            </a:r>
          </a:p>
          <a:p>
            <a:pPr marL="342900" indent="-342900">
              <a:buAutoNum type="arabicPeriod"/>
            </a:pPr>
            <a:r>
              <a:rPr lang="ru-RU" dirty="0" smtClean="0"/>
              <a:t>Регрессия с помощью случайного леса</a:t>
            </a:r>
          </a:p>
          <a:p>
            <a:pPr marL="342900" indent="-342900">
              <a:buAutoNum type="arabicPeriod"/>
            </a:pPr>
            <a:r>
              <a:rPr lang="en-US" dirty="0" smtClean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33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EA9F-5C6E-46E8-A574-10001E08C6F9}" type="slidenum">
              <a:rPr lang="ru-RU" smtClean="0"/>
              <a:t>4</a:t>
            </a:fld>
            <a:r>
              <a:rPr lang="ru-RU" dirty="0" smtClean="0"/>
              <a:t>/6</a:t>
            </a:r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256" y="256749"/>
            <a:ext cx="2481943" cy="14831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6379" y="949183"/>
            <a:ext cx="6932650" cy="1077218"/>
          </a:xfrm>
          <a:prstGeom prst="rect">
            <a:avLst/>
          </a:prstGeom>
          <a:noFill/>
          <a:ln w="38100">
            <a:solidFill>
              <a:srgbClr val="28C10F"/>
            </a:solidFill>
          </a:ln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00FF00"/>
                </a:solidFill>
                <a:latin typeface="Arial Black" panose="020B0A04020102020204" pitchFamily="34" charset="0"/>
              </a:rPr>
              <a:t>Типы прогнозов и подходы к ним:</a:t>
            </a:r>
            <a:endParaRPr lang="ru-RU" sz="3200" dirty="0">
              <a:solidFill>
                <a:srgbClr val="00FF0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379" y="2577254"/>
            <a:ext cx="1063742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 smtClean="0">
                <a:solidFill>
                  <a:srgbClr val="00FF00"/>
                </a:solidFill>
              </a:rPr>
              <a:t>Безусловный прогноз данных. </a:t>
            </a:r>
            <a:r>
              <a:rPr lang="ru-RU" sz="2000" dirty="0" smtClean="0"/>
              <a:t>В таблице одновременно неизвестны все переменные за какой-то период. Для прогнозирования используется </a:t>
            </a:r>
            <a:r>
              <a:rPr lang="en-US" sz="2000" dirty="0" smtClean="0"/>
              <a:t>LSTM – </a:t>
            </a:r>
            <a:r>
              <a:rPr lang="ru-RU" sz="2000" dirty="0" smtClean="0"/>
              <a:t>рекуррентная нейронная сеть.</a:t>
            </a:r>
          </a:p>
          <a:p>
            <a:pPr marL="342900" indent="-342900">
              <a:buAutoNum type="arabicPeriod"/>
            </a:pPr>
            <a:r>
              <a:rPr lang="ru-RU" sz="2000" dirty="0" smtClean="0">
                <a:solidFill>
                  <a:srgbClr val="00FF00"/>
                </a:solidFill>
              </a:rPr>
              <a:t>Условный прогноз. </a:t>
            </a:r>
            <a:r>
              <a:rPr lang="ru-RU" sz="2000" dirty="0" smtClean="0"/>
              <a:t>В таблице известна переменная за весь промежуток времени, на основании которой необходимо провести прогноз остальных переменных. Используется корреляционный анализ и в зависимости от результатов применяются методы машинного или глубокого обучения.</a:t>
            </a:r>
          </a:p>
          <a:p>
            <a:pPr marL="342900" indent="-342900">
              <a:buAutoNum type="arabicPeriod"/>
            </a:pPr>
            <a:r>
              <a:rPr lang="ru-RU" sz="2000" dirty="0" smtClean="0">
                <a:solidFill>
                  <a:srgbClr val="00FF00"/>
                </a:solidFill>
              </a:rPr>
              <a:t>Прогноз с задержкой выхода официальной статистики. </a:t>
            </a:r>
            <a:r>
              <a:rPr lang="ru-RU" sz="2000" dirty="0" smtClean="0"/>
              <a:t>В таблице недостаёт некоторых значений какой-либо переменной. Используются методы условного прогноза для дополнения недостающих значений, а также методы безусловного прогноза для прогнозирования значений всех переменных.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9746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111"/>
          </a:solidFill>
          <a:ln>
            <a:solidFill>
              <a:srgbClr val="068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EA9F-5C6E-46E8-A574-10001E08C6F9}" type="slidenum">
              <a:rPr lang="ru-RU" smtClean="0"/>
              <a:t>5</a:t>
            </a:fld>
            <a:r>
              <a:rPr lang="ru-RU" dirty="0" smtClean="0"/>
              <a:t>/6</a:t>
            </a:r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5256" y="256749"/>
            <a:ext cx="2481943" cy="14831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29675" y="1704295"/>
            <a:ext cx="6932650" cy="584775"/>
          </a:xfrm>
          <a:prstGeom prst="rect">
            <a:avLst/>
          </a:prstGeom>
          <a:noFill/>
          <a:ln w="38100">
            <a:solidFill>
              <a:srgbClr val="28C10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 err="1" smtClean="0">
                <a:solidFill>
                  <a:srgbClr val="00FF00"/>
                </a:solidFill>
                <a:latin typeface="Arial Black" panose="020B0A04020102020204" pitchFamily="34" charset="0"/>
              </a:rPr>
              <a:t>Скринкаст</a:t>
            </a:r>
            <a:r>
              <a:rPr lang="ru-RU" sz="3200" dirty="0" smtClean="0">
                <a:solidFill>
                  <a:srgbClr val="00FF00"/>
                </a:solidFill>
                <a:latin typeface="Arial Black" panose="020B0A04020102020204" pitchFamily="34" charset="0"/>
              </a:rPr>
              <a:t> приложения</a:t>
            </a:r>
            <a:endParaRPr lang="ru-RU" sz="3200" dirty="0">
              <a:solidFill>
                <a:srgbClr val="00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прога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35046" y="2479220"/>
            <a:ext cx="6470210" cy="363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2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EA9F-5C6E-46E8-A574-10001E08C6F9}" type="slidenum">
              <a:rPr lang="ru-RU" smtClean="0"/>
              <a:t>6</a:t>
            </a:fld>
            <a:r>
              <a:rPr lang="ru-RU" dirty="0" smtClean="0"/>
              <a:t>/6</a:t>
            </a:r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256" y="256749"/>
            <a:ext cx="2481943" cy="14831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6379" y="1281432"/>
            <a:ext cx="6932650" cy="584775"/>
          </a:xfrm>
          <a:prstGeom prst="rect">
            <a:avLst/>
          </a:prstGeom>
          <a:noFill/>
          <a:ln w="38100">
            <a:solidFill>
              <a:srgbClr val="28C10F"/>
            </a:solidFill>
          </a:ln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00FF00"/>
                </a:solidFill>
                <a:latin typeface="Arial Black" panose="020B0A04020102020204" pitchFamily="34" charset="0"/>
              </a:rPr>
              <a:t>ИТОГИ</a:t>
            </a:r>
            <a:endParaRPr lang="ru-RU" sz="3200" dirty="0">
              <a:solidFill>
                <a:srgbClr val="00FF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51" y="2523026"/>
            <a:ext cx="106374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Разработан прототип приложения 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Разработана модель нейронной сети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Предложены статистические методы</a:t>
            </a:r>
            <a:r>
              <a:rPr lang="en-US" sz="2000" dirty="0" smtClean="0"/>
              <a:t>, </a:t>
            </a:r>
            <a:r>
              <a:rPr lang="ru-RU" sz="2000" dirty="0" smtClean="0"/>
              <a:t>но их реализация выходила за допущенные временные, поэтому остановились на применении только </a:t>
            </a:r>
            <a:r>
              <a:rPr lang="ru-RU" sz="2000" dirty="0" err="1" smtClean="0"/>
              <a:t>нейросетевом</a:t>
            </a:r>
            <a:r>
              <a:rPr lang="ru-RU" sz="2000" dirty="0" smtClean="0"/>
              <a:t> методе;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Обработаны некоторые тестовые данные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222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1085</TotalTime>
  <Words>225</Words>
  <Application>Microsoft Office PowerPoint</Application>
  <PresentationFormat>Широкоэкранный</PresentationFormat>
  <Paragraphs>40</Paragraphs>
  <Slides>6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 Орлова</dc:creator>
  <cp:lastModifiedBy>Пользователь Windows</cp:lastModifiedBy>
  <cp:revision>76</cp:revision>
  <dcterms:created xsi:type="dcterms:W3CDTF">2022-05-22T21:28:00Z</dcterms:created>
  <dcterms:modified xsi:type="dcterms:W3CDTF">2022-08-28T08:17:09Z</dcterms:modified>
</cp:coreProperties>
</file>