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43" r:id="rId4"/>
    <p:sldId id="363" r:id="rId5"/>
    <p:sldId id="368" r:id="rId6"/>
    <p:sldId id="382" r:id="rId7"/>
    <p:sldId id="370" r:id="rId8"/>
    <p:sldId id="371" r:id="rId9"/>
    <p:sldId id="369" r:id="rId10"/>
    <p:sldId id="378" r:id="rId11"/>
    <p:sldId id="381" r:id="rId12"/>
    <p:sldId id="373" r:id="rId13"/>
    <p:sldId id="377" r:id="rId14"/>
    <p:sldId id="379" r:id="rId15"/>
    <p:sldId id="380" r:id="rId16"/>
    <p:sldId id="374" r:id="rId17"/>
    <p:sldId id="375" r:id="rId18"/>
    <p:sldId id="383" r:id="rId19"/>
    <p:sldId id="384" r:id="rId20"/>
    <p:sldId id="385" r:id="rId21"/>
    <p:sldId id="386" r:id="rId22"/>
    <p:sldId id="364" r:id="rId23"/>
    <p:sldId id="367" r:id="rId24"/>
    <p:sldId id="365" r:id="rId25"/>
    <p:sldId id="389" r:id="rId26"/>
    <p:sldId id="366" r:id="rId27"/>
    <p:sldId id="390" r:id="rId28"/>
    <p:sldId id="387" r:id="rId29"/>
    <p:sldId id="38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79B6A4-E1D3-4913-984A-9640869AD53E}">
          <p14:sldIdLst>
            <p14:sldId id="256"/>
            <p14:sldId id="257"/>
            <p14:sldId id="343"/>
            <p14:sldId id="363"/>
            <p14:sldId id="368"/>
            <p14:sldId id="382"/>
            <p14:sldId id="370"/>
            <p14:sldId id="371"/>
            <p14:sldId id="369"/>
            <p14:sldId id="378"/>
            <p14:sldId id="381"/>
            <p14:sldId id="373"/>
            <p14:sldId id="377"/>
            <p14:sldId id="379"/>
            <p14:sldId id="380"/>
            <p14:sldId id="374"/>
            <p14:sldId id="375"/>
            <p14:sldId id="383"/>
            <p14:sldId id="384"/>
            <p14:sldId id="385"/>
            <p14:sldId id="386"/>
            <p14:sldId id="364"/>
            <p14:sldId id="367"/>
            <p14:sldId id="365"/>
            <p14:sldId id="389"/>
            <p14:sldId id="366"/>
            <p14:sldId id="390"/>
            <p14:sldId id="387"/>
            <p14:sldId id="388"/>
          </p14:sldIdLst>
        </p14:section>
        <p14:section name="Раздел без заголовка" id="{243FB614-B8DC-426A-AB64-311BAE7794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9CF0-4D0D-4438-B55C-8330BB6513B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2E01-DC57-44A3-987C-B072E3916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2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8B48-8DBF-4700-8F89-5FFB2C526A1C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5210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refactoring/smel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0262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y/infopulse/blog/336110/" TargetMode="External"/><Relationship Id="rId4" Type="http://schemas.openxmlformats.org/officeDocument/2006/relationships/hyperlink" Target="ftp://ftp.idsoftware.com/idstuff/source/quake3-1.32b-source.zi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70391"/>
            <a:ext cx="12192000" cy="21621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«Чистый код»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2461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</a:t>
            </a:r>
            <a:r>
              <a:rPr lang="ru-RU" sz="9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и объектов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представлять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r>
              <a:rPr lang="en-US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существительные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их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комбинации.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быть понятно для чего используется этот класс. Должны начинаться с заглавной буквы. </a:t>
            </a:r>
          </a:p>
          <a:p>
            <a:pPr marL="0" indent="0" algn="just">
              <a:buNone/>
            </a:pPr>
            <a:r>
              <a:rPr lang="ru-RU" sz="9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  <a:p>
            <a:pPr marL="0" indent="0" algn="just">
              <a:buNone/>
            </a:pP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WikiPage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9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Антипримеры</a:t>
            </a:r>
            <a:r>
              <a:rPr lang="ru-RU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Manager-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AccountManager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Info-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HelpMessage</a:t>
            </a:r>
            <a:endParaRPr lang="ru-RU" sz="9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9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</a:t>
            </a:r>
            <a:r>
              <a:rPr lang="ru-RU" sz="9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собой глаголы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глагольные словосочетания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Именование переменных и членов класса: первое слово с маленькой, остальные с заглавной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Пример: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customer.setName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"Mike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 так много об именах? </a:t>
            </a:r>
            <a:endParaRPr lang="ru-RU" sz="9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3387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</a:t>
            </a:r>
            <a:r>
              <a:rPr lang="ru-RU" sz="9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и объектов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представлять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r>
              <a:rPr lang="en-US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существительные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их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комбинации.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быть понятно для чего используется этот класс. Должны начинаться с заглавной буквы. </a:t>
            </a:r>
          </a:p>
          <a:p>
            <a:pPr marL="0" indent="0" algn="just">
              <a:buNone/>
            </a:pPr>
            <a:r>
              <a:rPr lang="ru-RU" sz="9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  <a:p>
            <a:pPr marL="0" indent="0" algn="just">
              <a:buNone/>
            </a:pP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WikiPage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ru-RU" sz="9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Антипримеры</a:t>
            </a:r>
            <a:r>
              <a:rPr lang="ru-RU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Manager-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AccountManager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Info-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HelpMessage</a:t>
            </a:r>
            <a:endParaRPr lang="ru-RU" sz="9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9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Имена </a:t>
            </a:r>
            <a:r>
              <a:rPr lang="ru-RU" sz="9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собой глаголы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глагольные словосочетания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Именование переменных и членов класса: первое слово с маленькой, остальные с заглавной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Пример: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customer.setName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"Mike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Хорошие имена 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&gt;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Самодокументированный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  <a:p>
            <a:pPr marL="0" indent="0" algn="just">
              <a:buNone/>
            </a:pP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Плохие имена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&lt;=    Вы </a:t>
            </a:r>
            <a:r>
              <a:rPr lang="ru-RU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понимаете предметную </a:t>
            </a:r>
            <a:r>
              <a:rPr lang="ru-RU" sz="9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507958"/>
            <a:ext cx="11972056" cy="4860758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List&lt;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list1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x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(x[0] == 4)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list1.add(x);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list1;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List&lt;Cell&gt;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getFlaggedCells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List&lt;Cell&gt;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&lt;Cell&gt;();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(Cell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cell.isFlagged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(cell);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692" y="1363578"/>
            <a:ext cx="5422232" cy="4876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6924" y="1362075"/>
            <a:ext cx="6549824" cy="487830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540042"/>
            <a:ext cx="11972056" cy="4828674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Part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m_dsc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Part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description;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description)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description;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692" y="1363578"/>
            <a:ext cx="5422232" cy="4876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6924" y="1362075"/>
            <a:ext cx="6549824" cy="487830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463" y="1411704"/>
            <a:ext cx="11742821" cy="50051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IncompleteOrder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incompleteOrder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WORK_HOURS_PER_DAY = 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NUMBEROFCONTEXTS = 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isBlocked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flag;</a:t>
            </a:r>
          </a:p>
          <a:p>
            <a:pPr algn="just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m_strName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byte _array;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3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411704"/>
            <a:ext cx="11826676" cy="4828674"/>
          </a:xfrm>
        </p:spPr>
        <p:txBody>
          <a:bodyPr numCol="2"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GOOD</a:t>
            </a:r>
            <a:endParaRPr lang="ru-RU" sz="2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IncompleteOrder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currentPosition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0" indent="0" algn="just">
              <a:buNone/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WORK_HOURS_PER_DAY = 8;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isBlocked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BAD</a:t>
            </a:r>
            <a:endParaRPr lang="ru-RU" sz="2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incompleteOrder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flag;</a:t>
            </a:r>
          </a:p>
          <a:p>
            <a:pPr algn="just"/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NUMBEROFCONTEXTS = 10;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m_strName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byte _array;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692" y="1363578"/>
            <a:ext cx="5422232" cy="48768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6924" y="1362075"/>
            <a:ext cx="6549824" cy="487830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03159"/>
            <a:ext cx="11972056" cy="516555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Никаких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(вместо магических чисел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dailyPay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8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WORK_HOURS_PER_DAY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dailyPay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hourlyRate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WORK_HOURS_PER_DAY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milesWalked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feetWalked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/ 5280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FEET_PER_MILE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5280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milesWalked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feetWalked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/ FEET_PER_MILE;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step = width * 4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Bad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step = width *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3" y="1172449"/>
            <a:ext cx="5826928" cy="5196267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оформлению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~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25-50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отлично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1-2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хорошо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более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ужасно;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или 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выполнять только одну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операцию; она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выполнять ее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другого она делать не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должна!!!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44126" y="1172449"/>
            <a:ext cx="60478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OverlayFlatVideos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numberOfFlatVideos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currentFrameIdx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OverlayAllVideosParams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previewParams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StreamProcessed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acvCapture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flatVideoReaders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fpsFlatVideos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sharedReflection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reflectionsFlatToDome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fullDomeSize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IplImage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*&gt;&amp; masks,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IplImage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borderSmoothImage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maskSize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IplImage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imageFullDome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CvMat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fps,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numberOfVideoReaders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IplImage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imageReflected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IplImage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imageFullDomeCopy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InterpolationMethod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7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172449"/>
            <a:ext cx="11972055" cy="5196267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 условия должны быть вынесены в отдельный функционал</a:t>
            </a:r>
          </a:p>
          <a:p>
            <a:pPr marL="0" indent="0" algn="just">
              <a:buNone/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projectorVideos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System::String::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IsNullOrEmpty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||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projectorWidth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0 ||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splitParameters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projectorHeight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timer.HasExpired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timer.IsRecurrent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ShouldBeDeleted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(timer))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canEditPrice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57275"/>
            <a:ext cx="11972055" cy="519626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BAD!!!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The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endif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showed up around line 800!</a:t>
            </a:r>
            <a:endParaRPr lang="ru-RU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(..)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 (just putting in the control flow here, imagine another few hundred ifs)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(..)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(..)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(another few hundred brackets)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endif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9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github.com/UNN-ITMM-Software/agile-course-theory/raw/master/slides/02-clean-code/images/good-bad-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91" y="2514600"/>
            <a:ext cx="7716252" cy="385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40633" y="1246547"/>
            <a:ext cx="98338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Цитаты «великих» людей: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держать код в чистоте, если клиент на него не смотрит?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60421" y="1057275"/>
            <a:ext cx="11811634" cy="545582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Запомните раз и навсегда: комментарии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плохо!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корректность комментариев нельзя проверить автоматически /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не компилируются, на них нельзя написать тесты;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комментарии считаются одним из признаков плохого кода (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smells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Полезность нулевая: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Неактуальная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Устаревший комментарий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Избыточный комментарий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Запутывающий комментарий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Закомментированный код !!!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Дезинформация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будете писать чистый код, комментарии будут не нужны.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44379" y="1057275"/>
            <a:ext cx="11827676" cy="545582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все правила есть исключения. </a:t>
            </a: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комментарии: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нетривиальных случаях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format matched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kk:mm:ss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EEE, MMM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yyyy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timeMatcher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Pattern.Compile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"\\d*:\\d*:\\d* \\w*, \\w* \\d*, \\d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*"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Заметки разработчика (желательно избегать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//TODO: 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//FIXME: 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//HACK, NOTE,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WARNING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Doctest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(Python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документация кода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https://habr.com/ru/post/252101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020" y="1148587"/>
            <a:ext cx="11972056" cy="19571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Что? Как может пахнуть код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Да, пахнуть определенно не может... а вот пованивать —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запросто.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информация: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refactoring.guru/ru/refactoring/smells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76" y="2842858"/>
            <a:ext cx="10341144" cy="340972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9348" y="2629922"/>
            <a:ext cx="187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Раздувальщики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7326" y="6052531"/>
            <a:ext cx="3855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Нарушители объектного дизайна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006" y="2705614"/>
            <a:ext cx="288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Утяжелители изменений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95688" y="6052531"/>
            <a:ext cx="1942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Замусориватели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19245" y="2705614"/>
            <a:ext cx="2574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Опутыватели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и их симптомы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03159"/>
            <a:ext cx="11972056" cy="59516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Раздувальщики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Раздувальщики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код, методы и классы, которые раздулись до таких больших размеров, что с ними стало невозможно эффективно работать.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Длинный метод — длина метода более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25-50?) строк должна начинать вас беспокоить.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плохо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Одержимость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типами</a:t>
            </a:r>
          </a:p>
          <a:p>
            <a:pPr lvl="2" algn="just">
              <a:buFont typeface="Times New Roman" panose="02020603050405020304" pitchFamily="18" charset="0"/>
              <a:buChar char="—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элементарных типов вместо маленьких объектов для небольших задач (например, валюта,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строки для телефонных номеров и т. п.);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Times New Roman" panose="02020603050405020304" pitchFamily="18" charset="0"/>
              <a:buChar char="—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 для кодирования какой-то информации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USER_ADMIN_ROLE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с ролью администратора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Times New Roman" panose="02020603050405020304" pitchFamily="18" charset="0"/>
              <a:buChar char="—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строковых констант в качестве названий полей в массивах.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Длинный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иногда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разных частях кода встречаются одинаковые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переменных. 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следует превращать в самостоятельные классы.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кода и 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симптомы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67326"/>
            <a:ext cx="11972056" cy="52618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Нарушители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объектного дизайна.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неполное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неправильное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классы с разными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выполняют одинаковые функции, но имеют разные названия методов.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 использует лишь малую часть унаследованных методов и свойств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суперкласса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является признаком неправильной иерархии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сложный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последовательность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недопустимы.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поля нужно убирать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только при определённых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обстоятельствах, оставаясь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пустыми в остальное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время).</a:t>
            </a:r>
          </a:p>
        </p:txBody>
      </p:sp>
    </p:spTree>
    <p:extLst>
      <p:ext uri="{BB962C8B-B14F-4D97-AF65-F5344CB8AC3E}">
        <p14:creationId xmlns:p14="http://schemas.microsoft.com/office/powerpoint/2010/main" val="32665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кода и 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симптомы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67326"/>
            <a:ext cx="11972056" cy="52618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Утяжелители изменений.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запахи приводят к тому, что при необходимости что-то поменять в одном месте программы, вам приходится вносить множество изменений в других местах. Это серьезно осложняет и удорожает развитие программы.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Расходящиеся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модификации. 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добавления нового вида товара вам нужно изменить методы поиска, отображения и заказа товаров.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Параллельные иерархии наследования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 при создании подкласса какого-то класса приходится создавать ещё один подкласс для другого класса.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Стрельба дробью </a:t>
            </a:r>
          </a:p>
          <a:p>
            <a:pPr marL="4572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«Расходящиеся модификации» похожи на Стрельбу дробью, но на самом деле являются ее противоположностью. «Расходящиеся модификации» имеют место, когда есть один класс, в котором производится много разных изменений, а «Стрельба дробью» — это одно изменение, затрагивающее одновременно много классов.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кода и 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симптомы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5"/>
            <a:ext cx="11972056" cy="51820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Замусориватели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Замусориватели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 собой что-то бесполезное и лишнее, от чего можно было бы избавиться, сделав код чище, эффективней и проще для понимания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Комментарии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Дублирование кода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классы, которые содержат только поля и простейшие методы для доступа к ним (геттеры и сеттеры). Это просто контейнеры для данных, используемые другими классами.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инкапсуляция поля.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Мёртвый код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переменная, параметр, поле, метод или класс больше не используются (чаще всего потому, что устарели).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Ленивый класс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и поддержку классов всегда требуются затраты времени и денег. А потому, если класс не делает достаточно много, чтобы уделять ему достаточно внимания, он должен быть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уничтожен. Лечение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свёртывание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Теоретическая общность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класс, метод, поле или параметр не используются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Запахи кода и 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симптомы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5"/>
            <a:ext cx="11972056" cy="51820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Опутыватели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связями.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запахи из этой группы приводят к избыточной связанности между классами, либо показывают, что бывает, если тесная связанность заменяется постоянным делегированием.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Завистливые функции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обращается к данным другого объекта чаще, чем к собственным данным.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Неуместная близость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использует служебные поля и методы другого класса.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Неполнота библиотечного класса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добавить пару методов в библиотечный класс, используется введение внешнего метода.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Цепочка вызовов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видите в коде цепочки вызовов вроде такой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&gt;b()-&gt;c()-&gt;d()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Посредник 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выполняет одно действие — делегирует работу другому классу — стоит задуматься, зачем он вообще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выводы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44379" y="1443789"/>
            <a:ext cx="11827676" cy="5069306"/>
          </a:xfrm>
        </p:spPr>
        <p:txBody>
          <a:bodyPr numCol="1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Некачественный 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— окостенение и смерть проекта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кода — это ответственность разработчика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Чистка кода — непрерывная 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активность. Нет 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смысла делать периодически (нужно делать постоянно)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Закладывается в стоимость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Обязательная проверка кода до момента интеграции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Инспекция кода (</a:t>
            </a:r>
            <a:r>
              <a:rPr lang="ru-RU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проверка (</a:t>
            </a:r>
            <a:r>
              <a:rPr lang="ru-RU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ru-RU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ru-RU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бойскаута: «Всегда </a:t>
            </a:r>
            <a:r>
              <a:rPr lang="ru-RU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оставляй лагерь чище, чем ты его </a:t>
            </a:r>
            <a:r>
              <a:rPr lang="ru-RU" sz="2400" b="1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нашел».</a:t>
            </a:r>
            <a:endParaRPr lang="en-US" sz="2400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https://github.com/UNN-ITMM-Software/agile-course-theory/raw/master/slides/02-clean-code/images/books-c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2" y="1403685"/>
            <a:ext cx="33147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github.com/UNN-ITMM-Software/agile-course-theory/raw/master/slides/02-clean-code/images/books-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16" y="1403685"/>
            <a:ext cx="3552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ttps://github.com/UNN-ITMM-Software/agile-course-theory/raw/master/slides/02-clean-code/images/books-eops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835" y="1403685"/>
            <a:ext cx="3162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чистого кода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82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строк кода в день пишет программист?</a:t>
            </a:r>
          </a:p>
        </p:txBody>
      </p:sp>
    </p:spTree>
    <p:extLst>
      <p:ext uri="{BB962C8B-B14F-4D97-AF65-F5344CB8AC3E}">
        <p14:creationId xmlns:p14="http://schemas.microsoft.com/office/powerpoint/2010/main" val="345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чистого кода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82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 в основном не пишет, а читает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 тратит 10-20% своего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написание собственно кода, и большинство программистов пишут всего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 кода в день, которые попадают в конечный продукт, независимо от 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 тратят большую часть оставшихся 90% времени на размышления, исследования и эксперименты в поисках наилучшего решения. Плохие программисты тратят это время на отладку, случайные изменения в коде и последующую проверку его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работоспособность»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Интересная статья, откуда взята данная информация: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https://habr.com/ru/post/102620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способствует быстрому решению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возможностей;</a:t>
            </a:r>
          </a:p>
          <a:p>
            <a:pPr lvl="1" algn="just">
              <a:buFont typeface="Times New Roman" panose="02020603050405020304" pitchFamily="18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устранение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признаки хорошего и плохого кода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82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простой, логичный, понятный;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чистый, структурированный;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краткий, лаконичный;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единообразный (стилистически</a:t>
            </a:r>
          </a:p>
          <a:p>
            <a:pPr marL="457200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единый).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лохо: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непонятный, заумный, сложный;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запутанный, шумный, визуально</a:t>
            </a:r>
          </a:p>
          <a:p>
            <a:pPr marL="457200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нагруженный;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длинный, повторяющийся;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беспорядочный, пестрый.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github.com/UNN-ITMM-Software/agile-course-theory/raw/master/slides/02-clean-code/images/qu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267232"/>
            <a:ext cx="5403554" cy="50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Quake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1" y="1096662"/>
            <a:ext cx="11783397" cy="5624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_______(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x2,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threehalfs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1.5F;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x2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0.5F;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y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*(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*)&amp;y;           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evil floating point bit level hacking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0x5f3759df -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1);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what the f*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ck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y = *(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y = y *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threehalfs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(x2 * y * y));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1st iteration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     y  = y * (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threehalfs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- ( x2 * y * y ) );   // 2nd iteration, this can be removed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pic>
        <p:nvPicPr>
          <p:cNvPr id="13316" name="Picture 4" descr="https://games.mail.ru/pre_0x736_resize/hotbox/content_files/gallery/b1/e6/cc45ae5e.jpeg?quality=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47" y="1284666"/>
            <a:ext cx="2860341" cy="21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45822" y="5918035"/>
            <a:ext cx="7733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  <a:hlinkClick r:id="rId4"/>
              </a:rPr>
              <a:t>ftp://</a:t>
            </a:r>
            <a:r>
              <a:rPr lang="en-US" dirty="0" smtClean="0">
                <a:solidFill>
                  <a:srgbClr val="24292E"/>
                </a:solidFill>
                <a:latin typeface="-apple-system"/>
                <a:hlinkClick r:id="rId4"/>
              </a:rPr>
              <a:t>ftp.idsoftware.com/idstuff/source/quake3-1.32b-source.zip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5"/>
              </a:rPr>
              <a:t>https://habr.com/ru/company/infopulse/blog/336110</a:t>
            </a:r>
            <a:r>
              <a:rPr lang="en-US" dirty="0" smtClean="0">
                <a:solidFill>
                  <a:srgbClr val="24292E"/>
                </a:solidFill>
                <a:latin typeface="-apple-system"/>
                <a:hlinkClick r:id="rId5"/>
              </a:rPr>
              <a:t>/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  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945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откуда берется плохой код?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820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Нехватка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Унаследованный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сторонний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стандартов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сотрудников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Низкая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 (уход от ответственности)</a:t>
            </a: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Кто виноват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откуда берется плохой код?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6292150" cy="51820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Нехватка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Унаследованный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сторонний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стандартов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сотрудников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Низкая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 (уход от ответственности)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Кто виноват?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(заказчик, менеджер)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Коллеги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67" y="1218796"/>
            <a:ext cx="5483213" cy="30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рекомендации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3584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Рекомендации по именованию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мя передает назначение (осмысленные имена)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createMatrix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a1,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a2); 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9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createMatrix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width,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height); 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 имеют разумную длину, легко читаются,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ыстро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вспоминаются, легко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ищутся</a:t>
            </a:r>
          </a:p>
          <a:p>
            <a:pPr marL="0" lvl="0" indent="0">
              <a:lnSpc>
                <a:spcPct val="170000"/>
              </a:lnSpc>
              <a:buNone/>
            </a:pP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PECustomerDetailsData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retrieveValidateAndConvertCustomerDataIntoPresentationEntities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ru-RU" sz="9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мена не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</a:t>
            </a:r>
          </a:p>
          <a:p>
            <a:pPr marL="0" indent="0">
              <a:buNone/>
            </a:pP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customer.customerName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"Bill</a:t>
            </a:r>
            <a:r>
              <a:rPr lang="en-US" sz="9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Bad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дезинформируют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2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2265</Words>
  <Application>Microsoft Office PowerPoint</Application>
  <PresentationFormat>Широкоэкранный</PresentationFormat>
  <Paragraphs>335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Тема  «Чистый код»</vt:lpstr>
      <vt:lpstr>Введение </vt:lpstr>
      <vt:lpstr>Преимущества чистого кода</vt:lpstr>
      <vt:lpstr>Преимущества чистого кода</vt:lpstr>
      <vt:lpstr>Простые признаки хорошего и плохого кода</vt:lpstr>
      <vt:lpstr>Quake III (source code original)</vt:lpstr>
      <vt:lpstr>А откуда берется плохой код?</vt:lpstr>
      <vt:lpstr>А откуда берется плохой код?</vt:lpstr>
      <vt:lpstr>Простые рекомендации [1.1]</vt:lpstr>
      <vt:lpstr>Простые рекомендации [1.2]</vt:lpstr>
      <vt:lpstr>Простые рекомендации [1.2]</vt:lpstr>
      <vt:lpstr>Простые рекомендации [1.3]</vt:lpstr>
      <vt:lpstr>Простые рекомендации [1.4]</vt:lpstr>
      <vt:lpstr>Простые рекомендации [1.5]</vt:lpstr>
      <vt:lpstr>Простые рекомендации [1.5]</vt:lpstr>
      <vt:lpstr>Простые рекомендации [2]</vt:lpstr>
      <vt:lpstr>Простые рекомендации [3.1]</vt:lpstr>
      <vt:lpstr>Простые рекомендации [3.2]</vt:lpstr>
      <vt:lpstr>Простые рекомендации [3.3]</vt:lpstr>
      <vt:lpstr>Простые рекомендации [4.1]</vt:lpstr>
      <vt:lpstr>Простые рекомендации [4.2]</vt:lpstr>
      <vt:lpstr>Запахи кода</vt:lpstr>
      <vt:lpstr>Запахи кода и их симптомы [1]</vt:lpstr>
      <vt:lpstr>Запахи кода и их симптомы [2]</vt:lpstr>
      <vt:lpstr>Запахи кода и их симптомы [3]</vt:lpstr>
      <vt:lpstr>Запахи кода и их симптомы [4]</vt:lpstr>
      <vt:lpstr>Запахи кода и их симптомы [5]</vt:lpstr>
      <vt:lpstr>Ключевые выводы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Усова</dc:creator>
  <cp:lastModifiedBy>Marina Usova</cp:lastModifiedBy>
  <cp:revision>262</cp:revision>
  <dcterms:created xsi:type="dcterms:W3CDTF">2019-05-19T16:59:50Z</dcterms:created>
  <dcterms:modified xsi:type="dcterms:W3CDTF">2020-12-14T21:51:10Z</dcterms:modified>
</cp:coreProperties>
</file>