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7" r:id="rId10"/>
    <p:sldId id="268" r:id="rId11"/>
    <p:sldId id="269" r:id="rId12"/>
    <p:sldId id="271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985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085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56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7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F57D92B-9897-4CB8-842B-0629CF45B8E6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C01F6E-256A-4FE0-AFA3-43CC37B62A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22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DF2C9-9E0B-034D-8279-26769852D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384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kern="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ТЮМЕНСКИЙ индустриальный университет</a:t>
            </a:r>
            <a:br>
              <a:rPr lang="ru-RU" sz="1800" b="1" kern="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Высшая школа цифровых технологий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Математики и прикладных информационных технологий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C5F5D-6DC3-E790-2B91-B3AF9375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1968"/>
            <a:ext cx="9144000" cy="1433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Курсовая работа на тему:</a:t>
            </a:r>
          </a:p>
          <a:p>
            <a:r>
              <a:rPr lang="ru-RU" sz="2400" b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«Разработки игры на движке </a:t>
            </a:r>
            <a:r>
              <a:rPr lang="en-US" sz="2400" b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Godot </a:t>
            </a:r>
            <a:r>
              <a:rPr lang="ru-RU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с добавлением искусственного интеллекта»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1C275-DDE6-AC6E-D7CC-D210A20525CD}"/>
              </a:ext>
            </a:extLst>
          </p:cNvPr>
          <p:cNvSpPr txBox="1"/>
          <p:nvPr/>
        </p:nvSpPr>
        <p:spPr>
          <a:xfrm rot="-10800000" flipV="1">
            <a:off x="2136961" y="4245944"/>
            <a:ext cx="873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РисБ20-1: Никитин Максим Денисович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Руководитель, доцент, кандидат педагогических наук: Спирин Игорь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4019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6C3C0-C072-3BEC-1A92-8870DD5A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B611E6-2507-584B-E4E8-4A8D586B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19267"/>
            <a:ext cx="9012725" cy="47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DD46F-ABB8-F8FF-A9E3-D45B3C8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1A3207-7468-78D9-01BC-87625B75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8994744" cy="4743450"/>
          </a:xfrm>
        </p:spPr>
      </p:pic>
    </p:spTree>
    <p:extLst>
      <p:ext uri="{BB962C8B-B14F-4D97-AF65-F5344CB8AC3E}">
        <p14:creationId xmlns:p14="http://schemas.microsoft.com/office/powerpoint/2010/main" val="97885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71F40-A021-361B-0982-6D7923ED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037966-502C-682D-8EDB-0AE32310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443917"/>
            <a:ext cx="8705850" cy="2505075"/>
          </a:xfrm>
        </p:spPr>
      </p:pic>
    </p:spTree>
    <p:extLst>
      <p:ext uri="{BB962C8B-B14F-4D97-AF65-F5344CB8AC3E}">
        <p14:creationId xmlns:p14="http://schemas.microsoft.com/office/powerpoint/2010/main" val="1827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DD46F-ABB8-F8FF-A9E3-D45B3C80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улучшений</a:t>
            </a:r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E672B950-443D-228B-FE02-20BECF89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49"/>
            <a:ext cx="8976511" cy="47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B236-A6B5-0DAD-2640-5D99D425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A76195-297F-CA1E-2C72-F397DF2D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" y="2484611"/>
            <a:ext cx="11008450" cy="22016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48FF2-D924-490D-231E-B54776F4798A}"/>
              </a:ext>
            </a:extLst>
          </p:cNvPr>
          <p:cNvSpPr txBox="1"/>
          <p:nvPr/>
        </p:nvSpPr>
        <p:spPr>
          <a:xfrm>
            <a:off x="1140737" y="4686301"/>
            <a:ext cx="190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Контроль толпы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8F1E0-EDCA-9803-F297-7F092A30D577}"/>
              </a:ext>
            </a:extLst>
          </p:cNvPr>
          <p:cNvSpPr txBox="1"/>
          <p:nvPr/>
        </p:nvSpPr>
        <p:spPr>
          <a:xfrm>
            <a:off x="3911096" y="4686301"/>
            <a:ext cx="68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Урон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2482E-916E-DA96-F521-DFC0CFE5FFFF}"/>
              </a:ext>
            </a:extLst>
          </p:cNvPr>
          <p:cNvSpPr txBox="1"/>
          <p:nvPr/>
        </p:nvSpPr>
        <p:spPr>
          <a:xfrm>
            <a:off x="5621522" y="4686301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атаки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BA741-8C09-76F4-F4EB-A44CC17B4EF3}"/>
              </a:ext>
            </a:extLst>
          </p:cNvPr>
          <p:cNvSpPr txBox="1"/>
          <p:nvPr/>
        </p:nvSpPr>
        <p:spPr>
          <a:xfrm>
            <a:off x="7695446" y="4680844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Контроль ресурсов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36219-4482-6D29-44D2-3A928242078E}"/>
              </a:ext>
            </a:extLst>
          </p:cNvPr>
          <p:cNvSpPr txBox="1"/>
          <p:nvPr/>
        </p:nvSpPr>
        <p:spPr>
          <a:xfrm>
            <a:off x="10031744" y="4697091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Выживаемость</a:t>
            </a:r>
          </a:p>
        </p:txBody>
      </p:sp>
    </p:spTree>
    <p:extLst>
      <p:ext uri="{BB962C8B-B14F-4D97-AF65-F5344CB8AC3E}">
        <p14:creationId xmlns:p14="http://schemas.microsoft.com/office/powerpoint/2010/main" val="23330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0889-DF65-1406-E45A-E3020D52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0744"/>
            <a:ext cx="9601200" cy="1830956"/>
          </a:xfrm>
        </p:spPr>
        <p:txBody>
          <a:bodyPr/>
          <a:lstStyle/>
          <a:p>
            <a:r>
              <a:rPr lang="ru-RU" dirty="0"/>
              <a:t>Объект, предмет, 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6D6A4-617E-8D04-625B-EEEB1986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50" y="1567133"/>
            <a:ext cx="9759350" cy="4300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/>
              <a:t>Объект – игра на движке Godot.</a:t>
            </a:r>
            <a:endParaRPr lang="ru-RU">
              <a:cs typeface="Times New Roman"/>
            </a:endParaRPr>
          </a:p>
          <a:p>
            <a:pPr marL="0" indent="0">
              <a:buNone/>
            </a:pPr>
            <a:r>
              <a:rPr lang="ru-RU" dirty="0"/>
              <a:t>Предмет – процесс разработки игры на движке Godot.</a:t>
            </a:r>
            <a:endParaRPr lang="ru-RU">
              <a:cs typeface="Times New Roman"/>
            </a:endParaRPr>
          </a:p>
          <a:p>
            <a:pPr marL="0" indent="0">
              <a:buNone/>
            </a:pPr>
            <a:r>
              <a:rPr lang="ru-RU" dirty="0"/>
              <a:t>Целью курсовой работы является создание игры с добавлением искусственного интеллекта на движке Godot.</a:t>
            </a:r>
            <a:endParaRPr lang="ru-RU">
              <a:cs typeface="Times New Roman"/>
            </a:endParaRPr>
          </a:p>
          <a:p>
            <a:pPr marL="0" indent="0">
              <a:buNone/>
            </a:pPr>
            <a:r>
              <a:rPr lang="ru-RU" dirty="0"/>
              <a:t>Достижение указанной цели осуществлялось путем решения следующих основных задач: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Проанализировать возможности и ограничения движка Godot.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Изучить процесс планирования и разработки игр.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Создать дизайн-документ.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Подобрать набор инструментов для создания </a:t>
            </a:r>
            <a:r>
              <a:rPr lang="ru-RU" dirty="0" err="1"/>
              <a:t>ассетов</a:t>
            </a:r>
            <a:r>
              <a:rPr lang="ru-RU" dirty="0"/>
              <a:t>.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Создать </a:t>
            </a:r>
            <a:r>
              <a:rPr lang="ru-RU" dirty="0" err="1"/>
              <a:t>ассеты</a:t>
            </a:r>
            <a:r>
              <a:rPr lang="ru-RU" dirty="0"/>
              <a:t>.</a:t>
            </a:r>
            <a:endParaRPr lang="ru-RU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r>
              <a:rPr lang="ru-RU" dirty="0"/>
              <a:t>Разработать альфа-версию игры.</a:t>
            </a:r>
            <a:endParaRPr lang="ru-RU" dirty="0">
              <a:cs typeface="Times New Roman"/>
            </a:endParaRPr>
          </a:p>
          <a:p>
            <a:pPr marL="383540" indent="-383540">
              <a:buFont typeface="Symbol" panose="05050102010706020507" pitchFamily="18" charset="2"/>
              <a:buChar char=""/>
            </a:pPr>
            <a:endParaRPr lang="ru-RU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08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BFF4-E9D8-EF8D-713C-235781EF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816"/>
            <a:ext cx="4665820" cy="5866239"/>
          </a:xfrm>
        </p:spPr>
        <p:txBody>
          <a:bodyPr anchor="ctr">
            <a:normAutofit/>
          </a:bodyPr>
          <a:lstStyle/>
          <a:p>
            <a:r>
              <a:rPr lang="ru-RU" sz="5400" dirty="0">
                <a:solidFill>
                  <a:schemeClr val="bg2"/>
                </a:solidFill>
              </a:rPr>
              <a:t>Основные понятия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5A3-67C8-0745-90E8-373470D9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1" dirty="0"/>
              <a:t>Игровой движок</a:t>
            </a:r>
            <a:r>
              <a:rPr lang="ru-RU" dirty="0"/>
              <a:t> – базовое программное обеспечение компьютерной игры.</a:t>
            </a:r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b="1" dirty="0"/>
              <a:t>Игровой </a:t>
            </a:r>
            <a:r>
              <a:rPr lang="ru-RU" b="1" dirty="0" err="1"/>
              <a:t>ассет</a:t>
            </a:r>
            <a:r>
              <a:rPr lang="ru-RU" b="1" dirty="0"/>
              <a:t> или игровой ресурс</a:t>
            </a:r>
            <a:r>
              <a:rPr lang="ru-RU" dirty="0"/>
              <a:t> – цифровой объект, преимущественно состоящий из однотипных данных, неделимая сущность, которая представляет часть игрового контента и обладает некими свойствами.</a:t>
            </a:r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b="1" dirty="0"/>
              <a:t>Геймплей</a:t>
            </a:r>
            <a:r>
              <a:rPr lang="ru-RU" dirty="0"/>
              <a:t> – набор механик, полностью описывающих игровой процесс.</a:t>
            </a:r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b="1" dirty="0"/>
              <a:t>Игровая механика</a:t>
            </a:r>
            <a:r>
              <a:rPr lang="ru-RU" dirty="0"/>
              <a:t> – набор правил и способов, реализующий определённым образом некоторую часть интерактивного взаимодействия игрока и игры.</a:t>
            </a:r>
            <a:endParaRPr lang="ru-RU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8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6D158-5C88-9A1B-5D92-F808768F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Godot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20A9C1B-8BB4-354B-B98A-C3D05533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981"/>
            <a:ext cx="9601200" cy="39129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Godot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открытый кроссплатформенный 2D- и 3D-игровой движок под лицензией MIT, который разрабатывается сообществом Godot Engine Community. До публичного релиза в виде открытого ПО движок использовался внутри некоторых компаний Латинской Америки. Среда разработки запускается на </a:t>
            </a:r>
            <a:r>
              <a:rPr lang="ru-RU" sz="2400" b="0" i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Android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HTML5, Linux, </a:t>
            </a:r>
            <a:r>
              <a:rPr lang="ru-RU" sz="2400" b="0" i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macOS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Windows, BSD и </a:t>
            </a:r>
            <a:r>
              <a:rPr lang="ru-RU" sz="2400" b="0" i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Haiku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и может экспортировать игровые проекты на ПК, консоли, мобильные и веб-платформы.</a:t>
            </a:r>
            <a:endParaRPr lang="ru-RU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20C7B6-28EF-E95A-DFD4-D99B7107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43" y="355132"/>
            <a:ext cx="2541872" cy="12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49B2F-C897-97C4-488E-1ECC1696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6" y="527650"/>
            <a:ext cx="6081022" cy="1629673"/>
          </a:xfrm>
        </p:spPr>
        <p:txBody>
          <a:bodyPr>
            <a:normAutofit/>
          </a:bodyPr>
          <a:lstStyle/>
          <a:p>
            <a:r>
              <a:rPr lang="en-US" dirty="0"/>
              <a:t>GDScript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861CD-61C9-C86C-F89E-739963C1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6" y="2156604"/>
            <a:ext cx="6081022" cy="371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kern="100" err="1">
                <a:latin typeface="Times New Roman"/>
                <a:ea typeface="Calibri"/>
                <a:cs typeface="Times New Roman"/>
              </a:rPr>
              <a:t>GDScript</a:t>
            </a:r>
            <a:r>
              <a:rPr lang="en-US" sz="2400" b="1" kern="100" dirty="0">
                <a:effectLst/>
                <a:latin typeface="Times New Roman"/>
                <a:ea typeface="Calibri"/>
                <a:cs typeface="Times New Roman"/>
              </a:rPr>
              <a:t> –</a:t>
            </a:r>
            <a:r>
              <a:rPr lang="en-US" sz="2400" kern="100" dirty="0">
                <a:latin typeface="Times New Roman"/>
                <a:ea typeface="Calibri"/>
                <a:cs typeface="Times New Roman"/>
              </a:rPr>
              <a:t> </a:t>
            </a:r>
            <a:r>
              <a:rPr lang="en-US" sz="2400" kern="100" dirty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kern="100" dirty="0">
                <a:effectLst/>
                <a:latin typeface="Times New Roman"/>
                <a:ea typeface="Calibri"/>
                <a:cs typeface="Times New Roman"/>
              </a:rPr>
              <a:t>это высокоуровневый, объектно-ориентированный, императивный язык программирования с постепенной типизацией, созданный для </a:t>
            </a:r>
            <a:r>
              <a:rPr lang="ru-RU" sz="2400" kern="100" err="1">
                <a:effectLst/>
                <a:latin typeface="Times New Roman"/>
                <a:ea typeface="Calibri"/>
                <a:cs typeface="Times New Roman"/>
              </a:rPr>
              <a:t>Godot</a:t>
            </a:r>
            <a:r>
              <a:rPr lang="ru-RU" sz="2400" kern="100" dirty="0">
                <a:effectLst/>
                <a:latin typeface="Times New Roman"/>
                <a:ea typeface="Calibri"/>
                <a:cs typeface="Times New Roman"/>
              </a:rPr>
              <a:t>. Он использует синтаксис на основе отступов, аналогичный таким языкам, как Python. Его цель – оптимизация и тесная интеграция с </a:t>
            </a:r>
            <a:r>
              <a:rPr lang="ru-RU" sz="2400" kern="100" err="1">
                <a:effectLst/>
                <a:latin typeface="Times New Roman"/>
                <a:ea typeface="Calibri"/>
                <a:cs typeface="Times New Roman"/>
              </a:rPr>
              <a:t>Godot</a:t>
            </a:r>
            <a:r>
              <a:rPr lang="ru-RU" sz="2400" kern="100" dirty="0">
                <a:effectLst/>
                <a:latin typeface="Times New Roman"/>
                <a:ea typeface="Calibri"/>
                <a:cs typeface="Times New Roman"/>
              </a:rPr>
              <a:t> Engine, обеспечивая большую гибкость при создании и интеграции контента.</a:t>
            </a:r>
            <a:endParaRPr lang="ru-RU" sz="2400" dirty="0">
              <a:latin typeface="Times New Roman"/>
              <a:ea typeface="Calibri"/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GDScript">
            <a:extLst>
              <a:ext uri="{FF2B5EF4-FFF2-40B4-BE49-F238E27FC236}">
                <a16:creationId xmlns:a16="http://schemas.microsoft.com/office/drawing/2014/main" id="{3448921C-E196-1B8D-B757-77CDDD18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r="1588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02AF3-F46F-D462-8A8F-1E619589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Aseprite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17195-437E-94E7-96CF-CCBF02D3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6604"/>
            <a:ext cx="9601200" cy="412989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 err="1">
                <a:solidFill>
                  <a:schemeClr val="tx1"/>
                </a:solidFill>
              </a:rPr>
              <a:t>Aseprite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rgbClr val="191B0E"/>
                </a:solidFill>
              </a:rPr>
              <a:t>– </a:t>
            </a:r>
            <a:r>
              <a:rPr lang="ru-RU" sz="2400" dirty="0">
                <a:solidFill>
                  <a:schemeClr val="tx1"/>
                </a:solidFill>
              </a:rPr>
              <a:t> это редактор изображений с доступным исходным кодом, предназначенный в первую очередь для рисования и анимации в стиле пиксель-арт. Он работает на Windows, </a:t>
            </a:r>
            <a:r>
              <a:rPr lang="ru-RU" sz="2400" dirty="0" err="1">
                <a:solidFill>
                  <a:schemeClr val="tx1"/>
                </a:solidFill>
              </a:rPr>
              <a:t>macOS</a:t>
            </a:r>
            <a:r>
              <a:rPr lang="ru-RU" sz="2400" dirty="0">
                <a:solidFill>
                  <a:schemeClr val="tx1"/>
                </a:solidFill>
              </a:rPr>
              <a:t> и Linux и содержит различные инструменты для редактирования изображений и анимации, такие как слои, кадры, поддержка тайловых карт, интерфейс командной строки и другие. Он разработан </a:t>
            </a:r>
            <a:r>
              <a:rPr lang="ru-RU" sz="2400" dirty="0" err="1">
                <a:solidFill>
                  <a:schemeClr val="tx1"/>
                </a:solidFill>
              </a:rPr>
              <a:t>Igara</a:t>
            </a:r>
            <a:r>
              <a:rPr lang="ru-RU" sz="2400" dirty="0">
                <a:solidFill>
                  <a:schemeClr val="tx1"/>
                </a:solidFill>
              </a:rPr>
              <a:t> Studio SA и возглавляется разработчиками Дэвидом, Гаспаром и Мартином Капелло. Aseprite можно загрузить как демонстрационную версию или приобрести в </a:t>
            </a:r>
            <a:r>
              <a:rPr lang="ru-RU" sz="2400" dirty="0" err="1">
                <a:solidFill>
                  <a:schemeClr val="tx1"/>
                </a:solidFill>
              </a:rPr>
              <a:t>Steam</a:t>
            </a:r>
            <a:r>
              <a:rPr lang="ru-RU" sz="2400" dirty="0">
                <a:solidFill>
                  <a:schemeClr val="tx1"/>
                </a:solidFill>
              </a:rPr>
              <a:t> или Itch.io.</a:t>
            </a:r>
            <a:r>
              <a:rPr lang="ru-RU" dirty="0"/>
              <a:t> </a:t>
            </a:r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D273BD-1515-2EE7-E907-77B26116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49" y="571500"/>
            <a:ext cx="959304" cy="10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4913-9FC1-7E7E-2826-ED21A9A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Аналоги</a:t>
            </a:r>
          </a:p>
        </p:txBody>
      </p:sp>
      <p:pic>
        <p:nvPicPr>
          <p:cNvPr id="4" name="Объект 3" descr="Изображение выглядит как текст, снимок экрана,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D3338070-9C2E-AF88-9FA5-A14A75CC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5" y="1173707"/>
            <a:ext cx="3928941" cy="22386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921DEC-433A-6213-E9A4-F06B396ED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" t="955" r="4830" b="-637"/>
          <a:stretch/>
        </p:blipFill>
        <p:spPr>
          <a:xfrm>
            <a:off x="4239913" y="1171143"/>
            <a:ext cx="3705539" cy="2229438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, снимок экрана, искусство, свет&#10;&#10;Автоматически созданное описание">
            <a:extLst>
              <a:ext uri="{FF2B5EF4-FFF2-40B4-BE49-F238E27FC236}">
                <a16:creationId xmlns:a16="http://schemas.microsoft.com/office/drawing/2014/main" id="{1BF15470-059F-B7CD-78E2-FA6B8813B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91" y="1169792"/>
            <a:ext cx="3993086" cy="223213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41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698B2-02B4-68A9-23BA-6BC85FB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4517"/>
            <a:ext cx="9601200" cy="1687183"/>
          </a:xfrm>
        </p:spPr>
        <p:txBody>
          <a:bodyPr/>
          <a:lstStyle/>
          <a:p>
            <a:r>
              <a:rPr lang="ru-RU" dirty="0"/>
              <a:t>Оружие главного героя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A1A47-0AB1-97F2-B89C-547C92C6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Дрель </a:t>
            </a:r>
            <a:r>
              <a:rPr lang="ru-RU" dirty="0"/>
              <a:t>– </a:t>
            </a:r>
          </a:p>
          <a:p>
            <a:pPr marL="383540" indent="-383540"/>
            <a:endParaRPr lang="ru-RU" dirty="0"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  <a:p>
            <a:pPr marL="383540" indent="-383540"/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Пулемет –</a:t>
            </a:r>
            <a:r>
              <a:rPr lang="ru-RU" dirty="0"/>
              <a:t> </a:t>
            </a:r>
          </a:p>
          <a:p>
            <a:pPr marL="383540" indent="-383540"/>
            <a:endParaRPr lang="ru-RU" dirty="0"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FF1FF-96DB-E471-D92D-5E4B783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35" y="1486259"/>
            <a:ext cx="4346107" cy="2196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6B4E6B-1344-B6B1-07C8-48A21584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36" y="4309254"/>
            <a:ext cx="4346107" cy="19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3445F-A7BA-0E11-665E-FBBF6CEF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4CFB19-75A5-36E3-8A72-E9100BED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428750"/>
            <a:ext cx="8985865" cy="4743450"/>
          </a:xfrm>
        </p:spPr>
      </p:pic>
    </p:spTree>
    <p:extLst>
      <p:ext uri="{BB962C8B-B14F-4D97-AF65-F5344CB8AC3E}">
        <p14:creationId xmlns:p14="http://schemas.microsoft.com/office/powerpoint/2010/main" val="148572532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427</Words>
  <Application>Microsoft Office PowerPoint</Application>
  <PresentationFormat>Широкоэкранный</PresentationFormat>
  <Paragraphs>48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Franklin Gothic Book</vt:lpstr>
      <vt:lpstr>Symbol</vt:lpstr>
      <vt:lpstr>Times New Roman</vt:lpstr>
      <vt:lpstr>Уголки</vt:lpstr>
      <vt:lpstr>ТЮМЕНСКИЙ индустриальный университет Высшая школа цифровых технологий Кафедра Математики и прикладных информационных технологий</vt:lpstr>
      <vt:lpstr>Объект, предмет, цели и задачи работы</vt:lpstr>
      <vt:lpstr>Основные понятия</vt:lpstr>
      <vt:lpstr>Godot</vt:lpstr>
      <vt:lpstr>GDScript</vt:lpstr>
      <vt:lpstr>Aseprite</vt:lpstr>
      <vt:lpstr>Аналоги</vt:lpstr>
      <vt:lpstr>Оружие главного героя</vt:lpstr>
      <vt:lpstr>Главное меню</vt:lpstr>
      <vt:lpstr>Настройки</vt:lpstr>
      <vt:lpstr>Геймплей</vt:lpstr>
      <vt:lpstr>Враги</vt:lpstr>
      <vt:lpstr>Меню улучшений</vt:lpstr>
      <vt:lpstr>Улучшения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ТЮМЕНСКИЙ индустриальный университет Высшая школа цифровых технологий Кафедра Математики и прикладных информационных технологий</dc:title>
  <dc:creator>MrDiscoys</dc:creator>
  <cp:lastModifiedBy>MrDiscoys</cp:lastModifiedBy>
  <cp:revision>51</cp:revision>
  <dcterms:created xsi:type="dcterms:W3CDTF">2023-12-21T19:20:08Z</dcterms:created>
  <dcterms:modified xsi:type="dcterms:W3CDTF">2023-12-21T21:40:22Z</dcterms:modified>
</cp:coreProperties>
</file>