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Quattrocento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QuattrocentoSans-bold.fntdata"/><Relationship Id="rId16" Type="http://schemas.openxmlformats.org/officeDocument/2006/relationships/font" Target="fonts/QuattrocentoSans-regular.fntdata"/><Relationship Id="rId5" Type="http://schemas.openxmlformats.org/officeDocument/2006/relationships/slide" Target="slides/slide1.xml"/><Relationship Id="rId19" Type="http://schemas.openxmlformats.org/officeDocument/2006/relationships/font" Target="fonts/QuattrocentoSans-boldItalic.fntdata"/><Relationship Id="rId6" Type="http://schemas.openxmlformats.org/officeDocument/2006/relationships/slide" Target="slides/slide2.xml"/><Relationship Id="rId18" Type="http://schemas.openxmlformats.org/officeDocument/2006/relationships/font" Target="fonts/QuattrocentoSans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ru-RU"/>
              <a:t>Реализация шаблона</a:t>
            </a:r>
            <a:br>
              <a:rPr b="1" lang="ru-RU"/>
            </a:br>
            <a:r>
              <a:rPr b="1" lang="ru-RU"/>
              <a:t> «Брокер Сообщений» </a:t>
            </a:r>
            <a:br>
              <a:rPr b="1" lang="ru-RU"/>
            </a:br>
            <a:r>
              <a:rPr b="1" lang="ru-RU"/>
              <a:t>с помощью RabbitMQ</a:t>
            </a:r>
            <a:endParaRPr b="1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4705350"/>
            <a:ext cx="9144000" cy="552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/>
              <a:t>Выполнили: Угарин Н.А. и Жуйков А.В.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/>
              <a:t>Принцип работы программы</a:t>
            </a:r>
            <a:endParaRPr b="1"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28600" marR="360045" rtl="0" algn="l">
              <a:lnSpc>
                <a:spcPct val="115000"/>
              </a:lnSpc>
              <a:spcBef>
                <a:spcPts val="80"/>
              </a:spcBef>
              <a:spcAft>
                <a:spcPts val="0"/>
              </a:spcAft>
              <a:buSzPts val="2500"/>
              <a:buFont typeface="Calibri"/>
              <a:buAutoNum type="arabicPeriod"/>
            </a:pPr>
            <a:r>
              <a:rPr lang="ru-RU" sz="2500"/>
              <a:t>producer.py создает соединение с RabbitMQ, объявляет очередь orders (если она не существует) и публикует в неё сообщения в формате JSON.</a:t>
            </a:r>
            <a:endParaRPr sz="2500"/>
          </a:p>
          <a:p>
            <a:pPr indent="-273050" lvl="0" marL="228600" marR="360045" rtl="0" algn="l">
              <a:lnSpc>
                <a:spcPct val="115000"/>
              </a:lnSpc>
              <a:spcBef>
                <a:spcPts val="80"/>
              </a:spcBef>
              <a:spcAft>
                <a:spcPts val="0"/>
              </a:spcAft>
              <a:buSzPts val="2500"/>
              <a:buFont typeface="Calibri"/>
              <a:buAutoNum type="arabicPeriod"/>
            </a:pPr>
            <a:r>
              <a:rPr lang="ru-RU" sz="2500"/>
              <a:t>consumer.py также создает соединение, подписывается на очередь orders и обрабатывает поступающие сообщения. Для автоматического подтверждения заказов мы используем (</a:t>
            </a:r>
            <a:r>
              <a:rPr lang="ru-RU" sz="2500">
                <a:solidFill>
                  <a:srgbClr val="E83E8C"/>
                </a:solidFill>
              </a:rPr>
              <a:t>auto_ack=True</a:t>
            </a:r>
            <a:r>
              <a:rPr lang="ru-RU" sz="2500"/>
              <a:t>).</a:t>
            </a:r>
            <a:endParaRPr sz="2500"/>
          </a:p>
          <a:p>
            <a:pPr indent="-273050" lvl="0" marL="228600" marR="360045" rtl="0" algn="l">
              <a:lnSpc>
                <a:spcPct val="115000"/>
              </a:lnSpc>
              <a:spcBef>
                <a:spcPts val="80"/>
              </a:spcBef>
              <a:spcAft>
                <a:spcPts val="80"/>
              </a:spcAft>
              <a:buSzPts val="2500"/>
              <a:buFont typeface="Calibri"/>
              <a:buAutoNum type="arabicPeriod"/>
            </a:pPr>
            <a:r>
              <a:rPr lang="ru-RU" sz="2500"/>
              <a:t>Обработка заказа в consumer.py (комментарий # Здесь должна быть обработка заказа) должна быть заменена на ваш реальный код обработки заказов.</a:t>
            </a:r>
            <a:endParaRPr sz="3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/>
              <a:t>Итог</a:t>
            </a:r>
            <a:endParaRPr b="1"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360045" rtl="0" algn="l">
              <a:lnSpc>
                <a:spcPct val="115000"/>
              </a:lnSpc>
              <a:spcBef>
                <a:spcPts val="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Этот пример демонстрирует только основную идею. В реальном приложении потребуется более сложная обработка ошибок, более надежное управление соединениями, возможно, использование обмена сообщениями (exchanges) и маршрутизации (routing keys) для более гибкой обработки различных типов заказов. Также стоит рассмотреть использование очередей без автоматического подтверждения (</a:t>
            </a:r>
            <a:r>
              <a:rPr lang="ru-RU">
                <a:solidFill>
                  <a:srgbClr val="E83E8C"/>
                </a:solidFill>
              </a:rPr>
              <a:t>auto_ack=False</a:t>
            </a:r>
            <a:r>
              <a:rPr lang="ru-RU"/>
              <a:t>) для гарантии доставки сообщений.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/>
              <a:t>RabbitMQ</a:t>
            </a:r>
            <a:endParaRPr b="1"/>
          </a:p>
        </p:txBody>
      </p:sp>
      <p:pic>
        <p:nvPicPr>
          <p:cNvPr id="91" name="Google Shape;91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52212" y="1797050"/>
            <a:ext cx="5501588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/>
          <p:nvPr/>
        </p:nvSpPr>
        <p:spPr>
          <a:xfrm>
            <a:off x="838212" y="3234118"/>
            <a:ext cx="4819800" cy="14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21252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RabbitMQ — это мощная и широко используемая система обмена сообщениями с открытым исходным кодом, основанная на протоколе AMQP (Advanced Message Queuing Protocol).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/>
              <a:t>Установка Erlang</a:t>
            </a:r>
            <a:endParaRPr b="1"/>
          </a:p>
        </p:txBody>
      </p:sp>
      <p:pic>
        <p:nvPicPr>
          <p:cNvPr id="98" name="Google Shape;98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40146" y="2276475"/>
            <a:ext cx="5813654" cy="3100387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/>
          <p:nvPr/>
        </p:nvSpPr>
        <p:spPr>
          <a:xfrm>
            <a:off x="711725" y="2276475"/>
            <a:ext cx="4701900" cy="3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21252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Erlang — это функциональный язык программирования, разработанный в Ericsson для создания распределённых, </a:t>
            </a:r>
            <a:r>
              <a:rPr lang="ru-RU" sz="1800">
                <a:solidFill>
                  <a:srgbClr val="21252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надежных</a:t>
            </a:r>
            <a:r>
              <a:rPr b="0" i="0" lang="ru-RU" sz="1800" u="none" cap="none" strike="noStrike">
                <a:solidFill>
                  <a:srgbClr val="21252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и масштабируемых систем. Он характеризуется несколькими ключевыми особенностями, которые делают его подходящим для задач, требующих высокой доступности и производительности.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21252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/>
              <a:t>Устанавка пакета Pika</a:t>
            </a:r>
            <a:endParaRPr b="1"/>
          </a:p>
        </p:txBody>
      </p:sp>
      <p:pic>
        <p:nvPicPr>
          <p:cNvPr id="105" name="Google Shape;105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4153" y="1690688"/>
            <a:ext cx="6763694" cy="133368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/>
          <p:nvPr/>
        </p:nvSpPr>
        <p:spPr>
          <a:xfrm>
            <a:off x="3048000" y="3419489"/>
            <a:ext cx="6096000" cy="26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21252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Pika — это библиотека для Python, предоставляющая удобный и эффективный способ работы с RabbitMQ. Она основана на интерфейсе AMQP (Advanced Message Queuing Protocol) и позволяет легко создавать и подключаться к очереди сообщений в RabbitMQ, отправлять и получать сообщения, управлять очередями, обмениваться данными в реальном времени.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/>
              <a:t>Принципы работы RabbitMQ</a:t>
            </a:r>
            <a:endParaRPr b="1"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ru-RU" sz="2600"/>
              <a:t>Приложение-продюсер отправляет сообщение конкретному обменнику;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ru-RU" sz="2600"/>
              <a:t>Обменник маршрутизирует полученное сообщение его в одну или несколько очередей, в зависимости от типа самого обменника, правилам его привязки к очереди (</a:t>
            </a:r>
            <a:r>
              <a:rPr b="1" i="1" lang="ru-RU" sz="2600"/>
              <a:t>binding</a:t>
            </a:r>
            <a:r>
              <a:rPr lang="ru-RU" sz="2600"/>
              <a:t>) и значению ключа маршрутизации в сообщении (</a:t>
            </a:r>
            <a:r>
              <a:rPr b="1" i="1" lang="ru-RU" sz="2600"/>
              <a:t>routing</a:t>
            </a:r>
            <a:r>
              <a:rPr lang="ru-RU" sz="2600"/>
              <a:t> </a:t>
            </a:r>
            <a:r>
              <a:rPr b="1" i="1" lang="ru-RU" sz="2600"/>
              <a:t>key</a:t>
            </a:r>
            <a:r>
              <a:rPr lang="ru-RU" sz="2600"/>
              <a:t>);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ru-RU" sz="2600"/>
              <a:t>Очередь хранит ссылку на полученное сообщение, которое физически может хранится в оперативной памяти или на диске, в зависимости от свойств самой очереди;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ru-RU" sz="2600"/>
              <a:t>Когда приложение-потребитель готово получить сообщение из очереди, брокер копирует его по ссылке из очереди и отправляет копию сообщения потребителю;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ru-RU" sz="2600"/>
              <a:t>Получив сообщение, приложение-потребитель </a:t>
            </a:r>
            <a:r>
              <a:rPr lang="ru-RU" sz="2600"/>
              <a:t>отправляет</a:t>
            </a:r>
            <a:r>
              <a:rPr lang="ru-RU" sz="2600"/>
              <a:t> брокеру подтверждение об успешном получении данных;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ru-RU" sz="2600"/>
              <a:t>После получения подтверждения брокер удаляет копию сообщения из очереди;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ru-RU" sz="2600"/>
              <a:t>Наконец, брокер удаляет само исходное сообщение из очереди, очищая место в оперативной памяти или на жестком диске.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/>
              <a:t>Начало работы 1.База данных</a:t>
            </a:r>
            <a:endParaRPr b="1"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Представим, что у нас есть таблица с информацией о продуктах: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(В данном примере мы не будем работать с реальной базой данных, а будем имитировать её данные)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6902" y="3448756"/>
            <a:ext cx="5067133" cy="2123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/>
              <a:t>Начало работы 2.Программный код</a:t>
            </a:r>
            <a:endParaRPr b="1"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838200" y="5911032"/>
            <a:ext cx="10515600" cy="604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Фрагмент кода</a:t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9950" y="1416425"/>
            <a:ext cx="7032101" cy="449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/>
              <a:t>Начало работы 2.Программный код</a:t>
            </a:r>
            <a:endParaRPr/>
          </a:p>
        </p:txBody>
      </p:sp>
      <p:sp>
        <p:nvSpPr>
          <p:cNvPr id="132" name="Google Shape;132;p20"/>
          <p:cNvSpPr txBox="1"/>
          <p:nvPr/>
        </p:nvSpPr>
        <p:spPr>
          <a:xfrm>
            <a:off x="838200" y="5911032"/>
            <a:ext cx="10515600" cy="604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Фрагмент кода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1525" y="1315625"/>
            <a:ext cx="8328925" cy="469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/>
              <a:t>Запуск программы</a:t>
            </a:r>
            <a:endParaRPr b="1"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838200" y="2152577"/>
            <a:ext cx="7791450" cy="3709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ru-RU"/>
              <a:t>Запуск RabbitMQ сервер.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ru-RU"/>
              <a:t>Запуск producer.py. Он будет публиковать сообщения в очередь orders.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ru-RU"/>
              <a:t>Запуск consumer.py. Он будет получать и обрабатывать сообщения из очереди orders.</a:t>
            </a:r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9044" y="2387824"/>
            <a:ext cx="2814756" cy="1729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4814698"/>
            <a:ext cx="10860016" cy="1362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