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63" r:id="rId2"/>
    <p:sldId id="264" r:id="rId3"/>
    <p:sldId id="272" r:id="rId4"/>
    <p:sldId id="293" r:id="rId5"/>
    <p:sldId id="282" r:id="rId6"/>
    <p:sldId id="273" r:id="rId7"/>
    <p:sldId id="281" r:id="rId8"/>
    <p:sldId id="291" r:id="rId9"/>
    <p:sldId id="292" r:id="rId10"/>
    <p:sldId id="276" r:id="rId11"/>
    <p:sldId id="283" r:id="rId12"/>
    <p:sldId id="284" r:id="rId13"/>
    <p:sldId id="290" r:id="rId14"/>
    <p:sldId id="289" r:id="rId15"/>
    <p:sldId id="287" r:id="rId16"/>
    <p:sldId id="288" r:id="rId17"/>
    <p:sldId id="267" r:id="rId18"/>
  </p:sldIdLst>
  <p:sldSz cx="9144000" cy="5143500" type="screen16x9"/>
  <p:notesSz cx="6761163" cy="99425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3C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Светлый стиль 1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Светлый стиль 1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3899" autoAdjust="0"/>
  </p:normalViewPr>
  <p:slideViewPr>
    <p:cSldViewPr>
      <p:cViewPr varScale="1">
        <p:scale>
          <a:sx n="90" d="100"/>
          <a:sy n="90" d="100"/>
        </p:scale>
        <p:origin x="600" y="64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29761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245200-6772-47DF-A6EA-176FFAB3E2DD}" type="datetimeFigureOut">
              <a:rPr lang="ru-RU" smtClean="0"/>
              <a:pPr/>
              <a:t>11.11.2024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263" y="746125"/>
            <a:ext cx="662463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6117" y="4722694"/>
            <a:ext cx="5408930" cy="447413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29761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77962E-6A03-48A3-BAEB-13EE3A03067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0632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1" dirty="0">
                <a:solidFill>
                  <a:srgbClr val="323C8D"/>
                </a:solidFill>
                <a:latin typeface="Century Gothic" pitchFamily="34" charset="0"/>
              </a:rPr>
              <a:t>Учебное помещение </a:t>
            </a:r>
            <a:r>
              <a:rPr lang="ru-RU" sz="1200" dirty="0">
                <a:solidFill>
                  <a:srgbClr val="323C8D"/>
                </a:solidFill>
                <a:latin typeface="Century Gothic" pitchFamily="34" charset="0"/>
              </a:rPr>
              <a:t>– это помещение, оснащенное наглядными пособиями, учебным оборудованием, мебелью и техническими средствами обучения, в котором проводится учебная, факультативная и внеклассная работа со студентами в полном соответствии с действующими ФГОС СПО, учебными планами, основными профессиональными образовательными программами и программами подготовки квалифицированных рабочих, служащих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77962E-6A03-48A3-BAEB-13EE3A03067B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5474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77962E-6A03-48A3-BAEB-13EE3A03067B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54748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77962E-6A03-48A3-BAEB-13EE3A03067B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54748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77962E-6A03-48A3-BAEB-13EE3A03067B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54748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77962E-6A03-48A3-BAEB-13EE3A03067B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54748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77962E-6A03-48A3-BAEB-13EE3A03067B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70258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77962E-6A03-48A3-BAEB-13EE3A03067B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785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A9A42-0D2A-409A-9E6B-B5BB4E77D0F6}" type="datetime1">
              <a:rPr lang="ru-RU" smtClean="0"/>
              <a:pPr/>
              <a:t>11.11.2024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1C122-7ABF-439C-914C-8DF9FF98BC6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5698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E9C5F-2854-49F8-A764-D214E9D92D2A}" type="datetime1">
              <a:rPr lang="ru-RU" smtClean="0"/>
              <a:pPr/>
              <a:t>11.11.2024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1C122-7ABF-439C-914C-8DF9FF98BC6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6585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7996F-F65B-436C-8DB4-F438DE6ED7BF}" type="datetime1">
              <a:rPr lang="ru-RU" smtClean="0"/>
              <a:pPr/>
              <a:t>11.11.2024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1C122-7ABF-439C-914C-8DF9FF98BC6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332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C6C19-4DB1-4D06-B192-E8EF5B4831FC}" type="datetime1">
              <a:rPr lang="ru-RU" smtClean="0"/>
              <a:pPr/>
              <a:t>11.11.2024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1C122-7ABF-439C-914C-8DF9FF98BC6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7090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F75DA-538F-40B1-B6FD-063D5188C09F}" type="datetime1">
              <a:rPr lang="ru-RU" smtClean="0"/>
              <a:pPr/>
              <a:t>11.11.2024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1C122-7ABF-439C-914C-8DF9FF98BC6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ED3D4-A4D1-4B36-A168-D03C94E207C5}" type="datetime1">
              <a:rPr lang="ru-RU" smtClean="0"/>
              <a:pPr/>
              <a:t>11.11.2024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1C122-7ABF-439C-914C-8DF9FF98BC6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1402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66A3-B5D4-4CC2-A97A-CB6A4C30FCA9}" type="datetime1">
              <a:rPr lang="ru-RU" smtClean="0"/>
              <a:pPr/>
              <a:t>11.11.2024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1C122-7ABF-439C-914C-8DF9FF98BC6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348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088FB-2397-4865-AD1F-80E766BA8ECC}" type="datetime1">
              <a:rPr lang="ru-RU" smtClean="0"/>
              <a:pPr/>
              <a:t>11.11.2024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1C122-7ABF-439C-914C-8DF9FF98BC6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0778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66D0-35DF-448E-BDD4-3A5C555145BE}" type="datetime1">
              <a:rPr lang="ru-RU" smtClean="0"/>
              <a:pPr/>
              <a:t>11.11.2024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1C122-7ABF-439C-914C-8DF9FF98BC6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7244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98FB3-82C3-46C4-8FAD-223E9B3CE940}" type="datetime1">
              <a:rPr lang="ru-RU" smtClean="0"/>
              <a:pPr/>
              <a:t>11.11.2024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1C122-7ABF-439C-914C-8DF9FF98BC6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5900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631E5-B930-46F2-8A64-3DCB6511A001}" type="datetime1">
              <a:rPr lang="ru-RU" smtClean="0"/>
              <a:pPr/>
              <a:t>11.11.2024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1C122-7ABF-439C-914C-8DF9FF98BC6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7802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F375D-17CD-4770-AC40-DA150A94F060}" type="datetime1">
              <a:rPr lang="ru-RU" smtClean="0"/>
              <a:pPr/>
              <a:t>11.11.2024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1C122-7ABF-439C-914C-8DF9FF98BC6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4454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БРЕНДБУК\Для шаблона презаентации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11292" y="-18305"/>
            <a:ext cx="9255292" cy="5196600"/>
          </a:xfrm>
          <a:prstGeom prst="rect">
            <a:avLst/>
          </a:prstGeom>
          <a:noFill/>
        </p:spPr>
      </p:pic>
      <p:sp>
        <p:nvSpPr>
          <p:cNvPr id="13" name="Прямоугольник 12"/>
          <p:cNvSpPr/>
          <p:nvPr/>
        </p:nvSpPr>
        <p:spPr>
          <a:xfrm>
            <a:off x="1331640" y="123478"/>
            <a:ext cx="78123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latin typeface="Calibri" pitchFamily="34" charset="0"/>
                <a:cs typeface="Calibri" pitchFamily="34" charset="0"/>
              </a:rPr>
              <a:t>ФГБОУ ВО «Магнитогорский государственный технический университет им. Г.И. Носова»</a:t>
            </a:r>
          </a:p>
        </p:txBody>
      </p:sp>
      <p:sp>
        <p:nvSpPr>
          <p:cNvPr id="10" name="Содержимое 9"/>
          <p:cNvSpPr>
            <a:spLocks noGrp="1"/>
          </p:cNvSpPr>
          <p:nvPr>
            <p:ph idx="1"/>
          </p:nvPr>
        </p:nvSpPr>
        <p:spPr>
          <a:xfrm>
            <a:off x="1268760" y="2139702"/>
            <a:ext cx="7767736" cy="1224136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ru-RU" sz="2400" b="1" dirty="0" smtClean="0">
                <a:solidFill>
                  <a:srgbClr val="323C8D"/>
                </a:solidFill>
                <a:latin typeface="Calibri" pitchFamily="34" charset="0"/>
                <a:cs typeface="Calibri" pitchFamily="34" charset="0"/>
              </a:rPr>
              <a:t>Моделирование и анализ бизнес-процесса </a:t>
            </a:r>
          </a:p>
          <a:p>
            <a:pPr algn="ctr">
              <a:buNone/>
            </a:pPr>
            <a:r>
              <a:rPr lang="ru-RU" sz="2400" b="1" dirty="0" smtClean="0">
                <a:solidFill>
                  <a:srgbClr val="323C8D"/>
                </a:solidFill>
                <a:latin typeface="Calibri" pitchFamily="34" charset="0"/>
                <a:cs typeface="Calibri" pitchFamily="34" charset="0"/>
              </a:rPr>
              <a:t>«</a:t>
            </a:r>
            <a:r>
              <a:rPr lang="ru-RU" sz="2400" dirty="0" smtClean="0">
                <a:solidFill>
                  <a:srgbClr val="323C8D"/>
                </a:solidFill>
                <a:latin typeface="Calibri" pitchFamily="34" charset="0"/>
                <a:cs typeface="Calibri" pitchFamily="34" charset="0"/>
              </a:rPr>
              <a:t>Подготовка социального опроса» для «ВЦИОМ</a:t>
            </a:r>
            <a:r>
              <a:rPr lang="ru-RU" sz="2400" b="1" dirty="0" smtClean="0">
                <a:solidFill>
                  <a:srgbClr val="323C8D"/>
                </a:solidFill>
                <a:latin typeface="Calibri" pitchFamily="34" charset="0"/>
                <a:cs typeface="Calibri" pitchFamily="34" charset="0"/>
              </a:rPr>
              <a:t>»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2627784" y="4227934"/>
            <a:ext cx="62646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dirty="0" smtClean="0">
                <a:solidFill>
                  <a:srgbClr val="323C8D"/>
                </a:solidFill>
                <a:latin typeface="Century Gothic" panose="020B0502020202020204" pitchFamily="34" charset="0"/>
              </a:rPr>
              <a:t>Подготовил: </a:t>
            </a:r>
            <a:r>
              <a:rPr lang="ru-RU" dirty="0" err="1" smtClean="0">
                <a:solidFill>
                  <a:srgbClr val="323C8D"/>
                </a:solidFill>
                <a:latin typeface="Century Gothic" panose="020B0502020202020204" pitchFamily="34" charset="0"/>
              </a:rPr>
              <a:t>Пасюта</a:t>
            </a:r>
            <a:r>
              <a:rPr lang="ru-RU" dirty="0" smtClean="0">
                <a:solidFill>
                  <a:srgbClr val="323C8D"/>
                </a:solidFill>
                <a:latin typeface="Century Gothic" panose="020B0502020202020204" pitchFamily="34" charset="0"/>
              </a:rPr>
              <a:t> Н.С. </a:t>
            </a:r>
            <a:r>
              <a:rPr lang="ru-RU" dirty="0" err="1" smtClean="0">
                <a:solidFill>
                  <a:srgbClr val="323C8D"/>
                </a:solidFill>
                <a:latin typeface="Century Gothic" panose="020B0502020202020204" pitchFamily="34" charset="0"/>
              </a:rPr>
              <a:t>АПИб</a:t>
            </a:r>
            <a:r>
              <a:rPr lang="ru-RU" dirty="0" smtClean="0">
                <a:solidFill>
                  <a:srgbClr val="323C8D"/>
                </a:solidFill>
                <a:latin typeface="Century Gothic" panose="020B0502020202020204" pitchFamily="34" charset="0"/>
              </a:rPr>
              <a:t>-</a:t>
            </a:r>
            <a:r>
              <a:rPr lang="en-US" dirty="0" smtClean="0">
                <a:solidFill>
                  <a:srgbClr val="323C8D"/>
                </a:solidFill>
                <a:latin typeface="Century Gothic" panose="020B0502020202020204" pitchFamily="34" charset="0"/>
              </a:rPr>
              <a:t>23</a:t>
            </a:r>
            <a:r>
              <a:rPr lang="ru-RU" dirty="0" smtClean="0">
                <a:solidFill>
                  <a:srgbClr val="323C8D"/>
                </a:solidFill>
                <a:latin typeface="Century Gothic" panose="020B0502020202020204" pitchFamily="34" charset="0"/>
              </a:rPr>
              <a:t>-1</a:t>
            </a:r>
          </a:p>
          <a:p>
            <a:pPr algn="r"/>
            <a:r>
              <a:rPr lang="ru-RU" dirty="0" smtClean="0">
                <a:solidFill>
                  <a:srgbClr val="323C8D"/>
                </a:solidFill>
                <a:latin typeface="Century Gothic" panose="020B0502020202020204" pitchFamily="34" charset="0"/>
              </a:rPr>
              <a:t>Проверила: Назарова О.Б.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244408" y="4731990"/>
            <a:ext cx="730424" cy="273844"/>
          </a:xfrm>
        </p:spPr>
        <p:txBody>
          <a:bodyPr/>
          <a:lstStyle/>
          <a:p>
            <a:fld id="{9F31C122-7ABF-439C-914C-8DF9FF98BC62}" type="slidenum">
              <a:rPr lang="ru-RU" sz="1400" smtClean="0">
                <a:solidFill>
                  <a:srgbClr val="323C8D"/>
                </a:solidFill>
              </a:rPr>
              <a:pPr/>
              <a:t>1</a:t>
            </a:fld>
            <a:endParaRPr lang="ru-RU" sz="1400" dirty="0">
              <a:solidFill>
                <a:srgbClr val="323C8D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47663" y="431255"/>
            <a:ext cx="7200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>
                <a:latin typeface="Calibri" pitchFamily="34" charset="0"/>
                <a:cs typeface="Calibri" pitchFamily="34" charset="0"/>
              </a:rPr>
              <a:t>Кафедра бизнес-информатики и информационных технологий</a:t>
            </a:r>
          </a:p>
          <a:p>
            <a:pPr algn="ctr"/>
            <a:r>
              <a:rPr lang="ru-RU" sz="1400" dirty="0">
                <a:latin typeface="Calibri" pitchFamily="34" charset="0"/>
                <a:cs typeface="Calibri" pitchFamily="34" charset="0"/>
              </a:rPr>
              <a:t>Методологии и инструментальные средства моделирования и анализа бизнес-процессов</a:t>
            </a:r>
          </a:p>
        </p:txBody>
      </p:sp>
      <p:sp>
        <p:nvSpPr>
          <p:cNvPr id="9" name="Содержимое 9"/>
          <p:cNvSpPr txBox="1">
            <a:spLocks/>
          </p:cNvSpPr>
          <p:nvPr/>
        </p:nvSpPr>
        <p:spPr>
          <a:xfrm>
            <a:off x="1259632" y="1275606"/>
            <a:ext cx="7776864" cy="4778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sz="2400" b="1" dirty="0" smtClean="0">
                <a:solidFill>
                  <a:srgbClr val="323C8D"/>
                </a:solidFill>
                <a:latin typeface="Calibri" pitchFamily="34" charset="0"/>
                <a:cs typeface="Calibri" pitchFamily="34" charset="0"/>
              </a:rPr>
              <a:t>Курсовая работа</a:t>
            </a:r>
          </a:p>
        </p:txBody>
      </p:sp>
    </p:spTree>
    <p:extLst>
      <p:ext uri="{BB962C8B-B14F-4D97-AF65-F5344CB8AC3E}">
        <p14:creationId xmlns:p14="http://schemas.microsoft.com/office/powerpoint/2010/main" val="201995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D:\БРЕНДБУК\Для шаблона презаентации_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1113"/>
            <a:ext cx="1243013" cy="5154613"/>
          </a:xfrm>
          <a:prstGeom prst="rect">
            <a:avLst/>
          </a:prstGeom>
          <a:noFill/>
        </p:spPr>
      </p:pic>
      <p:sp>
        <p:nvSpPr>
          <p:cNvPr id="10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316416" y="4731990"/>
            <a:ext cx="730424" cy="273844"/>
          </a:xfrm>
        </p:spPr>
        <p:txBody>
          <a:bodyPr/>
          <a:lstStyle/>
          <a:p>
            <a:fld id="{9F31C122-7ABF-439C-914C-8DF9FF98BC62}" type="slidenum">
              <a:rPr lang="ru-RU" sz="1400" smtClean="0">
                <a:solidFill>
                  <a:srgbClr val="323C8D"/>
                </a:solidFill>
              </a:rPr>
              <a:pPr/>
              <a:t>10</a:t>
            </a:fld>
            <a:endParaRPr lang="ru-RU" sz="1400" dirty="0">
              <a:solidFill>
                <a:srgbClr val="323C8D"/>
              </a:solidFill>
            </a:endParaRPr>
          </a:p>
        </p:txBody>
      </p:sp>
      <p:sp>
        <p:nvSpPr>
          <p:cNvPr id="5" name="Заголовок 16"/>
          <p:cNvSpPr>
            <a:spLocks noGrp="1"/>
          </p:cNvSpPr>
          <p:nvPr>
            <p:ph type="title"/>
          </p:nvPr>
        </p:nvSpPr>
        <p:spPr>
          <a:xfrm>
            <a:off x="1403648" y="137590"/>
            <a:ext cx="7560840" cy="382768"/>
          </a:xfrm>
          <a:effectLst>
            <a:outerShdw blurRad="50800" dist="50800" dir="5400000" algn="ctr" rotWithShape="0">
              <a:schemeClr val="bg1"/>
            </a:outerShdw>
          </a:effectLst>
        </p:spPr>
        <p:txBody>
          <a:bodyPr anchor="ctr">
            <a:noAutofit/>
          </a:bodyPr>
          <a:lstStyle/>
          <a:p>
            <a:pPr algn="ctr"/>
            <a:r>
              <a:rPr lang="ru-RU" dirty="0" smtClean="0">
                <a:solidFill>
                  <a:srgbClr val="323C8D"/>
                </a:solidFill>
                <a:latin typeface="Calibri" pitchFamily="34" charset="0"/>
                <a:cs typeface="Calibri" pitchFamily="34" charset="0"/>
              </a:rPr>
              <a:t>Модель </a:t>
            </a:r>
            <a:r>
              <a:rPr lang="en-US" dirty="0" smtClean="0">
                <a:solidFill>
                  <a:srgbClr val="323C8D"/>
                </a:solidFill>
                <a:latin typeface="Calibri" pitchFamily="34" charset="0"/>
                <a:cs typeface="Calibri" pitchFamily="34" charset="0"/>
              </a:rPr>
              <a:t>ARIS Value Added Chain (VAD)</a:t>
            </a:r>
            <a:endParaRPr lang="ru-RU" dirty="0">
              <a:solidFill>
                <a:srgbClr val="323C8D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3"/>
          <a:stretch>
            <a:fillRect/>
          </a:stretch>
        </p:blipFill>
        <p:spPr>
          <a:xfrm>
            <a:off x="2411760" y="987574"/>
            <a:ext cx="5450919" cy="3363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45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D:\БРЕНДБУК\Для шаблона презаентации_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1113"/>
            <a:ext cx="1243013" cy="5154613"/>
          </a:xfrm>
          <a:prstGeom prst="rect">
            <a:avLst/>
          </a:prstGeom>
          <a:noFill/>
        </p:spPr>
      </p:pic>
      <p:sp>
        <p:nvSpPr>
          <p:cNvPr id="10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316416" y="4731990"/>
            <a:ext cx="730424" cy="273844"/>
          </a:xfrm>
        </p:spPr>
        <p:txBody>
          <a:bodyPr/>
          <a:lstStyle/>
          <a:p>
            <a:fld id="{9F31C122-7ABF-439C-914C-8DF9FF98BC62}" type="slidenum">
              <a:rPr lang="ru-RU" sz="1400" smtClean="0">
                <a:solidFill>
                  <a:srgbClr val="323C8D"/>
                </a:solidFill>
              </a:rPr>
              <a:pPr/>
              <a:t>11</a:t>
            </a:fld>
            <a:endParaRPr lang="ru-RU" sz="1400" dirty="0">
              <a:solidFill>
                <a:srgbClr val="323C8D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Заголовок 16"/>
          <p:cNvSpPr>
            <a:spLocks noGrp="1"/>
          </p:cNvSpPr>
          <p:nvPr>
            <p:ph type="title"/>
          </p:nvPr>
        </p:nvSpPr>
        <p:spPr>
          <a:xfrm>
            <a:off x="1403648" y="137590"/>
            <a:ext cx="7488832" cy="382768"/>
          </a:xfrm>
          <a:effectLst>
            <a:outerShdw blurRad="50800" dist="50800" dir="5400000" algn="ctr" rotWithShape="0">
              <a:schemeClr val="bg1"/>
            </a:outerShdw>
          </a:effectLst>
        </p:spPr>
        <p:txBody>
          <a:bodyPr anchor="ctr">
            <a:noAutofit/>
          </a:bodyPr>
          <a:lstStyle/>
          <a:p>
            <a:pPr algn="ctr"/>
            <a:r>
              <a:rPr lang="ru-RU" dirty="0" smtClean="0">
                <a:solidFill>
                  <a:srgbClr val="323C8D"/>
                </a:solidFill>
                <a:latin typeface="Century Gothic" panose="020B0502020202020204" pitchFamily="34" charset="0"/>
              </a:rPr>
              <a:t>Модель </a:t>
            </a:r>
            <a:r>
              <a:rPr lang="en-US" dirty="0" smtClean="0">
                <a:solidFill>
                  <a:srgbClr val="323C8D"/>
                </a:solidFill>
                <a:latin typeface="Century Gothic" panose="020B0502020202020204" pitchFamily="34" charset="0"/>
              </a:rPr>
              <a:t>Information Flow Diagram </a:t>
            </a:r>
            <a:r>
              <a:rPr lang="ru-RU" dirty="0" smtClean="0">
                <a:solidFill>
                  <a:srgbClr val="323C8D"/>
                </a:solidFill>
                <a:latin typeface="Century Gothic" panose="020B0502020202020204" pitchFamily="34" charset="0"/>
              </a:rPr>
              <a:t>(</a:t>
            </a:r>
            <a:r>
              <a:rPr lang="en-US" dirty="0" smtClean="0">
                <a:solidFill>
                  <a:srgbClr val="323C8D"/>
                </a:solidFill>
                <a:latin typeface="Century Gothic" panose="020B0502020202020204" pitchFamily="34" charset="0"/>
              </a:rPr>
              <a:t>IFD</a:t>
            </a:r>
            <a:r>
              <a:rPr lang="ru-RU" dirty="0" smtClean="0">
                <a:solidFill>
                  <a:srgbClr val="323C8D"/>
                </a:solidFill>
                <a:latin typeface="Century Gothic" panose="020B0502020202020204" pitchFamily="34" charset="0"/>
              </a:rPr>
              <a:t>)</a:t>
            </a:r>
            <a:endParaRPr lang="ru-RU" dirty="0">
              <a:solidFill>
                <a:srgbClr val="323C8D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1" name="Рисунок 10"/>
          <p:cNvPicPr/>
          <p:nvPr/>
        </p:nvPicPr>
        <p:blipFill>
          <a:blip r:embed="rId3"/>
          <a:stretch>
            <a:fillRect/>
          </a:stretch>
        </p:blipFill>
        <p:spPr>
          <a:xfrm>
            <a:off x="2411760" y="771550"/>
            <a:ext cx="5397876" cy="3579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45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316416" y="4731990"/>
            <a:ext cx="730424" cy="273844"/>
          </a:xfrm>
        </p:spPr>
        <p:txBody>
          <a:bodyPr/>
          <a:lstStyle/>
          <a:p>
            <a:fld id="{9F31C122-7ABF-439C-914C-8DF9FF98BC62}" type="slidenum">
              <a:rPr lang="ru-RU" sz="1400" smtClean="0">
                <a:solidFill>
                  <a:srgbClr val="323C8D"/>
                </a:solidFill>
              </a:rPr>
              <a:pPr/>
              <a:t>12</a:t>
            </a:fld>
            <a:endParaRPr lang="ru-RU" sz="1400" dirty="0">
              <a:solidFill>
                <a:srgbClr val="323C8D"/>
              </a:solidFill>
            </a:endParaRPr>
          </a:p>
        </p:txBody>
      </p:sp>
      <p:sp>
        <p:nvSpPr>
          <p:cNvPr id="6" name="Заголовок 16"/>
          <p:cNvSpPr>
            <a:spLocks noGrp="1"/>
          </p:cNvSpPr>
          <p:nvPr>
            <p:ph type="title"/>
          </p:nvPr>
        </p:nvSpPr>
        <p:spPr>
          <a:xfrm>
            <a:off x="121858" y="137590"/>
            <a:ext cx="8770622" cy="382768"/>
          </a:xfrm>
          <a:effectLst>
            <a:outerShdw blurRad="50800" dist="50800" dir="5400000" algn="ctr" rotWithShape="0">
              <a:schemeClr val="bg1"/>
            </a:outerShdw>
          </a:effectLst>
        </p:spPr>
        <p:txBody>
          <a:bodyPr anchor="ctr">
            <a:noAutofit/>
          </a:bodyPr>
          <a:lstStyle/>
          <a:p>
            <a:pPr algn="ctr"/>
            <a:r>
              <a:rPr lang="ru-RU" dirty="0" smtClean="0">
                <a:solidFill>
                  <a:srgbClr val="323C8D"/>
                </a:solidFill>
                <a:latin typeface="Century Gothic" panose="020B0502020202020204" pitchFamily="34" charset="0"/>
              </a:rPr>
              <a:t>Модель </a:t>
            </a:r>
            <a:r>
              <a:rPr lang="en-US" dirty="0" smtClean="0">
                <a:solidFill>
                  <a:srgbClr val="323C8D"/>
                </a:solidFill>
                <a:latin typeface="Century Gothic" panose="020B0502020202020204" pitchFamily="34" charset="0"/>
              </a:rPr>
              <a:t>Business Process Management and Notation (BPMN)</a:t>
            </a:r>
            <a:endParaRPr lang="ru-RU" dirty="0">
              <a:solidFill>
                <a:srgbClr val="323C8D"/>
              </a:solidFill>
              <a:latin typeface="Century Gothic" panose="020B0502020202020204" pitchFamily="34" charset="0"/>
            </a:endParaRPr>
          </a:p>
        </p:txBody>
      </p:sp>
      <p:pic>
        <p:nvPicPr>
          <p:cNvPr id="5" name="Picture 2" descr="C:\Users\Алексей\Downloads\FireShot\logo-no-shadow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5575" y="102549"/>
            <a:ext cx="600001" cy="1071266"/>
          </a:xfrm>
          <a:prstGeom prst="rect">
            <a:avLst/>
          </a:prstGeom>
          <a:noFill/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996" y="843789"/>
            <a:ext cx="4606259" cy="3564770"/>
          </a:xfrm>
          <a:prstGeom prst="rect">
            <a:avLst/>
          </a:prstGeom>
        </p:spPr>
      </p:pic>
      <p:pic>
        <p:nvPicPr>
          <p:cNvPr id="8" name="Рисунок 7"/>
          <p:cNvPicPr/>
          <p:nvPr/>
        </p:nvPicPr>
        <p:blipFill>
          <a:blip r:embed="rId4"/>
          <a:stretch>
            <a:fillRect/>
          </a:stretch>
        </p:blipFill>
        <p:spPr>
          <a:xfrm>
            <a:off x="5561910" y="1994674"/>
            <a:ext cx="3330570" cy="1207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45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000" b="1" dirty="0">
                <a:solidFill>
                  <a:srgbClr val="323C8D"/>
                </a:solidFill>
                <a:latin typeface="Century Gothic" panose="020B0502020202020204" pitchFamily="34" charset="0"/>
              </a:rPr>
              <a:t>П</a:t>
            </a:r>
            <a:r>
              <a:rPr lang="ru-RU" sz="2000" b="1" dirty="0" smtClean="0">
                <a:solidFill>
                  <a:srgbClr val="323C8D"/>
                </a:solidFill>
                <a:latin typeface="Century Gothic" panose="020B0502020202020204" pitchFamily="34" charset="0"/>
              </a:rPr>
              <a:t>роблемы реализации текущего бизнес-процесса</a:t>
            </a:r>
            <a:endParaRPr lang="ru-RU" sz="2000" b="1" dirty="0">
              <a:solidFill>
                <a:srgbClr val="323C8D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1C122-7ABF-439C-914C-8DF9FF98BC62}" type="slidenum">
              <a:rPr lang="ru-RU" smtClean="0"/>
              <a:pPr/>
              <a:t>13</a:t>
            </a:fld>
            <a:endParaRPr lang="ru-RU"/>
          </a:p>
        </p:txBody>
      </p:sp>
      <p:pic>
        <p:nvPicPr>
          <p:cNvPr id="4" name="Picture 2" descr="C:\Users\Алексей\Downloads\FireShot\logo-no-shadow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5575" y="102549"/>
            <a:ext cx="600001" cy="107126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043608" y="1491630"/>
            <a:ext cx="640871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/>
              <a:t>В модели «</a:t>
            </a:r>
            <a:r>
              <a:rPr lang="en-US" dirty="0" smtClean="0"/>
              <a:t>AS IS</a:t>
            </a:r>
            <a:r>
              <a:rPr lang="ru-RU" dirty="0" smtClean="0"/>
              <a:t>»</a:t>
            </a:r>
            <a:r>
              <a:rPr lang="en-US" dirty="0" smtClean="0"/>
              <a:t> </a:t>
            </a:r>
            <a:r>
              <a:rPr lang="ru-RU" dirty="0" smtClean="0"/>
              <a:t>менеджер ВЦИОМ вручную создает анкету, что не эффективно.</a:t>
            </a:r>
          </a:p>
          <a:p>
            <a:pPr algn="just"/>
            <a:r>
              <a:rPr lang="ru-RU" dirty="0" smtClean="0"/>
              <a:t>Так же многие данные: ТЗ, сценарии проведения опроса, заказ и готовый опросник – являются документами, а не хранилищем, что не дает возможность использовать данные многократно.</a:t>
            </a:r>
          </a:p>
          <a:p>
            <a:pPr algn="just"/>
            <a:endParaRPr lang="ru-RU" dirty="0" smtClean="0"/>
          </a:p>
          <a:p>
            <a:r>
              <a:rPr lang="ru-RU" sz="1600" dirty="0" smtClean="0"/>
              <a:t/>
            </a:r>
            <a:br>
              <a:rPr lang="ru-RU" sz="1600" dirty="0" smtClean="0"/>
            </a:br>
            <a:endParaRPr lang="ru-RU" sz="16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86279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000" b="1" dirty="0">
                <a:solidFill>
                  <a:srgbClr val="323C8D"/>
                </a:solidFill>
                <a:latin typeface="Century Gothic" panose="020B0502020202020204" pitchFamily="34" charset="0"/>
              </a:rPr>
              <a:t>Модель </a:t>
            </a:r>
            <a:r>
              <a:rPr lang="ru-RU" sz="2000" b="1" dirty="0" smtClean="0">
                <a:solidFill>
                  <a:srgbClr val="323C8D"/>
                </a:solidFill>
                <a:latin typeface="Century Gothic" panose="020B0502020202020204" pitchFamily="34" charset="0"/>
              </a:rPr>
              <a:t>бизнес процессов «КАК БУДЕТ»</a:t>
            </a:r>
            <a:endParaRPr lang="ru-RU" sz="2000" b="1" dirty="0">
              <a:solidFill>
                <a:srgbClr val="323C8D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1C122-7ABF-439C-914C-8DF9FF98BC62}" type="slidenum">
              <a:rPr lang="ru-RU" smtClean="0"/>
              <a:pPr/>
              <a:t>14</a:t>
            </a:fld>
            <a:endParaRPr lang="ru-RU"/>
          </a:p>
        </p:txBody>
      </p:sp>
      <p:pic>
        <p:nvPicPr>
          <p:cNvPr id="4" name="Picture 2" descr="C:\Users\Алексей\Downloads\FireShot\logo-no-shadow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5575" y="102549"/>
            <a:ext cx="600001" cy="1071266"/>
          </a:xfrm>
          <a:prstGeom prst="rect">
            <a:avLst/>
          </a:prstGeom>
          <a:noFill/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4368" y="1063228"/>
            <a:ext cx="5815263" cy="3571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627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000" b="1" dirty="0">
                <a:solidFill>
                  <a:srgbClr val="323C8D"/>
                </a:solidFill>
                <a:latin typeface="Century Gothic" panose="020B0502020202020204" pitchFamily="34" charset="0"/>
              </a:rPr>
              <a:t>Модель семантического моделирования данных </a:t>
            </a:r>
            <a:r>
              <a:rPr lang="en-US" sz="2000" b="1" dirty="0">
                <a:solidFill>
                  <a:srgbClr val="323C8D"/>
                </a:solidFill>
                <a:latin typeface="Century Gothic" panose="020B0502020202020204" pitchFamily="34" charset="0"/>
              </a:rPr>
              <a:t>IDEF1X</a:t>
            </a:r>
            <a:endParaRPr lang="ru-RU" sz="2000" b="1" dirty="0">
              <a:solidFill>
                <a:srgbClr val="323C8D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1C122-7ABF-439C-914C-8DF9FF98BC62}" type="slidenum">
              <a:rPr lang="ru-RU" smtClean="0"/>
              <a:pPr/>
              <a:t>15</a:t>
            </a:fld>
            <a:endParaRPr lang="ru-RU"/>
          </a:p>
        </p:txBody>
      </p:sp>
      <p:pic>
        <p:nvPicPr>
          <p:cNvPr id="4" name="Picture 2" descr="C:\Users\Алексей\Downloads\FireShot\logo-no-shadow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5575" y="102549"/>
            <a:ext cx="600001" cy="1071266"/>
          </a:xfrm>
          <a:prstGeom prst="rect">
            <a:avLst/>
          </a:prstGeom>
          <a:noFill/>
        </p:spPr>
      </p:pic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1763688" y="843558"/>
            <a:ext cx="5418802" cy="4060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5503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000" b="1" dirty="0" smtClean="0">
                <a:solidFill>
                  <a:srgbClr val="323C8D"/>
                </a:solidFill>
                <a:latin typeface="Century Gothic" panose="020B0502020202020204" pitchFamily="34" charset="0"/>
              </a:rPr>
              <a:t>Список источников</a:t>
            </a:r>
            <a:endParaRPr lang="ru-RU" sz="2000" b="1" dirty="0">
              <a:solidFill>
                <a:srgbClr val="323C8D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1C122-7ABF-439C-914C-8DF9FF98BC62}" type="slidenum">
              <a:rPr lang="ru-RU" smtClean="0"/>
              <a:pPr/>
              <a:t>16</a:t>
            </a:fld>
            <a:endParaRPr lang="ru-RU"/>
          </a:p>
        </p:txBody>
      </p:sp>
      <p:pic>
        <p:nvPicPr>
          <p:cNvPr id="4" name="Picture 2" descr="C:\Users\Алексей\Downloads\FireShot\logo-no-shadow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5575" y="102549"/>
            <a:ext cx="600001" cy="1071266"/>
          </a:xfrm>
          <a:prstGeom prst="rect">
            <a:avLst/>
          </a:prstGeom>
          <a:noFill/>
        </p:spPr>
      </p:pic>
      <p:sp>
        <p:nvSpPr>
          <p:cNvPr id="5" name="Прямоугольник 4"/>
          <p:cNvSpPr/>
          <p:nvPr/>
        </p:nvSpPr>
        <p:spPr>
          <a:xfrm>
            <a:off x="455575" y="1040674"/>
            <a:ext cx="828092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  <a:tabLst>
                <a:tab pos="630555" algn="l"/>
              </a:tabLst>
            </a:pPr>
            <a:r>
              <a:rPr lang="ru-RU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Официальный сайт ВЦИОМ. Персонал: [Электронный ресурс]. URL: https://ok.wciom.ru/staff (дата обращения: 10.09.2024).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  <a:tabLst>
                <a:tab pos="630555" algn="l"/>
              </a:tabLst>
            </a:pPr>
            <a:r>
              <a:rPr lang="ru-RU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Вахрушев, В. А. Разработка диаграммы </a:t>
            </a: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VAD </a:t>
            </a:r>
            <a:r>
              <a:rPr lang="ru-RU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 примере моделирования бизнес-процесса «Транспортировка готовой продукции» / В. А. Вахрушев, Т. Ф. Гусева, Д. А. </a:t>
            </a:r>
            <a:r>
              <a:rPr lang="ru-RU" sz="12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Седнева</a:t>
            </a:r>
            <a:r>
              <a:rPr lang="ru-RU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П. А. Климов // Современные научные исследования и инновации. — 2016. — № 1. URL: https://web.snauka.ru/issues/2016/01/61616 (дата обращения: 10.11.2024).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  <a:tabLst>
                <a:tab pos="630555" algn="l"/>
              </a:tabLst>
            </a:pPr>
            <a:r>
              <a:rPr lang="ru-RU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Давыдова, А. А. Построение диаграммы </a:t>
            </a: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Information Flow</a:t>
            </a:r>
            <a:r>
              <a:rPr lang="ru-RU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/ А. А. Давыдова, А. В. Бабенко, Т.Б. Новикова // Современная техника и технологии. — 2016. — № 11. URL: https://technology.snauka.ru/2016/11/11405 (дата обращения: 10.11.2024).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  <a:tabLst>
                <a:tab pos="630555" algn="l"/>
              </a:tabLst>
            </a:pPr>
            <a:r>
              <a:rPr lang="ru-RU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Давыдова, А. А. Построение диаграмм </a:t>
            </a: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IFD</a:t>
            </a:r>
            <a:r>
              <a:rPr lang="ru-RU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VAD</a:t>
            </a:r>
            <a:r>
              <a:rPr lang="ru-RU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ORG </a:t>
            </a:r>
            <a:r>
              <a:rPr lang="ru-RU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 примере бизнес-процесса «Деятельность туристического агентства» / А. А. Давыдова, К. Г. </a:t>
            </a:r>
            <a:r>
              <a:rPr lang="ru-RU" sz="12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Трухачева</a:t>
            </a:r>
            <a:r>
              <a:rPr lang="ru-RU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А. М. </a:t>
            </a:r>
            <a:r>
              <a:rPr lang="ru-RU" sz="12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Уряшева</a:t>
            </a:r>
            <a:r>
              <a:rPr lang="ru-RU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А. В. Бабенко, Т. Б. Новикова // Современная техника и технологии. — 2016. — № 12. URL: https://technology.snauka.ru/2016/12/11470 (дата обращения: 10.11.2024</a:t>
            </a:r>
            <a:r>
              <a:rPr lang="ru-RU" sz="12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  <a:tabLst>
                <a:tab pos="630555" algn="l"/>
              </a:tabLst>
            </a:pP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Новикова, Т. Б.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IDEF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0,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DFD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IDEF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3,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FISHBONE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FTA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теория и практика бизнес-моделирования: учеб. Пособие / Т. Б. Новикова, О. Б. Назарова, В. Е. 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Петеляк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Магнитогорск: Изд-во Магнитогорск. гос. 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техн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ун-та им. Г. И. Носова, 2016. 97 с.</a:t>
            </a:r>
            <a:endParaRPr lang="ru-RU" sz="1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86279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D:\БРЕНДБУК\Для шаблона презаентации_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1113"/>
            <a:ext cx="1243013" cy="5154613"/>
          </a:xfrm>
          <a:prstGeom prst="rect">
            <a:avLst/>
          </a:prstGeom>
          <a:noFill/>
        </p:spPr>
      </p:pic>
      <p:sp>
        <p:nvSpPr>
          <p:cNvPr id="10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316416" y="4731990"/>
            <a:ext cx="730424" cy="273844"/>
          </a:xfrm>
        </p:spPr>
        <p:txBody>
          <a:bodyPr/>
          <a:lstStyle/>
          <a:p>
            <a:fld id="{9F31C122-7ABF-439C-914C-8DF9FF98BC62}" type="slidenum">
              <a:rPr lang="ru-RU" sz="1400" smtClean="0">
                <a:solidFill>
                  <a:srgbClr val="323C8D"/>
                </a:solidFill>
              </a:rPr>
              <a:pPr/>
              <a:t>17</a:t>
            </a:fld>
            <a:endParaRPr lang="ru-RU" sz="1400" dirty="0">
              <a:solidFill>
                <a:srgbClr val="323C8D"/>
              </a:solidFill>
            </a:endParaRPr>
          </a:p>
        </p:txBody>
      </p:sp>
      <p:pic>
        <p:nvPicPr>
          <p:cNvPr id="1026" name="Picture 2" descr="C:\Users\Алексей\Downloads\FireShot\logo-no-shadow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9124" y="1071552"/>
            <a:ext cx="1243013" cy="22193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6363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БРЕНДБУК\Для шаблона презаентации_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11113"/>
            <a:ext cx="1243013" cy="5154613"/>
          </a:xfrm>
          <a:prstGeom prst="rect">
            <a:avLst/>
          </a:prstGeom>
          <a:noFill/>
        </p:spPr>
      </p:pic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316416" y="4731990"/>
            <a:ext cx="730424" cy="273844"/>
          </a:xfrm>
        </p:spPr>
        <p:txBody>
          <a:bodyPr/>
          <a:lstStyle/>
          <a:p>
            <a:fld id="{9F31C122-7ABF-439C-914C-8DF9FF98BC62}" type="slidenum">
              <a:rPr lang="ru-RU" sz="1400" smtClean="0">
                <a:solidFill>
                  <a:srgbClr val="323C8D"/>
                </a:solidFill>
              </a:rPr>
              <a:pPr/>
              <a:t>2</a:t>
            </a:fld>
            <a:endParaRPr lang="ru-RU" sz="1400" dirty="0">
              <a:solidFill>
                <a:srgbClr val="323C8D"/>
              </a:solidFill>
            </a:endParaRPr>
          </a:p>
        </p:txBody>
      </p:sp>
      <p:sp>
        <p:nvSpPr>
          <p:cNvPr id="9" name="Заголовок 16"/>
          <p:cNvSpPr>
            <a:spLocks noGrp="1"/>
          </p:cNvSpPr>
          <p:nvPr>
            <p:ph type="title"/>
          </p:nvPr>
        </p:nvSpPr>
        <p:spPr>
          <a:xfrm>
            <a:off x="1403648" y="137590"/>
            <a:ext cx="7488832" cy="382768"/>
          </a:xfrm>
          <a:effectLst>
            <a:outerShdw blurRad="50800" dist="50800" dir="5400000" algn="ctr" rotWithShape="0">
              <a:schemeClr val="bg1"/>
            </a:outerShdw>
          </a:effectLst>
        </p:spPr>
        <p:txBody>
          <a:bodyPr anchor="ctr">
            <a:noAutofit/>
          </a:bodyPr>
          <a:lstStyle/>
          <a:p>
            <a:pPr algn="ctr"/>
            <a:r>
              <a:rPr lang="ru-RU" dirty="0" smtClean="0">
                <a:solidFill>
                  <a:srgbClr val="323C8D"/>
                </a:solidFill>
                <a:latin typeface="Calibri" pitchFamily="34" charset="0"/>
                <a:cs typeface="Calibri" pitchFamily="34" charset="0"/>
              </a:rPr>
              <a:t>Цель и задачи</a:t>
            </a:r>
            <a:endParaRPr lang="ru-RU" dirty="0">
              <a:solidFill>
                <a:srgbClr val="323C8D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31640" y="771550"/>
            <a:ext cx="748883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Цель исследования: Повышение эффективности </a:t>
            </a:r>
            <a:r>
              <a:rPr lang="ru-RU" sz="2000" dirty="0" smtClean="0"/>
              <a:t>подготовки опроса с помощью анализа и моделирования бизнес-процесса.</a:t>
            </a:r>
          </a:p>
          <a:p>
            <a:endParaRPr lang="ru-RU" sz="2000" dirty="0"/>
          </a:p>
          <a:p>
            <a:r>
              <a:rPr lang="ru-RU" sz="2000" dirty="0" smtClean="0"/>
              <a:t>Задачи:</a:t>
            </a:r>
            <a:endParaRPr lang="ru-RU" sz="2000" dirty="0"/>
          </a:p>
          <a:p>
            <a:pPr marL="800100" lvl="1" indent="-342900">
              <a:buFont typeface="+mj-lt"/>
              <a:buAutoNum type="arabicPeriod"/>
            </a:pPr>
            <a:r>
              <a:rPr lang="ru-RU" sz="2000" dirty="0" smtClean="0"/>
              <a:t>анализ предметной области;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sz="2000" dirty="0" smtClean="0"/>
              <a:t>выбор методологий и инструментальных средств моделирования и анализа бизнес-процессов;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sz="2000" dirty="0" smtClean="0"/>
              <a:t>разработка моделей;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sz="2000" dirty="0" smtClean="0"/>
              <a:t>разработка семантической модели базы данных.</a:t>
            </a:r>
          </a:p>
          <a:p>
            <a:pPr marL="800100" lvl="1" indent="-342900">
              <a:buFont typeface="+mj-lt"/>
              <a:buAutoNum type="arabicPeriod"/>
            </a:pPr>
            <a:endParaRPr lang="ru-RU" sz="2000" dirty="0" smtClean="0"/>
          </a:p>
          <a:p>
            <a:pPr marL="342900" lvl="0" indent="-342900">
              <a:buFont typeface="+mj-lt"/>
              <a:buAutoNum type="arabicPeriod"/>
            </a:pPr>
            <a:endParaRPr lang="ru-RU" sz="2000" dirty="0"/>
          </a:p>
          <a:p>
            <a:pPr algn="r"/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95912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БРЕНДБУК\Для шаблона презаентации_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11113"/>
            <a:ext cx="1243013" cy="5154613"/>
          </a:xfrm>
          <a:prstGeom prst="rect">
            <a:avLst/>
          </a:prstGeom>
          <a:noFill/>
        </p:spPr>
      </p:pic>
      <p:sp>
        <p:nvSpPr>
          <p:cNvPr id="2" name="AutoShape 2" descr="Картинки по запросу заполнение бумаг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1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316416" y="4731990"/>
            <a:ext cx="730424" cy="273844"/>
          </a:xfrm>
        </p:spPr>
        <p:txBody>
          <a:bodyPr/>
          <a:lstStyle/>
          <a:p>
            <a:fld id="{9F31C122-7ABF-439C-914C-8DF9FF98BC62}" type="slidenum">
              <a:rPr lang="ru-RU" sz="1400" smtClean="0">
                <a:solidFill>
                  <a:srgbClr val="323C8D"/>
                </a:solidFill>
              </a:rPr>
              <a:pPr/>
              <a:t>3</a:t>
            </a:fld>
            <a:endParaRPr lang="ru-RU" sz="1400" dirty="0">
              <a:solidFill>
                <a:srgbClr val="323C8D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47663" y="1491629"/>
            <a:ext cx="417646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«Всероссийский Центр Изучения Общественного мнения (ВЦИОМ)» – старейшей российской организации, регулярно проводящей ­социологические и маркетинговые исследования на основе опросов общественного мнения</a:t>
            </a:r>
            <a:r>
              <a:rPr lang="ru-RU" dirty="0" smtClean="0"/>
              <a:t>.</a:t>
            </a:r>
          </a:p>
          <a:p>
            <a:r>
              <a:rPr lang="ru-RU" sz="1600" dirty="0" smtClean="0"/>
              <a:t/>
            </a:r>
            <a:br>
              <a:rPr lang="ru-RU" sz="1600" dirty="0" smtClean="0"/>
            </a:br>
            <a:endParaRPr lang="ru-RU" sz="1600" dirty="0"/>
          </a:p>
          <a:p>
            <a:endParaRPr lang="ru-RU" dirty="0"/>
          </a:p>
        </p:txBody>
      </p:sp>
      <p:sp>
        <p:nvSpPr>
          <p:cNvPr id="7" name="Заголовок 16"/>
          <p:cNvSpPr>
            <a:spLocks noGrp="1"/>
          </p:cNvSpPr>
          <p:nvPr>
            <p:ph type="title"/>
          </p:nvPr>
        </p:nvSpPr>
        <p:spPr>
          <a:xfrm>
            <a:off x="1403648" y="137590"/>
            <a:ext cx="7488832" cy="382768"/>
          </a:xfrm>
          <a:effectLst>
            <a:outerShdw blurRad="50800" dist="50800" dir="5400000" algn="ctr" rotWithShape="0">
              <a:schemeClr val="bg1"/>
            </a:outerShdw>
          </a:effectLst>
        </p:spPr>
        <p:txBody>
          <a:bodyPr anchor="ctr">
            <a:noAutofit/>
          </a:bodyPr>
          <a:lstStyle/>
          <a:p>
            <a:pPr algn="ctr"/>
            <a:r>
              <a:rPr lang="ru-RU" dirty="0" smtClean="0">
                <a:solidFill>
                  <a:srgbClr val="323C8D"/>
                </a:solidFill>
                <a:latin typeface="Calibri" pitchFamily="34" charset="0"/>
                <a:cs typeface="Calibri" pitchFamily="34" charset="0"/>
              </a:rPr>
              <a:t>Организация ВЦИОМ</a:t>
            </a:r>
            <a:endParaRPr lang="ru-RU" dirty="0">
              <a:solidFill>
                <a:srgbClr val="323C8D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9220" name="Picture 4" descr="https://avatars.mds.yandex.net/i?id=54c21b5e562175d6055ddf579797513b58b7666c-13470922-images-thumbs&amp;n=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8776" y="1523151"/>
            <a:ext cx="2726303" cy="1817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912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316416" y="4731990"/>
            <a:ext cx="730424" cy="273844"/>
          </a:xfrm>
        </p:spPr>
        <p:txBody>
          <a:bodyPr/>
          <a:lstStyle/>
          <a:p>
            <a:fld id="{9F31C122-7ABF-439C-914C-8DF9FF98BC62}" type="slidenum">
              <a:rPr lang="ru-RU" sz="1400" smtClean="0">
                <a:solidFill>
                  <a:srgbClr val="323C8D"/>
                </a:solidFill>
              </a:rPr>
              <a:pPr/>
              <a:t>4</a:t>
            </a:fld>
            <a:endParaRPr lang="ru-RU" sz="1400" dirty="0">
              <a:solidFill>
                <a:srgbClr val="323C8D"/>
              </a:solidFill>
            </a:endParaRPr>
          </a:p>
        </p:txBody>
      </p:sp>
      <p:sp>
        <p:nvSpPr>
          <p:cNvPr id="6" name="Заголовок 16"/>
          <p:cNvSpPr>
            <a:spLocks noGrp="1"/>
          </p:cNvSpPr>
          <p:nvPr>
            <p:ph type="title"/>
          </p:nvPr>
        </p:nvSpPr>
        <p:spPr>
          <a:xfrm>
            <a:off x="121858" y="137590"/>
            <a:ext cx="8770622" cy="382768"/>
          </a:xfrm>
          <a:effectLst>
            <a:outerShdw blurRad="50800" dist="50800" dir="5400000" algn="ctr" rotWithShape="0">
              <a:schemeClr val="bg1"/>
            </a:outerShdw>
          </a:effectLst>
        </p:spPr>
        <p:txBody>
          <a:bodyPr anchor="ctr">
            <a:noAutofit/>
          </a:bodyPr>
          <a:lstStyle/>
          <a:p>
            <a:pPr algn="ctr"/>
            <a:r>
              <a:rPr lang="ru-RU" dirty="0" smtClean="0">
                <a:solidFill>
                  <a:srgbClr val="323C8D"/>
                </a:solidFill>
                <a:latin typeface="Century Gothic" panose="020B0502020202020204" pitchFamily="34" charset="0"/>
              </a:rPr>
              <a:t>Обоснование выбора</a:t>
            </a:r>
            <a:endParaRPr lang="ru-RU" dirty="0">
              <a:solidFill>
                <a:srgbClr val="323C8D"/>
              </a:solidFill>
              <a:latin typeface="Century Gothic" panose="020B0502020202020204" pitchFamily="34" charset="0"/>
            </a:endParaRPr>
          </a:p>
        </p:txBody>
      </p:sp>
      <p:pic>
        <p:nvPicPr>
          <p:cNvPr id="5" name="Picture 2" descr="C:\Users\Алексей\Downloads\FireShot\logo-no-shadow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5575" y="102549"/>
            <a:ext cx="600001" cy="1071266"/>
          </a:xfrm>
          <a:prstGeom prst="rect">
            <a:avLst/>
          </a:prstGeom>
          <a:noFill/>
        </p:spPr>
      </p:pic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9695260"/>
              </p:ext>
            </p:extLst>
          </p:nvPr>
        </p:nvGraphicFramePr>
        <p:xfrm>
          <a:off x="1547664" y="699543"/>
          <a:ext cx="6120679" cy="38102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22927">
                  <a:extLst>
                    <a:ext uri="{9D8B030D-6E8A-4147-A177-3AD203B41FA5}">
                      <a16:colId xmlns:a16="http://schemas.microsoft.com/office/drawing/2014/main" val="492294748"/>
                    </a:ext>
                  </a:extLst>
                </a:gridCol>
                <a:gridCol w="604347">
                  <a:extLst>
                    <a:ext uri="{9D8B030D-6E8A-4147-A177-3AD203B41FA5}">
                      <a16:colId xmlns:a16="http://schemas.microsoft.com/office/drawing/2014/main" val="2348891005"/>
                    </a:ext>
                  </a:extLst>
                </a:gridCol>
                <a:gridCol w="650186">
                  <a:extLst>
                    <a:ext uri="{9D8B030D-6E8A-4147-A177-3AD203B41FA5}">
                      <a16:colId xmlns:a16="http://schemas.microsoft.com/office/drawing/2014/main" val="3943715412"/>
                    </a:ext>
                  </a:extLst>
                </a:gridCol>
                <a:gridCol w="757547">
                  <a:extLst>
                    <a:ext uri="{9D8B030D-6E8A-4147-A177-3AD203B41FA5}">
                      <a16:colId xmlns:a16="http://schemas.microsoft.com/office/drawing/2014/main" val="912784614"/>
                    </a:ext>
                  </a:extLst>
                </a:gridCol>
                <a:gridCol w="773227">
                  <a:extLst>
                    <a:ext uri="{9D8B030D-6E8A-4147-A177-3AD203B41FA5}">
                      <a16:colId xmlns:a16="http://schemas.microsoft.com/office/drawing/2014/main" val="534194551"/>
                    </a:ext>
                  </a:extLst>
                </a:gridCol>
                <a:gridCol w="858874">
                  <a:extLst>
                    <a:ext uri="{9D8B030D-6E8A-4147-A177-3AD203B41FA5}">
                      <a16:colId xmlns:a16="http://schemas.microsoft.com/office/drawing/2014/main" val="3087191870"/>
                    </a:ext>
                  </a:extLst>
                </a:gridCol>
                <a:gridCol w="858874">
                  <a:extLst>
                    <a:ext uri="{9D8B030D-6E8A-4147-A177-3AD203B41FA5}">
                      <a16:colId xmlns:a16="http://schemas.microsoft.com/office/drawing/2014/main" val="2721080614"/>
                    </a:ext>
                  </a:extLst>
                </a:gridCol>
                <a:gridCol w="594697">
                  <a:extLst>
                    <a:ext uri="{9D8B030D-6E8A-4147-A177-3AD203B41FA5}">
                      <a16:colId xmlns:a16="http://schemas.microsoft.com/office/drawing/2014/main" val="3197663106"/>
                    </a:ext>
                  </a:extLst>
                </a:gridCol>
              </a:tblGrid>
              <a:tr h="202793"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800">
                          <a:effectLst/>
                        </a:rPr>
                        <a:t> </a:t>
                      </a:r>
                      <a:endParaRPr lang="ru-RU" sz="70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800">
                          <a:effectLst/>
                        </a:rPr>
                        <a:t>Нотация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61" marR="45461" marT="0" marB="0"/>
                </a:tc>
                <a:tc gridSpan="7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800">
                          <a:effectLst/>
                        </a:rPr>
                        <a:t>Сравнительные характеристики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61" marR="45461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5512196"/>
                  </a:ext>
                </a:extLst>
              </a:tr>
              <a:tr h="35967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700" b="1" dirty="0">
                          <a:effectLst/>
                        </a:rPr>
                        <a:t>Простота восприятия</a:t>
                      </a:r>
                      <a:endParaRPr lang="ru-RU" sz="9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61" marR="454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700" b="1" dirty="0">
                          <a:effectLst/>
                        </a:rPr>
                        <a:t>Простота построения</a:t>
                      </a:r>
                      <a:endParaRPr lang="ru-RU" sz="9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61" marR="454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700" b="1" dirty="0">
                          <a:effectLst/>
                        </a:rPr>
                        <a:t>Глубина детализации</a:t>
                      </a:r>
                      <a:endParaRPr lang="ru-RU" sz="9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61" marR="454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700" b="1" dirty="0">
                          <a:effectLst/>
                        </a:rPr>
                        <a:t>Поддержка аналитических инструментов</a:t>
                      </a:r>
                      <a:endParaRPr lang="ru-RU" sz="9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61" marR="454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700" b="1" dirty="0">
                          <a:effectLst/>
                        </a:rPr>
                        <a:t>Применимость для моделирования процессов</a:t>
                      </a:r>
                      <a:endParaRPr lang="ru-RU" sz="9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61" marR="454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700" b="1" dirty="0">
                          <a:effectLst/>
                        </a:rPr>
                        <a:t>Универсальность применения</a:t>
                      </a:r>
                      <a:endParaRPr lang="ru-RU" sz="9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61" marR="454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700" b="1" dirty="0">
                          <a:effectLst/>
                        </a:rPr>
                        <a:t>Поддержка в различных ПО</a:t>
                      </a:r>
                      <a:endParaRPr lang="ru-RU" sz="9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61" marR="45461" marT="0" marB="0"/>
                </a:tc>
                <a:extLst>
                  <a:ext uri="{0D108BD9-81ED-4DB2-BD59-A6C34878D82A}">
                    <a16:rowId xmlns:a16="http://schemas.microsoft.com/office/drawing/2014/main" val="4088176236"/>
                  </a:ext>
                </a:extLst>
              </a:tr>
              <a:tr h="33849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en-US" sz="800">
                          <a:effectLst/>
                        </a:rPr>
                        <a:t>IDEF0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61" marR="454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700">
                          <a:effectLst/>
                        </a:rPr>
                        <a:t>Средняя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61" marR="454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700">
                          <a:effectLst/>
                        </a:rPr>
                        <a:t>Средняя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61" marR="454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700">
                          <a:effectLst/>
                        </a:rPr>
                        <a:t>Высокая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61" marR="454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700">
                          <a:effectLst/>
                        </a:rPr>
                        <a:t>Высокая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61" marR="454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700">
                          <a:effectLst/>
                        </a:rPr>
                        <a:t>Высокая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61" marR="454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700">
                          <a:effectLst/>
                        </a:rPr>
                        <a:t>Средняя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61" marR="454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700" dirty="0">
                          <a:effectLst/>
                        </a:rPr>
                        <a:t>Средняя</a:t>
                      </a:r>
                      <a:endParaRPr lang="ru-RU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61" marR="45461" marT="0" marB="0"/>
                </a:tc>
                <a:extLst>
                  <a:ext uri="{0D108BD9-81ED-4DB2-BD59-A6C34878D82A}">
                    <a16:rowId xmlns:a16="http://schemas.microsoft.com/office/drawing/2014/main" val="821955780"/>
                  </a:ext>
                </a:extLst>
              </a:tr>
              <a:tr h="40558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800">
                          <a:effectLst/>
                        </a:rPr>
                        <a:t>Гейна-Сарсона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61" marR="454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700">
                          <a:effectLst/>
                        </a:rPr>
                        <a:t>Высокая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61" marR="454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700">
                          <a:effectLst/>
                        </a:rPr>
                        <a:t>Высокая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61" marR="454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700">
                          <a:effectLst/>
                        </a:rPr>
                        <a:t>Средняя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61" marR="454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700">
                          <a:effectLst/>
                        </a:rPr>
                        <a:t>Средняя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61" marR="454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700">
                          <a:effectLst/>
                        </a:rPr>
                        <a:t>Высокая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61" marR="454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700">
                          <a:effectLst/>
                        </a:rPr>
                        <a:t>Высокая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61" marR="454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700" dirty="0">
                          <a:effectLst/>
                        </a:rPr>
                        <a:t>Низкая</a:t>
                      </a:r>
                      <a:endParaRPr lang="ru-RU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61" marR="45461" marT="0" marB="0"/>
                </a:tc>
                <a:extLst>
                  <a:ext uri="{0D108BD9-81ED-4DB2-BD59-A6C34878D82A}">
                    <a16:rowId xmlns:a16="http://schemas.microsoft.com/office/drawing/2014/main" val="499602333"/>
                  </a:ext>
                </a:extLst>
              </a:tr>
              <a:tr h="33849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en-US" sz="800">
                          <a:effectLst/>
                        </a:rPr>
                        <a:t>eEPC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61" marR="454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700">
                          <a:effectLst/>
                        </a:rPr>
                        <a:t>Высокая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61" marR="454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700">
                          <a:effectLst/>
                        </a:rPr>
                        <a:t>Средняя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61" marR="454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700">
                          <a:effectLst/>
                        </a:rPr>
                        <a:t>Высокая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61" marR="454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700">
                          <a:effectLst/>
                        </a:rPr>
                        <a:t>Высокая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61" marR="454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700">
                          <a:effectLst/>
                        </a:rPr>
                        <a:t>Высокая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61" marR="454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700">
                          <a:effectLst/>
                        </a:rPr>
                        <a:t>Высокая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61" marR="454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700" dirty="0">
                          <a:effectLst/>
                        </a:rPr>
                        <a:t>Средняя</a:t>
                      </a:r>
                      <a:endParaRPr lang="ru-RU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61" marR="45461" marT="0" marB="0"/>
                </a:tc>
                <a:extLst>
                  <a:ext uri="{0D108BD9-81ED-4DB2-BD59-A6C34878D82A}">
                    <a16:rowId xmlns:a16="http://schemas.microsoft.com/office/drawing/2014/main" val="2998654066"/>
                  </a:ext>
                </a:extLst>
              </a:tr>
              <a:tr h="33849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en-US" sz="800">
                          <a:effectLst/>
                        </a:rPr>
                        <a:t>VAD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61" marR="454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700">
                          <a:effectLst/>
                        </a:rPr>
                        <a:t>Средняя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61" marR="454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700">
                          <a:effectLst/>
                        </a:rPr>
                        <a:t>Средняя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61" marR="454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700">
                          <a:effectLst/>
                        </a:rPr>
                        <a:t>Низкая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61" marR="454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700">
                          <a:effectLst/>
                        </a:rPr>
                        <a:t>Низкая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61" marR="454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700">
                          <a:effectLst/>
                        </a:rPr>
                        <a:t>Средняя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61" marR="454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700">
                          <a:effectLst/>
                        </a:rPr>
                        <a:t>Низкая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61" marR="454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700" dirty="0">
                          <a:effectLst/>
                        </a:rPr>
                        <a:t>Низкая</a:t>
                      </a:r>
                      <a:endParaRPr lang="ru-RU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61" marR="45461" marT="0" marB="0"/>
                </a:tc>
                <a:extLst>
                  <a:ext uri="{0D108BD9-81ED-4DB2-BD59-A6C34878D82A}">
                    <a16:rowId xmlns:a16="http://schemas.microsoft.com/office/drawing/2014/main" val="3996243633"/>
                  </a:ext>
                </a:extLst>
              </a:tr>
              <a:tr h="33849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en-US" sz="800">
                          <a:effectLst/>
                        </a:rPr>
                        <a:t>IFD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61" marR="454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700">
                          <a:effectLst/>
                        </a:rPr>
                        <a:t>Средняя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61" marR="454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700">
                          <a:effectLst/>
                        </a:rPr>
                        <a:t>Средняя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61" marR="454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700">
                          <a:effectLst/>
                        </a:rPr>
                        <a:t>Высокая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61" marR="454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700">
                          <a:effectLst/>
                        </a:rPr>
                        <a:t>Средняя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61" marR="454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700">
                          <a:effectLst/>
                        </a:rPr>
                        <a:t>Средняя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61" marR="454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700">
                          <a:effectLst/>
                        </a:rPr>
                        <a:t>Средняя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61" marR="454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700" dirty="0">
                          <a:effectLst/>
                        </a:rPr>
                        <a:t>Низкая</a:t>
                      </a:r>
                      <a:endParaRPr lang="ru-RU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61" marR="45461" marT="0" marB="0"/>
                </a:tc>
                <a:extLst>
                  <a:ext uri="{0D108BD9-81ED-4DB2-BD59-A6C34878D82A}">
                    <a16:rowId xmlns:a16="http://schemas.microsoft.com/office/drawing/2014/main" val="1941952219"/>
                  </a:ext>
                </a:extLst>
              </a:tr>
              <a:tr h="40558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en-US" sz="800">
                          <a:effectLst/>
                        </a:rPr>
                        <a:t>Organizational Chart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61" marR="454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700">
                          <a:effectLst/>
                        </a:rPr>
                        <a:t>Высокая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61" marR="454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700">
                          <a:effectLst/>
                        </a:rPr>
                        <a:t>Высокая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61" marR="454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700">
                          <a:effectLst/>
                        </a:rPr>
                        <a:t>Низкая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61" marR="454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700">
                          <a:effectLst/>
                        </a:rPr>
                        <a:t>Низкая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61" marR="454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700">
                          <a:effectLst/>
                        </a:rPr>
                        <a:t>Низкая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61" marR="454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700">
                          <a:effectLst/>
                        </a:rPr>
                        <a:t>Высокая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61" marR="454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700">
                          <a:effectLst/>
                        </a:rPr>
                        <a:t>Высокая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61" marR="45461" marT="0" marB="0"/>
                </a:tc>
                <a:extLst>
                  <a:ext uri="{0D108BD9-81ED-4DB2-BD59-A6C34878D82A}">
                    <a16:rowId xmlns:a16="http://schemas.microsoft.com/office/drawing/2014/main" val="1721764354"/>
                  </a:ext>
                </a:extLst>
              </a:tr>
              <a:tr h="40558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en-US" sz="800">
                          <a:effectLst/>
                        </a:rPr>
                        <a:t>Functional Tree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61" marR="454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700" dirty="0">
                          <a:effectLst/>
                        </a:rPr>
                        <a:t>Средняя</a:t>
                      </a:r>
                      <a:endParaRPr lang="ru-RU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61" marR="454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700">
                          <a:effectLst/>
                        </a:rPr>
                        <a:t>Средняя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61" marR="454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700">
                          <a:effectLst/>
                        </a:rPr>
                        <a:t>Низкая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61" marR="454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700">
                          <a:effectLst/>
                        </a:rPr>
                        <a:t>Низкая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61" marR="454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700">
                          <a:effectLst/>
                        </a:rPr>
                        <a:t>Низкая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61" marR="454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700">
                          <a:effectLst/>
                        </a:rPr>
                        <a:t>Средняя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61" marR="454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700">
                          <a:effectLst/>
                        </a:rPr>
                        <a:t>Средняя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61" marR="45461" marT="0" marB="0"/>
                </a:tc>
                <a:extLst>
                  <a:ext uri="{0D108BD9-81ED-4DB2-BD59-A6C34878D82A}">
                    <a16:rowId xmlns:a16="http://schemas.microsoft.com/office/drawing/2014/main" val="1589736488"/>
                  </a:ext>
                </a:extLst>
              </a:tr>
              <a:tr h="33849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en-US" sz="800" b="1" dirty="0">
                          <a:effectLst/>
                        </a:rPr>
                        <a:t>BMPN</a:t>
                      </a:r>
                      <a:endParaRPr lang="ru-RU" sz="7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61" marR="454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700" b="1" dirty="0">
                          <a:effectLst/>
                        </a:rPr>
                        <a:t>Высокая</a:t>
                      </a:r>
                      <a:endParaRPr lang="ru-RU" sz="7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61" marR="454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700" b="1" dirty="0">
                          <a:effectLst/>
                        </a:rPr>
                        <a:t>Средняя</a:t>
                      </a:r>
                      <a:endParaRPr lang="ru-RU" sz="7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61" marR="454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700" b="1" dirty="0">
                          <a:effectLst/>
                        </a:rPr>
                        <a:t>Высокая</a:t>
                      </a:r>
                      <a:endParaRPr lang="ru-RU" sz="7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61" marR="454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700" b="1" dirty="0">
                          <a:effectLst/>
                        </a:rPr>
                        <a:t>Высокая</a:t>
                      </a:r>
                      <a:endParaRPr lang="ru-RU" sz="7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61" marR="454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700" b="1" dirty="0">
                          <a:effectLst/>
                        </a:rPr>
                        <a:t>Высокая</a:t>
                      </a:r>
                      <a:endParaRPr lang="ru-RU" sz="7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61" marR="454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700" b="1" dirty="0">
                          <a:effectLst/>
                        </a:rPr>
                        <a:t>Высокая</a:t>
                      </a:r>
                      <a:endParaRPr lang="ru-RU" sz="7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61" marR="454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700" b="1" dirty="0">
                          <a:effectLst/>
                        </a:rPr>
                        <a:t>Высокая</a:t>
                      </a:r>
                      <a:endParaRPr lang="ru-RU" sz="7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61" marR="45461" marT="0" marB="0"/>
                </a:tc>
                <a:extLst>
                  <a:ext uri="{0D108BD9-81ED-4DB2-BD59-A6C34878D82A}">
                    <a16:rowId xmlns:a16="http://schemas.microsoft.com/office/drawing/2014/main" val="3844046252"/>
                  </a:ext>
                </a:extLst>
              </a:tr>
              <a:tr h="33849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en-US" sz="800">
                          <a:effectLst/>
                        </a:rPr>
                        <a:t>ERD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61" marR="454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700" dirty="0">
                          <a:effectLst/>
                        </a:rPr>
                        <a:t>Средняя</a:t>
                      </a:r>
                      <a:endParaRPr lang="ru-RU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61" marR="454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700">
                          <a:effectLst/>
                        </a:rPr>
                        <a:t>Высокая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61" marR="454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700">
                          <a:effectLst/>
                        </a:rPr>
                        <a:t>Высокая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61" marR="454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700">
                          <a:effectLst/>
                        </a:rPr>
                        <a:t>Средняя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61" marR="454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700">
                          <a:effectLst/>
                        </a:rPr>
                        <a:t>Низкая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61" marR="454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700">
                          <a:effectLst/>
                        </a:rPr>
                        <a:t>Средняя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61" marR="454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700" dirty="0">
                          <a:effectLst/>
                        </a:rPr>
                        <a:t>Высокая</a:t>
                      </a:r>
                      <a:endParaRPr lang="ru-RU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61" marR="45461" marT="0" marB="0"/>
                </a:tc>
                <a:extLst>
                  <a:ext uri="{0D108BD9-81ED-4DB2-BD59-A6C34878D82A}">
                    <a16:rowId xmlns:a16="http://schemas.microsoft.com/office/drawing/2014/main" val="23712592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121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БРЕНДБУК\Для шаблона презаентации_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11113"/>
            <a:ext cx="1243013" cy="5154613"/>
          </a:xfrm>
          <a:prstGeom prst="rect">
            <a:avLst/>
          </a:prstGeom>
          <a:noFill/>
        </p:spPr>
      </p:pic>
      <p:sp>
        <p:nvSpPr>
          <p:cNvPr id="2" name="AutoShape 2" descr="Картинки по запросу заполнение бумаг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1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316416" y="4731990"/>
            <a:ext cx="730424" cy="273844"/>
          </a:xfrm>
        </p:spPr>
        <p:txBody>
          <a:bodyPr/>
          <a:lstStyle/>
          <a:p>
            <a:fld id="{9F31C122-7ABF-439C-914C-8DF9FF98BC62}" type="slidenum">
              <a:rPr lang="ru-RU" sz="1400" smtClean="0">
                <a:solidFill>
                  <a:srgbClr val="323C8D"/>
                </a:solidFill>
              </a:rPr>
              <a:pPr/>
              <a:t>5</a:t>
            </a:fld>
            <a:endParaRPr lang="ru-RU" sz="1400" dirty="0">
              <a:solidFill>
                <a:srgbClr val="323C8D"/>
              </a:solidFill>
            </a:endParaRPr>
          </a:p>
        </p:txBody>
      </p:sp>
      <p:sp>
        <p:nvSpPr>
          <p:cNvPr id="7" name="Заголовок 16"/>
          <p:cNvSpPr>
            <a:spLocks noGrp="1"/>
          </p:cNvSpPr>
          <p:nvPr>
            <p:ph type="title"/>
          </p:nvPr>
        </p:nvSpPr>
        <p:spPr>
          <a:xfrm>
            <a:off x="1403648" y="137590"/>
            <a:ext cx="7488832" cy="382768"/>
          </a:xfrm>
          <a:effectLst>
            <a:outerShdw blurRad="50800" dist="50800" dir="5400000" algn="ctr" rotWithShape="0">
              <a:schemeClr val="bg1"/>
            </a:outerShdw>
          </a:effectLst>
        </p:spPr>
        <p:txBody>
          <a:bodyPr anchor="ctr">
            <a:noAutofit/>
          </a:bodyPr>
          <a:lstStyle/>
          <a:p>
            <a:pPr algn="ctr"/>
            <a:r>
              <a:rPr lang="ru-RU" dirty="0" smtClean="0">
                <a:solidFill>
                  <a:srgbClr val="323C8D"/>
                </a:solidFill>
                <a:latin typeface="Calibri" pitchFamily="34" charset="0"/>
                <a:cs typeface="Calibri" pitchFamily="34" charset="0"/>
              </a:rPr>
              <a:t>Организационная диаграмма</a:t>
            </a:r>
            <a:endParaRPr lang="ru-RU" dirty="0">
              <a:solidFill>
                <a:srgbClr val="323C8D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8" name="Рисунок 7"/>
          <p:cNvPicPr/>
          <p:nvPr/>
        </p:nvPicPr>
        <p:blipFill>
          <a:blip r:embed="rId4"/>
          <a:stretch>
            <a:fillRect/>
          </a:stretch>
        </p:blipFill>
        <p:spPr>
          <a:xfrm>
            <a:off x="1475656" y="915566"/>
            <a:ext cx="7416824" cy="3816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12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Заголовок 16"/>
          <p:cNvSpPr>
            <a:spLocks noGrp="1"/>
          </p:cNvSpPr>
          <p:nvPr>
            <p:ph type="title"/>
          </p:nvPr>
        </p:nvSpPr>
        <p:spPr>
          <a:xfrm>
            <a:off x="1403648" y="123478"/>
            <a:ext cx="7560840" cy="382768"/>
          </a:xfrm>
          <a:effectLst>
            <a:outerShdw blurRad="50800" dist="50800" dir="5400000" algn="ctr" rotWithShape="0">
              <a:schemeClr val="bg1"/>
            </a:outerShdw>
          </a:effectLst>
        </p:spPr>
        <p:txBody>
          <a:bodyPr anchor="ctr">
            <a:noAutofit/>
          </a:bodyPr>
          <a:lstStyle/>
          <a:p>
            <a:pPr algn="ctr"/>
            <a:r>
              <a:rPr lang="ru-RU" dirty="0" smtClean="0">
                <a:solidFill>
                  <a:srgbClr val="323C8D"/>
                </a:solidFill>
                <a:latin typeface="Calibri" pitchFamily="34" charset="0"/>
                <a:cs typeface="Calibri" pitchFamily="34" charset="0"/>
              </a:rPr>
              <a:t>Дерево функций </a:t>
            </a:r>
            <a:r>
              <a:rPr lang="en-US" dirty="0" smtClean="0">
                <a:solidFill>
                  <a:srgbClr val="323C8D"/>
                </a:solidFill>
                <a:latin typeface="Calibri" pitchFamily="34" charset="0"/>
                <a:cs typeface="Calibri" pitchFamily="34" charset="0"/>
              </a:rPr>
              <a:t>(FT)</a:t>
            </a:r>
            <a:endParaRPr lang="ru-RU" dirty="0">
              <a:solidFill>
                <a:srgbClr val="323C8D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050" name="Picture 2" descr="D:\БРЕНДБУК\Для шаблона презаентации_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11113"/>
            <a:ext cx="1243013" cy="5154613"/>
          </a:xfrm>
          <a:prstGeom prst="rect">
            <a:avLst/>
          </a:prstGeom>
          <a:noFill/>
        </p:spPr>
      </p:pic>
      <p:sp>
        <p:nvSpPr>
          <p:cNvPr id="2" name="AutoShape 2" descr="Картинки по запросу заполнение бумаг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316416" y="4731990"/>
            <a:ext cx="730424" cy="273844"/>
          </a:xfrm>
        </p:spPr>
        <p:txBody>
          <a:bodyPr/>
          <a:lstStyle/>
          <a:p>
            <a:fld id="{9F31C122-7ABF-439C-914C-8DF9FF98BC62}" type="slidenum">
              <a:rPr lang="ru-RU" sz="1400" smtClean="0">
                <a:solidFill>
                  <a:srgbClr val="323C8D"/>
                </a:solidFill>
              </a:rPr>
              <a:pPr/>
              <a:t>6</a:t>
            </a:fld>
            <a:endParaRPr lang="ru-RU" sz="1400" dirty="0">
              <a:solidFill>
                <a:srgbClr val="323C8D"/>
              </a:solidFill>
            </a:endParaRPr>
          </a:p>
        </p:txBody>
      </p:sp>
      <p:sp>
        <p:nvSpPr>
          <p:cNvPr id="8194" name="AutoShape 2" descr="Картинки по запросу visual foxpro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" name="Рисунок 9"/>
          <p:cNvPicPr/>
          <p:nvPr/>
        </p:nvPicPr>
        <p:blipFill>
          <a:blip r:embed="rId4"/>
          <a:stretch>
            <a:fillRect/>
          </a:stretch>
        </p:blipFill>
        <p:spPr>
          <a:xfrm>
            <a:off x="1507478" y="915566"/>
            <a:ext cx="7434374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12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Картинки по запросу заполнение бумаг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1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316416" y="4731990"/>
            <a:ext cx="730424" cy="273844"/>
          </a:xfrm>
        </p:spPr>
        <p:txBody>
          <a:bodyPr/>
          <a:lstStyle/>
          <a:p>
            <a:fld id="{9F31C122-7ABF-439C-914C-8DF9FF98BC62}" type="slidenum">
              <a:rPr lang="ru-RU" sz="1400" smtClean="0">
                <a:solidFill>
                  <a:srgbClr val="323C8D"/>
                </a:solidFill>
              </a:rPr>
              <a:pPr/>
              <a:t>7</a:t>
            </a:fld>
            <a:endParaRPr lang="ru-RU" sz="1400" dirty="0">
              <a:solidFill>
                <a:srgbClr val="323C8D"/>
              </a:solidFill>
            </a:endParaRPr>
          </a:p>
        </p:txBody>
      </p:sp>
      <p:sp>
        <p:nvSpPr>
          <p:cNvPr id="7" name="Заголовок 16"/>
          <p:cNvSpPr>
            <a:spLocks noGrp="1"/>
          </p:cNvSpPr>
          <p:nvPr>
            <p:ph type="title"/>
          </p:nvPr>
        </p:nvSpPr>
        <p:spPr>
          <a:xfrm>
            <a:off x="155575" y="137590"/>
            <a:ext cx="8736905" cy="382768"/>
          </a:xfrm>
          <a:effectLst>
            <a:outerShdw blurRad="50800" dist="50800" dir="5400000" algn="ctr" rotWithShape="0">
              <a:schemeClr val="bg1"/>
            </a:outerShdw>
          </a:effectLst>
        </p:spPr>
        <p:txBody>
          <a:bodyPr anchor="ctr">
            <a:noAutofit/>
          </a:bodyPr>
          <a:lstStyle/>
          <a:p>
            <a:pPr algn="ctr"/>
            <a:r>
              <a:rPr lang="ru-RU" dirty="0" smtClean="0">
                <a:solidFill>
                  <a:srgbClr val="323C8D"/>
                </a:solidFill>
                <a:latin typeface="Calibri" pitchFamily="34" charset="0"/>
                <a:cs typeface="Calibri" pitchFamily="34" charset="0"/>
              </a:rPr>
              <a:t>Модель </a:t>
            </a:r>
            <a:r>
              <a:rPr lang="en-US" dirty="0" smtClean="0">
                <a:solidFill>
                  <a:srgbClr val="323C8D"/>
                </a:solidFill>
                <a:latin typeface="Calibri" pitchFamily="34" charset="0"/>
                <a:cs typeface="Calibri" pitchFamily="34" charset="0"/>
              </a:rPr>
              <a:t>SADT-IDEF0</a:t>
            </a:r>
            <a:endParaRPr lang="ru-RU" dirty="0">
              <a:solidFill>
                <a:srgbClr val="323C8D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8" name="Picture 2" descr="C:\Users\Алексей\Downloads\FireShot\logo-no-shadow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5575" y="123478"/>
            <a:ext cx="692920" cy="1237167"/>
          </a:xfrm>
          <a:prstGeom prst="rect">
            <a:avLst/>
          </a:prstGeom>
          <a:noFill/>
        </p:spPr>
      </p:pic>
      <p:pic>
        <p:nvPicPr>
          <p:cNvPr id="9" name="Рисунок 8"/>
          <p:cNvPicPr/>
          <p:nvPr/>
        </p:nvPicPr>
        <p:blipFill>
          <a:blip r:embed="rId4"/>
          <a:stretch>
            <a:fillRect/>
          </a:stretch>
        </p:blipFill>
        <p:spPr>
          <a:xfrm>
            <a:off x="107504" y="1652592"/>
            <a:ext cx="4280535" cy="2724150"/>
          </a:xfrm>
          <a:prstGeom prst="rect">
            <a:avLst/>
          </a:prstGeom>
        </p:spPr>
      </p:pic>
      <p:pic>
        <p:nvPicPr>
          <p:cNvPr id="10" name="Рисунок 9"/>
          <p:cNvPicPr/>
          <p:nvPr/>
        </p:nvPicPr>
        <p:blipFill>
          <a:blip r:embed="rId5"/>
          <a:stretch>
            <a:fillRect/>
          </a:stretch>
        </p:blipFill>
        <p:spPr>
          <a:xfrm>
            <a:off x="4499992" y="1638963"/>
            <a:ext cx="4519046" cy="271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12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Картинки по запросу заполнение бумаг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1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316416" y="4731990"/>
            <a:ext cx="730424" cy="273844"/>
          </a:xfrm>
        </p:spPr>
        <p:txBody>
          <a:bodyPr/>
          <a:lstStyle/>
          <a:p>
            <a:fld id="{9F31C122-7ABF-439C-914C-8DF9FF98BC62}" type="slidenum">
              <a:rPr lang="ru-RU" sz="1400" smtClean="0">
                <a:solidFill>
                  <a:srgbClr val="323C8D"/>
                </a:solidFill>
              </a:rPr>
              <a:pPr/>
              <a:t>8</a:t>
            </a:fld>
            <a:endParaRPr lang="ru-RU" sz="1400" dirty="0">
              <a:solidFill>
                <a:srgbClr val="323C8D"/>
              </a:solidFill>
            </a:endParaRPr>
          </a:p>
        </p:txBody>
      </p:sp>
      <p:sp>
        <p:nvSpPr>
          <p:cNvPr id="7" name="Заголовок 16"/>
          <p:cNvSpPr>
            <a:spLocks noGrp="1"/>
          </p:cNvSpPr>
          <p:nvPr>
            <p:ph type="title"/>
          </p:nvPr>
        </p:nvSpPr>
        <p:spPr>
          <a:xfrm>
            <a:off x="155575" y="137590"/>
            <a:ext cx="8736905" cy="382768"/>
          </a:xfrm>
          <a:effectLst>
            <a:outerShdw blurRad="50800" dist="50800" dir="5400000" algn="ctr" rotWithShape="0">
              <a:schemeClr val="bg1"/>
            </a:outerShdw>
          </a:effectLst>
        </p:spPr>
        <p:txBody>
          <a:bodyPr anchor="ctr">
            <a:noAutofit/>
          </a:bodyPr>
          <a:lstStyle/>
          <a:p>
            <a:pPr algn="ctr"/>
            <a:r>
              <a:rPr lang="ru-RU" dirty="0" smtClean="0">
                <a:solidFill>
                  <a:srgbClr val="323C8D"/>
                </a:solidFill>
                <a:latin typeface="Calibri" pitchFamily="34" charset="0"/>
                <a:cs typeface="Calibri" pitchFamily="34" charset="0"/>
              </a:rPr>
              <a:t>Модель </a:t>
            </a:r>
            <a:r>
              <a:rPr lang="en-US" dirty="0" smtClean="0">
                <a:solidFill>
                  <a:srgbClr val="323C8D"/>
                </a:solidFill>
                <a:latin typeface="Calibri" pitchFamily="34" charset="0"/>
                <a:cs typeface="Calibri" pitchFamily="34" charset="0"/>
              </a:rPr>
              <a:t>Data Flow Diagram (DFD)</a:t>
            </a:r>
            <a:endParaRPr lang="ru-RU" dirty="0">
              <a:solidFill>
                <a:srgbClr val="323C8D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8" name="Picture 2" descr="C:\Users\Алексей\Downloads\FireShot\logo-no-shadow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5575" y="123478"/>
            <a:ext cx="692920" cy="1237167"/>
          </a:xfrm>
          <a:prstGeom prst="rect">
            <a:avLst/>
          </a:prstGeom>
          <a:noFill/>
        </p:spPr>
      </p:pic>
      <p:pic>
        <p:nvPicPr>
          <p:cNvPr id="12" name="Рисунок 11"/>
          <p:cNvPicPr/>
          <p:nvPr/>
        </p:nvPicPr>
        <p:blipFill>
          <a:blip r:embed="rId4"/>
          <a:stretch>
            <a:fillRect/>
          </a:stretch>
        </p:blipFill>
        <p:spPr>
          <a:xfrm>
            <a:off x="155575" y="1628585"/>
            <a:ext cx="4206221" cy="2773236"/>
          </a:xfrm>
          <a:prstGeom prst="rect">
            <a:avLst/>
          </a:prstGeom>
        </p:spPr>
      </p:pic>
      <p:pic>
        <p:nvPicPr>
          <p:cNvPr id="13" name="Рисунок 12"/>
          <p:cNvPicPr/>
          <p:nvPr/>
        </p:nvPicPr>
        <p:blipFill>
          <a:blip r:embed="rId5"/>
          <a:stretch>
            <a:fillRect/>
          </a:stretch>
        </p:blipFill>
        <p:spPr>
          <a:xfrm>
            <a:off x="4571917" y="1628586"/>
            <a:ext cx="4454872" cy="2773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42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Картинки по запросу заполнение бумаг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1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316416" y="4731990"/>
            <a:ext cx="730424" cy="273844"/>
          </a:xfrm>
        </p:spPr>
        <p:txBody>
          <a:bodyPr/>
          <a:lstStyle/>
          <a:p>
            <a:fld id="{9F31C122-7ABF-439C-914C-8DF9FF98BC62}" type="slidenum">
              <a:rPr lang="ru-RU" sz="1400" smtClean="0">
                <a:solidFill>
                  <a:srgbClr val="323C8D"/>
                </a:solidFill>
              </a:rPr>
              <a:pPr/>
              <a:t>9</a:t>
            </a:fld>
            <a:endParaRPr lang="ru-RU" sz="1400" dirty="0">
              <a:solidFill>
                <a:srgbClr val="323C8D"/>
              </a:solidFill>
            </a:endParaRPr>
          </a:p>
        </p:txBody>
      </p:sp>
      <p:sp>
        <p:nvSpPr>
          <p:cNvPr id="7" name="Заголовок 16"/>
          <p:cNvSpPr>
            <a:spLocks noGrp="1"/>
          </p:cNvSpPr>
          <p:nvPr>
            <p:ph type="title"/>
          </p:nvPr>
        </p:nvSpPr>
        <p:spPr>
          <a:xfrm>
            <a:off x="155575" y="137590"/>
            <a:ext cx="8736905" cy="382768"/>
          </a:xfrm>
          <a:effectLst>
            <a:outerShdw blurRad="50800" dist="50800" dir="5400000" algn="ctr" rotWithShape="0">
              <a:schemeClr val="bg1"/>
            </a:outerShdw>
          </a:effectLst>
        </p:spPr>
        <p:txBody>
          <a:bodyPr anchor="ctr">
            <a:noAutofit/>
          </a:bodyPr>
          <a:lstStyle/>
          <a:p>
            <a:pPr algn="ctr"/>
            <a:r>
              <a:rPr lang="ru-RU" dirty="0" smtClean="0">
                <a:solidFill>
                  <a:srgbClr val="323C8D"/>
                </a:solidFill>
                <a:latin typeface="Calibri" pitchFamily="34" charset="0"/>
                <a:cs typeface="Calibri" pitchFamily="34" charset="0"/>
              </a:rPr>
              <a:t>Модель </a:t>
            </a:r>
            <a:r>
              <a:rPr lang="en-US" dirty="0" smtClean="0">
                <a:solidFill>
                  <a:srgbClr val="323C8D"/>
                </a:solidFill>
                <a:latin typeface="Calibri" pitchFamily="34" charset="0"/>
                <a:cs typeface="Calibri" pitchFamily="34" charset="0"/>
              </a:rPr>
              <a:t>ARIS Event-driven Process Chain (</a:t>
            </a:r>
            <a:r>
              <a:rPr lang="en-US" dirty="0" err="1" smtClean="0">
                <a:solidFill>
                  <a:srgbClr val="323C8D"/>
                </a:solidFill>
                <a:latin typeface="Calibri" pitchFamily="34" charset="0"/>
                <a:cs typeface="Calibri" pitchFamily="34" charset="0"/>
              </a:rPr>
              <a:t>eEPC</a:t>
            </a:r>
            <a:r>
              <a:rPr lang="en-US" dirty="0" smtClean="0">
                <a:solidFill>
                  <a:srgbClr val="323C8D"/>
                </a:solidFill>
                <a:latin typeface="Calibri" pitchFamily="34" charset="0"/>
                <a:cs typeface="Calibri" pitchFamily="34" charset="0"/>
              </a:rPr>
              <a:t>)</a:t>
            </a:r>
            <a:endParaRPr lang="ru-RU" dirty="0">
              <a:solidFill>
                <a:srgbClr val="323C8D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8" name="Picture 2" descr="C:\Users\Алексей\Downloads\FireShot\logo-no-shadow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5575" y="123478"/>
            <a:ext cx="692920" cy="1237167"/>
          </a:xfrm>
          <a:prstGeom prst="rect">
            <a:avLst/>
          </a:prstGeom>
          <a:noFill/>
        </p:spPr>
      </p:pic>
      <p:pic>
        <p:nvPicPr>
          <p:cNvPr id="12" name="Рисунок 11"/>
          <p:cNvPicPr/>
          <p:nvPr/>
        </p:nvPicPr>
        <p:blipFill rotWithShape="1">
          <a:blip r:embed="rId4"/>
          <a:srcRect b="51401"/>
          <a:stretch/>
        </p:blipFill>
        <p:spPr>
          <a:xfrm>
            <a:off x="844716" y="1360645"/>
            <a:ext cx="3383280" cy="3024336"/>
          </a:xfrm>
          <a:prstGeom prst="rect">
            <a:avLst/>
          </a:prstGeom>
        </p:spPr>
      </p:pic>
      <p:pic>
        <p:nvPicPr>
          <p:cNvPr id="13" name="Рисунок 12"/>
          <p:cNvPicPr/>
          <p:nvPr/>
        </p:nvPicPr>
        <p:blipFill rotWithShape="1">
          <a:blip r:embed="rId4"/>
          <a:srcRect t="48843"/>
          <a:stretch/>
        </p:blipFill>
        <p:spPr>
          <a:xfrm>
            <a:off x="4917137" y="1360645"/>
            <a:ext cx="3383280" cy="3183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64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3515</TotalTime>
  <Words>692</Words>
  <Application>Microsoft Office PowerPoint</Application>
  <PresentationFormat>Экран (16:9)</PresentationFormat>
  <Paragraphs>149</Paragraphs>
  <Slides>17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Arial</vt:lpstr>
      <vt:lpstr>Calibri</vt:lpstr>
      <vt:lpstr>Century Gothic</vt:lpstr>
      <vt:lpstr>Times New Roman</vt:lpstr>
      <vt:lpstr>Тема Office</vt:lpstr>
      <vt:lpstr>Презентация PowerPoint</vt:lpstr>
      <vt:lpstr>Цель и задачи</vt:lpstr>
      <vt:lpstr>Организация ВЦИОМ</vt:lpstr>
      <vt:lpstr>Обоснование выбора</vt:lpstr>
      <vt:lpstr>Организационная диаграмма</vt:lpstr>
      <vt:lpstr>Дерево функций (FT)</vt:lpstr>
      <vt:lpstr>Модель SADT-IDEF0</vt:lpstr>
      <vt:lpstr>Модель Data Flow Diagram (DFD)</vt:lpstr>
      <vt:lpstr>Модель ARIS Event-driven Process Chain (eEPC)</vt:lpstr>
      <vt:lpstr>Модель ARIS Value Added Chain (VAD)</vt:lpstr>
      <vt:lpstr>Модель Information Flow Diagram (IFD)</vt:lpstr>
      <vt:lpstr>Модель Business Process Management and Notation (BPMN)</vt:lpstr>
      <vt:lpstr>Проблемы реализации текущего бизнес-процесса</vt:lpstr>
      <vt:lpstr>Модель бизнес процессов «КАК БУДЕТ»</vt:lpstr>
      <vt:lpstr>Модель семантического моделирования данных IDEF1X</vt:lpstr>
      <vt:lpstr>Список источников</vt:lpstr>
      <vt:lpstr>Презентация PowerPoint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Настасья</dc:creator>
  <cp:lastModifiedBy>Мещеряков Слава</cp:lastModifiedBy>
  <cp:revision>203</cp:revision>
  <cp:lastPrinted>2015-11-17T19:47:04Z</cp:lastPrinted>
  <dcterms:created xsi:type="dcterms:W3CDTF">2015-10-22T14:57:34Z</dcterms:created>
  <dcterms:modified xsi:type="dcterms:W3CDTF">2024-11-11T08:08:35Z</dcterms:modified>
</cp:coreProperties>
</file>