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32" r:id="rId2"/>
  </p:sldMasterIdLst>
  <p:sldIdLst>
    <p:sldId id="256" r:id="rId3"/>
    <p:sldId id="257" r:id="rId4"/>
    <p:sldId id="259" r:id="rId5"/>
    <p:sldId id="267" r:id="rId6"/>
    <p:sldId id="260" r:id="rId7"/>
    <p:sldId id="280" r:id="rId8"/>
    <p:sldId id="261" r:id="rId9"/>
    <p:sldId id="262" r:id="rId10"/>
    <p:sldId id="266" r:id="rId11"/>
    <p:sldId id="268" r:id="rId12"/>
    <p:sldId id="269" r:id="rId13"/>
    <p:sldId id="271" r:id="rId14"/>
    <p:sldId id="272" r:id="rId15"/>
    <p:sldId id="273" r:id="rId16"/>
    <p:sldId id="270" r:id="rId17"/>
    <p:sldId id="263" r:id="rId18"/>
    <p:sldId id="275" r:id="rId19"/>
    <p:sldId id="276" r:id="rId20"/>
    <p:sldId id="279" r:id="rId21"/>
    <p:sldId id="277" r:id="rId22"/>
    <p:sldId id="264" r:id="rId23"/>
    <p:sldId id="281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utosh Salunkhe" initials="AS" lastIdx="1" clrIdx="0">
    <p:extLst>
      <p:ext uri="{19B8F6BF-5375-455C-9EA6-DF929625EA0E}">
        <p15:presenceInfo xmlns:p15="http://schemas.microsoft.com/office/powerpoint/2012/main" userId="d283167fc3de08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40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44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02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76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6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74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58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18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8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03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11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45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1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2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12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438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36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80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55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53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438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261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20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4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0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0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9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8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9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7D69-FCBF-4A6F-9B50-2C792A396FE1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EAA4C9-0819-4193-89D8-B4DFFCAC4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3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CF339-D1F5-4323-B777-100817AF4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72" y="400648"/>
            <a:ext cx="1150620" cy="1323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001664-B17D-4483-B3B8-C91EF35C4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469" y="715134"/>
            <a:ext cx="1896159" cy="694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6FEFA-52BC-47D7-AA63-8737D997E519}"/>
              </a:ext>
            </a:extLst>
          </p:cNvPr>
          <p:cNvSpPr txBox="1"/>
          <p:nvPr/>
        </p:nvSpPr>
        <p:spPr>
          <a:xfrm>
            <a:off x="1029372" y="2339788"/>
            <a:ext cx="101332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buClr>
                <a:srgbClr val="000000"/>
              </a:buClr>
              <a:buSzPct val="25000"/>
              <a:buNone/>
            </a:pPr>
            <a:r>
              <a:rPr lang="en-US" altLang="en-US" sz="1800" b="1" dirty="0">
                <a:latin typeface="Bahnschrift" panose="020B0502040204020203" pitchFamily="34" charset="0"/>
              </a:rPr>
              <a:t>Institute of Advanced Computing and Software Development, Pune</a:t>
            </a:r>
          </a:p>
          <a:p>
            <a:pPr algn="ctr" eaLnBrk="1" hangingPunct="1">
              <a:buClr>
                <a:srgbClr val="000000"/>
              </a:buClr>
              <a:buFontTx/>
              <a:buNone/>
            </a:pPr>
            <a:endParaRPr lang="en-US" altLang="en-US" sz="1800" b="1" dirty="0">
              <a:latin typeface="Bahnschrift" panose="020B0502040204020203" pitchFamily="34" charset="0"/>
            </a:endParaRPr>
          </a:p>
          <a:p>
            <a:pPr algn="ctr" eaLnBrk="1" hangingPunct="1">
              <a:buClr>
                <a:srgbClr val="000000"/>
              </a:buClr>
              <a:buFontTx/>
              <a:buNone/>
            </a:pPr>
            <a:r>
              <a:rPr lang="en-US" altLang="en-US" sz="1400" b="1" dirty="0"/>
              <a:t>Post Graduation Diploma in Big Data Analytics</a:t>
            </a:r>
          </a:p>
          <a:p>
            <a:pPr algn="ctr" eaLnBrk="1" hangingPunct="1">
              <a:buClr>
                <a:srgbClr val="000000"/>
              </a:buClr>
              <a:buFontTx/>
              <a:buNone/>
            </a:pPr>
            <a:r>
              <a:rPr lang="en-US" altLang="en-US" sz="1400" b="1" dirty="0"/>
              <a:t>Feb-2020</a:t>
            </a:r>
          </a:p>
          <a:p>
            <a:pPr algn="ctr"/>
            <a:endParaRPr lang="en-IN" dirty="0"/>
          </a:p>
          <a:p>
            <a:pPr algn="ctr"/>
            <a:r>
              <a:rPr lang="en-IN" sz="2800" dirty="0">
                <a:latin typeface="Arial Black" panose="020B0A04020102020204" pitchFamily="34" charset="0"/>
              </a:rPr>
              <a:t>Music Genre Classification</a:t>
            </a:r>
          </a:p>
        </p:txBody>
      </p:sp>
      <p:sp>
        <p:nvSpPr>
          <p:cNvPr id="7" name="Shape 361">
            <a:extLst>
              <a:ext uri="{FF2B5EF4-FFF2-40B4-BE49-F238E27FC236}">
                <a16:creationId xmlns:a16="http://schemas.microsoft.com/office/drawing/2014/main" id="{36DAE563-CB2F-46C2-96EC-00631AE4D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72" y="5014252"/>
            <a:ext cx="334803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t"/>
          <a:lstStyle>
            <a:lvl1pPr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None/>
            </a:pPr>
            <a:r>
              <a:rPr lang="en-US" altLang="en-US" sz="1800" b="1" dirty="0">
                <a:latin typeface="Bahnschrift" panose="020B0502040204020203" pitchFamily="34" charset="0"/>
              </a:rPr>
              <a:t>Project Guide :</a:t>
            </a:r>
          </a:p>
          <a:p>
            <a:pPr>
              <a:buClr>
                <a:srgbClr val="000000"/>
              </a:buClr>
              <a:buSzPct val="25000"/>
              <a:buNone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Mr. AKASHY TILEKAR</a:t>
            </a:r>
          </a:p>
          <a:p>
            <a:pPr eaLnBrk="1" hangingPunct="1">
              <a:buClr>
                <a:srgbClr val="000000"/>
              </a:buClr>
              <a:buSzPct val="25000"/>
              <a:buNone/>
            </a:pPr>
            <a:endParaRPr lang="en-US" altLang="en-US" sz="1800" dirty="0">
              <a:latin typeface="Bahnschrift" panose="020B0502040204020203" pitchFamily="34" charset="0"/>
            </a:endParaRPr>
          </a:p>
        </p:txBody>
      </p:sp>
      <p:sp>
        <p:nvSpPr>
          <p:cNvPr id="8" name="Shape 360">
            <a:extLst>
              <a:ext uri="{FF2B5EF4-FFF2-40B4-BE49-F238E27FC236}">
                <a16:creationId xmlns:a16="http://schemas.microsoft.com/office/drawing/2014/main" id="{664E75D1-46C4-4C1D-A268-052F7F84B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752" y="4686568"/>
            <a:ext cx="3827730" cy="154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t"/>
          <a:lstStyle>
            <a:lvl1pPr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eaLnBrk="1" hangingPunct="1">
              <a:buClr>
                <a:srgbClr val="000000"/>
              </a:buClr>
              <a:buSzPct val="25000"/>
              <a:buNone/>
            </a:pPr>
            <a:r>
              <a:rPr lang="en-US" altLang="en-US" sz="1800" b="1" dirty="0">
                <a:latin typeface="Bahnschrift" panose="020B0502040204020203" pitchFamily="34" charset="0"/>
              </a:rPr>
              <a:t>By :</a:t>
            </a:r>
          </a:p>
          <a:p>
            <a:pPr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Mr. Nikhil 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Jadhao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- 3121</a:t>
            </a:r>
          </a:p>
          <a:p>
            <a:pPr algn="just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    Mr. Ashutosh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Salunkhe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- 1342</a:t>
            </a:r>
          </a:p>
        </p:txBody>
      </p:sp>
    </p:spTree>
    <p:extLst>
      <p:ext uri="{BB962C8B-B14F-4D97-AF65-F5344CB8AC3E}">
        <p14:creationId xmlns:p14="http://schemas.microsoft.com/office/powerpoint/2010/main" val="84589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63A7-B1FF-4C0E-8430-61651B4D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7869F-FCE8-4924-BA55-B01626718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9" y="2133600"/>
            <a:ext cx="7404887" cy="3778250"/>
          </a:xfrm>
        </p:spPr>
      </p:pic>
    </p:spTree>
    <p:extLst>
      <p:ext uri="{BB962C8B-B14F-4D97-AF65-F5344CB8AC3E}">
        <p14:creationId xmlns:p14="http://schemas.microsoft.com/office/powerpoint/2010/main" val="414753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84DA9-A1B3-457C-9B52-F1A18B5B5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35" y="901696"/>
            <a:ext cx="6929955" cy="5010154"/>
          </a:xfrm>
        </p:spPr>
      </p:pic>
    </p:spTree>
    <p:extLst>
      <p:ext uri="{BB962C8B-B14F-4D97-AF65-F5344CB8AC3E}">
        <p14:creationId xmlns:p14="http://schemas.microsoft.com/office/powerpoint/2010/main" val="117592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97E0-3051-47E6-8678-4E3DD59B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376" y="624110"/>
            <a:ext cx="4800600" cy="509365"/>
          </a:xfrm>
        </p:spPr>
        <p:txBody>
          <a:bodyPr>
            <a:normAutofit/>
          </a:bodyPr>
          <a:lstStyle/>
          <a:p>
            <a:r>
              <a:rPr lang="en-US" sz="2400" dirty="0"/>
              <a:t>    3. Spectral Bandwidth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B54703-1A68-4ADA-B51D-41E027190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65" y="1665514"/>
            <a:ext cx="6415895" cy="4246336"/>
          </a:xfrm>
        </p:spPr>
      </p:pic>
    </p:spTree>
    <p:extLst>
      <p:ext uri="{BB962C8B-B14F-4D97-AF65-F5344CB8AC3E}">
        <p14:creationId xmlns:p14="http://schemas.microsoft.com/office/powerpoint/2010/main" val="136327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F675-E249-4555-8D17-769C6FE9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6355766" cy="743051"/>
          </a:xfrm>
        </p:spPr>
        <p:txBody>
          <a:bodyPr>
            <a:normAutofit/>
          </a:bodyPr>
          <a:lstStyle/>
          <a:p>
            <a:r>
              <a:rPr lang="en-US" sz="2400" dirty="0"/>
              <a:t>       4. Zero-Crossing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0836F-14D5-425D-99ED-87D16053C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7" y="1616529"/>
            <a:ext cx="7413170" cy="4295321"/>
          </a:xfrm>
        </p:spPr>
      </p:pic>
    </p:spTree>
    <p:extLst>
      <p:ext uri="{BB962C8B-B14F-4D97-AF65-F5344CB8AC3E}">
        <p14:creationId xmlns:p14="http://schemas.microsoft.com/office/powerpoint/2010/main" val="406056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6A8D-3CA3-4B16-909D-E965331A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         5. MFFCs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9B219-A9F7-441D-9818-3F4474324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046" y="2133600"/>
            <a:ext cx="7945734" cy="3778250"/>
          </a:xfrm>
        </p:spPr>
      </p:pic>
    </p:spTree>
    <p:extLst>
      <p:ext uri="{BB962C8B-B14F-4D97-AF65-F5344CB8AC3E}">
        <p14:creationId xmlns:p14="http://schemas.microsoft.com/office/powerpoint/2010/main" val="1954743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29A1B-1361-441F-92E8-7C24AB48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67" y="703556"/>
            <a:ext cx="8504291" cy="5226050"/>
          </a:xfrm>
        </p:spPr>
      </p:pic>
    </p:spTree>
    <p:extLst>
      <p:ext uri="{BB962C8B-B14F-4D97-AF65-F5344CB8AC3E}">
        <p14:creationId xmlns:p14="http://schemas.microsoft.com/office/powerpoint/2010/main" val="166600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F6D0D-F592-41B7-9294-677849C6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8833-2FFC-4B26-BE79-1D240F12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8"/>
            <a:r>
              <a:rPr lang="en-IN" sz="3200" dirty="0"/>
              <a:t>K-NN Classification.</a:t>
            </a:r>
          </a:p>
          <a:p>
            <a:pPr lvl="8"/>
            <a:r>
              <a:rPr lang="en-IN" sz="3200" dirty="0"/>
              <a:t>Logistic Regression.</a:t>
            </a:r>
          </a:p>
          <a:p>
            <a:pPr lvl="8"/>
            <a:r>
              <a:rPr lang="en-IN" sz="3200" dirty="0"/>
              <a:t>Random Forest.</a:t>
            </a:r>
          </a:p>
          <a:p>
            <a:pPr lvl="8"/>
            <a:r>
              <a:rPr lang="en-IN" sz="3200" dirty="0"/>
              <a:t>SVM.	</a:t>
            </a:r>
          </a:p>
        </p:txBody>
      </p:sp>
    </p:spTree>
    <p:extLst>
      <p:ext uri="{BB962C8B-B14F-4D97-AF65-F5344CB8AC3E}">
        <p14:creationId xmlns:p14="http://schemas.microsoft.com/office/powerpoint/2010/main" val="257150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25AB-8DF7-48BA-9CE8-8C900CC9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6DF0-6A4B-42B2-984E-22FA5131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DD583-F489-41F9-B8E4-E7B16BC72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58" y="2607136"/>
            <a:ext cx="8915401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D09A-4045-4F0E-A3BA-E5D4088A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3267075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AD2D7-BE76-4D88-9746-B937398B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875867"/>
            <a:ext cx="8522400" cy="2715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52923-D52E-417E-9ABB-DD25F8DD2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591050"/>
            <a:ext cx="59340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7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830A-ABF9-4DBE-8694-C8956FF7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DD0B-63EF-4804-B660-62C0BCF0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comparing model , the best accuracy we got by random forest</a:t>
            </a:r>
          </a:p>
          <a:p>
            <a:r>
              <a:rPr lang="en-US" dirty="0"/>
              <a:t>So, random forest was implement.</a:t>
            </a:r>
          </a:p>
          <a:p>
            <a:r>
              <a:rPr lang="en-US" dirty="0"/>
              <a:t>Than we predict the output.</a:t>
            </a:r>
          </a:p>
        </p:txBody>
      </p:sp>
    </p:spTree>
    <p:extLst>
      <p:ext uri="{BB962C8B-B14F-4D97-AF65-F5344CB8AC3E}">
        <p14:creationId xmlns:p14="http://schemas.microsoft.com/office/powerpoint/2010/main" val="18459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3A37C9-8F88-4758-A543-84553649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02" y="557884"/>
            <a:ext cx="9865995" cy="1320800"/>
          </a:xfrm>
        </p:spPr>
        <p:txBody>
          <a:bodyPr/>
          <a:lstStyle/>
          <a:p>
            <a:r>
              <a:rPr lang="en-IN" altLang="en-US" sz="4000" dirty="0"/>
              <a:t>   Contents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E9800C-422D-450C-8FC6-4C4D4A45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227" y="1693489"/>
            <a:ext cx="8596630" cy="4394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execution and Flowchart 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design automation(EDA)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Algorithm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charset="0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615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9D18-A744-4E26-8EA3-EBD9923B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8AF2D-A90F-43D5-B8B7-F005A1798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54" y="2312790"/>
            <a:ext cx="3997921" cy="2819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B0177-A155-4A6D-AC66-EB84BF7CD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014075"/>
            <a:ext cx="4362450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3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EDFE58-5F0D-437F-AAAB-9C7577A9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A93836-2629-4326-95D5-40F192F7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In this music genre classification project, we have developed a classifier on audio files to predict its genre. We work through this project on GTZAN music genre classification dataset. This </a:t>
            </a:r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project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explains how to extract important features from audio files. In this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 is based on automated system for music genre classification. MFCC features, Chroma features, spectral centroid, spectral roll-off, ZCR are used as the feature vectors and trained the system using classifiers like k-NN, Logistic Regression, Random Forest and Support Vector Machine.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table represent the accuracy before and after tunning model.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7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3E31-7016-4B2F-BB95-31CDC527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table represent the accuracy before and after tunning model.</a:t>
            </a:r>
          </a:p>
          <a:p>
            <a:pPr marL="0" marR="23876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found that Random Forest classifier giving accuracy of 75.54% which is highest compare to other model used so  Random Forest Classifier is used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9EC886-9952-4CD3-ADD8-84FC42B00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13302"/>
              </p:ext>
            </p:extLst>
          </p:nvPr>
        </p:nvGraphicFramePr>
        <p:xfrm>
          <a:off x="3240505" y="3775568"/>
          <a:ext cx="6930190" cy="1759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1310">
                  <a:extLst>
                    <a:ext uri="{9D8B030D-6E8A-4147-A177-3AD203B41FA5}">
                      <a16:colId xmlns:a16="http://schemas.microsoft.com/office/drawing/2014/main" val="358943236"/>
                    </a:ext>
                  </a:extLst>
                </a:gridCol>
                <a:gridCol w="1600985">
                  <a:extLst>
                    <a:ext uri="{9D8B030D-6E8A-4147-A177-3AD203B41FA5}">
                      <a16:colId xmlns:a16="http://schemas.microsoft.com/office/drawing/2014/main" val="3671293762"/>
                    </a:ext>
                  </a:extLst>
                </a:gridCol>
                <a:gridCol w="2597895">
                  <a:extLst>
                    <a:ext uri="{9D8B030D-6E8A-4147-A177-3AD203B41FA5}">
                      <a16:colId xmlns:a16="http://schemas.microsoft.com/office/drawing/2014/main" val="628131733"/>
                    </a:ext>
                  </a:extLst>
                </a:gridCol>
              </a:tblGrid>
              <a:tr h="496616"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Accuracy after tunning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6044383"/>
                  </a:ext>
                </a:extLst>
              </a:tr>
              <a:tr h="183926"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K-Nearest Neighbor (K-NN)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62.50%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64.75%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872002"/>
                  </a:ext>
                </a:extLst>
              </a:tr>
              <a:tr h="183926"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Logistic Regression (LR)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64.23%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65.13%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1639078"/>
                  </a:ext>
                </a:extLst>
              </a:tr>
              <a:tr h="424540"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Random Forest (RF)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64.45%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75.54%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092612"/>
                  </a:ext>
                </a:extLst>
              </a:tr>
              <a:tr h="390199"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Support Vector Machines (SVM)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65.50%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38760">
                        <a:lnSpc>
                          <a:spcPct val="150000"/>
                        </a:lnSpc>
                        <a:spcBef>
                          <a:spcPts val="66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73%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455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513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19B6-AF02-481F-BD70-1D52467F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CF56-679D-4E57-8D6F-F8FDCD38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for Recommendation system to recommend the genre.</a:t>
            </a:r>
          </a:p>
          <a:p>
            <a:r>
              <a:rPr lang="en-US" dirty="0"/>
              <a:t>More features can be used like tempo, pitch etc. for better accuracy which will give as better classification .</a:t>
            </a:r>
          </a:p>
          <a:p>
            <a:r>
              <a:rPr lang="en-US" dirty="0"/>
              <a:t>Using Spectrogram we can Implement Deep Learning method which can be used like Convolutional Neural Networks which can give as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6274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1D0589-2DF6-480E-9071-96514B5C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D799-F4B0-4046-8EBC-2CE720C4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Classification using Machine Learning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techniques, the work conducted gives an approach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classify music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automatically by providing tags to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songs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present in the user's library. It explores both Neural Network and traditional method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using Machine Learning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algorithms and to achieve their goal.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90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BA81-5136-4F91-94EC-43D93911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710F-BA73-4293-AB8A-DC1D1125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Developing a machine learning model that classifies music into genres shows that there exists a solution which automatically classifies music into its genres based on various different features, instead of manually entering the genre.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Another objective is to reach a good accuracy so that the model classifies new music into its genre correctly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This model should be better than at least a few preexisting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1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68683-B2E4-439D-B659-6EE1E0B8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dirty="0"/>
              <a:t>Flow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9D29-C508-455A-A6D9-FB99F330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Loading .wav files.</a:t>
            </a:r>
          </a:p>
          <a:p>
            <a:r>
              <a:rPr lang="en-IN" dirty="0"/>
              <a:t>Extracting spectrograms and Features.</a:t>
            </a:r>
          </a:p>
          <a:p>
            <a:r>
              <a:rPr lang="en-IN" dirty="0"/>
              <a:t>Algorithm selection.</a:t>
            </a:r>
          </a:p>
          <a:p>
            <a:r>
              <a:rPr lang="en-IN" dirty="0"/>
              <a:t>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16707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35D6-C5DA-44B7-B632-40D0F379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 of Execution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A2E972-C549-4ADE-B6A5-7A40DEBE6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395" y="2053390"/>
            <a:ext cx="6287413" cy="3778250"/>
          </a:xfrm>
        </p:spPr>
      </p:pic>
    </p:spTree>
    <p:extLst>
      <p:ext uri="{BB962C8B-B14F-4D97-AF65-F5344CB8AC3E}">
        <p14:creationId xmlns:p14="http://schemas.microsoft.com/office/powerpoint/2010/main" val="398540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03CB10CD-91DD-4286-9442-B8CC1647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0613-9932-4B55-BF45-05EE591E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592" y="2133600"/>
            <a:ext cx="9398020" cy="3777622"/>
          </a:xfrm>
        </p:spPr>
        <p:txBody>
          <a:bodyPr/>
          <a:lstStyle/>
          <a:p>
            <a:r>
              <a:rPr lang="en-IN" sz="2000" dirty="0"/>
              <a:t>Data set : GTZAN genre collection dataset</a:t>
            </a:r>
          </a:p>
          <a:p>
            <a:r>
              <a:rPr lang="en-IN" sz="2000" dirty="0"/>
              <a:t>Software : Google </a:t>
            </a:r>
            <a:r>
              <a:rPr lang="en-IN" sz="2000" dirty="0" err="1"/>
              <a:t>colab</a:t>
            </a:r>
            <a:endParaRPr lang="en-IN" sz="200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r>
              <a:rPr lang="en-IN" sz="2000" dirty="0"/>
              <a:t>Programming language: Python and Machine  learning</a:t>
            </a:r>
          </a:p>
          <a:p>
            <a:r>
              <a:rPr lang="en-IN" sz="2000" dirty="0"/>
              <a:t>Libraries: 1)Data visualization: </a:t>
            </a:r>
            <a:r>
              <a:rPr lang="en-IN" sz="2000" dirty="0" err="1"/>
              <a:t>Librosa</a:t>
            </a:r>
            <a:r>
              <a:rPr lang="en-IN" sz="2000" dirty="0"/>
              <a:t>  and Matplotlib</a:t>
            </a:r>
          </a:p>
          <a:p>
            <a:pPr>
              <a:buNone/>
            </a:pPr>
            <a:r>
              <a:rPr lang="en-IN" sz="2000" dirty="0"/>
              <a:t>                    2)Machine learning: </a:t>
            </a:r>
            <a:r>
              <a:rPr lang="en-IN" sz="2000" dirty="0" err="1"/>
              <a:t>Sklearn</a:t>
            </a:r>
            <a:r>
              <a:rPr lang="en-IN" sz="2000" dirty="0"/>
              <a:t> , pandas,</a:t>
            </a:r>
          </a:p>
          <a:p>
            <a:pPr>
              <a:buNone/>
            </a:pPr>
            <a:r>
              <a:rPr lang="en-IN" sz="2000" dirty="0"/>
              <a:t>						</a:t>
            </a:r>
            <a:r>
              <a:rPr lang="en-IN" sz="2000" dirty="0" err="1"/>
              <a:t>numpy</a:t>
            </a:r>
            <a:r>
              <a:rPr lang="en-IN" sz="2000" dirty="0"/>
              <a:t> 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00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F888F0E-F9E5-4BDC-847B-C81B171A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76B-EE8A-4D4D-8742-237E8CA7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GTZAN genre collection dataset was collected in 2000-2001. It consists of 1000 audio files each having 30 seconds duration. There are 10 classes ( 10 music genres) each containing 100 audio tracks. Each track is in .wav format. It contains audio files of the following 10 genres: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Blues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Classical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Country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Disco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Hip-hop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Jazz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Metal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Pop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Reggae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88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1AAC-BDF5-4141-B6BE-83C55084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12B3-F907-4D5F-8C98-66688B4ED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Spectrogram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7B7BB-E7D6-4ED1-900F-06D87CE3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1" y="2521257"/>
            <a:ext cx="8729338" cy="408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3683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804</TotalTime>
  <Words>639</Words>
  <Application>Microsoft Office PowerPoint</Application>
  <PresentationFormat>Widescreen</PresentationFormat>
  <Paragraphs>100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Arial</vt:lpstr>
      <vt:lpstr>Arial Black</vt:lpstr>
      <vt:lpstr>Bahnschrift</vt:lpstr>
      <vt:lpstr>Calibri</vt:lpstr>
      <vt:lpstr>Century Gothic</vt:lpstr>
      <vt:lpstr>Georgia</vt:lpstr>
      <vt:lpstr>Times New Roman</vt:lpstr>
      <vt:lpstr>Wingdings</vt:lpstr>
      <vt:lpstr>Wingdings 3</vt:lpstr>
      <vt:lpstr>Wisp</vt:lpstr>
      <vt:lpstr>1_Wisp</vt:lpstr>
      <vt:lpstr>PowerPoint Presentation</vt:lpstr>
      <vt:lpstr>   Contents</vt:lpstr>
      <vt:lpstr>Introduction</vt:lpstr>
      <vt:lpstr>Objective</vt:lpstr>
      <vt:lpstr>Flow of Execution</vt:lpstr>
      <vt:lpstr>Diagrammatic Representation of Execution</vt:lpstr>
      <vt:lpstr>Requirements</vt:lpstr>
      <vt:lpstr>Dataset Description</vt:lpstr>
      <vt:lpstr>EDA </vt:lpstr>
      <vt:lpstr>Features of audio</vt:lpstr>
      <vt:lpstr>PowerPoint Presentation</vt:lpstr>
      <vt:lpstr>    3. Spectral Bandwidth</vt:lpstr>
      <vt:lpstr>       4. Zero-Crossing Rate</vt:lpstr>
      <vt:lpstr>          5. MFFCs</vt:lpstr>
      <vt:lpstr>PowerPoint Presentation</vt:lpstr>
      <vt:lpstr>Model and Algorithms</vt:lpstr>
      <vt:lpstr>Compare Models</vt:lpstr>
      <vt:lpstr>PowerPoint Presentation</vt:lpstr>
      <vt:lpstr>Selection of Model</vt:lpstr>
      <vt:lpstr>Results </vt:lpstr>
      <vt:lpstr>Conclusion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ameya patil</dc:creator>
  <cp:lastModifiedBy>Ashutosh Salunkhe</cp:lastModifiedBy>
  <cp:revision>27</cp:revision>
  <dcterms:created xsi:type="dcterms:W3CDTF">2021-01-30T18:39:27Z</dcterms:created>
  <dcterms:modified xsi:type="dcterms:W3CDTF">2021-02-02T10:05:58Z</dcterms:modified>
</cp:coreProperties>
</file>