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Fira Sans Medium"/>
      <p:regular r:id="rId15"/>
      <p:bold r:id="rId16"/>
      <p:italic r:id="rId17"/>
      <p:boldItalic r:id="rId18"/>
    </p:embeddedFont>
    <p:embeddedFont>
      <p:font typeface="Fira Sans"/>
      <p:bold r:id="rId19"/>
      <p:boldItalic r:id="rId20"/>
    </p:embeddedFont>
    <p:embeddedFont>
      <p:font typeface="Fira Sans Light"/>
      <p:regular r:id="rId21"/>
      <p:bold r:id="rId22"/>
      <p:italic r:id="rId23"/>
      <p:boldItalic r:id="rId24"/>
    </p:embeddedFont>
    <p:embeddedFont>
      <p:font typeface="DM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9" roundtripDataSignature="AMtx7miTbNRDdb+kA/ENwo053WRfB2sk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-boldItalic.fntdata"/><Relationship Id="rId22" Type="http://schemas.openxmlformats.org/officeDocument/2006/relationships/font" Target="fonts/FiraSansLight-bold.fntdata"/><Relationship Id="rId21" Type="http://schemas.openxmlformats.org/officeDocument/2006/relationships/font" Target="fonts/FiraSansLight-regular.fntdata"/><Relationship Id="rId24" Type="http://schemas.openxmlformats.org/officeDocument/2006/relationships/font" Target="fonts/FiraSansLight-boldItalic.fntdata"/><Relationship Id="rId23" Type="http://schemas.openxmlformats.org/officeDocument/2006/relationships/font" Target="fonts/FiraSans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MSans-bold.fntdata"/><Relationship Id="rId25" Type="http://schemas.openxmlformats.org/officeDocument/2006/relationships/font" Target="fonts/DMSans-regular.fntdata"/><Relationship Id="rId28" Type="http://schemas.openxmlformats.org/officeDocument/2006/relationships/font" Target="fonts/DMSans-boldItalic.fntdata"/><Relationship Id="rId27" Type="http://schemas.openxmlformats.org/officeDocument/2006/relationships/font" Target="fonts/DM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FiraSansMedium-regular.fntdata"/><Relationship Id="rId14" Type="http://schemas.openxmlformats.org/officeDocument/2006/relationships/slide" Target="slides/slide9.xml"/><Relationship Id="rId17" Type="http://schemas.openxmlformats.org/officeDocument/2006/relationships/font" Target="fonts/FiraSansMedium-italic.fntdata"/><Relationship Id="rId16" Type="http://schemas.openxmlformats.org/officeDocument/2006/relationships/font" Target="fonts/FiraSansMedium-bold.fntdata"/><Relationship Id="rId19" Type="http://schemas.openxmlformats.org/officeDocument/2006/relationships/font" Target="fonts/FiraSans-bold.fntdata"/><Relationship Id="rId18" Type="http://schemas.openxmlformats.org/officeDocument/2006/relationships/font" Target="fonts/FiraSans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ink.springer.com/article/10.1186/s44147-022-00159-4" TargetMode="External"/><Relationship Id="rId4" Type="http://schemas.openxmlformats.org/officeDocument/2006/relationships/hyperlink" Target="https://link.springer.com/article/10.1186/s44147-022-00159-4" TargetMode="External"/><Relationship Id="rId5" Type="http://schemas.openxmlformats.org/officeDocument/2006/relationships/hyperlink" Target="https://colab.research.google.com/drive/10eiR37CUfS1CndKhDuLOKUXkVuneZXYq?usp=sharing#scrollTo=VfRcS2Bm9l9A" TargetMode="External"/><Relationship Id="rId6" Type="http://schemas.openxmlformats.org/officeDocument/2006/relationships/hyperlink" Target="https://colab.research.google.com/drive/10eiR37CUfS1CndKhDuLOKUXkVuneZXYq?usp=sharing#scrollTo=VfRcS2Bm9l9A" TargetMode="External"/><Relationship Id="rId7" Type="http://schemas.openxmlformats.org/officeDocument/2006/relationships/hyperlink" Target="https://colab.research.google.com/drive/10eiR37CUfS1CndKhDuLOKUXkVuneZXYq?usp=sharing#scrollTo=VfRcS2Bm9l9A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1028700" y="2322053"/>
            <a:ext cx="10202605" cy="6330290"/>
            <a:chOff x="0" y="0"/>
            <a:chExt cx="13603473" cy="8440386"/>
          </a:xfrm>
        </p:grpSpPr>
        <p:sp>
          <p:nvSpPr>
            <p:cNvPr id="85" name="Google Shape;85;p1"/>
            <p:cNvSpPr txBox="1"/>
            <p:nvPr/>
          </p:nvSpPr>
          <p:spPr>
            <a:xfrm>
              <a:off x="0" y="0"/>
              <a:ext cx="13603473" cy="731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1999" u="none" cap="none" strike="noStrik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Translation Model Development</a:t>
              </a:r>
              <a:endParaRPr/>
            </a:p>
          </p:txBody>
        </p:sp>
        <p:sp>
          <p:nvSpPr>
            <p:cNvPr id="86" name="Google Shape;86;p1"/>
            <p:cNvSpPr txBox="1"/>
            <p:nvPr/>
          </p:nvSpPr>
          <p:spPr>
            <a:xfrm>
              <a:off x="0" y="7635206"/>
              <a:ext cx="13603473" cy="805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599" u="none" cap="none" strike="noStrike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Atlas Copco</a:t>
              </a:r>
              <a:endParaRPr/>
            </a:p>
          </p:txBody>
        </p:sp>
      </p:grpSp>
      <p:sp>
        <p:nvSpPr>
          <p:cNvPr id="87" name="Google Shape;87;p1"/>
          <p:cNvSpPr/>
          <p:nvPr/>
        </p:nvSpPr>
        <p:spPr>
          <a:xfrm>
            <a:off x="14328902" y="2317173"/>
            <a:ext cx="7321033" cy="6340049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4651"/>
          </a:solidFill>
          <a:ln>
            <a:noFill/>
          </a:ln>
        </p:spPr>
      </p:sp>
      <p:sp>
        <p:nvSpPr>
          <p:cNvPr id="88" name="Google Shape;88;p1"/>
          <p:cNvSpPr/>
          <p:nvPr/>
        </p:nvSpPr>
        <p:spPr>
          <a:xfrm>
            <a:off x="12122944" y="7035126"/>
            <a:ext cx="4970154" cy="4304177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89" name="Google Shape;89;p1"/>
          <p:cNvSpPr/>
          <p:nvPr/>
        </p:nvSpPr>
        <p:spPr>
          <a:xfrm>
            <a:off x="12336342" y="5954842"/>
            <a:ext cx="2271679" cy="1967285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A4E473"/>
          </a:solidFill>
          <a:ln>
            <a:noFill/>
          </a:ln>
        </p:spPr>
      </p:sp>
      <p:sp>
        <p:nvSpPr>
          <p:cNvPr id="90" name="Google Shape;90;p1"/>
          <p:cNvSpPr/>
          <p:nvPr/>
        </p:nvSpPr>
        <p:spPr>
          <a:xfrm>
            <a:off x="13737770" y="373605"/>
            <a:ext cx="3799619" cy="3290488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grpSp>
        <p:nvGrpSpPr>
          <p:cNvPr id="91" name="Google Shape;91;p1"/>
          <p:cNvGrpSpPr/>
          <p:nvPr/>
        </p:nvGrpSpPr>
        <p:grpSpPr>
          <a:xfrm>
            <a:off x="1028700" y="897461"/>
            <a:ext cx="4212844" cy="812959"/>
            <a:chOff x="0" y="-47625"/>
            <a:chExt cx="5617125" cy="1083945"/>
          </a:xfrm>
        </p:grpSpPr>
        <p:sp>
          <p:nvSpPr>
            <p:cNvPr id="92" name="Google Shape;92;p1"/>
            <p:cNvSpPr txBox="1"/>
            <p:nvPr/>
          </p:nvSpPr>
          <p:spPr>
            <a:xfrm>
              <a:off x="1293956" y="-47625"/>
              <a:ext cx="4323169" cy="10839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Researchers and Innovators Cell</a:t>
              </a: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0" y="127360"/>
              <a:ext cx="905010" cy="781600"/>
            </a:xfrm>
            <a:custGeom>
              <a:rect b="b" l="l" r="r" t="t"/>
              <a:pathLst>
                <a:path extrusionOk="0" h="781600" w="905010">
                  <a:moveTo>
                    <a:pt x="0" y="0"/>
                  </a:moveTo>
                  <a:lnTo>
                    <a:pt x="905010" y="0"/>
                  </a:lnTo>
                  <a:lnTo>
                    <a:pt x="905010" y="781600"/>
                  </a:lnTo>
                  <a:lnTo>
                    <a:pt x="0" y="78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465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2"/>
          <p:cNvGrpSpPr/>
          <p:nvPr/>
        </p:nvGrpSpPr>
        <p:grpSpPr>
          <a:xfrm>
            <a:off x="2023031" y="4439926"/>
            <a:ext cx="5962191" cy="3563189"/>
            <a:chOff x="0" y="-38100"/>
            <a:chExt cx="929717" cy="555628"/>
          </a:xfrm>
        </p:grpSpPr>
        <p:sp>
          <p:nvSpPr>
            <p:cNvPr id="99" name="Google Shape;99;p2"/>
            <p:cNvSpPr/>
            <p:nvPr/>
          </p:nvSpPr>
          <p:spPr>
            <a:xfrm>
              <a:off x="0" y="0"/>
              <a:ext cx="929717" cy="517528"/>
            </a:xfrm>
            <a:custGeom>
              <a:rect b="b" l="l" r="r" t="t"/>
              <a:pathLst>
                <a:path extrusionOk="0" h="517528" w="929717">
                  <a:moveTo>
                    <a:pt x="0" y="0"/>
                  </a:moveTo>
                  <a:lnTo>
                    <a:pt x="929717" y="0"/>
                  </a:lnTo>
                  <a:lnTo>
                    <a:pt x="929717" y="517528"/>
                  </a:lnTo>
                  <a:lnTo>
                    <a:pt x="0" y="517528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</p:sp>
        <p:sp>
          <p:nvSpPr>
            <p:cNvPr id="100" name="Google Shape;100;p2"/>
            <p:cNvSpPr txBox="1"/>
            <p:nvPr/>
          </p:nvSpPr>
          <p:spPr>
            <a:xfrm>
              <a:off x="0" y="-38100"/>
              <a:ext cx="929717" cy="555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0" lIns="254000" spcFirstLastPara="1" rIns="254000" wrap="square" tIns="254000">
              <a:noAutofit/>
            </a:bodyPr>
            <a:lstStyle/>
            <a:p>
              <a:pPr indent="0" lvl="0" marL="0" marR="0" rtl="0" algn="ctr">
                <a:lnSpc>
                  <a:spcPct val="13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999" u="none" cap="none" strike="noStrike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Text Translation Model</a:t>
              </a:r>
              <a:endParaRPr/>
            </a:p>
          </p:txBody>
        </p:sp>
      </p:grpSp>
      <p:sp>
        <p:nvSpPr>
          <p:cNvPr id="101" name="Google Shape;101;p2"/>
          <p:cNvSpPr/>
          <p:nvPr/>
        </p:nvSpPr>
        <p:spPr>
          <a:xfrm rot="10800000">
            <a:off x="-2915828" y="-3678236"/>
            <a:ext cx="12804984" cy="6226137"/>
          </a:xfrm>
          <a:custGeom>
            <a:rect b="b" l="l" r="r" t="t"/>
            <a:pathLst>
              <a:path extrusionOk="0" h="5372100" w="11048529">
                <a:moveTo>
                  <a:pt x="9497859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9497859" y="5372100"/>
                </a:lnTo>
                <a:lnTo>
                  <a:pt x="11048529" y="2686050"/>
                </a:lnTo>
                <a:lnTo>
                  <a:pt x="9497859" y="0"/>
                </a:lnTo>
                <a:close/>
              </a:path>
            </a:pathLst>
          </a:custGeom>
          <a:solidFill>
            <a:srgbClr val="A4E473"/>
          </a:solidFill>
          <a:ln>
            <a:noFill/>
          </a:ln>
        </p:spPr>
      </p:sp>
      <p:sp>
        <p:nvSpPr>
          <p:cNvPr id="102" name="Google Shape;102;p2"/>
          <p:cNvSpPr/>
          <p:nvPr/>
        </p:nvSpPr>
        <p:spPr>
          <a:xfrm>
            <a:off x="8611724" y="-865713"/>
            <a:ext cx="2695438" cy="2334501"/>
          </a:xfrm>
          <a:custGeom>
            <a:rect b="b" l="l" r="r" t="t"/>
            <a:pathLst>
              <a:path extrusionOk="0" h="5372100" w="6202680">
                <a:moveTo>
                  <a:pt x="4652010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652010" y="5372100"/>
                </a:lnTo>
                <a:lnTo>
                  <a:pt x="6202680" y="2686050"/>
                </a:lnTo>
                <a:lnTo>
                  <a:pt x="4652010" y="0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103" name="Google Shape;103;p2"/>
          <p:cNvSpPr txBox="1"/>
          <p:nvPr/>
        </p:nvSpPr>
        <p:spPr>
          <a:xfrm>
            <a:off x="1028700" y="962025"/>
            <a:ext cx="6629142" cy="98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Models Used</a:t>
            </a:r>
            <a:endParaRPr/>
          </a:p>
        </p:txBody>
      </p:sp>
      <p:grpSp>
        <p:nvGrpSpPr>
          <p:cNvPr id="104" name="Google Shape;104;p2"/>
          <p:cNvGrpSpPr/>
          <p:nvPr/>
        </p:nvGrpSpPr>
        <p:grpSpPr>
          <a:xfrm>
            <a:off x="11411206" y="4439926"/>
            <a:ext cx="5848094" cy="3563189"/>
            <a:chOff x="0" y="-38100"/>
            <a:chExt cx="911926" cy="555628"/>
          </a:xfrm>
        </p:grpSpPr>
        <p:sp>
          <p:nvSpPr>
            <p:cNvPr id="105" name="Google Shape;105;p2"/>
            <p:cNvSpPr/>
            <p:nvPr/>
          </p:nvSpPr>
          <p:spPr>
            <a:xfrm>
              <a:off x="0" y="0"/>
              <a:ext cx="911926" cy="517528"/>
            </a:xfrm>
            <a:custGeom>
              <a:rect b="b" l="l" r="r" t="t"/>
              <a:pathLst>
                <a:path extrusionOk="0" h="517528" w="911926">
                  <a:moveTo>
                    <a:pt x="0" y="0"/>
                  </a:moveTo>
                  <a:lnTo>
                    <a:pt x="911926" y="0"/>
                  </a:lnTo>
                  <a:lnTo>
                    <a:pt x="911926" y="517528"/>
                  </a:lnTo>
                  <a:lnTo>
                    <a:pt x="0" y="517528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</p:sp>
        <p:sp>
          <p:nvSpPr>
            <p:cNvPr id="106" name="Google Shape;106;p2"/>
            <p:cNvSpPr txBox="1"/>
            <p:nvPr/>
          </p:nvSpPr>
          <p:spPr>
            <a:xfrm>
              <a:off x="0" y="-38100"/>
              <a:ext cx="911926" cy="555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0" lIns="254000" spcFirstLastPara="1" rIns="254000" wrap="square" tIns="254000">
              <a:noAutofit/>
            </a:bodyPr>
            <a:lstStyle/>
            <a:p>
              <a:pPr indent="0" lvl="0" marL="0" marR="0" rtl="0" algn="ctr">
                <a:lnSpc>
                  <a:spcPct val="13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999" u="none" cap="none" strike="noStrike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Image Translation Model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/>
        </p:nvSpPr>
        <p:spPr>
          <a:xfrm>
            <a:off x="1028700" y="385762"/>
            <a:ext cx="11374727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499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Text Translation Model</a:t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16799111" y="2687862"/>
            <a:ext cx="2977778" cy="2578770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4651"/>
          </a:solidFill>
          <a:ln>
            <a:noFill/>
          </a:ln>
        </p:spPr>
      </p:sp>
      <p:sp>
        <p:nvSpPr>
          <p:cNvPr id="113" name="Google Shape;113;p3"/>
          <p:cNvSpPr/>
          <p:nvPr/>
        </p:nvSpPr>
        <p:spPr>
          <a:xfrm>
            <a:off x="13803172" y="-147628"/>
            <a:ext cx="4201515" cy="3638531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114" name="Google Shape;114;p3"/>
          <p:cNvSpPr/>
          <p:nvPr/>
        </p:nvSpPr>
        <p:spPr>
          <a:xfrm>
            <a:off x="13243939" y="-956153"/>
            <a:ext cx="2481390" cy="2148895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A4E473"/>
          </a:solidFill>
          <a:ln>
            <a:noFill/>
          </a:ln>
        </p:spPr>
      </p:sp>
      <p:sp>
        <p:nvSpPr>
          <p:cNvPr id="115" name="Google Shape;115;p3"/>
          <p:cNvSpPr txBox="1"/>
          <p:nvPr/>
        </p:nvSpPr>
        <p:spPr>
          <a:xfrm>
            <a:off x="304356" y="2257425"/>
            <a:ext cx="15725328" cy="7415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1) </a:t>
            </a:r>
            <a:r>
              <a:rPr b="1" i="0" lang="en-US" sz="2799" u="sng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Google Neural Machine Translation (GNMT):-</a:t>
            </a:r>
            <a:endParaRPr/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   Developed by Google, GNMT is used in Google Translate and supports many languages.</a:t>
            </a:r>
            <a:endParaRPr/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   Uses an encoder-decoder architecture with attention mechanisms.</a:t>
            </a:r>
            <a:endParaRPr/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2) </a:t>
            </a:r>
            <a:r>
              <a:rPr b="1" i="0" lang="en-US" sz="2799" u="sng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OpenNMT:-</a:t>
            </a:r>
            <a:endParaRPr/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   An open-source neural machine translation framework that supports text translation.</a:t>
            </a:r>
            <a:endParaRPr/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   Highly customizable and used in various academic and commercial applications.</a:t>
            </a:r>
            <a:endParaRPr/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3) </a:t>
            </a:r>
            <a:r>
              <a:rPr b="1" i="0" lang="en-US" sz="2799" u="sng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Marian NMT:-</a:t>
            </a:r>
            <a:endParaRPr/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   An efficient and fast neural machine translation framework.</a:t>
            </a:r>
            <a:endParaRPr/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   Developed by the Microsoft Translator team and used in production environments.</a:t>
            </a:r>
            <a:endParaRPr/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4) </a:t>
            </a:r>
            <a:r>
              <a:rPr b="1" i="0" lang="en-US" sz="2799" u="sng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Facebook's Fairseq:-</a:t>
            </a:r>
            <a:endParaRPr/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   Developed by Facebook AI, it supports a wide range of NLP tasks, including translation.</a:t>
            </a:r>
            <a:endParaRPr/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   Known for its flexibility and extensive use in research.</a:t>
            </a:r>
            <a:endParaRPr/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5) </a:t>
            </a:r>
            <a:r>
              <a:rPr b="1" i="0" lang="en-US" sz="2799" u="sng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Hugging Face Transformers:-</a:t>
            </a:r>
            <a:endParaRPr/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   Provides a variety of pre-trained models for translation, such as BERT, GPT, and T5.</a:t>
            </a:r>
            <a:endParaRPr/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   Supports a wide range of languages and is widely used in both research and industry.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465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/>
          <p:nvPr/>
        </p:nvSpPr>
        <p:spPr>
          <a:xfrm>
            <a:off x="-3563094" y="6077994"/>
            <a:ext cx="6383425" cy="5528076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1671665" y="7004492"/>
            <a:ext cx="3034530" cy="2627917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>
            <a:off x="4053492" y="8956750"/>
            <a:ext cx="2141618" cy="1854652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A4E473"/>
          </a:solidFill>
          <a:ln>
            <a:noFill/>
          </a:ln>
        </p:spPr>
      </p:sp>
      <p:sp>
        <p:nvSpPr>
          <p:cNvPr id="123" name="Google Shape;123;p4"/>
          <p:cNvSpPr/>
          <p:nvPr/>
        </p:nvSpPr>
        <p:spPr>
          <a:xfrm>
            <a:off x="280530" y="296964"/>
            <a:ext cx="13380955" cy="2939247"/>
          </a:xfrm>
          <a:custGeom>
            <a:rect b="b" l="l" r="r" t="t"/>
            <a:pathLst>
              <a:path extrusionOk="0" h="2939247" w="13380955">
                <a:moveTo>
                  <a:pt x="0" y="0"/>
                </a:moveTo>
                <a:lnTo>
                  <a:pt x="13380955" y="0"/>
                </a:lnTo>
                <a:lnTo>
                  <a:pt x="13380955" y="2939247"/>
                </a:lnTo>
                <a:lnTo>
                  <a:pt x="0" y="29392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4" name="Google Shape;124;p4"/>
          <p:cNvSpPr/>
          <p:nvPr/>
        </p:nvSpPr>
        <p:spPr>
          <a:xfrm>
            <a:off x="10657655" y="4586153"/>
            <a:ext cx="5747526" cy="5534882"/>
          </a:xfrm>
          <a:custGeom>
            <a:rect b="b" l="l" r="r" t="t"/>
            <a:pathLst>
              <a:path extrusionOk="0" h="5534882" w="5747526">
                <a:moveTo>
                  <a:pt x="0" y="0"/>
                </a:moveTo>
                <a:lnTo>
                  <a:pt x="5747526" y="0"/>
                </a:lnTo>
                <a:lnTo>
                  <a:pt x="5747526" y="5534882"/>
                </a:lnTo>
                <a:lnTo>
                  <a:pt x="0" y="55348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205" l="0" r="0" t="-205"/>
            </a:stretch>
          </a:blipFill>
          <a:ln>
            <a:noFill/>
          </a:ln>
        </p:spPr>
      </p:sp>
      <p:sp>
        <p:nvSpPr>
          <p:cNvPr id="125" name="Google Shape;125;p4"/>
          <p:cNvSpPr txBox="1"/>
          <p:nvPr/>
        </p:nvSpPr>
        <p:spPr>
          <a:xfrm>
            <a:off x="2064493" y="4792074"/>
            <a:ext cx="14766361" cy="158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400" u="none" cap="none" strike="noStrike">
                <a:solidFill>
                  <a:srgbClr val="A4E47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FLOWCHART</a:t>
            </a:r>
            <a:endParaRPr/>
          </a:p>
        </p:txBody>
      </p:sp>
      <p:sp>
        <p:nvSpPr>
          <p:cNvPr id="126" name="Google Shape;126;p4"/>
          <p:cNvSpPr/>
          <p:nvPr/>
        </p:nvSpPr>
        <p:spPr>
          <a:xfrm rot="-5400000">
            <a:off x="9646254" y="5270108"/>
            <a:ext cx="810834" cy="807886"/>
          </a:xfrm>
          <a:custGeom>
            <a:rect b="b" l="l" r="r" t="t"/>
            <a:pathLst>
              <a:path extrusionOk="0" h="807886" w="810834">
                <a:moveTo>
                  <a:pt x="0" y="0"/>
                </a:moveTo>
                <a:lnTo>
                  <a:pt x="810834" y="0"/>
                </a:lnTo>
                <a:lnTo>
                  <a:pt x="810834" y="807886"/>
                </a:lnTo>
                <a:lnTo>
                  <a:pt x="0" y="8078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/>
        </p:nvSpPr>
        <p:spPr>
          <a:xfrm>
            <a:off x="1028700" y="778306"/>
            <a:ext cx="1196594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499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Image Translation Model</a:t>
            </a:r>
            <a:endParaRPr/>
          </a:p>
        </p:txBody>
      </p:sp>
      <p:sp>
        <p:nvSpPr>
          <p:cNvPr id="132" name="Google Shape;132;p5"/>
          <p:cNvSpPr/>
          <p:nvPr/>
        </p:nvSpPr>
        <p:spPr>
          <a:xfrm>
            <a:off x="16799111" y="2687862"/>
            <a:ext cx="2977778" cy="2578770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4651"/>
          </a:solidFill>
          <a:ln>
            <a:noFill/>
          </a:ln>
        </p:spPr>
      </p:sp>
      <p:sp>
        <p:nvSpPr>
          <p:cNvPr id="133" name="Google Shape;133;p5"/>
          <p:cNvSpPr/>
          <p:nvPr/>
        </p:nvSpPr>
        <p:spPr>
          <a:xfrm>
            <a:off x="14321846" y="-398022"/>
            <a:ext cx="4201515" cy="3638531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134" name="Google Shape;134;p5"/>
          <p:cNvSpPr/>
          <p:nvPr/>
        </p:nvSpPr>
        <p:spPr>
          <a:xfrm>
            <a:off x="13243939" y="-956153"/>
            <a:ext cx="2481390" cy="2148895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A4E473"/>
          </a:solidFill>
          <a:ln>
            <a:noFill/>
          </a:ln>
        </p:spPr>
      </p:sp>
      <p:sp>
        <p:nvSpPr>
          <p:cNvPr id="135" name="Google Shape;135;p5"/>
          <p:cNvSpPr txBox="1"/>
          <p:nvPr/>
        </p:nvSpPr>
        <p:spPr>
          <a:xfrm>
            <a:off x="411624" y="2254250"/>
            <a:ext cx="16531680" cy="7065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2" u="none" cap="none" strike="noStrike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1) </a:t>
            </a:r>
            <a:r>
              <a:rPr b="1" i="0" lang="en-US" sz="2522" u="sng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Multimodal Transformers (VisualGPT, VL-T5):-</a:t>
            </a:r>
            <a:endParaRPr/>
          </a:p>
          <a:p>
            <a:pPr indent="0" lvl="0" marL="0" marR="0" rtl="0" algn="l">
              <a:lnSpc>
                <a:spcPct val="13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2" u="none" cap="none" strike="noStrike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   Combine vision and language understanding to perform tasks like image captioning and translation.</a:t>
            </a:r>
            <a:endParaRPr/>
          </a:p>
          <a:p>
            <a:pPr indent="0" lvl="0" marL="0" marR="0" rtl="0" algn="l">
              <a:lnSpc>
                <a:spcPct val="13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2" u="none" cap="none" strike="noStrike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   Examples include VisualGPT and Vision-Language Transformers (VL-T5).</a:t>
            </a:r>
            <a:endParaRPr/>
          </a:p>
          <a:p>
            <a:pPr indent="0" lvl="0" marL="0" marR="0" rtl="0" algn="l">
              <a:lnSpc>
                <a:spcPct val="13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2" u="none" cap="none" strike="noStrike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2) </a:t>
            </a:r>
            <a:r>
              <a:rPr b="1" i="0" lang="en-US" sz="2522" u="sng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Google Vision API:-</a:t>
            </a:r>
            <a:endParaRPr/>
          </a:p>
          <a:p>
            <a:pPr indent="0" lvl="0" marL="0" marR="0" rtl="0" algn="l">
              <a:lnSpc>
                <a:spcPct val="13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2" u="none" cap="none" strike="noStrike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   Provides OCR capabilities to extract text from images and translate it into different languages.</a:t>
            </a:r>
            <a:endParaRPr/>
          </a:p>
          <a:p>
            <a:pPr indent="0" lvl="0" marL="0" marR="0" rtl="0" algn="l">
              <a:lnSpc>
                <a:spcPct val="13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2" u="none" cap="none" strike="noStrike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   Integrated with Google’s translation services.</a:t>
            </a:r>
            <a:endParaRPr/>
          </a:p>
          <a:p>
            <a:pPr indent="0" lvl="0" marL="0" marR="0" rtl="0" algn="l">
              <a:lnSpc>
                <a:spcPct val="13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2" u="none" cap="none" strike="noStrike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3) </a:t>
            </a:r>
            <a:r>
              <a:rPr b="1" i="0" lang="en-US" sz="2522" u="sng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Microsoft Azure Cognitive Services:-</a:t>
            </a:r>
            <a:endParaRPr/>
          </a:p>
          <a:p>
            <a:pPr indent="0" lvl="0" marL="0" marR="0" rtl="0" algn="l">
              <a:lnSpc>
                <a:spcPct val="13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2" u="none" cap="none" strike="noStrike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   Offers OCR and translation services to extract and translate text from images.</a:t>
            </a:r>
            <a:endParaRPr/>
          </a:p>
          <a:p>
            <a:pPr indent="0" lvl="0" marL="0" marR="0" rtl="0" algn="l">
              <a:lnSpc>
                <a:spcPct val="13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2" u="none" cap="none" strike="noStrike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   Supports multiple languages and integrates well with other Azure services.</a:t>
            </a:r>
            <a:endParaRPr/>
          </a:p>
          <a:p>
            <a:pPr indent="0" lvl="0" marL="0" marR="0" rtl="0" algn="l">
              <a:lnSpc>
                <a:spcPct val="13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2" u="none" cap="none" strike="noStrike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4) </a:t>
            </a:r>
            <a:r>
              <a:rPr b="1" i="0" lang="en-US" sz="2522" u="sng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Amazon Translate and Amazon Rekognition:-</a:t>
            </a:r>
            <a:r>
              <a:rPr b="0" i="0" lang="en-US" sz="2522" u="none" cap="none" strike="noStrike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endParaRPr/>
          </a:p>
          <a:p>
            <a:pPr indent="0" lvl="0" marL="0" marR="0" rtl="0" algn="l">
              <a:lnSpc>
                <a:spcPct val="13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2" u="none" cap="none" strike="noStrike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   Amazon Translate for text translation and Amazon Rekognition for text detection in images.</a:t>
            </a:r>
            <a:endParaRPr/>
          </a:p>
          <a:p>
            <a:pPr indent="0" lvl="0" marL="0" marR="0" rtl="0" algn="l">
              <a:lnSpc>
                <a:spcPct val="13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2" u="none" cap="none" strike="noStrike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   Together, they can be used to translate text extracted from images.</a:t>
            </a:r>
            <a:endParaRPr/>
          </a:p>
          <a:p>
            <a:pPr indent="0" lvl="0" marL="0" marR="0" rtl="0" algn="l">
              <a:lnSpc>
                <a:spcPct val="13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2" u="none" cap="none" strike="noStrike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5) </a:t>
            </a:r>
            <a:r>
              <a:rPr b="1" i="0" lang="en-US" sz="2522" u="sng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DeepMind's DALL-E and CLIP:-</a:t>
            </a:r>
            <a:endParaRPr/>
          </a:p>
          <a:p>
            <a:pPr indent="0" lvl="0" marL="0" marR="0" rtl="0" algn="l">
              <a:lnSpc>
                <a:spcPct val="13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2" u="none" cap="none" strike="noStrike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   Though primarily generative and classification models, they demonstrate the capability to understand and                 generate images and text jointly.</a:t>
            </a:r>
            <a:endParaRPr/>
          </a:p>
          <a:p>
            <a:pPr indent="0" lvl="0" marL="0" marR="0" rtl="0" algn="l">
              <a:lnSpc>
                <a:spcPct val="13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2" u="none" cap="none" strike="noStrike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    Potential for translation tasks involving both modalities.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465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/>
          <p:nvPr/>
        </p:nvSpPr>
        <p:spPr>
          <a:xfrm>
            <a:off x="-3563094" y="6077994"/>
            <a:ext cx="6383425" cy="5528076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141" name="Google Shape;141;p6"/>
          <p:cNvSpPr/>
          <p:nvPr/>
        </p:nvSpPr>
        <p:spPr>
          <a:xfrm>
            <a:off x="1671665" y="7004492"/>
            <a:ext cx="3034530" cy="2627917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</p:sp>
      <p:sp>
        <p:nvSpPr>
          <p:cNvPr id="142" name="Google Shape;142;p6"/>
          <p:cNvSpPr/>
          <p:nvPr/>
        </p:nvSpPr>
        <p:spPr>
          <a:xfrm>
            <a:off x="4053492" y="8956750"/>
            <a:ext cx="2141618" cy="1854652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A4E473"/>
          </a:solidFill>
          <a:ln>
            <a:noFill/>
          </a:ln>
        </p:spPr>
      </p:sp>
      <p:sp>
        <p:nvSpPr>
          <p:cNvPr id="143" name="Google Shape;143;p6"/>
          <p:cNvSpPr txBox="1"/>
          <p:nvPr/>
        </p:nvSpPr>
        <p:spPr>
          <a:xfrm>
            <a:off x="2064493" y="4792074"/>
            <a:ext cx="14766361" cy="158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400" u="none" cap="none" strike="noStrike">
                <a:solidFill>
                  <a:srgbClr val="A4E47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FLOWCHART</a:t>
            </a:r>
            <a:endParaRPr/>
          </a:p>
        </p:txBody>
      </p:sp>
      <p:sp>
        <p:nvSpPr>
          <p:cNvPr id="144" name="Google Shape;144;p6"/>
          <p:cNvSpPr/>
          <p:nvPr/>
        </p:nvSpPr>
        <p:spPr>
          <a:xfrm rot="-5400000">
            <a:off x="9646254" y="5270108"/>
            <a:ext cx="810834" cy="807886"/>
          </a:xfrm>
          <a:custGeom>
            <a:rect b="b" l="l" r="r" t="t"/>
            <a:pathLst>
              <a:path extrusionOk="0" h="807886" w="810834">
                <a:moveTo>
                  <a:pt x="0" y="0"/>
                </a:moveTo>
                <a:lnTo>
                  <a:pt x="810834" y="0"/>
                </a:lnTo>
                <a:lnTo>
                  <a:pt x="810834" y="807886"/>
                </a:lnTo>
                <a:lnTo>
                  <a:pt x="0" y="8078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5" name="Google Shape;145;p6"/>
          <p:cNvSpPr/>
          <p:nvPr/>
        </p:nvSpPr>
        <p:spPr>
          <a:xfrm>
            <a:off x="396480" y="208698"/>
            <a:ext cx="12605098" cy="3212061"/>
          </a:xfrm>
          <a:custGeom>
            <a:rect b="b" l="l" r="r" t="t"/>
            <a:pathLst>
              <a:path extrusionOk="0" h="3212061" w="12605098">
                <a:moveTo>
                  <a:pt x="0" y="0"/>
                </a:moveTo>
                <a:lnTo>
                  <a:pt x="12605098" y="0"/>
                </a:lnTo>
                <a:lnTo>
                  <a:pt x="12605098" y="3212061"/>
                </a:lnTo>
                <a:lnTo>
                  <a:pt x="0" y="32120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-2028" t="0"/>
            </a:stretch>
          </a:blipFill>
          <a:ln>
            <a:noFill/>
          </a:ln>
        </p:spPr>
      </p:sp>
      <p:sp>
        <p:nvSpPr>
          <p:cNvPr id="146" name="Google Shape;146;p6"/>
          <p:cNvSpPr/>
          <p:nvPr/>
        </p:nvSpPr>
        <p:spPr>
          <a:xfrm>
            <a:off x="11489934" y="4425231"/>
            <a:ext cx="5382898" cy="5567153"/>
          </a:xfrm>
          <a:custGeom>
            <a:rect b="b" l="l" r="r" t="t"/>
            <a:pathLst>
              <a:path extrusionOk="0" h="5567153" w="5382898">
                <a:moveTo>
                  <a:pt x="0" y="0"/>
                </a:moveTo>
                <a:lnTo>
                  <a:pt x="5382897" y="0"/>
                </a:lnTo>
                <a:lnTo>
                  <a:pt x="5382897" y="5567153"/>
                </a:lnTo>
                <a:lnTo>
                  <a:pt x="0" y="55671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6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7"/>
          <p:cNvGrpSpPr/>
          <p:nvPr/>
        </p:nvGrpSpPr>
        <p:grpSpPr>
          <a:xfrm>
            <a:off x="-171732" y="3769"/>
            <a:ext cx="18631464" cy="10287000"/>
            <a:chOff x="0" y="0"/>
            <a:chExt cx="24841952" cy="13716000"/>
          </a:xfrm>
        </p:grpSpPr>
        <p:cxnSp>
          <p:nvCxnSpPr>
            <p:cNvPr id="152" name="Google Shape;152;p7"/>
            <p:cNvCxnSpPr/>
            <p:nvPr/>
          </p:nvCxnSpPr>
          <p:spPr>
            <a:xfrm>
              <a:off x="0" y="1912584"/>
              <a:ext cx="24841952" cy="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" name="Google Shape;153;p7"/>
            <p:cNvCxnSpPr/>
            <p:nvPr/>
          </p:nvCxnSpPr>
          <p:spPr>
            <a:xfrm>
              <a:off x="0" y="6567093"/>
              <a:ext cx="24841952" cy="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" name="Google Shape;154;p7"/>
            <p:cNvCxnSpPr/>
            <p:nvPr/>
          </p:nvCxnSpPr>
          <p:spPr>
            <a:xfrm>
              <a:off x="0" y="11221602"/>
              <a:ext cx="24841952" cy="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" name="Google Shape;155;p7"/>
            <p:cNvCxnSpPr/>
            <p:nvPr/>
          </p:nvCxnSpPr>
          <p:spPr>
            <a:xfrm>
              <a:off x="0" y="4239839"/>
              <a:ext cx="24841952" cy="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" name="Google Shape;156;p7"/>
            <p:cNvCxnSpPr/>
            <p:nvPr/>
          </p:nvCxnSpPr>
          <p:spPr>
            <a:xfrm>
              <a:off x="0" y="8894348"/>
              <a:ext cx="24841952" cy="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" name="Google Shape;157;p7"/>
            <p:cNvCxnSpPr/>
            <p:nvPr/>
          </p:nvCxnSpPr>
          <p:spPr>
            <a:xfrm>
              <a:off x="0" y="13548857"/>
              <a:ext cx="24841952" cy="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" name="Google Shape;158;p7"/>
            <p:cNvCxnSpPr/>
            <p:nvPr/>
          </p:nvCxnSpPr>
          <p:spPr>
            <a:xfrm>
              <a:off x="0" y="1621677"/>
              <a:ext cx="24841952" cy="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" name="Google Shape;159;p7"/>
            <p:cNvCxnSpPr/>
            <p:nvPr/>
          </p:nvCxnSpPr>
          <p:spPr>
            <a:xfrm>
              <a:off x="0" y="6276186"/>
              <a:ext cx="24841952" cy="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" name="Google Shape;160;p7"/>
            <p:cNvCxnSpPr/>
            <p:nvPr/>
          </p:nvCxnSpPr>
          <p:spPr>
            <a:xfrm>
              <a:off x="0" y="10930695"/>
              <a:ext cx="24841952" cy="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" name="Google Shape;161;p7"/>
            <p:cNvCxnSpPr/>
            <p:nvPr/>
          </p:nvCxnSpPr>
          <p:spPr>
            <a:xfrm>
              <a:off x="0" y="3948932"/>
              <a:ext cx="24841952" cy="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" name="Google Shape;162;p7"/>
            <p:cNvCxnSpPr/>
            <p:nvPr/>
          </p:nvCxnSpPr>
          <p:spPr>
            <a:xfrm>
              <a:off x="0" y="8603441"/>
              <a:ext cx="24841952" cy="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" name="Google Shape;163;p7"/>
            <p:cNvCxnSpPr/>
            <p:nvPr/>
          </p:nvCxnSpPr>
          <p:spPr>
            <a:xfrm>
              <a:off x="0" y="13257950"/>
              <a:ext cx="24841952" cy="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" name="Google Shape;164;p7"/>
            <p:cNvCxnSpPr/>
            <p:nvPr/>
          </p:nvCxnSpPr>
          <p:spPr>
            <a:xfrm>
              <a:off x="0" y="1330771"/>
              <a:ext cx="24841952" cy="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" name="Google Shape;165;p7"/>
            <p:cNvCxnSpPr/>
            <p:nvPr/>
          </p:nvCxnSpPr>
          <p:spPr>
            <a:xfrm>
              <a:off x="0" y="5985280"/>
              <a:ext cx="24841952" cy="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6" name="Google Shape;166;p7"/>
            <p:cNvCxnSpPr/>
            <p:nvPr/>
          </p:nvCxnSpPr>
          <p:spPr>
            <a:xfrm>
              <a:off x="0" y="10639788"/>
              <a:ext cx="24841952" cy="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7" name="Google Shape;167;p7"/>
            <p:cNvCxnSpPr/>
            <p:nvPr/>
          </p:nvCxnSpPr>
          <p:spPr>
            <a:xfrm>
              <a:off x="0" y="3658025"/>
              <a:ext cx="24841952" cy="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" name="Google Shape;168;p7"/>
            <p:cNvCxnSpPr/>
            <p:nvPr/>
          </p:nvCxnSpPr>
          <p:spPr>
            <a:xfrm>
              <a:off x="0" y="8312534"/>
              <a:ext cx="24841952" cy="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" name="Google Shape;169;p7"/>
            <p:cNvCxnSpPr/>
            <p:nvPr/>
          </p:nvCxnSpPr>
          <p:spPr>
            <a:xfrm>
              <a:off x="0" y="12967043"/>
              <a:ext cx="24841952" cy="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" name="Google Shape;170;p7"/>
            <p:cNvCxnSpPr/>
            <p:nvPr/>
          </p:nvCxnSpPr>
          <p:spPr>
            <a:xfrm>
              <a:off x="0" y="1039864"/>
              <a:ext cx="24841952" cy="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" name="Google Shape;171;p7"/>
            <p:cNvCxnSpPr/>
            <p:nvPr/>
          </p:nvCxnSpPr>
          <p:spPr>
            <a:xfrm>
              <a:off x="0" y="5694373"/>
              <a:ext cx="24841952" cy="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" name="Google Shape;172;p7"/>
            <p:cNvCxnSpPr/>
            <p:nvPr/>
          </p:nvCxnSpPr>
          <p:spPr>
            <a:xfrm>
              <a:off x="0" y="10348882"/>
              <a:ext cx="24841952" cy="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" name="Google Shape;173;p7"/>
            <p:cNvCxnSpPr/>
            <p:nvPr/>
          </p:nvCxnSpPr>
          <p:spPr>
            <a:xfrm>
              <a:off x="0" y="3367118"/>
              <a:ext cx="24841952" cy="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" name="Google Shape;174;p7"/>
            <p:cNvCxnSpPr/>
            <p:nvPr/>
          </p:nvCxnSpPr>
          <p:spPr>
            <a:xfrm>
              <a:off x="0" y="8021627"/>
              <a:ext cx="24841952" cy="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" name="Google Shape;175;p7"/>
            <p:cNvCxnSpPr/>
            <p:nvPr/>
          </p:nvCxnSpPr>
          <p:spPr>
            <a:xfrm>
              <a:off x="0" y="12676136"/>
              <a:ext cx="24841952" cy="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6" name="Google Shape;176;p7"/>
            <p:cNvCxnSpPr/>
            <p:nvPr/>
          </p:nvCxnSpPr>
          <p:spPr>
            <a:xfrm>
              <a:off x="0" y="748957"/>
              <a:ext cx="24841952" cy="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7" name="Google Shape;177;p7"/>
            <p:cNvCxnSpPr/>
            <p:nvPr/>
          </p:nvCxnSpPr>
          <p:spPr>
            <a:xfrm>
              <a:off x="0" y="5403466"/>
              <a:ext cx="24841952" cy="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8" name="Google Shape;178;p7"/>
            <p:cNvCxnSpPr/>
            <p:nvPr/>
          </p:nvCxnSpPr>
          <p:spPr>
            <a:xfrm>
              <a:off x="0" y="10057975"/>
              <a:ext cx="24841952" cy="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9" name="Google Shape;179;p7"/>
            <p:cNvCxnSpPr/>
            <p:nvPr/>
          </p:nvCxnSpPr>
          <p:spPr>
            <a:xfrm>
              <a:off x="0" y="3076212"/>
              <a:ext cx="24841952" cy="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0" name="Google Shape;180;p7"/>
            <p:cNvCxnSpPr/>
            <p:nvPr/>
          </p:nvCxnSpPr>
          <p:spPr>
            <a:xfrm>
              <a:off x="0" y="7730720"/>
              <a:ext cx="24841952" cy="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1" name="Google Shape;181;p7"/>
            <p:cNvCxnSpPr/>
            <p:nvPr/>
          </p:nvCxnSpPr>
          <p:spPr>
            <a:xfrm>
              <a:off x="0" y="12385229"/>
              <a:ext cx="24841952" cy="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2" name="Google Shape;182;p7"/>
            <p:cNvCxnSpPr/>
            <p:nvPr/>
          </p:nvCxnSpPr>
          <p:spPr>
            <a:xfrm>
              <a:off x="0" y="458050"/>
              <a:ext cx="24841952" cy="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3" name="Google Shape;183;p7"/>
            <p:cNvCxnSpPr/>
            <p:nvPr/>
          </p:nvCxnSpPr>
          <p:spPr>
            <a:xfrm>
              <a:off x="0" y="5112559"/>
              <a:ext cx="24841952" cy="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4" name="Google Shape;184;p7"/>
            <p:cNvCxnSpPr/>
            <p:nvPr/>
          </p:nvCxnSpPr>
          <p:spPr>
            <a:xfrm>
              <a:off x="0" y="9767068"/>
              <a:ext cx="24841952" cy="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5" name="Google Shape;185;p7"/>
            <p:cNvCxnSpPr/>
            <p:nvPr/>
          </p:nvCxnSpPr>
          <p:spPr>
            <a:xfrm>
              <a:off x="0" y="2785305"/>
              <a:ext cx="24841952" cy="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6" name="Google Shape;186;p7"/>
            <p:cNvCxnSpPr/>
            <p:nvPr/>
          </p:nvCxnSpPr>
          <p:spPr>
            <a:xfrm>
              <a:off x="0" y="7439814"/>
              <a:ext cx="24841952" cy="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7" name="Google Shape;187;p7"/>
            <p:cNvCxnSpPr/>
            <p:nvPr/>
          </p:nvCxnSpPr>
          <p:spPr>
            <a:xfrm>
              <a:off x="0" y="12094323"/>
              <a:ext cx="24841952" cy="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8" name="Google Shape;188;p7"/>
            <p:cNvCxnSpPr/>
            <p:nvPr/>
          </p:nvCxnSpPr>
          <p:spPr>
            <a:xfrm>
              <a:off x="0" y="167143"/>
              <a:ext cx="24841952" cy="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9" name="Google Shape;189;p7"/>
            <p:cNvCxnSpPr/>
            <p:nvPr/>
          </p:nvCxnSpPr>
          <p:spPr>
            <a:xfrm>
              <a:off x="0" y="4821652"/>
              <a:ext cx="24841952" cy="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0" name="Google Shape;190;p7"/>
            <p:cNvCxnSpPr/>
            <p:nvPr/>
          </p:nvCxnSpPr>
          <p:spPr>
            <a:xfrm>
              <a:off x="0" y="9476161"/>
              <a:ext cx="24841952" cy="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1" name="Google Shape;191;p7"/>
            <p:cNvCxnSpPr/>
            <p:nvPr/>
          </p:nvCxnSpPr>
          <p:spPr>
            <a:xfrm>
              <a:off x="0" y="2494398"/>
              <a:ext cx="24841952" cy="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2" name="Google Shape;192;p7"/>
            <p:cNvCxnSpPr/>
            <p:nvPr/>
          </p:nvCxnSpPr>
          <p:spPr>
            <a:xfrm>
              <a:off x="0" y="7148907"/>
              <a:ext cx="24841952" cy="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3" name="Google Shape;193;p7"/>
            <p:cNvCxnSpPr/>
            <p:nvPr/>
          </p:nvCxnSpPr>
          <p:spPr>
            <a:xfrm>
              <a:off x="0" y="11803416"/>
              <a:ext cx="24841952" cy="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" name="Google Shape;194;p7"/>
            <p:cNvCxnSpPr/>
            <p:nvPr/>
          </p:nvCxnSpPr>
          <p:spPr>
            <a:xfrm>
              <a:off x="0" y="4530746"/>
              <a:ext cx="24841952" cy="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" name="Google Shape;195;p7"/>
            <p:cNvCxnSpPr/>
            <p:nvPr/>
          </p:nvCxnSpPr>
          <p:spPr>
            <a:xfrm>
              <a:off x="0" y="9185254"/>
              <a:ext cx="24841952" cy="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" name="Google Shape;196;p7"/>
            <p:cNvCxnSpPr/>
            <p:nvPr/>
          </p:nvCxnSpPr>
          <p:spPr>
            <a:xfrm>
              <a:off x="0" y="2203491"/>
              <a:ext cx="24841952" cy="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" name="Google Shape;197;p7"/>
            <p:cNvCxnSpPr/>
            <p:nvPr/>
          </p:nvCxnSpPr>
          <p:spPr>
            <a:xfrm>
              <a:off x="0" y="6858000"/>
              <a:ext cx="24841952" cy="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8" name="Google Shape;198;p7"/>
            <p:cNvCxnSpPr/>
            <p:nvPr/>
          </p:nvCxnSpPr>
          <p:spPr>
            <a:xfrm>
              <a:off x="0" y="11512509"/>
              <a:ext cx="24841952" cy="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9" name="Google Shape;199;p7"/>
            <p:cNvCxnSpPr/>
            <p:nvPr/>
          </p:nvCxnSpPr>
          <p:spPr>
            <a:xfrm rot="10800000">
              <a:off x="17617284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0" name="Google Shape;200;p7"/>
            <p:cNvCxnSpPr/>
            <p:nvPr/>
          </p:nvCxnSpPr>
          <p:spPr>
            <a:xfrm rot="10800000">
              <a:off x="18032989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1" name="Google Shape;201;p7"/>
            <p:cNvCxnSpPr/>
            <p:nvPr/>
          </p:nvCxnSpPr>
          <p:spPr>
            <a:xfrm rot="10800000">
              <a:off x="157688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2" name="Google Shape;202;p7"/>
            <p:cNvCxnSpPr/>
            <p:nvPr/>
          </p:nvCxnSpPr>
          <p:spPr>
            <a:xfrm rot="10800000">
              <a:off x="573393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3" name="Google Shape;203;p7"/>
            <p:cNvCxnSpPr/>
            <p:nvPr/>
          </p:nvCxnSpPr>
          <p:spPr>
            <a:xfrm rot="10800000">
              <a:off x="989098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p7"/>
            <p:cNvCxnSpPr/>
            <p:nvPr/>
          </p:nvCxnSpPr>
          <p:spPr>
            <a:xfrm rot="10800000">
              <a:off x="1404802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" name="Google Shape;205;p7"/>
            <p:cNvCxnSpPr/>
            <p:nvPr/>
          </p:nvCxnSpPr>
          <p:spPr>
            <a:xfrm rot="10800000">
              <a:off x="1820507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7"/>
            <p:cNvCxnSpPr/>
            <p:nvPr/>
          </p:nvCxnSpPr>
          <p:spPr>
            <a:xfrm rot="10800000">
              <a:off x="2236212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" name="Google Shape;207;p7"/>
            <p:cNvCxnSpPr/>
            <p:nvPr/>
          </p:nvCxnSpPr>
          <p:spPr>
            <a:xfrm rot="10800000">
              <a:off x="2651916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" name="Google Shape;208;p7"/>
            <p:cNvCxnSpPr/>
            <p:nvPr/>
          </p:nvCxnSpPr>
          <p:spPr>
            <a:xfrm rot="10800000">
              <a:off x="3067621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9" name="Google Shape;209;p7"/>
            <p:cNvCxnSpPr/>
            <p:nvPr/>
          </p:nvCxnSpPr>
          <p:spPr>
            <a:xfrm rot="10800000">
              <a:off x="3483326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0" name="Google Shape;210;p7"/>
            <p:cNvCxnSpPr/>
            <p:nvPr/>
          </p:nvCxnSpPr>
          <p:spPr>
            <a:xfrm rot="10800000">
              <a:off x="3899030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1" name="Google Shape;211;p7"/>
            <p:cNvCxnSpPr/>
            <p:nvPr/>
          </p:nvCxnSpPr>
          <p:spPr>
            <a:xfrm rot="10800000">
              <a:off x="4314735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2" name="Google Shape;212;p7"/>
            <p:cNvCxnSpPr/>
            <p:nvPr/>
          </p:nvCxnSpPr>
          <p:spPr>
            <a:xfrm rot="10800000">
              <a:off x="4730440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3" name="Google Shape;213;p7"/>
            <p:cNvCxnSpPr/>
            <p:nvPr/>
          </p:nvCxnSpPr>
          <p:spPr>
            <a:xfrm rot="10800000">
              <a:off x="5146144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4" name="Google Shape;214;p7"/>
            <p:cNvCxnSpPr/>
            <p:nvPr/>
          </p:nvCxnSpPr>
          <p:spPr>
            <a:xfrm rot="10800000">
              <a:off x="5561849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5" name="Google Shape;215;p7"/>
            <p:cNvCxnSpPr/>
            <p:nvPr/>
          </p:nvCxnSpPr>
          <p:spPr>
            <a:xfrm rot="10800000">
              <a:off x="5977554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" name="Google Shape;216;p7"/>
            <p:cNvCxnSpPr/>
            <p:nvPr/>
          </p:nvCxnSpPr>
          <p:spPr>
            <a:xfrm rot="10800000">
              <a:off x="6393258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" name="Google Shape;217;p7"/>
            <p:cNvCxnSpPr/>
            <p:nvPr/>
          </p:nvCxnSpPr>
          <p:spPr>
            <a:xfrm rot="10800000">
              <a:off x="6808963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8" name="Google Shape;218;p7"/>
            <p:cNvCxnSpPr/>
            <p:nvPr/>
          </p:nvCxnSpPr>
          <p:spPr>
            <a:xfrm rot="10800000">
              <a:off x="7224668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9" name="Google Shape;219;p7"/>
            <p:cNvCxnSpPr/>
            <p:nvPr/>
          </p:nvCxnSpPr>
          <p:spPr>
            <a:xfrm rot="10800000">
              <a:off x="7640372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0" name="Google Shape;220;p7"/>
            <p:cNvCxnSpPr/>
            <p:nvPr/>
          </p:nvCxnSpPr>
          <p:spPr>
            <a:xfrm rot="10800000">
              <a:off x="8056077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1" name="Google Shape;221;p7"/>
            <p:cNvCxnSpPr/>
            <p:nvPr/>
          </p:nvCxnSpPr>
          <p:spPr>
            <a:xfrm rot="10800000">
              <a:off x="8471782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2" name="Google Shape;222;p7"/>
            <p:cNvCxnSpPr/>
            <p:nvPr/>
          </p:nvCxnSpPr>
          <p:spPr>
            <a:xfrm rot="10800000">
              <a:off x="8887486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3" name="Google Shape;223;p7"/>
            <p:cNvCxnSpPr/>
            <p:nvPr/>
          </p:nvCxnSpPr>
          <p:spPr>
            <a:xfrm rot="10800000">
              <a:off x="9303191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4" name="Google Shape;224;p7"/>
            <p:cNvCxnSpPr/>
            <p:nvPr/>
          </p:nvCxnSpPr>
          <p:spPr>
            <a:xfrm rot="10800000">
              <a:off x="9718896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5" name="Google Shape;225;p7"/>
            <p:cNvCxnSpPr/>
            <p:nvPr/>
          </p:nvCxnSpPr>
          <p:spPr>
            <a:xfrm rot="10800000">
              <a:off x="10134600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6" name="Google Shape;226;p7"/>
            <p:cNvCxnSpPr/>
            <p:nvPr/>
          </p:nvCxnSpPr>
          <p:spPr>
            <a:xfrm rot="10800000">
              <a:off x="10550305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7" name="Google Shape;227;p7"/>
            <p:cNvCxnSpPr/>
            <p:nvPr/>
          </p:nvCxnSpPr>
          <p:spPr>
            <a:xfrm rot="10800000">
              <a:off x="10966010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8" name="Google Shape;228;p7"/>
            <p:cNvCxnSpPr/>
            <p:nvPr/>
          </p:nvCxnSpPr>
          <p:spPr>
            <a:xfrm rot="10800000">
              <a:off x="11381714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9" name="Google Shape;229;p7"/>
            <p:cNvCxnSpPr/>
            <p:nvPr/>
          </p:nvCxnSpPr>
          <p:spPr>
            <a:xfrm rot="10800000">
              <a:off x="11797419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0" name="Google Shape;230;p7"/>
            <p:cNvCxnSpPr/>
            <p:nvPr/>
          </p:nvCxnSpPr>
          <p:spPr>
            <a:xfrm rot="10800000">
              <a:off x="12213124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1" name="Google Shape;231;p7"/>
            <p:cNvCxnSpPr/>
            <p:nvPr/>
          </p:nvCxnSpPr>
          <p:spPr>
            <a:xfrm rot="10800000">
              <a:off x="12628828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2" name="Google Shape;232;p7"/>
            <p:cNvCxnSpPr/>
            <p:nvPr/>
          </p:nvCxnSpPr>
          <p:spPr>
            <a:xfrm rot="10800000">
              <a:off x="13044533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3" name="Google Shape;233;p7"/>
            <p:cNvCxnSpPr/>
            <p:nvPr/>
          </p:nvCxnSpPr>
          <p:spPr>
            <a:xfrm rot="10800000">
              <a:off x="13460238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4" name="Google Shape;234;p7"/>
            <p:cNvCxnSpPr/>
            <p:nvPr/>
          </p:nvCxnSpPr>
          <p:spPr>
            <a:xfrm rot="10800000">
              <a:off x="13875942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5" name="Google Shape;235;p7"/>
            <p:cNvCxnSpPr/>
            <p:nvPr/>
          </p:nvCxnSpPr>
          <p:spPr>
            <a:xfrm rot="10800000">
              <a:off x="14291647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6" name="Google Shape;236;p7"/>
            <p:cNvCxnSpPr/>
            <p:nvPr/>
          </p:nvCxnSpPr>
          <p:spPr>
            <a:xfrm rot="10800000">
              <a:off x="14707352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7" name="Google Shape;237;p7"/>
            <p:cNvCxnSpPr/>
            <p:nvPr/>
          </p:nvCxnSpPr>
          <p:spPr>
            <a:xfrm rot="10800000">
              <a:off x="15123056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8" name="Google Shape;238;p7"/>
            <p:cNvCxnSpPr/>
            <p:nvPr/>
          </p:nvCxnSpPr>
          <p:spPr>
            <a:xfrm rot="10800000">
              <a:off x="15538761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9" name="Google Shape;239;p7"/>
            <p:cNvCxnSpPr/>
            <p:nvPr/>
          </p:nvCxnSpPr>
          <p:spPr>
            <a:xfrm rot="10800000">
              <a:off x="15954466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0" name="Google Shape;240;p7"/>
            <p:cNvCxnSpPr/>
            <p:nvPr/>
          </p:nvCxnSpPr>
          <p:spPr>
            <a:xfrm rot="10800000">
              <a:off x="16370170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1" name="Google Shape;241;p7"/>
            <p:cNvCxnSpPr/>
            <p:nvPr/>
          </p:nvCxnSpPr>
          <p:spPr>
            <a:xfrm rot="10800000">
              <a:off x="16785875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2" name="Google Shape;242;p7"/>
            <p:cNvCxnSpPr/>
            <p:nvPr/>
          </p:nvCxnSpPr>
          <p:spPr>
            <a:xfrm rot="10800000">
              <a:off x="17201580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3" name="Google Shape;243;p7"/>
            <p:cNvCxnSpPr/>
            <p:nvPr/>
          </p:nvCxnSpPr>
          <p:spPr>
            <a:xfrm rot="10800000">
              <a:off x="18448694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4" name="Google Shape;244;p7"/>
            <p:cNvCxnSpPr/>
            <p:nvPr/>
          </p:nvCxnSpPr>
          <p:spPr>
            <a:xfrm rot="10800000">
              <a:off x="18864398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5" name="Google Shape;245;p7"/>
            <p:cNvCxnSpPr/>
            <p:nvPr/>
          </p:nvCxnSpPr>
          <p:spPr>
            <a:xfrm rot="10800000">
              <a:off x="19280103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6" name="Google Shape;246;p7"/>
            <p:cNvCxnSpPr/>
            <p:nvPr/>
          </p:nvCxnSpPr>
          <p:spPr>
            <a:xfrm rot="10800000">
              <a:off x="19695808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7" name="Google Shape;247;p7"/>
            <p:cNvCxnSpPr/>
            <p:nvPr/>
          </p:nvCxnSpPr>
          <p:spPr>
            <a:xfrm rot="10800000">
              <a:off x="20111512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8" name="Google Shape;248;p7"/>
            <p:cNvCxnSpPr/>
            <p:nvPr/>
          </p:nvCxnSpPr>
          <p:spPr>
            <a:xfrm rot="10800000">
              <a:off x="20527217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9" name="Google Shape;249;p7"/>
            <p:cNvCxnSpPr/>
            <p:nvPr/>
          </p:nvCxnSpPr>
          <p:spPr>
            <a:xfrm rot="10800000">
              <a:off x="20942922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0" name="Google Shape;250;p7"/>
            <p:cNvCxnSpPr/>
            <p:nvPr/>
          </p:nvCxnSpPr>
          <p:spPr>
            <a:xfrm rot="10800000">
              <a:off x="21358626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1" name="Google Shape;251;p7"/>
            <p:cNvCxnSpPr/>
            <p:nvPr/>
          </p:nvCxnSpPr>
          <p:spPr>
            <a:xfrm rot="10800000">
              <a:off x="21774331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2" name="Google Shape;252;p7"/>
            <p:cNvCxnSpPr/>
            <p:nvPr/>
          </p:nvCxnSpPr>
          <p:spPr>
            <a:xfrm rot="10800000">
              <a:off x="22190036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3" name="Google Shape;253;p7"/>
            <p:cNvCxnSpPr/>
            <p:nvPr/>
          </p:nvCxnSpPr>
          <p:spPr>
            <a:xfrm rot="10800000">
              <a:off x="22605740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4" name="Google Shape;254;p7"/>
            <p:cNvCxnSpPr/>
            <p:nvPr/>
          </p:nvCxnSpPr>
          <p:spPr>
            <a:xfrm rot="10800000">
              <a:off x="23021445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5" name="Google Shape;255;p7"/>
            <p:cNvCxnSpPr/>
            <p:nvPr/>
          </p:nvCxnSpPr>
          <p:spPr>
            <a:xfrm rot="10800000">
              <a:off x="23437150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6" name="Google Shape;256;p7"/>
            <p:cNvCxnSpPr/>
            <p:nvPr/>
          </p:nvCxnSpPr>
          <p:spPr>
            <a:xfrm rot="10800000">
              <a:off x="23852854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7" name="Google Shape;257;p7"/>
            <p:cNvCxnSpPr/>
            <p:nvPr/>
          </p:nvCxnSpPr>
          <p:spPr>
            <a:xfrm rot="10800000">
              <a:off x="24268559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8" name="Google Shape;258;p7"/>
            <p:cNvCxnSpPr/>
            <p:nvPr/>
          </p:nvCxnSpPr>
          <p:spPr>
            <a:xfrm rot="10800000">
              <a:off x="24684264" y="0"/>
              <a:ext cx="0" cy="13716000"/>
            </a:xfrm>
            <a:prstGeom prst="straightConnector1">
              <a:avLst/>
            </a:prstGeom>
            <a:noFill/>
            <a:ln cap="flat" cmpd="sng" w="17850">
              <a:solidFill>
                <a:srgbClr val="81B1FF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259" name="Google Shape;259;p7"/>
          <p:cNvCxnSpPr/>
          <p:nvPr/>
        </p:nvCxnSpPr>
        <p:spPr>
          <a:xfrm>
            <a:off x="1703910" y="5147269"/>
            <a:ext cx="16755822" cy="0"/>
          </a:xfrm>
          <a:prstGeom prst="straightConnector1">
            <a:avLst/>
          </a:prstGeom>
          <a:noFill/>
          <a:ln cap="flat" cmpd="sng" w="9525">
            <a:solidFill>
              <a:srgbClr val="004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60" name="Google Shape;260;p7"/>
          <p:cNvGrpSpPr/>
          <p:nvPr/>
        </p:nvGrpSpPr>
        <p:grpSpPr>
          <a:xfrm>
            <a:off x="1703910" y="5008373"/>
            <a:ext cx="277792" cy="277792"/>
            <a:chOff x="0" y="0"/>
            <a:chExt cx="812800" cy="812800"/>
          </a:xfrm>
        </p:grpSpPr>
        <p:sp>
          <p:nvSpPr>
            <p:cNvPr id="261" name="Google Shape;261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7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spcFirstLastPara="1" rIns="71425" wrap="square" tIns="71425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3" name="Google Shape;263;p7"/>
          <p:cNvGrpSpPr/>
          <p:nvPr/>
        </p:nvGrpSpPr>
        <p:grpSpPr>
          <a:xfrm>
            <a:off x="2399604" y="5064171"/>
            <a:ext cx="166194" cy="166194"/>
            <a:chOff x="0" y="0"/>
            <a:chExt cx="812800" cy="812800"/>
          </a:xfrm>
        </p:grpSpPr>
        <p:sp>
          <p:nvSpPr>
            <p:cNvPr id="264" name="Google Shape;264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7C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spcFirstLastPara="1" rIns="71425" wrap="square" tIns="71425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6" name="Google Shape;266;p7"/>
          <p:cNvGrpSpPr/>
          <p:nvPr/>
        </p:nvGrpSpPr>
        <p:grpSpPr>
          <a:xfrm>
            <a:off x="3540063" y="5064171"/>
            <a:ext cx="166194" cy="166194"/>
            <a:chOff x="0" y="0"/>
            <a:chExt cx="812800" cy="812800"/>
          </a:xfrm>
        </p:grpSpPr>
        <p:sp>
          <p:nvSpPr>
            <p:cNvPr id="267" name="Google Shape;267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7C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spcFirstLastPara="1" rIns="71425" wrap="square" tIns="71425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p7"/>
          <p:cNvGrpSpPr/>
          <p:nvPr/>
        </p:nvGrpSpPr>
        <p:grpSpPr>
          <a:xfrm>
            <a:off x="4850670" y="5064171"/>
            <a:ext cx="166194" cy="166194"/>
            <a:chOff x="0" y="0"/>
            <a:chExt cx="812800" cy="812800"/>
          </a:xfrm>
        </p:grpSpPr>
        <p:sp>
          <p:nvSpPr>
            <p:cNvPr id="270" name="Google Shape;270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7C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spcFirstLastPara="1" rIns="71425" wrap="square" tIns="71425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2" name="Google Shape;272;p7"/>
          <p:cNvGrpSpPr/>
          <p:nvPr/>
        </p:nvGrpSpPr>
        <p:grpSpPr>
          <a:xfrm>
            <a:off x="6155621" y="5066056"/>
            <a:ext cx="166194" cy="166194"/>
            <a:chOff x="0" y="0"/>
            <a:chExt cx="812800" cy="812800"/>
          </a:xfrm>
        </p:grpSpPr>
        <p:sp>
          <p:nvSpPr>
            <p:cNvPr id="273" name="Google Shape;273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7C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spcFirstLastPara="1" rIns="71425" wrap="square" tIns="71425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5" name="Google Shape;275;p7"/>
          <p:cNvGrpSpPr/>
          <p:nvPr/>
        </p:nvGrpSpPr>
        <p:grpSpPr>
          <a:xfrm>
            <a:off x="7412569" y="5066056"/>
            <a:ext cx="166194" cy="166194"/>
            <a:chOff x="0" y="0"/>
            <a:chExt cx="812800" cy="812800"/>
          </a:xfrm>
        </p:grpSpPr>
        <p:sp>
          <p:nvSpPr>
            <p:cNvPr id="276" name="Google Shape;276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7C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spcFirstLastPara="1" rIns="71425" wrap="square" tIns="71425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8" name="Google Shape;278;p7"/>
          <p:cNvGrpSpPr/>
          <p:nvPr/>
        </p:nvGrpSpPr>
        <p:grpSpPr>
          <a:xfrm>
            <a:off x="8669896" y="5067940"/>
            <a:ext cx="166194" cy="166194"/>
            <a:chOff x="0" y="0"/>
            <a:chExt cx="812800" cy="812800"/>
          </a:xfrm>
        </p:grpSpPr>
        <p:sp>
          <p:nvSpPr>
            <p:cNvPr id="279" name="Google Shape;279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7C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spcFirstLastPara="1" rIns="71425" wrap="square" tIns="71425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1" name="Google Shape;281;p7"/>
          <p:cNvGrpSpPr/>
          <p:nvPr/>
        </p:nvGrpSpPr>
        <p:grpSpPr>
          <a:xfrm>
            <a:off x="9870620" y="5062287"/>
            <a:ext cx="166194" cy="166194"/>
            <a:chOff x="0" y="0"/>
            <a:chExt cx="812800" cy="812800"/>
          </a:xfrm>
        </p:grpSpPr>
        <p:sp>
          <p:nvSpPr>
            <p:cNvPr id="282" name="Google Shape;282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7C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7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spcFirstLastPara="1" rIns="71425" wrap="square" tIns="71425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4" name="Google Shape;284;p7"/>
          <p:cNvGrpSpPr/>
          <p:nvPr/>
        </p:nvGrpSpPr>
        <p:grpSpPr>
          <a:xfrm>
            <a:off x="11099371" y="5067940"/>
            <a:ext cx="166194" cy="166194"/>
            <a:chOff x="0" y="0"/>
            <a:chExt cx="812800" cy="812800"/>
          </a:xfrm>
        </p:grpSpPr>
        <p:sp>
          <p:nvSpPr>
            <p:cNvPr id="285" name="Google Shape;285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7C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7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spcFirstLastPara="1" rIns="71425" wrap="square" tIns="71425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87" name="Google Shape;287;p7"/>
          <p:cNvCxnSpPr/>
          <p:nvPr/>
        </p:nvCxnSpPr>
        <p:spPr>
          <a:xfrm rot="10800000">
            <a:off x="2482701" y="5230366"/>
            <a:ext cx="0" cy="334159"/>
          </a:xfrm>
          <a:prstGeom prst="straightConnector1">
            <a:avLst/>
          </a:prstGeom>
          <a:noFill/>
          <a:ln cap="flat" cmpd="sng" w="9525">
            <a:solidFill>
              <a:srgbClr val="004E35">
                <a:alpha val="49803"/>
              </a:srgbClr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288" name="Google Shape;288;p7"/>
          <p:cNvCxnSpPr/>
          <p:nvPr/>
        </p:nvCxnSpPr>
        <p:spPr>
          <a:xfrm rot="10800000">
            <a:off x="3623160" y="5230366"/>
            <a:ext cx="0" cy="334159"/>
          </a:xfrm>
          <a:prstGeom prst="straightConnector1">
            <a:avLst/>
          </a:prstGeom>
          <a:noFill/>
          <a:ln cap="flat" cmpd="sng" w="9525">
            <a:solidFill>
              <a:srgbClr val="004E35">
                <a:alpha val="49803"/>
              </a:srgbClr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289" name="Google Shape;289;p7"/>
          <p:cNvCxnSpPr/>
          <p:nvPr/>
        </p:nvCxnSpPr>
        <p:spPr>
          <a:xfrm rot="10800000">
            <a:off x="4933767" y="5230366"/>
            <a:ext cx="0" cy="334159"/>
          </a:xfrm>
          <a:prstGeom prst="straightConnector1">
            <a:avLst/>
          </a:prstGeom>
          <a:noFill/>
          <a:ln cap="flat" cmpd="sng" w="9525">
            <a:solidFill>
              <a:srgbClr val="004E35">
                <a:alpha val="49803"/>
              </a:srgbClr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290" name="Google Shape;290;p7"/>
          <p:cNvCxnSpPr/>
          <p:nvPr/>
        </p:nvCxnSpPr>
        <p:spPr>
          <a:xfrm rot="10800000">
            <a:off x="6238718" y="5232250"/>
            <a:ext cx="0" cy="334159"/>
          </a:xfrm>
          <a:prstGeom prst="straightConnector1">
            <a:avLst/>
          </a:prstGeom>
          <a:noFill/>
          <a:ln cap="flat" cmpd="sng" w="9525">
            <a:solidFill>
              <a:srgbClr val="004E35">
                <a:alpha val="49803"/>
              </a:srgbClr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291" name="Google Shape;291;p7"/>
          <p:cNvCxnSpPr/>
          <p:nvPr/>
        </p:nvCxnSpPr>
        <p:spPr>
          <a:xfrm rot="10800000">
            <a:off x="7495666" y="5232250"/>
            <a:ext cx="0" cy="334159"/>
          </a:xfrm>
          <a:prstGeom prst="straightConnector1">
            <a:avLst/>
          </a:prstGeom>
          <a:noFill/>
          <a:ln cap="flat" cmpd="sng" w="9525">
            <a:solidFill>
              <a:srgbClr val="004E35">
                <a:alpha val="49803"/>
              </a:srgbClr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292" name="Google Shape;292;p7"/>
          <p:cNvCxnSpPr/>
          <p:nvPr/>
        </p:nvCxnSpPr>
        <p:spPr>
          <a:xfrm rot="10800000">
            <a:off x="8752993" y="5234135"/>
            <a:ext cx="0" cy="334159"/>
          </a:xfrm>
          <a:prstGeom prst="straightConnector1">
            <a:avLst/>
          </a:prstGeom>
          <a:noFill/>
          <a:ln cap="flat" cmpd="sng" w="9525">
            <a:solidFill>
              <a:srgbClr val="004E35">
                <a:alpha val="49803"/>
              </a:srgbClr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293" name="Google Shape;293;p7"/>
          <p:cNvCxnSpPr/>
          <p:nvPr/>
        </p:nvCxnSpPr>
        <p:spPr>
          <a:xfrm rot="10800000">
            <a:off x="9953717" y="5228482"/>
            <a:ext cx="0" cy="334159"/>
          </a:xfrm>
          <a:prstGeom prst="straightConnector1">
            <a:avLst/>
          </a:prstGeom>
          <a:noFill/>
          <a:ln cap="flat" cmpd="sng" w="9525">
            <a:solidFill>
              <a:srgbClr val="004E35">
                <a:alpha val="49803"/>
              </a:srgbClr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294" name="Google Shape;294;p7"/>
          <p:cNvCxnSpPr/>
          <p:nvPr/>
        </p:nvCxnSpPr>
        <p:spPr>
          <a:xfrm rot="10800000">
            <a:off x="11182468" y="5234135"/>
            <a:ext cx="0" cy="334159"/>
          </a:xfrm>
          <a:prstGeom prst="straightConnector1">
            <a:avLst/>
          </a:prstGeom>
          <a:noFill/>
          <a:ln cap="flat" cmpd="sng" w="9525">
            <a:solidFill>
              <a:srgbClr val="004E35">
                <a:alpha val="49803"/>
              </a:srgbClr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295" name="Google Shape;295;p7"/>
          <p:cNvSpPr txBox="1"/>
          <p:nvPr/>
        </p:nvSpPr>
        <p:spPr>
          <a:xfrm>
            <a:off x="2716877" y="1672766"/>
            <a:ext cx="12854247" cy="763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62" u="none" cap="none" strike="noStrike">
                <a:solidFill>
                  <a:srgbClr val="004E35"/>
                </a:solidFill>
                <a:latin typeface="Ultra"/>
                <a:ea typeface="Ultra"/>
                <a:cs typeface="Ultra"/>
                <a:sym typeface="Ultra"/>
              </a:rPr>
              <a:t>Translation Model Development Timeline</a:t>
            </a:r>
            <a:endParaRPr/>
          </a:p>
        </p:txBody>
      </p:sp>
      <p:sp>
        <p:nvSpPr>
          <p:cNvPr id="296" name="Google Shape;296;p7"/>
          <p:cNvSpPr txBox="1"/>
          <p:nvPr/>
        </p:nvSpPr>
        <p:spPr>
          <a:xfrm rot="-5400000">
            <a:off x="1134435" y="3998625"/>
            <a:ext cx="1416741" cy="2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5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46" u="none" cap="none" strike="noStrike">
                <a:solidFill>
                  <a:srgbClr val="004E35"/>
                </a:solidFill>
                <a:latin typeface="DM Sans"/>
                <a:ea typeface="DM Sans"/>
                <a:cs typeface="DM Sans"/>
                <a:sym typeface="DM Sans"/>
              </a:rPr>
              <a:t>Project Start</a:t>
            </a:r>
            <a:endParaRPr/>
          </a:p>
        </p:txBody>
      </p:sp>
      <p:sp>
        <p:nvSpPr>
          <p:cNvPr id="297" name="Google Shape;297;p7"/>
          <p:cNvSpPr txBox="1"/>
          <p:nvPr/>
        </p:nvSpPr>
        <p:spPr>
          <a:xfrm rot="-5400000">
            <a:off x="16797751" y="3998625"/>
            <a:ext cx="1416741" cy="2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5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46" u="none" cap="none" strike="noStrike">
                <a:solidFill>
                  <a:srgbClr val="004E35"/>
                </a:solidFill>
                <a:latin typeface="DM Sans"/>
                <a:ea typeface="DM Sans"/>
                <a:cs typeface="DM Sans"/>
                <a:sym typeface="DM Sans"/>
              </a:rPr>
              <a:t>Project Finish</a:t>
            </a:r>
            <a:endParaRPr/>
          </a:p>
        </p:txBody>
      </p:sp>
      <p:sp>
        <p:nvSpPr>
          <p:cNvPr id="298" name="Google Shape;298;p7"/>
          <p:cNvSpPr txBox="1"/>
          <p:nvPr/>
        </p:nvSpPr>
        <p:spPr>
          <a:xfrm>
            <a:off x="2080442" y="4623801"/>
            <a:ext cx="804518" cy="3845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65" u="none" cap="none" strike="noStrike">
                <a:solidFill>
                  <a:srgbClr val="004E35"/>
                </a:solidFill>
                <a:latin typeface="DM Sans"/>
                <a:ea typeface="DM Sans"/>
                <a:cs typeface="DM Sans"/>
                <a:sym typeface="DM Sans"/>
              </a:rPr>
              <a:t>Week 1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65" u="none" cap="none" strike="noStrike">
                <a:solidFill>
                  <a:srgbClr val="004E35"/>
                </a:solidFill>
                <a:latin typeface="DM Sans"/>
                <a:ea typeface="DM Sans"/>
                <a:cs typeface="DM Sans"/>
                <a:sym typeface="DM Sans"/>
              </a:rPr>
              <a:t>(11th June)</a:t>
            </a:r>
            <a:endParaRPr/>
          </a:p>
        </p:txBody>
      </p:sp>
      <p:sp>
        <p:nvSpPr>
          <p:cNvPr id="299" name="Google Shape;299;p7"/>
          <p:cNvSpPr txBox="1"/>
          <p:nvPr/>
        </p:nvSpPr>
        <p:spPr>
          <a:xfrm>
            <a:off x="7093407" y="4625685"/>
            <a:ext cx="804518" cy="3845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65" u="none" cap="none" strike="noStrike">
                <a:solidFill>
                  <a:srgbClr val="004E35"/>
                </a:solidFill>
                <a:latin typeface="DM Sans"/>
                <a:ea typeface="DM Sans"/>
                <a:cs typeface="DM Sans"/>
                <a:sym typeface="DM Sans"/>
              </a:rPr>
              <a:t>Week 5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65" u="none" cap="none" strike="noStrike">
                <a:solidFill>
                  <a:srgbClr val="004E35"/>
                </a:solidFill>
                <a:latin typeface="DM Sans"/>
                <a:ea typeface="DM Sans"/>
                <a:cs typeface="DM Sans"/>
                <a:sym typeface="DM Sans"/>
              </a:rPr>
              <a:t>(8th July)</a:t>
            </a:r>
            <a:endParaRPr/>
          </a:p>
        </p:txBody>
      </p:sp>
      <p:sp>
        <p:nvSpPr>
          <p:cNvPr id="300" name="Google Shape;300;p7"/>
          <p:cNvSpPr txBox="1"/>
          <p:nvPr/>
        </p:nvSpPr>
        <p:spPr>
          <a:xfrm>
            <a:off x="4531508" y="4623801"/>
            <a:ext cx="878961" cy="3845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65" u="none" cap="none" strike="noStrike">
                <a:solidFill>
                  <a:srgbClr val="004E35"/>
                </a:solidFill>
                <a:latin typeface="DM Sans"/>
                <a:ea typeface="DM Sans"/>
                <a:cs typeface="DM Sans"/>
                <a:sym typeface="DM Sans"/>
              </a:rPr>
              <a:t>Week 3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65" u="none" cap="none" strike="noStrike">
                <a:solidFill>
                  <a:srgbClr val="004E35"/>
                </a:solidFill>
                <a:latin typeface="DM Sans"/>
                <a:ea typeface="DM Sans"/>
                <a:cs typeface="DM Sans"/>
                <a:sym typeface="DM Sans"/>
              </a:rPr>
              <a:t>(24th June)</a:t>
            </a:r>
            <a:endParaRPr/>
          </a:p>
        </p:txBody>
      </p:sp>
      <p:sp>
        <p:nvSpPr>
          <p:cNvPr id="301" name="Google Shape;301;p7"/>
          <p:cNvSpPr txBox="1"/>
          <p:nvPr/>
        </p:nvSpPr>
        <p:spPr>
          <a:xfrm>
            <a:off x="9551458" y="4621917"/>
            <a:ext cx="874943" cy="3845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65" u="none" cap="none" strike="noStrike">
                <a:solidFill>
                  <a:srgbClr val="004E35"/>
                </a:solidFill>
                <a:latin typeface="DM Sans"/>
                <a:ea typeface="DM Sans"/>
                <a:cs typeface="DM Sans"/>
                <a:sym typeface="DM Sans"/>
              </a:rPr>
              <a:t>Week 7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65" u="none" cap="none" strike="noStrike">
                <a:solidFill>
                  <a:srgbClr val="004E35"/>
                </a:solidFill>
                <a:latin typeface="DM Sans"/>
                <a:ea typeface="DM Sans"/>
                <a:cs typeface="DM Sans"/>
                <a:sym typeface="DM Sans"/>
              </a:rPr>
              <a:t>(22nd July)</a:t>
            </a:r>
            <a:endParaRPr/>
          </a:p>
        </p:txBody>
      </p:sp>
      <p:sp>
        <p:nvSpPr>
          <p:cNvPr id="302" name="Google Shape;302;p7"/>
          <p:cNvSpPr txBox="1"/>
          <p:nvPr/>
        </p:nvSpPr>
        <p:spPr>
          <a:xfrm>
            <a:off x="3220901" y="4623801"/>
            <a:ext cx="963726" cy="3845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65" u="none" cap="none" strike="noStrike">
                <a:solidFill>
                  <a:srgbClr val="004E35"/>
                </a:solidFill>
                <a:latin typeface="DM Sans"/>
                <a:ea typeface="DM Sans"/>
                <a:cs typeface="DM Sans"/>
                <a:sym typeface="DM Sans"/>
              </a:rPr>
              <a:t>Week 2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65" u="none" cap="none" strike="noStrike">
                <a:solidFill>
                  <a:srgbClr val="004E35"/>
                </a:solidFill>
                <a:latin typeface="DM Sans"/>
                <a:ea typeface="DM Sans"/>
                <a:cs typeface="DM Sans"/>
                <a:sym typeface="DM Sans"/>
              </a:rPr>
              <a:t>(17th June)</a:t>
            </a:r>
            <a:endParaRPr/>
          </a:p>
        </p:txBody>
      </p:sp>
      <p:sp>
        <p:nvSpPr>
          <p:cNvPr id="303" name="Google Shape;303;p7"/>
          <p:cNvSpPr txBox="1"/>
          <p:nvPr/>
        </p:nvSpPr>
        <p:spPr>
          <a:xfrm>
            <a:off x="8350734" y="4627570"/>
            <a:ext cx="804518" cy="3845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65" u="none" cap="none" strike="noStrike">
                <a:solidFill>
                  <a:srgbClr val="004E35"/>
                </a:solidFill>
                <a:latin typeface="DM Sans"/>
                <a:ea typeface="DM Sans"/>
                <a:cs typeface="DM Sans"/>
                <a:sym typeface="DM Sans"/>
              </a:rPr>
              <a:t>Week 6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65" u="none" cap="none" strike="noStrike">
                <a:solidFill>
                  <a:srgbClr val="004E35"/>
                </a:solidFill>
                <a:latin typeface="DM Sans"/>
                <a:ea typeface="DM Sans"/>
                <a:cs typeface="DM Sans"/>
                <a:sym typeface="DM Sans"/>
              </a:rPr>
              <a:t>(15th July)</a:t>
            </a:r>
            <a:endParaRPr/>
          </a:p>
        </p:txBody>
      </p:sp>
      <p:sp>
        <p:nvSpPr>
          <p:cNvPr id="304" name="Google Shape;304;p7"/>
          <p:cNvSpPr txBox="1"/>
          <p:nvPr/>
        </p:nvSpPr>
        <p:spPr>
          <a:xfrm>
            <a:off x="5836459" y="4625685"/>
            <a:ext cx="804518" cy="3845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65" u="none" cap="none" strike="noStrike">
                <a:solidFill>
                  <a:srgbClr val="004E35"/>
                </a:solidFill>
                <a:latin typeface="DM Sans"/>
                <a:ea typeface="DM Sans"/>
                <a:cs typeface="DM Sans"/>
                <a:sym typeface="DM Sans"/>
              </a:rPr>
              <a:t>Week 4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65" u="none" cap="none" strike="noStrike">
                <a:solidFill>
                  <a:srgbClr val="004E35"/>
                </a:solidFill>
                <a:latin typeface="DM Sans"/>
                <a:ea typeface="DM Sans"/>
                <a:cs typeface="DM Sans"/>
                <a:sym typeface="DM Sans"/>
              </a:rPr>
              <a:t>(1st July)</a:t>
            </a:r>
            <a:endParaRPr/>
          </a:p>
        </p:txBody>
      </p:sp>
      <p:sp>
        <p:nvSpPr>
          <p:cNvPr id="305" name="Google Shape;305;p7"/>
          <p:cNvSpPr txBox="1"/>
          <p:nvPr/>
        </p:nvSpPr>
        <p:spPr>
          <a:xfrm>
            <a:off x="10780209" y="4627570"/>
            <a:ext cx="846407" cy="3845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65" u="none" cap="none" strike="noStrike">
                <a:solidFill>
                  <a:srgbClr val="004E35"/>
                </a:solidFill>
                <a:latin typeface="DM Sans"/>
                <a:ea typeface="DM Sans"/>
                <a:cs typeface="DM Sans"/>
                <a:sym typeface="DM Sans"/>
              </a:rPr>
              <a:t>Week 8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65" u="none" cap="none" strike="noStrike">
                <a:solidFill>
                  <a:srgbClr val="004E35"/>
                </a:solidFill>
                <a:latin typeface="DM Sans"/>
                <a:ea typeface="DM Sans"/>
                <a:cs typeface="DM Sans"/>
                <a:sym typeface="DM Sans"/>
              </a:rPr>
              <a:t>(29th July)</a:t>
            </a:r>
            <a:endParaRPr/>
          </a:p>
        </p:txBody>
      </p:sp>
      <p:sp>
        <p:nvSpPr>
          <p:cNvPr id="306" name="Google Shape;306;p7"/>
          <p:cNvSpPr txBox="1"/>
          <p:nvPr/>
        </p:nvSpPr>
        <p:spPr>
          <a:xfrm>
            <a:off x="1907839" y="5647274"/>
            <a:ext cx="1136329" cy="8066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65" u="none" cap="none" strike="noStrike">
                <a:solidFill>
                  <a:srgbClr val="004E35"/>
                </a:solidFill>
                <a:latin typeface="DM Sans"/>
                <a:ea typeface="DM Sans"/>
                <a:cs typeface="DM Sans"/>
                <a:sym typeface="DM Sans"/>
              </a:rPr>
              <a:t>Different Model Usability Discussion</a:t>
            </a:r>
            <a:endParaRPr/>
          </a:p>
        </p:txBody>
      </p:sp>
      <p:sp>
        <p:nvSpPr>
          <p:cNvPr id="307" name="Google Shape;307;p7"/>
          <p:cNvSpPr txBox="1"/>
          <p:nvPr/>
        </p:nvSpPr>
        <p:spPr>
          <a:xfrm>
            <a:off x="5663857" y="5649158"/>
            <a:ext cx="1136329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65" u="none" cap="none" strike="noStrike">
                <a:solidFill>
                  <a:srgbClr val="004E35"/>
                </a:solidFill>
                <a:latin typeface="DM Sans"/>
                <a:ea typeface="DM Sans"/>
                <a:cs typeface="DM Sans"/>
                <a:sym typeface="DM Sans"/>
              </a:rPr>
              <a:t>Input Processing </a:t>
            </a:r>
            <a:endParaRPr/>
          </a:p>
        </p:txBody>
      </p:sp>
      <p:sp>
        <p:nvSpPr>
          <p:cNvPr id="308" name="Google Shape;308;p7"/>
          <p:cNvSpPr txBox="1"/>
          <p:nvPr/>
        </p:nvSpPr>
        <p:spPr>
          <a:xfrm>
            <a:off x="9378855" y="5645389"/>
            <a:ext cx="1136329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65" u="none" cap="none" strike="noStrike">
                <a:solidFill>
                  <a:srgbClr val="004E35"/>
                </a:solidFill>
                <a:latin typeface="DM Sans"/>
                <a:ea typeface="DM Sans"/>
                <a:cs typeface="DM Sans"/>
                <a:sym typeface="DM Sans"/>
              </a:rPr>
              <a:t>Image Model Training</a:t>
            </a:r>
            <a:endParaRPr/>
          </a:p>
        </p:txBody>
      </p:sp>
      <p:sp>
        <p:nvSpPr>
          <p:cNvPr id="309" name="Google Shape;309;p7"/>
          <p:cNvSpPr txBox="1"/>
          <p:nvPr/>
        </p:nvSpPr>
        <p:spPr>
          <a:xfrm>
            <a:off x="3048298" y="5647274"/>
            <a:ext cx="1136329" cy="8066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65" u="none" cap="none" strike="noStrike">
                <a:solidFill>
                  <a:srgbClr val="004E35"/>
                </a:solidFill>
                <a:latin typeface="DM Sans"/>
                <a:ea typeface="DM Sans"/>
                <a:cs typeface="DM Sans"/>
                <a:sym typeface="DM Sans"/>
              </a:rPr>
              <a:t>Final Model information and tasks to be preformed</a:t>
            </a:r>
            <a:endParaRPr/>
          </a:p>
        </p:txBody>
      </p:sp>
      <p:sp>
        <p:nvSpPr>
          <p:cNvPr id="310" name="Google Shape;310;p7"/>
          <p:cNvSpPr txBox="1"/>
          <p:nvPr/>
        </p:nvSpPr>
        <p:spPr>
          <a:xfrm>
            <a:off x="6920805" y="5649158"/>
            <a:ext cx="1136329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65" u="none" cap="none" strike="noStrike">
                <a:solidFill>
                  <a:srgbClr val="004E35"/>
                </a:solidFill>
                <a:latin typeface="DM Sans"/>
                <a:ea typeface="DM Sans"/>
                <a:cs typeface="DM Sans"/>
                <a:sym typeface="DM Sans"/>
              </a:rPr>
              <a:t>Image Feature Extraction</a:t>
            </a:r>
            <a:endParaRPr/>
          </a:p>
        </p:txBody>
      </p:sp>
      <p:sp>
        <p:nvSpPr>
          <p:cNvPr id="311" name="Google Shape;311;p7"/>
          <p:cNvSpPr txBox="1"/>
          <p:nvPr/>
        </p:nvSpPr>
        <p:spPr>
          <a:xfrm>
            <a:off x="4365603" y="5647274"/>
            <a:ext cx="1136329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65" u="none" cap="none" strike="noStrike">
                <a:solidFill>
                  <a:srgbClr val="004E35"/>
                </a:solidFill>
                <a:latin typeface="DM Sans"/>
                <a:ea typeface="DM Sans"/>
                <a:cs typeface="DM Sans"/>
                <a:sym typeface="DM Sans"/>
              </a:rPr>
              <a:t>Data Processing</a:t>
            </a:r>
            <a:endParaRPr/>
          </a:p>
        </p:txBody>
      </p:sp>
      <p:sp>
        <p:nvSpPr>
          <p:cNvPr id="312" name="Google Shape;312;p7"/>
          <p:cNvSpPr txBox="1"/>
          <p:nvPr/>
        </p:nvSpPr>
        <p:spPr>
          <a:xfrm>
            <a:off x="10607606" y="5651042"/>
            <a:ext cx="1136329" cy="605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65" u="none" cap="none" strike="noStrike">
                <a:solidFill>
                  <a:srgbClr val="004E35"/>
                </a:solidFill>
                <a:latin typeface="DM Sans"/>
                <a:ea typeface="DM Sans"/>
                <a:cs typeface="DM Sans"/>
                <a:sym typeface="DM Sans"/>
              </a:rPr>
              <a:t>Text Translation Output</a:t>
            </a:r>
            <a:endParaRPr/>
          </a:p>
        </p:txBody>
      </p:sp>
      <p:sp>
        <p:nvSpPr>
          <p:cNvPr id="313" name="Google Shape;313;p7"/>
          <p:cNvSpPr txBox="1"/>
          <p:nvPr/>
        </p:nvSpPr>
        <p:spPr>
          <a:xfrm>
            <a:off x="8178131" y="5651042"/>
            <a:ext cx="1136329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65" u="none" cap="none" strike="noStrike">
                <a:solidFill>
                  <a:srgbClr val="004E35"/>
                </a:solidFill>
                <a:latin typeface="DM Sans"/>
                <a:ea typeface="DM Sans"/>
                <a:cs typeface="DM Sans"/>
                <a:sym typeface="DM Sans"/>
              </a:rPr>
              <a:t>Text Model Training</a:t>
            </a:r>
            <a:endParaRPr/>
          </a:p>
        </p:txBody>
      </p:sp>
      <p:grpSp>
        <p:nvGrpSpPr>
          <p:cNvPr id="314" name="Google Shape;314;p7"/>
          <p:cNvGrpSpPr/>
          <p:nvPr/>
        </p:nvGrpSpPr>
        <p:grpSpPr>
          <a:xfrm>
            <a:off x="17367225" y="5022132"/>
            <a:ext cx="277792" cy="277792"/>
            <a:chOff x="0" y="0"/>
            <a:chExt cx="812800" cy="812800"/>
          </a:xfrm>
        </p:grpSpPr>
        <p:sp>
          <p:nvSpPr>
            <p:cNvPr id="315" name="Google Shape;315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7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spcFirstLastPara="1" rIns="71425" wrap="square" tIns="71425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7" name="Google Shape;317;p7"/>
          <p:cNvGrpSpPr/>
          <p:nvPr/>
        </p:nvGrpSpPr>
        <p:grpSpPr>
          <a:xfrm>
            <a:off x="12527956" y="5054181"/>
            <a:ext cx="166194" cy="166194"/>
            <a:chOff x="0" y="0"/>
            <a:chExt cx="812800" cy="812800"/>
          </a:xfrm>
        </p:grpSpPr>
        <p:sp>
          <p:nvSpPr>
            <p:cNvPr id="318" name="Google Shape;318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7C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spcFirstLastPara="1" rIns="71425" wrap="square" tIns="71425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20" name="Google Shape;320;p7"/>
          <p:cNvCxnSpPr/>
          <p:nvPr/>
        </p:nvCxnSpPr>
        <p:spPr>
          <a:xfrm rot="10800000">
            <a:off x="12611053" y="5220376"/>
            <a:ext cx="0" cy="334159"/>
          </a:xfrm>
          <a:prstGeom prst="straightConnector1">
            <a:avLst/>
          </a:prstGeom>
          <a:noFill/>
          <a:ln cap="flat" cmpd="sng" w="9525">
            <a:solidFill>
              <a:srgbClr val="004E35">
                <a:alpha val="49803"/>
              </a:srgbClr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321" name="Google Shape;321;p7"/>
          <p:cNvSpPr txBox="1"/>
          <p:nvPr/>
        </p:nvSpPr>
        <p:spPr>
          <a:xfrm>
            <a:off x="12208794" y="4613811"/>
            <a:ext cx="963726" cy="3845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65" u="none" cap="none" strike="noStrike">
                <a:solidFill>
                  <a:srgbClr val="004E35"/>
                </a:solidFill>
                <a:latin typeface="DM Sans"/>
                <a:ea typeface="DM Sans"/>
                <a:cs typeface="DM Sans"/>
                <a:sym typeface="DM Sans"/>
              </a:rPr>
              <a:t>Week 9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65" u="none" cap="none" strike="noStrike">
                <a:solidFill>
                  <a:srgbClr val="004E35"/>
                </a:solidFill>
                <a:latin typeface="DM Sans"/>
                <a:ea typeface="DM Sans"/>
                <a:cs typeface="DM Sans"/>
                <a:sym typeface="DM Sans"/>
              </a:rPr>
              <a:t>(5th August)</a:t>
            </a:r>
            <a:endParaRPr/>
          </a:p>
        </p:txBody>
      </p:sp>
      <p:sp>
        <p:nvSpPr>
          <p:cNvPr id="322" name="Google Shape;322;p7"/>
          <p:cNvSpPr txBox="1"/>
          <p:nvPr/>
        </p:nvSpPr>
        <p:spPr>
          <a:xfrm>
            <a:off x="12036191" y="5637283"/>
            <a:ext cx="1136329" cy="605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65" u="none" cap="none" strike="noStrike">
                <a:solidFill>
                  <a:srgbClr val="004E35"/>
                </a:solidFill>
                <a:latin typeface="DM Sans"/>
                <a:ea typeface="DM Sans"/>
                <a:cs typeface="DM Sans"/>
                <a:sym typeface="DM Sans"/>
              </a:rPr>
              <a:t>Image Translation Output</a:t>
            </a:r>
            <a:endParaRPr/>
          </a:p>
        </p:txBody>
      </p:sp>
      <p:grpSp>
        <p:nvGrpSpPr>
          <p:cNvPr id="323" name="Google Shape;323;p7"/>
          <p:cNvGrpSpPr/>
          <p:nvPr/>
        </p:nvGrpSpPr>
        <p:grpSpPr>
          <a:xfrm>
            <a:off x="13896927" y="5054181"/>
            <a:ext cx="177218" cy="166194"/>
            <a:chOff x="0" y="0"/>
            <a:chExt cx="866710" cy="812800"/>
          </a:xfrm>
        </p:grpSpPr>
        <p:sp>
          <p:nvSpPr>
            <p:cNvPr id="324" name="Google Shape;324;p7"/>
            <p:cNvSpPr/>
            <p:nvPr/>
          </p:nvSpPr>
          <p:spPr>
            <a:xfrm>
              <a:off x="0" y="0"/>
              <a:ext cx="866710" cy="812800"/>
            </a:xfrm>
            <a:custGeom>
              <a:rect b="b" l="l" r="r" t="t"/>
              <a:pathLst>
                <a:path extrusionOk="0" h="812800" w="866710">
                  <a:moveTo>
                    <a:pt x="433355" y="0"/>
                  </a:moveTo>
                  <a:cubicBezTo>
                    <a:pt x="194020" y="0"/>
                    <a:pt x="0" y="181951"/>
                    <a:pt x="0" y="406400"/>
                  </a:cubicBezTo>
                  <a:cubicBezTo>
                    <a:pt x="0" y="630849"/>
                    <a:pt x="194020" y="812800"/>
                    <a:pt x="433355" y="812800"/>
                  </a:cubicBezTo>
                  <a:cubicBezTo>
                    <a:pt x="672691" y="812800"/>
                    <a:pt x="866710" y="630849"/>
                    <a:pt x="866710" y="406400"/>
                  </a:cubicBezTo>
                  <a:cubicBezTo>
                    <a:pt x="866710" y="181951"/>
                    <a:pt x="672691" y="0"/>
                    <a:pt x="433355" y="0"/>
                  </a:cubicBezTo>
                  <a:close/>
                </a:path>
              </a:pathLst>
            </a:custGeom>
            <a:solidFill>
              <a:srgbClr val="A7C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7"/>
            <p:cNvSpPr txBox="1"/>
            <p:nvPr/>
          </p:nvSpPr>
          <p:spPr>
            <a:xfrm>
              <a:off x="81254" y="76200"/>
              <a:ext cx="704202" cy="6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spcFirstLastPara="1" rIns="71425" wrap="square" tIns="71425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26" name="Google Shape;326;p7"/>
          <p:cNvCxnSpPr/>
          <p:nvPr/>
        </p:nvCxnSpPr>
        <p:spPr>
          <a:xfrm rot="10800000">
            <a:off x="13985536" y="5220376"/>
            <a:ext cx="0" cy="334159"/>
          </a:xfrm>
          <a:prstGeom prst="straightConnector1">
            <a:avLst/>
          </a:prstGeom>
          <a:noFill/>
          <a:ln cap="flat" cmpd="sng" w="9525">
            <a:solidFill>
              <a:srgbClr val="004E35">
                <a:alpha val="49803"/>
              </a:srgbClr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327" name="Google Shape;327;p7"/>
          <p:cNvSpPr txBox="1"/>
          <p:nvPr/>
        </p:nvSpPr>
        <p:spPr>
          <a:xfrm>
            <a:off x="13556596" y="4613811"/>
            <a:ext cx="1027647" cy="3845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65" u="none" cap="none" strike="noStrike">
                <a:solidFill>
                  <a:srgbClr val="004E35"/>
                </a:solidFill>
                <a:latin typeface="DM Sans"/>
                <a:ea typeface="DM Sans"/>
                <a:cs typeface="DM Sans"/>
                <a:sym typeface="DM Sans"/>
              </a:rPr>
              <a:t>Week 10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65" u="none" cap="none" strike="noStrike">
                <a:solidFill>
                  <a:srgbClr val="004E35"/>
                </a:solidFill>
                <a:latin typeface="DM Sans"/>
                <a:ea typeface="DM Sans"/>
                <a:cs typeface="DM Sans"/>
                <a:sym typeface="DM Sans"/>
              </a:rPr>
              <a:t>(12th August)</a:t>
            </a:r>
            <a:endParaRPr/>
          </a:p>
        </p:txBody>
      </p:sp>
      <p:sp>
        <p:nvSpPr>
          <p:cNvPr id="328" name="Google Shape;328;p7"/>
          <p:cNvSpPr txBox="1"/>
          <p:nvPr/>
        </p:nvSpPr>
        <p:spPr>
          <a:xfrm>
            <a:off x="13372545" y="5637283"/>
            <a:ext cx="1211698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65" u="none" cap="none" strike="noStrike">
                <a:solidFill>
                  <a:srgbClr val="004E35"/>
                </a:solidFill>
                <a:latin typeface="DM Sans"/>
                <a:ea typeface="DM Sans"/>
                <a:cs typeface="DM Sans"/>
                <a:sym typeface="DM Sans"/>
              </a:rPr>
              <a:t>Post-Processing</a:t>
            </a:r>
            <a:endParaRPr/>
          </a:p>
        </p:txBody>
      </p:sp>
      <p:grpSp>
        <p:nvGrpSpPr>
          <p:cNvPr id="329" name="Google Shape;329;p7"/>
          <p:cNvGrpSpPr/>
          <p:nvPr/>
        </p:nvGrpSpPr>
        <p:grpSpPr>
          <a:xfrm>
            <a:off x="15263742" y="5054181"/>
            <a:ext cx="177218" cy="166194"/>
            <a:chOff x="0" y="0"/>
            <a:chExt cx="866710" cy="812800"/>
          </a:xfrm>
        </p:grpSpPr>
        <p:sp>
          <p:nvSpPr>
            <p:cNvPr id="330" name="Google Shape;330;p7"/>
            <p:cNvSpPr/>
            <p:nvPr/>
          </p:nvSpPr>
          <p:spPr>
            <a:xfrm>
              <a:off x="0" y="0"/>
              <a:ext cx="866710" cy="812800"/>
            </a:xfrm>
            <a:custGeom>
              <a:rect b="b" l="l" r="r" t="t"/>
              <a:pathLst>
                <a:path extrusionOk="0" h="812800" w="866710">
                  <a:moveTo>
                    <a:pt x="433355" y="0"/>
                  </a:moveTo>
                  <a:cubicBezTo>
                    <a:pt x="194020" y="0"/>
                    <a:pt x="0" y="181951"/>
                    <a:pt x="0" y="406400"/>
                  </a:cubicBezTo>
                  <a:cubicBezTo>
                    <a:pt x="0" y="630849"/>
                    <a:pt x="194020" y="812800"/>
                    <a:pt x="433355" y="812800"/>
                  </a:cubicBezTo>
                  <a:cubicBezTo>
                    <a:pt x="672691" y="812800"/>
                    <a:pt x="866710" y="630849"/>
                    <a:pt x="866710" y="406400"/>
                  </a:cubicBezTo>
                  <a:cubicBezTo>
                    <a:pt x="866710" y="181951"/>
                    <a:pt x="672691" y="0"/>
                    <a:pt x="433355" y="0"/>
                  </a:cubicBezTo>
                  <a:close/>
                </a:path>
              </a:pathLst>
            </a:custGeom>
            <a:solidFill>
              <a:srgbClr val="A7C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7"/>
            <p:cNvSpPr txBox="1"/>
            <p:nvPr/>
          </p:nvSpPr>
          <p:spPr>
            <a:xfrm>
              <a:off x="81254" y="76200"/>
              <a:ext cx="704202" cy="6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spcFirstLastPara="1" rIns="71425" wrap="square" tIns="71425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32" name="Google Shape;332;p7"/>
          <p:cNvCxnSpPr/>
          <p:nvPr/>
        </p:nvCxnSpPr>
        <p:spPr>
          <a:xfrm rot="10800000">
            <a:off x="15352351" y="5220376"/>
            <a:ext cx="0" cy="334159"/>
          </a:xfrm>
          <a:prstGeom prst="straightConnector1">
            <a:avLst/>
          </a:prstGeom>
          <a:noFill/>
          <a:ln cap="flat" cmpd="sng" w="9525">
            <a:solidFill>
              <a:srgbClr val="004E35">
                <a:alpha val="49803"/>
              </a:srgbClr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333" name="Google Shape;333;p7"/>
          <p:cNvSpPr txBox="1"/>
          <p:nvPr/>
        </p:nvSpPr>
        <p:spPr>
          <a:xfrm>
            <a:off x="14923411" y="4613811"/>
            <a:ext cx="1027647" cy="3845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65" u="none" cap="none" strike="noStrike">
                <a:solidFill>
                  <a:srgbClr val="004E35"/>
                </a:solidFill>
                <a:latin typeface="DM Sans"/>
                <a:ea typeface="DM Sans"/>
                <a:cs typeface="DM Sans"/>
                <a:sym typeface="DM Sans"/>
              </a:rPr>
              <a:t>Week 11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65" u="none" cap="none" strike="noStrike">
                <a:solidFill>
                  <a:srgbClr val="004E35"/>
                </a:solidFill>
                <a:latin typeface="DM Sans"/>
                <a:ea typeface="DM Sans"/>
                <a:cs typeface="DM Sans"/>
                <a:sym typeface="DM Sans"/>
              </a:rPr>
              <a:t>(19th August)</a:t>
            </a:r>
            <a:endParaRPr/>
          </a:p>
        </p:txBody>
      </p:sp>
      <p:sp>
        <p:nvSpPr>
          <p:cNvPr id="334" name="Google Shape;334;p7"/>
          <p:cNvSpPr txBox="1"/>
          <p:nvPr/>
        </p:nvSpPr>
        <p:spPr>
          <a:xfrm>
            <a:off x="14739360" y="5637283"/>
            <a:ext cx="1211698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65" u="none" cap="none" strike="noStrike">
                <a:solidFill>
                  <a:srgbClr val="004E35"/>
                </a:solidFill>
                <a:latin typeface="DM Sans"/>
                <a:ea typeface="DM Sans"/>
                <a:cs typeface="DM Sans"/>
                <a:sym typeface="DM Sans"/>
              </a:rPr>
              <a:t>Output Optimization</a:t>
            </a:r>
            <a:endParaRPr/>
          </a:p>
        </p:txBody>
      </p:sp>
      <p:grpSp>
        <p:nvGrpSpPr>
          <p:cNvPr id="335" name="Google Shape;335;p7"/>
          <p:cNvGrpSpPr/>
          <p:nvPr/>
        </p:nvGrpSpPr>
        <p:grpSpPr>
          <a:xfrm>
            <a:off x="16679909" y="5054181"/>
            <a:ext cx="177218" cy="166194"/>
            <a:chOff x="0" y="0"/>
            <a:chExt cx="866710" cy="812800"/>
          </a:xfrm>
        </p:grpSpPr>
        <p:sp>
          <p:nvSpPr>
            <p:cNvPr id="336" name="Google Shape;336;p7"/>
            <p:cNvSpPr/>
            <p:nvPr/>
          </p:nvSpPr>
          <p:spPr>
            <a:xfrm>
              <a:off x="0" y="0"/>
              <a:ext cx="866710" cy="812800"/>
            </a:xfrm>
            <a:custGeom>
              <a:rect b="b" l="l" r="r" t="t"/>
              <a:pathLst>
                <a:path extrusionOk="0" h="812800" w="866710">
                  <a:moveTo>
                    <a:pt x="433355" y="0"/>
                  </a:moveTo>
                  <a:cubicBezTo>
                    <a:pt x="194020" y="0"/>
                    <a:pt x="0" y="181951"/>
                    <a:pt x="0" y="406400"/>
                  </a:cubicBezTo>
                  <a:cubicBezTo>
                    <a:pt x="0" y="630849"/>
                    <a:pt x="194020" y="812800"/>
                    <a:pt x="433355" y="812800"/>
                  </a:cubicBezTo>
                  <a:cubicBezTo>
                    <a:pt x="672691" y="812800"/>
                    <a:pt x="866710" y="630849"/>
                    <a:pt x="866710" y="406400"/>
                  </a:cubicBezTo>
                  <a:cubicBezTo>
                    <a:pt x="866710" y="181951"/>
                    <a:pt x="672691" y="0"/>
                    <a:pt x="433355" y="0"/>
                  </a:cubicBezTo>
                  <a:close/>
                </a:path>
              </a:pathLst>
            </a:custGeom>
            <a:solidFill>
              <a:srgbClr val="A7C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 txBox="1"/>
            <p:nvPr/>
          </p:nvSpPr>
          <p:spPr>
            <a:xfrm>
              <a:off x="81254" y="76200"/>
              <a:ext cx="704202" cy="6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spcFirstLastPara="1" rIns="71425" wrap="square" tIns="71425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38" name="Google Shape;338;p7"/>
          <p:cNvCxnSpPr/>
          <p:nvPr/>
        </p:nvCxnSpPr>
        <p:spPr>
          <a:xfrm rot="10800000">
            <a:off x="16768518" y="5220376"/>
            <a:ext cx="0" cy="334159"/>
          </a:xfrm>
          <a:prstGeom prst="straightConnector1">
            <a:avLst/>
          </a:prstGeom>
          <a:noFill/>
          <a:ln cap="flat" cmpd="sng" w="9525">
            <a:solidFill>
              <a:srgbClr val="004E35">
                <a:alpha val="49803"/>
              </a:srgbClr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339" name="Google Shape;339;p7"/>
          <p:cNvSpPr txBox="1"/>
          <p:nvPr/>
        </p:nvSpPr>
        <p:spPr>
          <a:xfrm>
            <a:off x="16215218" y="4613811"/>
            <a:ext cx="1152008" cy="3845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65" u="none" cap="none" strike="noStrike">
                <a:solidFill>
                  <a:srgbClr val="004E35"/>
                </a:solidFill>
                <a:latin typeface="DM Sans"/>
                <a:ea typeface="DM Sans"/>
                <a:cs typeface="DM Sans"/>
                <a:sym typeface="DM Sans"/>
              </a:rPr>
              <a:t>Week 12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65" u="none" cap="none" strike="noStrike">
                <a:solidFill>
                  <a:srgbClr val="004E35"/>
                </a:solidFill>
                <a:latin typeface="DM Sans"/>
                <a:ea typeface="DM Sans"/>
                <a:cs typeface="DM Sans"/>
                <a:sym typeface="DM Sans"/>
              </a:rPr>
              <a:t>(26th August)</a:t>
            </a:r>
            <a:endParaRPr/>
          </a:p>
        </p:txBody>
      </p:sp>
      <p:sp>
        <p:nvSpPr>
          <p:cNvPr id="340" name="Google Shape;340;p7"/>
          <p:cNvSpPr txBox="1"/>
          <p:nvPr/>
        </p:nvSpPr>
        <p:spPr>
          <a:xfrm>
            <a:off x="16155527" y="5637283"/>
            <a:ext cx="1211698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65" u="none" cap="none" strike="noStrike">
                <a:solidFill>
                  <a:srgbClr val="004E35"/>
                </a:solidFill>
                <a:latin typeface="DM Sans"/>
                <a:ea typeface="DM Sans"/>
                <a:cs typeface="DM Sans"/>
                <a:sym typeface="DM Sans"/>
              </a:rPr>
              <a:t>Accuracy Prediction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8"/>
          <p:cNvSpPr txBox="1"/>
          <p:nvPr/>
        </p:nvSpPr>
        <p:spPr>
          <a:xfrm>
            <a:off x="1028700" y="1028700"/>
            <a:ext cx="5512745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499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References</a:t>
            </a:r>
            <a:endParaRPr/>
          </a:p>
        </p:txBody>
      </p:sp>
      <p:sp>
        <p:nvSpPr>
          <p:cNvPr id="346" name="Google Shape;346;p8"/>
          <p:cNvSpPr/>
          <p:nvPr/>
        </p:nvSpPr>
        <p:spPr>
          <a:xfrm rot="10800000">
            <a:off x="-2202553" y="4658337"/>
            <a:ext cx="4985461" cy="4317433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4651"/>
          </a:solidFill>
          <a:ln>
            <a:noFill/>
          </a:ln>
        </p:spPr>
      </p:sp>
      <p:sp>
        <p:nvSpPr>
          <p:cNvPr id="347" name="Google Shape;347;p8"/>
          <p:cNvSpPr/>
          <p:nvPr/>
        </p:nvSpPr>
        <p:spPr>
          <a:xfrm rot="10800000">
            <a:off x="2403506" y="7707188"/>
            <a:ext cx="3480308" cy="3013963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A4E473"/>
          </a:solidFill>
          <a:ln>
            <a:noFill/>
          </a:ln>
        </p:spPr>
      </p:sp>
      <p:sp>
        <p:nvSpPr>
          <p:cNvPr id="348" name="Google Shape;348;p8"/>
          <p:cNvSpPr/>
          <p:nvPr/>
        </p:nvSpPr>
        <p:spPr>
          <a:xfrm rot="10800000">
            <a:off x="-598306" y="3226806"/>
            <a:ext cx="1798578" cy="1557577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349" name="Google Shape;349;p8"/>
          <p:cNvSpPr/>
          <p:nvPr/>
        </p:nvSpPr>
        <p:spPr>
          <a:xfrm rot="10800000">
            <a:off x="0" y="7795449"/>
            <a:ext cx="3378391" cy="2925703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350" name="Google Shape;350;p8"/>
          <p:cNvSpPr txBox="1"/>
          <p:nvPr/>
        </p:nvSpPr>
        <p:spPr>
          <a:xfrm>
            <a:off x="2782908" y="2646416"/>
            <a:ext cx="14947723" cy="3580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</a:t>
            </a:r>
            <a:r>
              <a:rPr b="0" i="0" lang="en-US" sz="3399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https://link.springer.com/article/10.1186/s44147-022-00159-4</a:t>
            </a:r>
            <a:endParaRPr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b="0" i="0" lang="en-US" sz="3399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https://colab.research.google.com/drive/10eiR37CUfS1CndKhDuLOKUXkVuneZXYq?usp=sharing#scrollTo=VfRcS2Bm9l9A </a:t>
            </a:r>
            <a:endParaRPr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hlinkClick r:id="rId6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hlinkClick r:id="rId7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4651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"/>
          <p:cNvSpPr/>
          <p:nvPr/>
        </p:nvSpPr>
        <p:spPr>
          <a:xfrm>
            <a:off x="13585950" y="-517425"/>
            <a:ext cx="6210236" cy="5378093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356" name="Google Shape;356;p9"/>
          <p:cNvSpPr/>
          <p:nvPr/>
        </p:nvSpPr>
        <p:spPr>
          <a:xfrm>
            <a:off x="12009993" y="306851"/>
            <a:ext cx="3151914" cy="2729572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A4E473"/>
          </a:solidFill>
          <a:ln>
            <a:noFill/>
          </a:ln>
        </p:spPr>
      </p:sp>
      <p:sp>
        <p:nvSpPr>
          <p:cNvPr id="357" name="Google Shape;357;p9"/>
          <p:cNvSpPr/>
          <p:nvPr/>
        </p:nvSpPr>
        <p:spPr>
          <a:xfrm>
            <a:off x="4313051" y="496040"/>
            <a:ext cx="8802744" cy="9616559"/>
          </a:xfrm>
          <a:custGeom>
            <a:rect b="b" l="l" r="r" t="t"/>
            <a:pathLst>
              <a:path extrusionOk="0" h="9616559" w="8802744">
                <a:moveTo>
                  <a:pt x="0" y="0"/>
                </a:moveTo>
                <a:lnTo>
                  <a:pt x="8802744" y="0"/>
                </a:lnTo>
                <a:lnTo>
                  <a:pt x="8802744" y="9616559"/>
                </a:lnTo>
                <a:lnTo>
                  <a:pt x="0" y="96165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55" l="0" r="0" t="-156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