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Caveat"/>
      <p:regular r:id="rId27"/>
      <p:bold r:id="rId28"/>
    </p:embeddedFon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5" roundtripDataSignature="AMtx7mgw7pNp9Bh527gyYwUvQtxjqV0F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EA02F5-73EB-4EEA-9E0E-0673680BE3E8}">
  <a:tblStyle styleId="{9AEA02F5-73EB-4EEA-9E0E-0673680BE3E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Caveat-bold.fntdata"/><Relationship Id="rId27" Type="http://schemas.openxmlformats.org/officeDocument/2006/relationships/font" Target="fonts/Cave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MavenPro-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MavenPr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8"/>
          <p:cNvGrpSpPr/>
          <p:nvPr/>
        </p:nvGrpSpPr>
        <p:grpSpPr>
          <a:xfrm>
            <a:off x="7343003" y="3409675"/>
            <a:ext cx="1691422" cy="1732548"/>
            <a:chOff x="7343003" y="3409675"/>
            <a:chExt cx="1691422" cy="1732548"/>
          </a:xfrm>
        </p:grpSpPr>
        <p:grpSp>
          <p:nvGrpSpPr>
            <p:cNvPr id="11" name="Google Shape;11;p18"/>
            <p:cNvGrpSpPr/>
            <p:nvPr/>
          </p:nvGrpSpPr>
          <p:grpSpPr>
            <a:xfrm>
              <a:off x="7343003" y="4453711"/>
              <a:ext cx="316800" cy="688512"/>
              <a:chOff x="7343003" y="4453711"/>
              <a:chExt cx="316800" cy="688512"/>
            </a:xfrm>
          </p:grpSpPr>
          <p:sp>
            <p:nvSpPr>
              <p:cNvPr id="12" name="Google Shape;12;p18"/>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8"/>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8"/>
            <p:cNvGrpSpPr/>
            <p:nvPr/>
          </p:nvGrpSpPr>
          <p:grpSpPr>
            <a:xfrm>
              <a:off x="7801210" y="4105700"/>
              <a:ext cx="316800" cy="1036523"/>
              <a:chOff x="7801210" y="4105700"/>
              <a:chExt cx="316800" cy="1036523"/>
            </a:xfrm>
          </p:grpSpPr>
          <p:sp>
            <p:nvSpPr>
              <p:cNvPr id="15" name="Google Shape;15;p18"/>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8"/>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8"/>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8"/>
            <p:cNvGrpSpPr/>
            <p:nvPr/>
          </p:nvGrpSpPr>
          <p:grpSpPr>
            <a:xfrm>
              <a:off x="8259418" y="3757688"/>
              <a:ext cx="316800" cy="1384535"/>
              <a:chOff x="8259418" y="3757688"/>
              <a:chExt cx="316800" cy="1384535"/>
            </a:xfrm>
          </p:grpSpPr>
          <p:sp>
            <p:nvSpPr>
              <p:cNvPr id="19" name="Google Shape;19;p18"/>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8"/>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8"/>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8"/>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8"/>
            <p:cNvGrpSpPr/>
            <p:nvPr/>
          </p:nvGrpSpPr>
          <p:grpSpPr>
            <a:xfrm>
              <a:off x="8717625" y="3409675"/>
              <a:ext cx="316800" cy="1732548"/>
              <a:chOff x="8717625" y="3409675"/>
              <a:chExt cx="316800" cy="1732548"/>
            </a:xfrm>
          </p:grpSpPr>
          <p:sp>
            <p:nvSpPr>
              <p:cNvPr id="24" name="Google Shape;24;p18"/>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8"/>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8"/>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8"/>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8"/>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8"/>
          <p:cNvGrpSpPr/>
          <p:nvPr/>
        </p:nvGrpSpPr>
        <p:grpSpPr>
          <a:xfrm>
            <a:off x="5043503" y="0"/>
            <a:ext cx="3814072" cy="3839102"/>
            <a:chOff x="5043503" y="0"/>
            <a:chExt cx="3814072" cy="3839102"/>
          </a:xfrm>
        </p:grpSpPr>
        <p:sp>
          <p:nvSpPr>
            <p:cNvPr id="30" name="Google Shape;30;p18"/>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8"/>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8"/>
            <p:cNvGrpSpPr/>
            <p:nvPr/>
          </p:nvGrpSpPr>
          <p:grpSpPr>
            <a:xfrm>
              <a:off x="7647812" y="2704283"/>
              <a:ext cx="635219" cy="635219"/>
              <a:chOff x="6725724" y="2701260"/>
              <a:chExt cx="1208101" cy="1208100"/>
            </a:xfrm>
          </p:grpSpPr>
          <p:sp>
            <p:nvSpPr>
              <p:cNvPr id="33" name="Google Shape;33;p18"/>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8"/>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8"/>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8"/>
            <p:cNvGrpSpPr/>
            <p:nvPr/>
          </p:nvGrpSpPr>
          <p:grpSpPr>
            <a:xfrm>
              <a:off x="7952720" y="179238"/>
              <a:ext cx="873165" cy="873003"/>
              <a:chOff x="7754428" y="208725"/>
              <a:chExt cx="541800" cy="541800"/>
            </a:xfrm>
          </p:grpSpPr>
          <p:sp>
            <p:nvSpPr>
              <p:cNvPr id="38" name="Google Shape;38;p18"/>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8"/>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8"/>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8"/>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8"/>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8"/>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8"/>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8"/>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8"/>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7"/>
          <p:cNvGrpSpPr/>
          <p:nvPr/>
        </p:nvGrpSpPr>
        <p:grpSpPr>
          <a:xfrm>
            <a:off x="52" y="4099200"/>
            <a:ext cx="9144036" cy="1044300"/>
            <a:chOff x="52" y="4099200"/>
            <a:chExt cx="9144036" cy="1044300"/>
          </a:xfrm>
        </p:grpSpPr>
        <p:grpSp>
          <p:nvGrpSpPr>
            <p:cNvPr id="143" name="Google Shape;143;p27"/>
            <p:cNvGrpSpPr/>
            <p:nvPr/>
          </p:nvGrpSpPr>
          <p:grpSpPr>
            <a:xfrm>
              <a:off x="52" y="4309200"/>
              <a:ext cx="231622" cy="834300"/>
              <a:chOff x="2688737" y="4301380"/>
              <a:chExt cx="231900" cy="834300"/>
            </a:xfrm>
          </p:grpSpPr>
          <p:sp>
            <p:nvSpPr>
              <p:cNvPr id="144" name="Google Shape;144;p2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7"/>
            <p:cNvGrpSpPr/>
            <p:nvPr/>
          </p:nvGrpSpPr>
          <p:grpSpPr>
            <a:xfrm>
              <a:off x="371406" y="4099200"/>
              <a:ext cx="231622" cy="1044300"/>
              <a:chOff x="2688737" y="4091380"/>
              <a:chExt cx="231900" cy="1044300"/>
            </a:xfrm>
          </p:grpSpPr>
          <p:sp>
            <p:nvSpPr>
              <p:cNvPr id="149" name="Google Shape;149;p2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7"/>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7"/>
            <p:cNvGrpSpPr/>
            <p:nvPr/>
          </p:nvGrpSpPr>
          <p:grpSpPr>
            <a:xfrm>
              <a:off x="742761" y="4309200"/>
              <a:ext cx="231622" cy="834300"/>
              <a:chOff x="2688737" y="4301380"/>
              <a:chExt cx="231900" cy="834300"/>
            </a:xfrm>
          </p:grpSpPr>
          <p:sp>
            <p:nvSpPr>
              <p:cNvPr id="155" name="Google Shape;155;p2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7"/>
            <p:cNvGrpSpPr/>
            <p:nvPr/>
          </p:nvGrpSpPr>
          <p:grpSpPr>
            <a:xfrm>
              <a:off x="1114115" y="4518900"/>
              <a:ext cx="231622" cy="624600"/>
              <a:chOff x="2688737" y="4511080"/>
              <a:chExt cx="231900" cy="624600"/>
            </a:xfrm>
          </p:grpSpPr>
          <p:sp>
            <p:nvSpPr>
              <p:cNvPr id="160" name="Google Shape;160;p2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7"/>
            <p:cNvGrpSpPr/>
            <p:nvPr/>
          </p:nvGrpSpPr>
          <p:grpSpPr>
            <a:xfrm>
              <a:off x="1856753" y="4099200"/>
              <a:ext cx="231600" cy="1044300"/>
              <a:chOff x="1856753" y="4099200"/>
              <a:chExt cx="231600" cy="1044300"/>
            </a:xfrm>
          </p:grpSpPr>
          <p:sp>
            <p:nvSpPr>
              <p:cNvPr id="164" name="Google Shape;164;p27"/>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7"/>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7"/>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7"/>
            <p:cNvGrpSpPr/>
            <p:nvPr/>
          </p:nvGrpSpPr>
          <p:grpSpPr>
            <a:xfrm>
              <a:off x="2228107" y="4309200"/>
              <a:ext cx="231600" cy="834300"/>
              <a:chOff x="2228107" y="4309200"/>
              <a:chExt cx="231600" cy="834300"/>
            </a:xfrm>
          </p:grpSpPr>
          <p:sp>
            <p:nvSpPr>
              <p:cNvPr id="170" name="Google Shape;170;p27"/>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7"/>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7"/>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7"/>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7"/>
            <p:cNvGrpSpPr/>
            <p:nvPr/>
          </p:nvGrpSpPr>
          <p:grpSpPr>
            <a:xfrm>
              <a:off x="2599462" y="4518900"/>
              <a:ext cx="231600" cy="624600"/>
              <a:chOff x="2599462" y="4518900"/>
              <a:chExt cx="231600" cy="624600"/>
            </a:xfrm>
          </p:grpSpPr>
          <p:sp>
            <p:nvSpPr>
              <p:cNvPr id="175" name="Google Shape;175;p27"/>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7"/>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7"/>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7"/>
            <p:cNvGrpSpPr/>
            <p:nvPr/>
          </p:nvGrpSpPr>
          <p:grpSpPr>
            <a:xfrm>
              <a:off x="3342171" y="4099200"/>
              <a:ext cx="231600" cy="1044300"/>
              <a:chOff x="3342171" y="4099200"/>
              <a:chExt cx="231600" cy="1044300"/>
            </a:xfrm>
          </p:grpSpPr>
          <p:sp>
            <p:nvSpPr>
              <p:cNvPr id="179" name="Google Shape;179;p27"/>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7"/>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7"/>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7"/>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7"/>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7"/>
            <p:cNvGrpSpPr/>
            <p:nvPr/>
          </p:nvGrpSpPr>
          <p:grpSpPr>
            <a:xfrm>
              <a:off x="3713525" y="4309200"/>
              <a:ext cx="231600" cy="834300"/>
              <a:chOff x="3713525" y="4309200"/>
              <a:chExt cx="231600" cy="834300"/>
            </a:xfrm>
          </p:grpSpPr>
          <p:sp>
            <p:nvSpPr>
              <p:cNvPr id="185" name="Google Shape;185;p27"/>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7"/>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7"/>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7"/>
            <p:cNvGrpSpPr/>
            <p:nvPr/>
          </p:nvGrpSpPr>
          <p:grpSpPr>
            <a:xfrm>
              <a:off x="1485398" y="4309200"/>
              <a:ext cx="231600" cy="834300"/>
              <a:chOff x="1485398" y="4309200"/>
              <a:chExt cx="231600" cy="834300"/>
            </a:xfrm>
          </p:grpSpPr>
          <p:sp>
            <p:nvSpPr>
              <p:cNvPr id="190" name="Google Shape;190;p27"/>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7"/>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7"/>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7"/>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7"/>
            <p:cNvGrpSpPr/>
            <p:nvPr/>
          </p:nvGrpSpPr>
          <p:grpSpPr>
            <a:xfrm>
              <a:off x="4084879" y="4518900"/>
              <a:ext cx="231600" cy="624600"/>
              <a:chOff x="4084879" y="4518900"/>
              <a:chExt cx="231600" cy="624600"/>
            </a:xfrm>
          </p:grpSpPr>
          <p:sp>
            <p:nvSpPr>
              <p:cNvPr id="195" name="Google Shape;195;p27"/>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7"/>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7"/>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7"/>
            <p:cNvGrpSpPr/>
            <p:nvPr/>
          </p:nvGrpSpPr>
          <p:grpSpPr>
            <a:xfrm>
              <a:off x="2970816" y="4309200"/>
              <a:ext cx="231600" cy="834300"/>
              <a:chOff x="2970816" y="4309200"/>
              <a:chExt cx="231600" cy="834300"/>
            </a:xfrm>
          </p:grpSpPr>
          <p:sp>
            <p:nvSpPr>
              <p:cNvPr id="199" name="Google Shape;199;p27"/>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7"/>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7"/>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7"/>
            <p:cNvGrpSpPr/>
            <p:nvPr/>
          </p:nvGrpSpPr>
          <p:grpSpPr>
            <a:xfrm>
              <a:off x="4456234" y="4309200"/>
              <a:ext cx="231600" cy="834300"/>
              <a:chOff x="4456234" y="4309200"/>
              <a:chExt cx="231600" cy="834300"/>
            </a:xfrm>
          </p:grpSpPr>
          <p:sp>
            <p:nvSpPr>
              <p:cNvPr id="204" name="Google Shape;204;p27"/>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7"/>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7"/>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7"/>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7"/>
            <p:cNvGrpSpPr/>
            <p:nvPr/>
          </p:nvGrpSpPr>
          <p:grpSpPr>
            <a:xfrm>
              <a:off x="4827588" y="4099200"/>
              <a:ext cx="231600" cy="1044300"/>
              <a:chOff x="4827588" y="4099200"/>
              <a:chExt cx="231600" cy="1044300"/>
            </a:xfrm>
          </p:grpSpPr>
          <p:sp>
            <p:nvSpPr>
              <p:cNvPr id="209" name="Google Shape;209;p27"/>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7"/>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7"/>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7"/>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7"/>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7"/>
            <p:cNvGrpSpPr/>
            <p:nvPr/>
          </p:nvGrpSpPr>
          <p:grpSpPr>
            <a:xfrm>
              <a:off x="5198943" y="4309200"/>
              <a:ext cx="231600" cy="834300"/>
              <a:chOff x="5198943" y="4309200"/>
              <a:chExt cx="231600" cy="834300"/>
            </a:xfrm>
          </p:grpSpPr>
          <p:sp>
            <p:nvSpPr>
              <p:cNvPr id="215" name="Google Shape;215;p27"/>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7"/>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7"/>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7"/>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7"/>
            <p:cNvGrpSpPr/>
            <p:nvPr/>
          </p:nvGrpSpPr>
          <p:grpSpPr>
            <a:xfrm>
              <a:off x="5570297" y="4518900"/>
              <a:ext cx="231600" cy="624600"/>
              <a:chOff x="5570297" y="4518900"/>
              <a:chExt cx="231600" cy="624600"/>
            </a:xfrm>
          </p:grpSpPr>
          <p:sp>
            <p:nvSpPr>
              <p:cNvPr id="220" name="Google Shape;220;p27"/>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7"/>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7"/>
            <p:cNvGrpSpPr/>
            <p:nvPr/>
          </p:nvGrpSpPr>
          <p:grpSpPr>
            <a:xfrm>
              <a:off x="5941652" y="4309200"/>
              <a:ext cx="231600" cy="834300"/>
              <a:chOff x="5941652" y="4309200"/>
              <a:chExt cx="231600" cy="834300"/>
            </a:xfrm>
          </p:grpSpPr>
          <p:sp>
            <p:nvSpPr>
              <p:cNvPr id="224" name="Google Shape;224;p27"/>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7"/>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7"/>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7"/>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7"/>
            <p:cNvGrpSpPr/>
            <p:nvPr/>
          </p:nvGrpSpPr>
          <p:grpSpPr>
            <a:xfrm>
              <a:off x="6313006" y="4099200"/>
              <a:ext cx="231600" cy="1044300"/>
              <a:chOff x="6313006" y="4099200"/>
              <a:chExt cx="231600" cy="1044300"/>
            </a:xfrm>
          </p:grpSpPr>
          <p:sp>
            <p:nvSpPr>
              <p:cNvPr id="229" name="Google Shape;229;p27"/>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7"/>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7"/>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7"/>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7"/>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7"/>
            <p:cNvGrpSpPr/>
            <p:nvPr/>
          </p:nvGrpSpPr>
          <p:grpSpPr>
            <a:xfrm>
              <a:off x="6684361" y="4309200"/>
              <a:ext cx="231600" cy="834300"/>
              <a:chOff x="6684361" y="4309200"/>
              <a:chExt cx="231600" cy="834300"/>
            </a:xfrm>
          </p:grpSpPr>
          <p:sp>
            <p:nvSpPr>
              <p:cNvPr id="235" name="Google Shape;235;p27"/>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7"/>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7"/>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7"/>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7"/>
            <p:cNvGrpSpPr/>
            <p:nvPr/>
          </p:nvGrpSpPr>
          <p:grpSpPr>
            <a:xfrm>
              <a:off x="7055715" y="4518900"/>
              <a:ext cx="231600" cy="624600"/>
              <a:chOff x="7055715" y="4518900"/>
              <a:chExt cx="231600" cy="624600"/>
            </a:xfrm>
          </p:grpSpPr>
          <p:sp>
            <p:nvSpPr>
              <p:cNvPr id="240" name="Google Shape;240;p27"/>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7"/>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7"/>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7"/>
            <p:cNvGrpSpPr/>
            <p:nvPr/>
          </p:nvGrpSpPr>
          <p:grpSpPr>
            <a:xfrm>
              <a:off x="7798424" y="4099200"/>
              <a:ext cx="231600" cy="1044300"/>
              <a:chOff x="7798424" y="4099200"/>
              <a:chExt cx="231600" cy="1044300"/>
            </a:xfrm>
          </p:grpSpPr>
          <p:sp>
            <p:nvSpPr>
              <p:cNvPr id="244" name="Google Shape;244;p27"/>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7"/>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7"/>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7"/>
            <p:cNvGrpSpPr/>
            <p:nvPr/>
          </p:nvGrpSpPr>
          <p:grpSpPr>
            <a:xfrm>
              <a:off x="8169779" y="4309200"/>
              <a:ext cx="231600" cy="834300"/>
              <a:chOff x="8169779" y="4309200"/>
              <a:chExt cx="231600" cy="834300"/>
            </a:xfrm>
          </p:grpSpPr>
          <p:sp>
            <p:nvSpPr>
              <p:cNvPr id="250" name="Google Shape;250;p27"/>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7"/>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7"/>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7"/>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7"/>
            <p:cNvGrpSpPr/>
            <p:nvPr/>
          </p:nvGrpSpPr>
          <p:grpSpPr>
            <a:xfrm>
              <a:off x="7427070" y="4309200"/>
              <a:ext cx="231600" cy="834300"/>
              <a:chOff x="7427070" y="4309200"/>
              <a:chExt cx="231600" cy="834300"/>
            </a:xfrm>
          </p:grpSpPr>
          <p:sp>
            <p:nvSpPr>
              <p:cNvPr id="255" name="Google Shape;255;p27"/>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7"/>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7"/>
            <p:cNvGrpSpPr/>
            <p:nvPr/>
          </p:nvGrpSpPr>
          <p:grpSpPr>
            <a:xfrm>
              <a:off x="8541133" y="4518900"/>
              <a:ext cx="231600" cy="624600"/>
              <a:chOff x="8541133" y="4518900"/>
              <a:chExt cx="231600" cy="624600"/>
            </a:xfrm>
          </p:grpSpPr>
          <p:sp>
            <p:nvSpPr>
              <p:cNvPr id="260" name="Google Shape;260;p27"/>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7"/>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7"/>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7"/>
            <p:cNvGrpSpPr/>
            <p:nvPr/>
          </p:nvGrpSpPr>
          <p:grpSpPr>
            <a:xfrm>
              <a:off x="8912488" y="4309200"/>
              <a:ext cx="231600" cy="834300"/>
              <a:chOff x="8912488" y="4309200"/>
              <a:chExt cx="231600" cy="834300"/>
            </a:xfrm>
          </p:grpSpPr>
          <p:sp>
            <p:nvSpPr>
              <p:cNvPr id="264" name="Google Shape;264;p27"/>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7"/>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7"/>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7"/>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7"/>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7"/>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9"/>
          <p:cNvGrpSpPr/>
          <p:nvPr/>
        </p:nvGrpSpPr>
        <p:grpSpPr>
          <a:xfrm>
            <a:off x="625966" y="299376"/>
            <a:ext cx="999312" cy="999312"/>
            <a:chOff x="348199" y="179450"/>
            <a:chExt cx="1116300" cy="1116300"/>
          </a:xfrm>
        </p:grpSpPr>
        <p:sp>
          <p:nvSpPr>
            <p:cNvPr id="51" name="Google Shape;51;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20"/>
          <p:cNvGrpSpPr/>
          <p:nvPr/>
        </p:nvGrpSpPr>
        <p:grpSpPr>
          <a:xfrm>
            <a:off x="625966" y="299376"/>
            <a:ext cx="999312" cy="999312"/>
            <a:chOff x="348199" y="179450"/>
            <a:chExt cx="1116300" cy="1116300"/>
          </a:xfrm>
        </p:grpSpPr>
        <p:sp>
          <p:nvSpPr>
            <p:cNvPr id="58" name="Google Shape;58;p2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21"/>
          <p:cNvGrpSpPr/>
          <p:nvPr/>
        </p:nvGrpSpPr>
        <p:grpSpPr>
          <a:xfrm>
            <a:off x="146769" y="3406"/>
            <a:ext cx="1233214" cy="1384535"/>
            <a:chOff x="146769" y="3406"/>
            <a:chExt cx="1233214" cy="1384535"/>
          </a:xfrm>
        </p:grpSpPr>
        <p:grpSp>
          <p:nvGrpSpPr>
            <p:cNvPr id="64" name="Google Shape;64;p21"/>
            <p:cNvGrpSpPr/>
            <p:nvPr/>
          </p:nvGrpSpPr>
          <p:grpSpPr>
            <a:xfrm>
              <a:off x="1063183" y="3406"/>
              <a:ext cx="316800" cy="688513"/>
              <a:chOff x="1063183" y="3406"/>
              <a:chExt cx="316800" cy="688513"/>
            </a:xfrm>
          </p:grpSpPr>
          <p:sp>
            <p:nvSpPr>
              <p:cNvPr id="65" name="Google Shape;65;p21"/>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1"/>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21"/>
            <p:cNvGrpSpPr/>
            <p:nvPr/>
          </p:nvGrpSpPr>
          <p:grpSpPr>
            <a:xfrm>
              <a:off x="604976" y="3406"/>
              <a:ext cx="316800" cy="1036524"/>
              <a:chOff x="604976" y="3406"/>
              <a:chExt cx="316800" cy="1036524"/>
            </a:xfrm>
          </p:grpSpPr>
          <p:sp>
            <p:nvSpPr>
              <p:cNvPr id="68" name="Google Shape;68;p21"/>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1"/>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1"/>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21"/>
            <p:cNvGrpSpPr/>
            <p:nvPr/>
          </p:nvGrpSpPr>
          <p:grpSpPr>
            <a:xfrm>
              <a:off x="146769" y="3406"/>
              <a:ext cx="316800" cy="1384535"/>
              <a:chOff x="146769" y="3406"/>
              <a:chExt cx="316800" cy="1384535"/>
            </a:xfrm>
          </p:grpSpPr>
          <p:sp>
            <p:nvSpPr>
              <p:cNvPr id="72" name="Google Shape;72;p21"/>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1"/>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1"/>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1"/>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6" name="Google Shape;76;p21"/>
          <p:cNvGrpSpPr/>
          <p:nvPr/>
        </p:nvGrpSpPr>
        <p:grpSpPr>
          <a:xfrm>
            <a:off x="6775084" y="2904008"/>
            <a:ext cx="2186147" cy="2239500"/>
            <a:chOff x="6775084" y="2904008"/>
            <a:chExt cx="2186147" cy="2239500"/>
          </a:xfrm>
        </p:grpSpPr>
        <p:grpSp>
          <p:nvGrpSpPr>
            <p:cNvPr id="77" name="Google Shape;77;p21"/>
            <p:cNvGrpSpPr/>
            <p:nvPr/>
          </p:nvGrpSpPr>
          <p:grpSpPr>
            <a:xfrm>
              <a:off x="6775084" y="4253708"/>
              <a:ext cx="409500" cy="889800"/>
              <a:chOff x="6775084" y="4253708"/>
              <a:chExt cx="409500" cy="889800"/>
            </a:xfrm>
          </p:grpSpPr>
          <p:sp>
            <p:nvSpPr>
              <p:cNvPr id="78" name="Google Shape;78;p21"/>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1"/>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21"/>
            <p:cNvGrpSpPr/>
            <p:nvPr/>
          </p:nvGrpSpPr>
          <p:grpSpPr>
            <a:xfrm>
              <a:off x="7367299" y="3804008"/>
              <a:ext cx="409500" cy="1339500"/>
              <a:chOff x="7367299" y="3804008"/>
              <a:chExt cx="409500" cy="1339500"/>
            </a:xfrm>
          </p:grpSpPr>
          <p:sp>
            <p:nvSpPr>
              <p:cNvPr id="81" name="Google Shape;81;p21"/>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Google Shape;84;p21"/>
            <p:cNvGrpSpPr/>
            <p:nvPr/>
          </p:nvGrpSpPr>
          <p:grpSpPr>
            <a:xfrm>
              <a:off x="7959516" y="3354008"/>
              <a:ext cx="409500" cy="1789500"/>
              <a:chOff x="7959516" y="3354008"/>
              <a:chExt cx="409500" cy="1789500"/>
            </a:xfrm>
          </p:grpSpPr>
          <p:sp>
            <p:nvSpPr>
              <p:cNvPr id="85" name="Google Shape;85;p21"/>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1"/>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1"/>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21"/>
            <p:cNvGrpSpPr/>
            <p:nvPr/>
          </p:nvGrpSpPr>
          <p:grpSpPr>
            <a:xfrm>
              <a:off x="8551731" y="2904008"/>
              <a:ext cx="409500" cy="2239500"/>
              <a:chOff x="8551731" y="2904008"/>
              <a:chExt cx="409500" cy="2239500"/>
            </a:xfrm>
          </p:grpSpPr>
          <p:sp>
            <p:nvSpPr>
              <p:cNvPr id="90" name="Google Shape;90;p21"/>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1"/>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1"/>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1"/>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1"/>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5" name="Google Shape;95;p21"/>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6" name="Google Shape;96;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grpSp>
        <p:nvGrpSpPr>
          <p:cNvPr id="98" name="Google Shape;98;p22"/>
          <p:cNvGrpSpPr/>
          <p:nvPr/>
        </p:nvGrpSpPr>
        <p:grpSpPr>
          <a:xfrm>
            <a:off x="625966" y="299376"/>
            <a:ext cx="999312" cy="999312"/>
            <a:chOff x="348199" y="179450"/>
            <a:chExt cx="1116300" cy="1116300"/>
          </a:xfrm>
        </p:grpSpPr>
        <p:sp>
          <p:nvSpPr>
            <p:cNvPr id="99" name="Google Shape;99;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2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2" name="Google Shape;102;p22"/>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3" name="Google Shape;103;p2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4" name="Google Shape;104;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23"/>
          <p:cNvGrpSpPr/>
          <p:nvPr/>
        </p:nvGrpSpPr>
        <p:grpSpPr>
          <a:xfrm>
            <a:off x="625966" y="299376"/>
            <a:ext cx="999312" cy="999312"/>
            <a:chOff x="348199" y="179450"/>
            <a:chExt cx="1116300" cy="1116300"/>
          </a:xfrm>
        </p:grpSpPr>
        <p:sp>
          <p:nvSpPr>
            <p:cNvPr id="107" name="Google Shape;107;p2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23"/>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23"/>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24"/>
          <p:cNvGrpSpPr/>
          <p:nvPr/>
        </p:nvGrpSpPr>
        <p:grpSpPr>
          <a:xfrm>
            <a:off x="6866714" y="1255"/>
            <a:ext cx="2267380" cy="2601741"/>
            <a:chOff x="6790514" y="1255"/>
            <a:chExt cx="2267380" cy="2601741"/>
          </a:xfrm>
        </p:grpSpPr>
        <p:grpSp>
          <p:nvGrpSpPr>
            <p:cNvPr id="114" name="Google Shape;114;p24"/>
            <p:cNvGrpSpPr/>
            <p:nvPr/>
          </p:nvGrpSpPr>
          <p:grpSpPr>
            <a:xfrm>
              <a:off x="7067536" y="1255"/>
              <a:ext cx="1990358" cy="1990303"/>
              <a:chOff x="7067536" y="1255"/>
              <a:chExt cx="1990358" cy="1990303"/>
            </a:xfrm>
          </p:grpSpPr>
          <p:sp>
            <p:nvSpPr>
              <p:cNvPr id="115" name="Google Shape;115;p24"/>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4"/>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4"/>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24"/>
            <p:cNvGrpSpPr/>
            <p:nvPr/>
          </p:nvGrpSpPr>
          <p:grpSpPr>
            <a:xfrm>
              <a:off x="8207126" y="1807997"/>
              <a:ext cx="795000" cy="795000"/>
              <a:chOff x="8207126" y="1807997"/>
              <a:chExt cx="795000" cy="795000"/>
            </a:xfrm>
          </p:grpSpPr>
          <p:sp>
            <p:nvSpPr>
              <p:cNvPr id="119" name="Google Shape;119;p24"/>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4"/>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4"/>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24"/>
            <p:cNvGrpSpPr/>
            <p:nvPr/>
          </p:nvGrpSpPr>
          <p:grpSpPr>
            <a:xfrm>
              <a:off x="6790514" y="118857"/>
              <a:ext cx="548700" cy="548700"/>
              <a:chOff x="6790514" y="118857"/>
              <a:chExt cx="548700" cy="548700"/>
            </a:xfrm>
          </p:grpSpPr>
          <p:sp>
            <p:nvSpPr>
              <p:cNvPr id="123" name="Google Shape;123;p24"/>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4"/>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24"/>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25"/>
          <p:cNvGrpSpPr/>
          <p:nvPr/>
        </p:nvGrpSpPr>
        <p:grpSpPr>
          <a:xfrm>
            <a:off x="625966" y="299376"/>
            <a:ext cx="999312" cy="999312"/>
            <a:chOff x="348199" y="179450"/>
            <a:chExt cx="1116300" cy="1116300"/>
          </a:xfrm>
        </p:grpSpPr>
        <p:sp>
          <p:nvSpPr>
            <p:cNvPr id="129" name="Google Shape;129;p2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5"/>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25"/>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25"/>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6"/>
          <p:cNvGrpSpPr/>
          <p:nvPr/>
        </p:nvGrpSpPr>
        <p:grpSpPr>
          <a:xfrm>
            <a:off x="713373" y="3847119"/>
            <a:ext cx="825392" cy="825392"/>
            <a:chOff x="348199" y="179450"/>
            <a:chExt cx="1116300" cy="1116300"/>
          </a:xfrm>
        </p:grpSpPr>
        <p:sp>
          <p:nvSpPr>
            <p:cNvPr id="137" name="Google Shape;137;p2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6"/>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colab.research.google.com/drive/10eiR37CUfS1CndKhDuLOKUXkVuneZXYq?usp=sharing#scrollTo=VfRcS2Bm9l9A" TargetMode="External"/><Relationship Id="rId4" Type="http://schemas.openxmlformats.org/officeDocument/2006/relationships/hyperlink" Target="https://colab.research.google.com/drive/1bdv-UGQDO5DT29mRREf81MZHO5tYikWP?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613825"/>
            <a:ext cx="4560900" cy="18729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Accuracy Of Different Translational models</a:t>
            </a:r>
            <a:endParaRPr/>
          </a:p>
        </p:txBody>
      </p:sp>
      <p:sp>
        <p:nvSpPr>
          <p:cNvPr id="278" name="Google Shape;278;p1"/>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By Researchers and Innovators Cell, AI&amp;DS, VIIT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34" name="Shape 334"/>
        <p:cNvGrpSpPr/>
        <p:nvPr/>
      </p:nvGrpSpPr>
      <p:grpSpPr>
        <a:xfrm>
          <a:off x="0" y="0"/>
          <a:ext cx="0" cy="0"/>
          <a:chOff x="0" y="0"/>
          <a:chExt cx="0" cy="0"/>
        </a:xfrm>
      </p:grpSpPr>
      <p:sp>
        <p:nvSpPr>
          <p:cNvPr id="335" name="Google Shape;335;p10"/>
          <p:cNvSpPr txBox="1"/>
          <p:nvPr>
            <p:ph idx="1" type="body"/>
          </p:nvPr>
        </p:nvSpPr>
        <p:spPr>
          <a:xfrm>
            <a:off x="1101450" y="593575"/>
            <a:ext cx="7650600" cy="3851400"/>
          </a:xfrm>
          <a:prstGeom prst="rect">
            <a:avLst/>
          </a:prstGeom>
          <a:noFill/>
          <a:ln>
            <a:noFill/>
          </a:ln>
        </p:spPr>
        <p:txBody>
          <a:bodyPr anchorCtr="0" anchor="t" bIns="91425" lIns="91425" spcFirstLastPara="1" rIns="91425" wrap="square" tIns="91425">
            <a:normAutofit fontScale="25000"/>
          </a:bodyPr>
          <a:lstStyle/>
          <a:p>
            <a:pPr indent="0" lvl="0" marL="0" rtl="0" algn="l">
              <a:lnSpc>
                <a:spcPct val="100000"/>
              </a:lnSpc>
              <a:spcBef>
                <a:spcPts val="0"/>
              </a:spcBef>
              <a:spcAft>
                <a:spcPts val="0"/>
              </a:spcAft>
              <a:buSzPct val="325000"/>
              <a:buNone/>
            </a:pPr>
            <a:r>
              <a:t/>
            </a:r>
            <a:endParaRPr b="1" sz="1600">
              <a:solidFill>
                <a:schemeClr val="lt1"/>
              </a:solidFill>
            </a:endParaRPr>
          </a:p>
          <a:p>
            <a:pPr indent="0" lvl="0" marL="0" rtl="0" algn="l">
              <a:lnSpc>
                <a:spcPct val="115000"/>
              </a:lnSpc>
              <a:spcBef>
                <a:spcPts val="1200"/>
              </a:spcBef>
              <a:spcAft>
                <a:spcPts val="0"/>
              </a:spcAft>
              <a:buSzPct val="80959"/>
              <a:buNone/>
            </a:pPr>
            <a:r>
              <a:rPr b="1" lang="en" sz="6423">
                <a:solidFill>
                  <a:schemeClr val="lt1"/>
                </a:solidFill>
              </a:rPr>
              <a:t>4) Alignment: Align the tokens from the reference and hypothesis texts, usually done using dynamic programming algorithms such as the Levenshtein distance algorithm.</a:t>
            </a:r>
            <a:endParaRPr b="1" sz="6423">
              <a:solidFill>
                <a:schemeClr val="lt1"/>
              </a:solidFill>
            </a:endParaRPr>
          </a:p>
          <a:p>
            <a:pPr indent="0" lvl="0" marL="0" rtl="0" algn="l">
              <a:lnSpc>
                <a:spcPct val="100000"/>
              </a:lnSpc>
              <a:spcBef>
                <a:spcPts val="1200"/>
              </a:spcBef>
              <a:spcAft>
                <a:spcPts val="0"/>
              </a:spcAft>
              <a:buSzPct val="80959"/>
              <a:buNone/>
            </a:pPr>
            <a:r>
              <a:rPr b="1" lang="en" sz="6423">
                <a:solidFill>
                  <a:schemeClr val="lt1"/>
                </a:solidFill>
              </a:rPr>
              <a:t>5) Error calculation: Count the number of substitutions (substituting one word for another), deletions (missing words), and insertions (extra words) required to transform the hypothesis text into the reference text.</a:t>
            </a:r>
            <a:endParaRPr b="1" sz="6423">
              <a:solidFill>
                <a:schemeClr val="lt1"/>
              </a:solidFill>
            </a:endParaRPr>
          </a:p>
          <a:p>
            <a:pPr indent="0" lvl="0" marL="0" rtl="0" algn="l">
              <a:lnSpc>
                <a:spcPct val="100000"/>
              </a:lnSpc>
              <a:spcBef>
                <a:spcPts val="1200"/>
              </a:spcBef>
              <a:spcAft>
                <a:spcPts val="0"/>
              </a:spcAft>
              <a:buSzPct val="80959"/>
              <a:buNone/>
            </a:pPr>
            <a:r>
              <a:rPr b="1" lang="en" sz="6423">
                <a:solidFill>
                  <a:schemeClr val="lt1"/>
                </a:solidFill>
              </a:rPr>
              <a:t>6) Normalize the errors: Divide the total number of errors by the total number of words in the reference text.</a:t>
            </a:r>
            <a:endParaRPr b="1" sz="6423">
              <a:solidFill>
                <a:schemeClr val="lt1"/>
              </a:solidFill>
            </a:endParaRPr>
          </a:p>
          <a:p>
            <a:pPr indent="0" lvl="0" marL="0" rtl="0" algn="l">
              <a:lnSpc>
                <a:spcPct val="100000"/>
              </a:lnSpc>
              <a:spcBef>
                <a:spcPts val="1200"/>
              </a:spcBef>
              <a:spcAft>
                <a:spcPts val="0"/>
              </a:spcAft>
              <a:buSzPct val="80959"/>
              <a:buNone/>
            </a:pPr>
            <a:r>
              <a:rPr b="1" lang="en" sz="6423">
                <a:solidFill>
                  <a:schemeClr val="lt1"/>
                </a:solidFill>
              </a:rPr>
              <a:t>7) Calculate the WER: Finally, express this error rate as a percentage by multiplying the normalized error count by 100.</a:t>
            </a:r>
            <a:endParaRPr b="1" sz="6423">
              <a:solidFill>
                <a:schemeClr val="lt1"/>
              </a:solidFill>
            </a:endParaRPr>
          </a:p>
          <a:p>
            <a:pPr indent="0" lvl="0" marL="0" rtl="0" algn="l">
              <a:lnSpc>
                <a:spcPct val="115000"/>
              </a:lnSpc>
              <a:spcBef>
                <a:spcPts val="1200"/>
              </a:spcBef>
              <a:spcAft>
                <a:spcPts val="1200"/>
              </a:spcAft>
              <a:buSzPct val="247619"/>
              <a:buNone/>
            </a:pPr>
            <a:r>
              <a:t/>
            </a:r>
            <a:endParaRPr sz="21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39" name="Shape 339"/>
        <p:cNvGrpSpPr/>
        <p:nvPr/>
      </p:nvGrpSpPr>
      <p:grpSpPr>
        <a:xfrm>
          <a:off x="0" y="0"/>
          <a:ext cx="0" cy="0"/>
          <a:chOff x="0" y="0"/>
          <a:chExt cx="0" cy="0"/>
        </a:xfrm>
      </p:grpSpPr>
      <p:sp>
        <p:nvSpPr>
          <p:cNvPr id="340" name="Google Shape;340;p11"/>
          <p:cNvSpPr txBox="1"/>
          <p:nvPr>
            <p:ph type="title"/>
          </p:nvPr>
        </p:nvSpPr>
        <p:spPr>
          <a:xfrm>
            <a:off x="924750" y="3044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730"/>
              <a:buNone/>
            </a:pPr>
            <a:r>
              <a:rPr lang="en" sz="3355">
                <a:solidFill>
                  <a:schemeClr val="lt1"/>
                </a:solidFill>
              </a:rPr>
              <a:t>THE FORMULA-</a:t>
            </a:r>
            <a:endParaRPr sz="3355">
              <a:solidFill>
                <a:schemeClr val="lt1"/>
              </a:solidFill>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41" name="Google Shape;341;p11"/>
          <p:cNvSpPr txBox="1"/>
          <p:nvPr>
            <p:ph idx="1" type="body"/>
          </p:nvPr>
        </p:nvSpPr>
        <p:spPr>
          <a:xfrm>
            <a:off x="969450" y="1365750"/>
            <a:ext cx="6941100" cy="39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40">
                <a:solidFill>
                  <a:schemeClr val="lt1"/>
                </a:solidFill>
              </a:rPr>
              <a:t>Where:</a:t>
            </a:r>
            <a:endParaRPr b="1" sz="2040">
              <a:solidFill>
                <a:schemeClr val="lt1"/>
              </a:solidFill>
            </a:endParaRPr>
          </a:p>
          <a:p>
            <a:pPr indent="0" lvl="0" marL="0" rtl="0" algn="l">
              <a:lnSpc>
                <a:spcPct val="115000"/>
              </a:lnSpc>
              <a:spcBef>
                <a:spcPts val="1200"/>
              </a:spcBef>
              <a:spcAft>
                <a:spcPts val="0"/>
              </a:spcAft>
              <a:buSzPts val="1300"/>
              <a:buNone/>
            </a:pPr>
            <a:r>
              <a:rPr b="1" lang="en" sz="2040">
                <a:solidFill>
                  <a:schemeClr val="lt1"/>
                </a:solidFill>
              </a:rPr>
              <a:t>S is the number of substitutions.</a:t>
            </a:r>
            <a:endParaRPr b="1" sz="2040">
              <a:solidFill>
                <a:schemeClr val="lt1"/>
              </a:solidFill>
            </a:endParaRPr>
          </a:p>
          <a:p>
            <a:pPr indent="0" lvl="0" marL="0" rtl="0" algn="l">
              <a:lnSpc>
                <a:spcPct val="115000"/>
              </a:lnSpc>
              <a:spcBef>
                <a:spcPts val="1200"/>
              </a:spcBef>
              <a:spcAft>
                <a:spcPts val="0"/>
              </a:spcAft>
              <a:buSzPts val="1300"/>
              <a:buNone/>
            </a:pPr>
            <a:r>
              <a:rPr b="1" lang="en" sz="2040">
                <a:solidFill>
                  <a:schemeClr val="lt1"/>
                </a:solidFill>
              </a:rPr>
              <a:t>D is the number of deletions.</a:t>
            </a:r>
            <a:endParaRPr b="1" sz="2040">
              <a:solidFill>
                <a:schemeClr val="lt1"/>
              </a:solidFill>
            </a:endParaRPr>
          </a:p>
          <a:p>
            <a:pPr indent="0" lvl="0" marL="0" rtl="0" algn="l">
              <a:lnSpc>
                <a:spcPct val="115000"/>
              </a:lnSpc>
              <a:spcBef>
                <a:spcPts val="1200"/>
              </a:spcBef>
              <a:spcAft>
                <a:spcPts val="0"/>
              </a:spcAft>
              <a:buSzPts val="1300"/>
              <a:buNone/>
            </a:pPr>
            <a:r>
              <a:rPr b="1" lang="en" sz="2040">
                <a:solidFill>
                  <a:schemeClr val="lt1"/>
                </a:solidFill>
              </a:rPr>
              <a:t>I is the number of insertions.</a:t>
            </a:r>
            <a:endParaRPr b="1" sz="2040">
              <a:solidFill>
                <a:schemeClr val="lt1"/>
              </a:solidFill>
            </a:endParaRPr>
          </a:p>
          <a:p>
            <a:pPr indent="0" lvl="0" marL="0" rtl="0" algn="l">
              <a:lnSpc>
                <a:spcPct val="115000"/>
              </a:lnSpc>
              <a:spcBef>
                <a:spcPts val="1200"/>
              </a:spcBef>
              <a:spcAft>
                <a:spcPts val="0"/>
              </a:spcAft>
              <a:buSzPts val="1300"/>
              <a:buNone/>
            </a:pPr>
            <a:r>
              <a:rPr b="1" lang="en" sz="2040">
                <a:solidFill>
                  <a:schemeClr val="lt1"/>
                </a:solidFill>
              </a:rPr>
              <a:t>N is the total number of words in the reference text.</a:t>
            </a:r>
            <a:endParaRPr b="1" sz="2040">
              <a:solidFill>
                <a:schemeClr val="lt1"/>
              </a:solidFill>
            </a:endParaRPr>
          </a:p>
          <a:p>
            <a:pPr indent="0" lvl="0" marL="0" rtl="0" algn="l">
              <a:lnSpc>
                <a:spcPct val="115000"/>
              </a:lnSpc>
              <a:spcBef>
                <a:spcPts val="1200"/>
              </a:spcBef>
              <a:spcAft>
                <a:spcPts val="0"/>
              </a:spcAft>
              <a:buSzPts val="440"/>
              <a:buNone/>
            </a:pPr>
            <a:r>
              <a:t/>
            </a:r>
            <a:endParaRPr b="1" sz="939">
              <a:solidFill>
                <a:schemeClr val="lt1"/>
              </a:solidFill>
            </a:endParaRPr>
          </a:p>
          <a:p>
            <a:pPr indent="0" lvl="0" marL="0" rtl="0" algn="l">
              <a:lnSpc>
                <a:spcPct val="115000"/>
              </a:lnSpc>
              <a:spcBef>
                <a:spcPts val="1200"/>
              </a:spcBef>
              <a:spcAft>
                <a:spcPts val="1200"/>
              </a:spcAft>
              <a:buSzPts val="440"/>
              <a:buNone/>
            </a:pPr>
            <a:r>
              <a:t/>
            </a:r>
            <a:endParaRPr sz="839">
              <a:solidFill>
                <a:schemeClr val="lt1"/>
              </a:solidFill>
            </a:endParaRPr>
          </a:p>
        </p:txBody>
      </p:sp>
      <p:pic>
        <p:nvPicPr>
          <p:cNvPr id="342" name="Google Shape;342;p11"/>
          <p:cNvPicPr preferRelativeResize="0"/>
          <p:nvPr/>
        </p:nvPicPr>
        <p:blipFill rotWithShape="1">
          <a:blip r:embed="rId3">
            <a:alphaModFix/>
          </a:blip>
          <a:srcRect b="0" l="0" r="0" t="0"/>
          <a:stretch/>
        </p:blipFill>
        <p:spPr>
          <a:xfrm>
            <a:off x="4091152" y="244900"/>
            <a:ext cx="3819400" cy="84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46" name="Shape 346"/>
        <p:cNvGrpSpPr/>
        <p:nvPr/>
      </p:nvGrpSpPr>
      <p:grpSpPr>
        <a:xfrm>
          <a:off x="0" y="0"/>
          <a:ext cx="0" cy="0"/>
          <a:chOff x="0" y="0"/>
          <a:chExt cx="0" cy="0"/>
        </a:xfrm>
      </p:grpSpPr>
      <p:sp>
        <p:nvSpPr>
          <p:cNvPr id="347" name="Google Shape;347;p12"/>
          <p:cNvSpPr txBox="1"/>
          <p:nvPr>
            <p:ph type="title"/>
          </p:nvPr>
        </p:nvSpPr>
        <p:spPr>
          <a:xfrm>
            <a:off x="924750" y="3044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730"/>
              <a:buNone/>
            </a:pPr>
            <a:r>
              <a:rPr lang="en" sz="3355">
                <a:solidFill>
                  <a:schemeClr val="lt1"/>
                </a:solidFill>
              </a:rPr>
              <a:t>What is Char F-Score?</a:t>
            </a:r>
            <a:endParaRPr sz="3355">
              <a:solidFill>
                <a:schemeClr val="lt1"/>
              </a:solidFill>
            </a:endParaRPr>
          </a:p>
          <a:p>
            <a:pPr indent="0" lvl="0" marL="0" rtl="0" algn="l">
              <a:lnSpc>
                <a:spcPct val="100000"/>
              </a:lnSpc>
              <a:spcBef>
                <a:spcPts val="0"/>
              </a:spcBef>
              <a:spcAft>
                <a:spcPts val="0"/>
              </a:spcAft>
              <a:buSzPct val="92730"/>
              <a:buNone/>
            </a:pPr>
            <a:r>
              <a:t/>
            </a:r>
            <a:endParaRPr sz="3355">
              <a:solidFill>
                <a:schemeClr val="lt1"/>
              </a:solidFill>
            </a:endParaRPr>
          </a:p>
          <a:p>
            <a:pPr indent="0" lvl="0" marL="0" rtl="0" algn="l">
              <a:lnSpc>
                <a:spcPct val="100000"/>
              </a:lnSpc>
              <a:spcBef>
                <a:spcPts val="0"/>
              </a:spcBef>
              <a:spcAft>
                <a:spcPts val="0"/>
              </a:spcAft>
              <a:buSzPct val="92730"/>
              <a:buNone/>
            </a:pPr>
            <a:r>
              <a:t/>
            </a:r>
            <a:endParaRPr sz="3355">
              <a:solidFill>
                <a:schemeClr val="lt1"/>
              </a:solidFill>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48" name="Google Shape;348;p12"/>
          <p:cNvSpPr txBox="1"/>
          <p:nvPr>
            <p:ph idx="1" type="body"/>
          </p:nvPr>
        </p:nvSpPr>
        <p:spPr>
          <a:xfrm>
            <a:off x="924750" y="1036700"/>
            <a:ext cx="6941100" cy="255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605"/>
              <a:buNone/>
            </a:pPr>
            <a:r>
              <a:rPr b="1" lang="en" sz="1844">
                <a:solidFill>
                  <a:schemeClr val="lt1"/>
                </a:solidFill>
              </a:rPr>
              <a:t>The "char F-score" usually refers to the character-level F-score, which is a metric used to evaluate the performance of text classification or natural language processing tasks at the character level. It's particularly useful when dealing with tasks like machine translation, where the alignment of individual characters can be important.</a:t>
            </a:r>
            <a:endParaRPr sz="455">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52" name="Shape 352"/>
        <p:cNvGrpSpPr/>
        <p:nvPr/>
      </p:nvGrpSpPr>
      <p:grpSpPr>
        <a:xfrm>
          <a:off x="0" y="0"/>
          <a:ext cx="0" cy="0"/>
          <a:chOff x="0" y="0"/>
          <a:chExt cx="0" cy="0"/>
        </a:xfrm>
      </p:grpSpPr>
      <p:sp>
        <p:nvSpPr>
          <p:cNvPr id="353" name="Google Shape;353;p13"/>
          <p:cNvSpPr txBox="1"/>
          <p:nvPr>
            <p:ph type="title"/>
          </p:nvPr>
        </p:nvSpPr>
        <p:spPr>
          <a:xfrm>
            <a:off x="924750" y="3044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730"/>
              <a:buNone/>
            </a:pPr>
            <a:r>
              <a:rPr lang="en" sz="3355">
                <a:solidFill>
                  <a:schemeClr val="lt1"/>
                </a:solidFill>
              </a:rPr>
              <a:t>THE FORMULA-</a:t>
            </a:r>
            <a:endParaRPr sz="3355">
              <a:solidFill>
                <a:schemeClr val="lt1"/>
              </a:solidFill>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54" name="Google Shape;354;p13"/>
          <p:cNvSpPr txBox="1"/>
          <p:nvPr>
            <p:ph idx="1" type="body"/>
          </p:nvPr>
        </p:nvSpPr>
        <p:spPr>
          <a:xfrm>
            <a:off x="924750" y="1512575"/>
            <a:ext cx="6941100" cy="39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640">
                <a:solidFill>
                  <a:schemeClr val="lt1"/>
                </a:solidFill>
              </a:rPr>
              <a:t>Where:</a:t>
            </a:r>
            <a:endParaRPr b="1" sz="1640">
              <a:solidFill>
                <a:schemeClr val="lt1"/>
              </a:solidFill>
            </a:endParaRPr>
          </a:p>
          <a:p>
            <a:pPr indent="0" lvl="0" marL="0" rtl="0" algn="l">
              <a:lnSpc>
                <a:spcPct val="115000"/>
              </a:lnSpc>
              <a:spcBef>
                <a:spcPts val="1200"/>
              </a:spcBef>
              <a:spcAft>
                <a:spcPts val="0"/>
              </a:spcAft>
              <a:buSzPts val="1300"/>
              <a:buNone/>
            </a:pPr>
            <a:r>
              <a:rPr b="1" lang="en" sz="1640">
                <a:solidFill>
                  <a:schemeClr val="lt1"/>
                </a:solidFill>
              </a:rPr>
              <a:t>Precision measures the accuracy of the positive predictions. It's calculated as the ratio of true positive predictions to the sum of true positive and false positive predictions.</a:t>
            </a:r>
            <a:endParaRPr b="1" sz="1640">
              <a:solidFill>
                <a:schemeClr val="lt1"/>
              </a:solidFill>
            </a:endParaRPr>
          </a:p>
          <a:p>
            <a:pPr indent="0" lvl="0" marL="0" rtl="0" algn="l">
              <a:lnSpc>
                <a:spcPct val="115000"/>
              </a:lnSpc>
              <a:spcBef>
                <a:spcPts val="1200"/>
              </a:spcBef>
              <a:spcAft>
                <a:spcPts val="0"/>
              </a:spcAft>
              <a:buSzPts val="1300"/>
              <a:buNone/>
            </a:pPr>
            <a:r>
              <a:rPr b="1" lang="en" sz="1640">
                <a:solidFill>
                  <a:schemeClr val="lt1"/>
                </a:solidFill>
              </a:rPr>
              <a:t>Recall measures the ability of the classifier to correctly identify positive instances. It's calculated as the ratio of true positive predictions to the sum of true positive and false negative predictions.</a:t>
            </a:r>
            <a:endParaRPr b="1" sz="1840">
              <a:solidFill>
                <a:schemeClr val="lt1"/>
              </a:solidFill>
            </a:endParaRPr>
          </a:p>
          <a:p>
            <a:pPr indent="0" lvl="0" marL="0" rtl="0" algn="l">
              <a:lnSpc>
                <a:spcPct val="115000"/>
              </a:lnSpc>
              <a:spcBef>
                <a:spcPts val="1200"/>
              </a:spcBef>
              <a:spcAft>
                <a:spcPts val="0"/>
              </a:spcAft>
              <a:buSzPts val="1300"/>
              <a:buNone/>
            </a:pPr>
            <a:r>
              <a:rPr b="1" lang="en" sz="1840">
                <a:solidFill>
                  <a:schemeClr val="lt1"/>
                </a:solidFill>
              </a:rPr>
              <a:t>β is a parameter that adjusts the weight given to precision and recall. When 𝛽=1 it's called the F1 score, which balances precision and recall equally.</a:t>
            </a:r>
            <a:endParaRPr b="1" sz="1840">
              <a:solidFill>
                <a:schemeClr val="lt1"/>
              </a:solidFill>
            </a:endParaRPr>
          </a:p>
          <a:p>
            <a:pPr indent="0" lvl="0" marL="0" rtl="0" algn="l">
              <a:lnSpc>
                <a:spcPct val="115000"/>
              </a:lnSpc>
              <a:spcBef>
                <a:spcPts val="1200"/>
              </a:spcBef>
              <a:spcAft>
                <a:spcPts val="0"/>
              </a:spcAft>
              <a:buSzPts val="1300"/>
              <a:buNone/>
            </a:pPr>
            <a:r>
              <a:t/>
            </a:r>
            <a:endParaRPr b="1" sz="2040">
              <a:solidFill>
                <a:schemeClr val="lt1"/>
              </a:solidFill>
            </a:endParaRPr>
          </a:p>
          <a:p>
            <a:pPr indent="0" lvl="0" marL="0" rtl="0" algn="l">
              <a:lnSpc>
                <a:spcPct val="115000"/>
              </a:lnSpc>
              <a:spcBef>
                <a:spcPts val="1200"/>
              </a:spcBef>
              <a:spcAft>
                <a:spcPts val="0"/>
              </a:spcAft>
              <a:buSzPts val="440"/>
              <a:buNone/>
            </a:pPr>
            <a:r>
              <a:t/>
            </a:r>
            <a:endParaRPr b="1" sz="939">
              <a:solidFill>
                <a:schemeClr val="lt1"/>
              </a:solidFill>
            </a:endParaRPr>
          </a:p>
          <a:p>
            <a:pPr indent="0" lvl="0" marL="0" rtl="0" algn="l">
              <a:lnSpc>
                <a:spcPct val="115000"/>
              </a:lnSpc>
              <a:spcBef>
                <a:spcPts val="1200"/>
              </a:spcBef>
              <a:spcAft>
                <a:spcPts val="1200"/>
              </a:spcAft>
              <a:buSzPts val="440"/>
              <a:buNone/>
            </a:pPr>
            <a:r>
              <a:t/>
            </a:r>
            <a:endParaRPr sz="839">
              <a:solidFill>
                <a:schemeClr val="lt1"/>
              </a:solidFill>
            </a:endParaRPr>
          </a:p>
        </p:txBody>
      </p:sp>
      <p:pic>
        <p:nvPicPr>
          <p:cNvPr id="355" name="Google Shape;355;p13"/>
          <p:cNvPicPr preferRelativeResize="0"/>
          <p:nvPr/>
        </p:nvPicPr>
        <p:blipFill rotWithShape="1">
          <a:blip r:embed="rId3">
            <a:alphaModFix/>
          </a:blip>
          <a:srcRect b="0" l="0" r="0" t="0"/>
          <a:stretch/>
        </p:blipFill>
        <p:spPr>
          <a:xfrm>
            <a:off x="4145925" y="208850"/>
            <a:ext cx="4522975" cy="130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59" name="Shape 359"/>
        <p:cNvGrpSpPr/>
        <p:nvPr/>
      </p:nvGrpSpPr>
      <p:grpSpPr>
        <a:xfrm>
          <a:off x="0" y="0"/>
          <a:ext cx="0" cy="0"/>
          <a:chOff x="0" y="0"/>
          <a:chExt cx="0" cy="0"/>
        </a:xfrm>
      </p:grpSpPr>
      <p:sp>
        <p:nvSpPr>
          <p:cNvPr id="360" name="Google Shape;360;p14"/>
          <p:cNvSpPr txBox="1"/>
          <p:nvPr>
            <p:ph type="title"/>
          </p:nvPr>
        </p:nvSpPr>
        <p:spPr>
          <a:xfrm>
            <a:off x="727475" y="44000"/>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COMPARISON BETWEEN DIFFERENT SCORING METRICS</a:t>
            </a:r>
            <a:endParaRPr>
              <a:solidFill>
                <a:schemeClr val="lt1"/>
              </a:solidFill>
            </a:endParaRPr>
          </a:p>
        </p:txBody>
      </p:sp>
      <p:sp>
        <p:nvSpPr>
          <p:cNvPr id="361" name="Google Shape;361;p1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graphicFrame>
        <p:nvGraphicFramePr>
          <p:cNvPr id="362" name="Google Shape;362;p14"/>
          <p:cNvGraphicFramePr/>
          <p:nvPr/>
        </p:nvGraphicFramePr>
        <p:xfrm>
          <a:off x="0" y="1260800"/>
          <a:ext cx="3000000" cy="3000000"/>
        </p:xfrm>
        <a:graphic>
          <a:graphicData uri="http://schemas.openxmlformats.org/drawingml/2006/table">
            <a:tbl>
              <a:tblPr>
                <a:solidFill>
                  <a:srgbClr val="FAFAFA"/>
                </a:solidFill>
                <a:tableStyleId>{9AEA02F5-73EB-4EEA-9E0E-0673680BE3E8}</a:tableStyleId>
              </a:tblPr>
              <a:tblGrid>
                <a:gridCol w="847900"/>
                <a:gridCol w="3966325"/>
                <a:gridCol w="3664850"/>
                <a:gridCol w="574700"/>
              </a:tblGrid>
              <a:tr h="39277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Metric</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Description</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Calculation</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12529"/>
                          </a:solidFill>
                          <a:highlight>
                            <a:srgbClr val="FAFAFA"/>
                          </a:highlight>
                        </a:rPr>
                        <a:t>Range</a:t>
                      </a:r>
                      <a:endParaRPr sz="10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97917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Char F-Score</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Measures the similarity between predicted and reference text based on character-level matches, including both precision and recall. Higher scores indicate better performance.</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(1+</a:t>
                      </a:r>
                      <a:r>
                        <a:rPr lang="en" sz="1200" u="none" cap="none" strike="noStrike">
                          <a:solidFill>
                            <a:srgbClr val="212529"/>
                          </a:solidFill>
                          <a:highlight>
                            <a:schemeClr val="lt1"/>
                          </a:highlight>
                          <a:latin typeface="Roboto"/>
                          <a:ea typeface="Roboto"/>
                          <a:cs typeface="Roboto"/>
                          <a:sym typeface="Roboto"/>
                        </a:rPr>
                        <a:t>β</a:t>
                      </a:r>
                      <a:r>
                        <a:rPr baseline="30000" lang="en" sz="1200" u="none" cap="none" strike="noStrike">
                          <a:solidFill>
                            <a:srgbClr val="212529"/>
                          </a:solidFill>
                          <a:highlight>
                            <a:schemeClr val="lt1"/>
                          </a:highlight>
                          <a:latin typeface="Roboto"/>
                          <a:ea typeface="Roboto"/>
                          <a:cs typeface="Roboto"/>
                          <a:sym typeface="Roboto"/>
                        </a:rPr>
                        <a:t>2</a:t>
                      </a:r>
                      <a:r>
                        <a:rPr lang="en" sz="1200" u="none" cap="none" strike="noStrike">
                          <a:solidFill>
                            <a:srgbClr val="212529"/>
                          </a:solidFill>
                          <a:highlight>
                            <a:schemeClr val="lt1"/>
                          </a:highlight>
                          <a:latin typeface="Roboto"/>
                          <a:ea typeface="Roboto"/>
                          <a:cs typeface="Roboto"/>
                          <a:sym typeface="Roboto"/>
                        </a:rPr>
                        <a:t> </a:t>
                      </a:r>
                      <a:r>
                        <a:rPr lang="en" sz="1200" u="none" cap="none" strike="noStrike">
                          <a:solidFill>
                            <a:srgbClr val="212529"/>
                          </a:solidFill>
                          <a:highlight>
                            <a:srgbClr val="FAFAFA"/>
                          </a:highlight>
                        </a:rPr>
                        <a:t>) * [(Precision * Recall ) / (</a:t>
                      </a:r>
                      <a:r>
                        <a:rPr lang="en" sz="1200" u="none" cap="none" strike="noStrike">
                          <a:solidFill>
                            <a:srgbClr val="212529"/>
                          </a:solidFill>
                          <a:highlight>
                            <a:schemeClr val="lt1"/>
                          </a:highlight>
                          <a:latin typeface="Roboto"/>
                          <a:ea typeface="Roboto"/>
                          <a:cs typeface="Roboto"/>
                          <a:sym typeface="Roboto"/>
                        </a:rPr>
                        <a:t>β</a:t>
                      </a:r>
                      <a:r>
                        <a:rPr baseline="30000" lang="en" sz="1200" u="none" cap="none" strike="noStrike">
                          <a:solidFill>
                            <a:srgbClr val="212529"/>
                          </a:solidFill>
                          <a:highlight>
                            <a:schemeClr val="lt1"/>
                          </a:highlight>
                          <a:latin typeface="Roboto"/>
                          <a:ea typeface="Roboto"/>
                          <a:cs typeface="Roboto"/>
                          <a:sym typeface="Roboto"/>
                        </a:rPr>
                        <a:t>2</a:t>
                      </a:r>
                      <a:r>
                        <a:rPr lang="en" sz="1200" u="none" cap="none" strike="noStrike">
                          <a:solidFill>
                            <a:srgbClr val="212529"/>
                          </a:solidFill>
                          <a:highlight>
                            <a:schemeClr val="lt1"/>
                          </a:highlight>
                          <a:latin typeface="Roboto"/>
                          <a:ea typeface="Roboto"/>
                          <a:cs typeface="Roboto"/>
                          <a:sym typeface="Roboto"/>
                        </a:rPr>
                        <a:t> * </a:t>
                      </a:r>
                      <a:r>
                        <a:rPr lang="en" sz="1200" u="none" cap="none" strike="noStrike">
                          <a:solidFill>
                            <a:srgbClr val="212529"/>
                          </a:solidFill>
                          <a:highlight>
                            <a:srgbClr val="FAFAFA"/>
                          </a:highlight>
                        </a:rPr>
                        <a:t>Precision + Recall)]</a:t>
                      </a:r>
                      <a:endParaRPr sz="1200" u="none" cap="none" strike="noStrike">
                        <a:solidFill>
                          <a:srgbClr val="212529"/>
                        </a:solidFill>
                        <a:highlight>
                          <a:srgbClr val="FAFAFA"/>
                        </a:highlight>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(0,1)</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97917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METEOR Score</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Measures the quality of machine translation or text generation by considering precision, recall, and alignment at the token level, with emphasis on semantic similarity.</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Complex algorithm considering precision, recall, and alignment.</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(0,∞)</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97917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Word Error Rate</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Measures the difference between predicted and reference text based on the number of word-level errors, including substitutions, insertions, and deletions. Lower rates indicate better performance</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(S+D+I) / N where S is the number of substitutions, D is the number of deletions, I is the number of insertions, and N is the total number of words in the reference.</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(0,∞)</a:t>
                      </a:r>
                      <a:endParaRPr sz="1200" u="none" cap="none" strike="noStrike">
                        <a:solidFill>
                          <a:schemeClr val="lt1"/>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66" name="Shape 366"/>
        <p:cNvGrpSpPr/>
        <p:nvPr/>
      </p:nvGrpSpPr>
      <p:grpSpPr>
        <a:xfrm>
          <a:off x="0" y="0"/>
          <a:ext cx="0" cy="0"/>
          <a:chOff x="0" y="0"/>
          <a:chExt cx="0" cy="0"/>
        </a:xfrm>
      </p:grpSpPr>
      <p:sp>
        <p:nvSpPr>
          <p:cNvPr id="367" name="Google Shape;367;p15"/>
          <p:cNvSpPr txBox="1"/>
          <p:nvPr>
            <p:ph type="ctrTitle"/>
          </p:nvPr>
        </p:nvSpPr>
        <p:spPr>
          <a:xfrm>
            <a:off x="704375" y="605129"/>
            <a:ext cx="4255500" cy="20214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5263"/>
              <a:buNone/>
            </a:pPr>
            <a:r>
              <a:rPr lang="en" sz="3800"/>
              <a:t>OUR REFERENCE</a:t>
            </a:r>
            <a:endParaRPr sz="3800">
              <a:solidFill>
                <a:schemeClr val="lt1"/>
              </a:solidFill>
            </a:endParaRPr>
          </a:p>
          <a:p>
            <a:pPr indent="0" lvl="0" marL="0" rtl="0" algn="l">
              <a:lnSpc>
                <a:spcPct val="100000"/>
              </a:lnSpc>
              <a:spcBef>
                <a:spcPts val="0"/>
              </a:spcBef>
              <a:spcAft>
                <a:spcPts val="0"/>
              </a:spcAft>
              <a:buSzPct val="119225"/>
              <a:buNone/>
            </a:pPr>
            <a:r>
              <a:t/>
            </a:r>
            <a:endParaRPr sz="3355">
              <a:solidFill>
                <a:schemeClr val="lt1"/>
              </a:solidFill>
            </a:endParaRPr>
          </a:p>
          <a:p>
            <a:pPr indent="0" lvl="0" marL="0" rtl="0" algn="l">
              <a:lnSpc>
                <a:spcPct val="100000"/>
              </a:lnSpc>
              <a:spcBef>
                <a:spcPts val="0"/>
              </a:spcBef>
              <a:spcAft>
                <a:spcPts val="0"/>
              </a:spcAft>
              <a:buSzPct val="119225"/>
              <a:buNone/>
            </a:pPr>
            <a:r>
              <a:t/>
            </a:r>
            <a:endParaRPr sz="3355">
              <a:solidFill>
                <a:schemeClr val="lt1"/>
              </a:solidFill>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68" name="Google Shape;368;p15"/>
          <p:cNvSpPr txBox="1"/>
          <p:nvPr>
            <p:ph idx="1" type="subTitle"/>
          </p:nvPr>
        </p:nvSpPr>
        <p:spPr>
          <a:xfrm>
            <a:off x="540225" y="1268125"/>
            <a:ext cx="5974500" cy="695400"/>
          </a:xfrm>
          <a:prstGeom prst="rect">
            <a:avLst/>
          </a:prstGeom>
          <a:noFill/>
          <a:ln>
            <a:noFill/>
          </a:ln>
        </p:spPr>
        <p:txBody>
          <a:bodyPr anchorCtr="0" anchor="t" bIns="91425" lIns="91425" spcFirstLastPara="1" rIns="91425" wrap="square" tIns="91425">
            <a:noAutofit/>
          </a:bodyPr>
          <a:lstStyle/>
          <a:p>
            <a:pPr indent="-366087" lvl="0" marL="457200" rtl="0" algn="l">
              <a:lnSpc>
                <a:spcPct val="100000"/>
              </a:lnSpc>
              <a:spcBef>
                <a:spcPts val="0"/>
              </a:spcBef>
              <a:spcAft>
                <a:spcPts val="0"/>
              </a:spcAft>
              <a:buSzPts val="2165"/>
              <a:buAutoNum type="arabicParenR"/>
            </a:pPr>
            <a:r>
              <a:rPr b="1" lang="en" sz="2165" u="sng">
                <a:solidFill>
                  <a:srgbClr val="FFFF00"/>
                </a:solidFill>
                <a:hlinkClick r:id="rId3">
                  <a:extLst>
                    <a:ext uri="{A12FA001-AC4F-418D-AE19-62706E023703}">
                      <ahyp:hlinkClr val="tx"/>
                    </a:ext>
                  </a:extLst>
                </a:hlinkClick>
              </a:rPr>
              <a:t>https://colab.research.google.com/drive/10eiR37CUfS1CndKhDuLOKUXkVuneZXYq?usp=sharing#scrollTo=VfRcS2Bm9l9A</a:t>
            </a:r>
            <a:endParaRPr sz="1296">
              <a:solidFill>
                <a:srgbClr val="FFFF00"/>
              </a:solidFill>
            </a:endParaRPr>
          </a:p>
          <a:p>
            <a:pPr indent="0" lvl="0" marL="0" rtl="0" algn="l">
              <a:lnSpc>
                <a:spcPct val="100000"/>
              </a:lnSpc>
              <a:spcBef>
                <a:spcPts val="0"/>
              </a:spcBef>
              <a:spcAft>
                <a:spcPts val="0"/>
              </a:spcAft>
              <a:buSzPts val="1600"/>
              <a:buNone/>
            </a:pPr>
            <a:r>
              <a:t/>
            </a:r>
            <a:endParaRPr sz="1296">
              <a:solidFill>
                <a:srgbClr val="FFFF00"/>
              </a:solidFill>
            </a:endParaRPr>
          </a:p>
          <a:p>
            <a:pPr indent="-361750" lvl="0" marL="457200" rtl="0" algn="l">
              <a:lnSpc>
                <a:spcPct val="100000"/>
              </a:lnSpc>
              <a:spcBef>
                <a:spcPts val="0"/>
              </a:spcBef>
              <a:spcAft>
                <a:spcPts val="0"/>
              </a:spcAft>
              <a:buClr>
                <a:srgbClr val="FFFF00"/>
              </a:buClr>
              <a:buSzPts val="2097"/>
              <a:buAutoNum type="arabicParenR"/>
            </a:pPr>
            <a:r>
              <a:rPr b="1" lang="en" sz="2096" u="sng">
                <a:solidFill>
                  <a:srgbClr val="FFFF00"/>
                </a:solidFill>
                <a:hlinkClick r:id="rId4">
                  <a:extLst>
                    <a:ext uri="{A12FA001-AC4F-418D-AE19-62706E023703}">
                      <ahyp:hlinkClr val="tx"/>
                    </a:ext>
                  </a:extLst>
                </a:hlinkClick>
              </a:rPr>
              <a:t>https://colab.research.google.com/drive/1bdv-UGQDO5DT29mRREf81MZHO5tYikWP?usp=sharing</a:t>
            </a:r>
            <a:endParaRPr b="1" sz="2096">
              <a:solidFill>
                <a:srgbClr val="FFFF00"/>
              </a:solidFill>
            </a:endParaRPr>
          </a:p>
          <a:p>
            <a:pPr indent="0" lvl="0" marL="0" rtl="0" algn="l">
              <a:lnSpc>
                <a:spcPct val="100000"/>
              </a:lnSpc>
              <a:spcBef>
                <a:spcPts val="0"/>
              </a:spcBef>
              <a:spcAft>
                <a:spcPts val="0"/>
              </a:spcAft>
              <a:buSzPts val="1600"/>
              <a:buNone/>
            </a:pPr>
            <a:r>
              <a:t/>
            </a:r>
            <a:endParaRPr b="1" sz="2096"/>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72" name="Shape 372"/>
        <p:cNvGrpSpPr/>
        <p:nvPr/>
      </p:nvGrpSpPr>
      <p:grpSpPr>
        <a:xfrm>
          <a:off x="0" y="0"/>
          <a:ext cx="0" cy="0"/>
          <a:chOff x="0" y="0"/>
          <a:chExt cx="0" cy="0"/>
        </a:xfrm>
      </p:grpSpPr>
      <p:sp>
        <p:nvSpPr>
          <p:cNvPr id="373" name="Google Shape;373;p16"/>
          <p:cNvSpPr txBox="1"/>
          <p:nvPr>
            <p:ph type="title"/>
          </p:nvPr>
        </p:nvSpPr>
        <p:spPr>
          <a:xfrm>
            <a:off x="1260300" y="1794750"/>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1390"/>
              <a:buNone/>
            </a:pPr>
            <a:r>
              <a:rPr i="1" lang="en" sz="9911">
                <a:solidFill>
                  <a:schemeClr val="lt1"/>
                </a:solidFill>
                <a:latin typeface="Caveat"/>
                <a:ea typeface="Caveat"/>
                <a:cs typeface="Caveat"/>
                <a:sym typeface="Caveat"/>
              </a:rPr>
              <a:t>THANK YOU</a:t>
            </a:r>
            <a:endParaRPr i="1" sz="10466">
              <a:solidFill>
                <a:schemeClr val="lt1"/>
              </a:solidFill>
              <a:latin typeface="Caveat"/>
              <a:ea typeface="Caveat"/>
              <a:cs typeface="Caveat"/>
              <a:sym typeface="Caveat"/>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74" name="Google Shape;374;p16"/>
          <p:cNvSpPr txBox="1"/>
          <p:nvPr>
            <p:ph idx="4294967295" type="body"/>
          </p:nvPr>
        </p:nvSpPr>
        <p:spPr>
          <a:xfrm>
            <a:off x="924750" y="1512575"/>
            <a:ext cx="6941100" cy="39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b="1" sz="1840">
              <a:solidFill>
                <a:schemeClr val="lt1"/>
              </a:solidFill>
            </a:endParaRPr>
          </a:p>
          <a:p>
            <a:pPr indent="0" lvl="0" marL="0" rtl="0" algn="l">
              <a:lnSpc>
                <a:spcPct val="115000"/>
              </a:lnSpc>
              <a:spcBef>
                <a:spcPts val="1200"/>
              </a:spcBef>
              <a:spcAft>
                <a:spcPts val="0"/>
              </a:spcAft>
              <a:buSzPts val="1300"/>
              <a:buNone/>
            </a:pPr>
            <a:r>
              <a:t/>
            </a:r>
            <a:endParaRPr b="1" sz="2040">
              <a:solidFill>
                <a:schemeClr val="lt1"/>
              </a:solidFill>
            </a:endParaRPr>
          </a:p>
          <a:p>
            <a:pPr indent="0" lvl="0" marL="0" rtl="0" algn="l">
              <a:lnSpc>
                <a:spcPct val="115000"/>
              </a:lnSpc>
              <a:spcBef>
                <a:spcPts val="1200"/>
              </a:spcBef>
              <a:spcAft>
                <a:spcPts val="0"/>
              </a:spcAft>
              <a:buSzPts val="1300"/>
              <a:buNone/>
            </a:pPr>
            <a:r>
              <a:t/>
            </a:r>
            <a:endParaRPr b="1" sz="2040">
              <a:solidFill>
                <a:schemeClr val="lt1"/>
              </a:solidFill>
            </a:endParaRPr>
          </a:p>
          <a:p>
            <a:pPr indent="0" lvl="0" marL="0" rtl="0" algn="l">
              <a:lnSpc>
                <a:spcPct val="115000"/>
              </a:lnSpc>
              <a:spcBef>
                <a:spcPts val="1200"/>
              </a:spcBef>
              <a:spcAft>
                <a:spcPts val="0"/>
              </a:spcAft>
              <a:buSzPts val="440"/>
              <a:buNone/>
            </a:pPr>
            <a:r>
              <a:t/>
            </a:r>
            <a:endParaRPr b="1" sz="939">
              <a:solidFill>
                <a:schemeClr val="lt1"/>
              </a:solidFill>
            </a:endParaRPr>
          </a:p>
          <a:p>
            <a:pPr indent="0" lvl="0" marL="0" rtl="0" algn="l">
              <a:lnSpc>
                <a:spcPct val="115000"/>
              </a:lnSpc>
              <a:spcBef>
                <a:spcPts val="1200"/>
              </a:spcBef>
              <a:spcAft>
                <a:spcPts val="1200"/>
              </a:spcAft>
              <a:buSzPts val="440"/>
              <a:buNone/>
            </a:pPr>
            <a:r>
              <a:t/>
            </a:r>
            <a:endParaRPr sz="839">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82" name="Shape 282"/>
        <p:cNvGrpSpPr/>
        <p:nvPr/>
      </p:nvGrpSpPr>
      <p:grpSpPr>
        <a:xfrm>
          <a:off x="0" y="0"/>
          <a:ext cx="0" cy="0"/>
          <a:chOff x="0" y="0"/>
          <a:chExt cx="0" cy="0"/>
        </a:xfrm>
      </p:grpSpPr>
      <p:sp>
        <p:nvSpPr>
          <p:cNvPr id="283" name="Google Shape;283;p2"/>
          <p:cNvSpPr txBox="1"/>
          <p:nvPr>
            <p:ph type="title"/>
          </p:nvPr>
        </p:nvSpPr>
        <p:spPr>
          <a:xfrm>
            <a:off x="988450" y="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lt1"/>
                </a:solidFill>
              </a:rPr>
              <a:t>COST COMPARISON FOR EVERY MODEL</a:t>
            </a:r>
            <a:endParaRPr>
              <a:solidFill>
                <a:schemeClr val="lt1"/>
              </a:solidFill>
            </a:endParaRPr>
          </a:p>
        </p:txBody>
      </p:sp>
      <p:sp>
        <p:nvSpPr>
          <p:cNvPr id="284" name="Google Shape;284;p2"/>
          <p:cNvSpPr txBox="1"/>
          <p:nvPr>
            <p:ph idx="1" type="body"/>
          </p:nvPr>
        </p:nvSpPr>
        <p:spPr>
          <a:xfrm>
            <a:off x="1434275"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graphicFrame>
        <p:nvGraphicFramePr>
          <p:cNvPr id="285" name="Google Shape;285;p2"/>
          <p:cNvGraphicFramePr/>
          <p:nvPr/>
        </p:nvGraphicFramePr>
        <p:xfrm>
          <a:off x="763400" y="668025"/>
          <a:ext cx="3000000" cy="3000000"/>
        </p:xfrm>
        <a:graphic>
          <a:graphicData uri="http://schemas.openxmlformats.org/drawingml/2006/table">
            <a:tbl>
              <a:tblPr>
                <a:noFill/>
                <a:tableStyleId>{9AEA02F5-73EB-4EEA-9E0E-0673680BE3E8}</a:tableStyleId>
              </a:tblPr>
              <a:tblGrid>
                <a:gridCol w="4444925"/>
                <a:gridCol w="2941125"/>
              </a:tblGrid>
              <a:tr h="3597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FFFFFF"/>
                          </a:solidFill>
                          <a:latin typeface="Calibri"/>
                          <a:ea typeface="Calibri"/>
                          <a:cs typeface="Calibri"/>
                          <a:sym typeface="Calibri"/>
                        </a:rPr>
                        <a:t>TOOL</a:t>
                      </a:r>
                      <a:endParaRPr b="1" sz="1100" u="none" cap="none" strike="noStrike">
                        <a:solidFill>
                          <a:srgbClr val="FFFFFF"/>
                        </a:solidFill>
                        <a:latin typeface="Calibri"/>
                        <a:ea typeface="Calibri"/>
                        <a:cs typeface="Calibri"/>
                        <a:sym typeface="Calibri"/>
                      </a:endParaRPr>
                    </a:p>
                  </a:txBody>
                  <a:tcPr marT="91425" marB="91425" marR="91425" marL="91425">
                    <a:lnL cap="flat" cmpd="sng" w="9525">
                      <a:solidFill>
                        <a:srgbClr val="FABF8F"/>
                      </a:solidFill>
                      <a:prstDash val="solid"/>
                      <a:round/>
                      <a:headEnd len="sm" w="sm" type="none"/>
                      <a:tailEnd len="sm" w="sm" type="none"/>
                    </a:lnL>
                    <a:lnT cap="flat" cmpd="sng" w="9525">
                      <a:solidFill>
                        <a:srgbClr val="FABF8F"/>
                      </a:solidFill>
                      <a:prstDash val="solid"/>
                      <a:round/>
                      <a:headEnd len="sm" w="sm" type="none"/>
                      <a:tailEnd len="sm" w="sm" type="none"/>
                    </a:lnT>
                    <a:lnB cap="flat" cmpd="sng" w="9525">
                      <a:solidFill>
                        <a:srgbClr val="FABF8F"/>
                      </a:solidFill>
                      <a:prstDash val="solid"/>
                      <a:round/>
                      <a:headEnd len="sm" w="sm" type="none"/>
                      <a:tailEnd len="sm" w="sm" type="none"/>
                    </a:lnB>
                    <a:solidFill>
                      <a:srgbClr val="F79646"/>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FFFFFF"/>
                          </a:solidFill>
                          <a:latin typeface="Calibri"/>
                          <a:ea typeface="Calibri"/>
                          <a:cs typeface="Calibri"/>
                          <a:sym typeface="Calibri"/>
                        </a:rPr>
                        <a:t>COSTS AND FEATURES</a:t>
                      </a:r>
                      <a:endParaRPr b="1" sz="1100" u="none" cap="none" strike="noStrike">
                        <a:solidFill>
                          <a:srgbClr val="FFFFFF"/>
                        </a:solidFill>
                        <a:latin typeface="Calibri"/>
                        <a:ea typeface="Calibri"/>
                        <a:cs typeface="Calibri"/>
                        <a:sym typeface="Calibri"/>
                      </a:endParaRPr>
                    </a:p>
                  </a:txBody>
                  <a:tcPr marT="91425" marB="91425" marR="91425" marL="91425">
                    <a:lnR cap="flat" cmpd="sng" w="9525">
                      <a:solidFill>
                        <a:srgbClr val="FABF8F"/>
                      </a:solidFill>
                      <a:prstDash val="solid"/>
                      <a:round/>
                      <a:headEnd len="sm" w="sm" type="none"/>
                      <a:tailEnd len="sm" w="sm" type="none"/>
                    </a:lnR>
                    <a:lnT cap="flat" cmpd="sng" w="9525">
                      <a:solidFill>
                        <a:srgbClr val="FABF8F"/>
                      </a:solidFill>
                      <a:prstDash val="solid"/>
                      <a:round/>
                      <a:headEnd len="sm" w="sm" type="none"/>
                      <a:tailEnd len="sm" w="sm" type="none"/>
                    </a:lnT>
                    <a:lnB cap="flat" cmpd="sng" w="9525">
                      <a:solidFill>
                        <a:srgbClr val="FABF8F"/>
                      </a:solidFill>
                      <a:prstDash val="solid"/>
                      <a:round/>
                      <a:headEnd len="sm" w="sm" type="none"/>
                      <a:tailEnd len="sm" w="sm" type="none"/>
                    </a:lnB>
                    <a:solidFill>
                      <a:srgbClr val="F79646"/>
                    </a:solidFill>
                  </a:tcPr>
                </a:tc>
              </a:tr>
              <a:tr h="12302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Calibri"/>
                          <a:ea typeface="Calibri"/>
                          <a:cs typeface="Calibri"/>
                          <a:sym typeface="Calibri"/>
                        </a:rPr>
                        <a:t>Translation Hub </a:t>
                      </a:r>
                      <a:endParaRPr b="1" sz="1100" u="none" cap="none" strike="noStrike">
                        <a:latin typeface="Calibri"/>
                        <a:ea typeface="Calibri"/>
                        <a:cs typeface="Calibri"/>
                        <a:sym typeface="Calibri"/>
                      </a:endParaRPr>
                    </a:p>
                  </a:txBody>
                  <a:tcPr marT="91425" marB="91425" marR="91425" marL="91425">
                    <a:lnL cap="flat" cmpd="sng" w="9525">
                      <a:solidFill>
                        <a:srgbClr val="FABF8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ABF8F"/>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Basic -$0.15/page</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Limitations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1)No custom models</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2)No post editing support 3)No quality prediction score</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advance -$0.50</a:t>
                      </a:r>
                      <a:endParaRPr sz="11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ABF8F"/>
                      </a:solidFill>
                      <a:prstDash val="solid"/>
                      <a:round/>
                      <a:headEnd len="sm" w="sm" type="none"/>
                      <a:tailEnd len="sm" w="sm" type="none"/>
                    </a:lnT>
                    <a:lnB cap="flat" cmpd="sng" w="9525">
                      <a:solidFill>
                        <a:srgbClr val="FABF8F"/>
                      </a:solidFill>
                      <a:prstDash val="solid"/>
                      <a:round/>
                      <a:headEnd len="sm" w="sm" type="none"/>
                      <a:tailEnd len="sm" w="sm" type="none"/>
                    </a:lnB>
                    <a:solidFill>
                      <a:srgbClr val="FFF2CC"/>
                    </a:solidFill>
                  </a:tcPr>
                </a:tc>
              </a:tr>
              <a:tr h="12302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Calibri"/>
                          <a:ea typeface="Calibri"/>
                          <a:cs typeface="Calibri"/>
                          <a:sym typeface="Calibri"/>
                        </a:rPr>
                        <a:t>AutoML Translation </a:t>
                      </a:r>
                      <a:endParaRPr b="1" sz="1100" u="none" cap="none" strike="noStrike">
                        <a:latin typeface="Calibri"/>
                        <a:ea typeface="Calibri"/>
                        <a:cs typeface="Calibri"/>
                        <a:sym typeface="Calibri"/>
                      </a:endParaRPr>
                    </a:p>
                  </a:txBody>
                  <a:tcPr marT="91425" marB="91425" marR="91425" marL="91425">
                    <a:lnL cap="flat" cmpd="sng" w="9525">
                      <a:solidFill>
                        <a:srgbClr val="FABF8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Depends on training pairs</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Charges according to model training time</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From $45/hour -max $300(for training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Translation charges -$0.25/page (Doc translation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Translation charges -$80/million char (Text )</a:t>
                      </a:r>
                      <a:endParaRPr sz="11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FABF8F"/>
                      </a:solidFill>
                      <a:prstDash val="solid"/>
                      <a:round/>
                      <a:headEnd len="sm" w="sm" type="none"/>
                      <a:tailEnd len="sm" w="sm" type="none"/>
                    </a:lnR>
                    <a:lnT cap="flat" cmpd="sng" w="9525">
                      <a:solidFill>
                        <a:srgbClr val="FABF8F"/>
                      </a:solidFill>
                      <a:prstDash val="solid"/>
                      <a:round/>
                      <a:headEnd len="sm" w="sm" type="none"/>
                      <a:tailEnd len="sm" w="sm" type="none"/>
                    </a:lnT>
                    <a:lnB cap="flat" cmpd="sng" w="9525">
                      <a:solidFill>
                        <a:srgbClr val="FABF8F"/>
                      </a:solidFill>
                      <a:prstDash val="solid"/>
                      <a:round/>
                      <a:headEnd len="sm" w="sm" type="none"/>
                      <a:tailEnd len="sm" w="sm" type="none"/>
                    </a:lnB>
                    <a:solidFill>
                      <a:srgbClr val="FFF2CC"/>
                    </a:solidFill>
                  </a:tcPr>
                </a:tc>
              </a:tr>
              <a:tr h="7079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Calibri"/>
                          <a:ea typeface="Calibri"/>
                          <a:cs typeface="Calibri"/>
                          <a:sym typeface="Calibri"/>
                        </a:rPr>
                        <a:t>Cloud Translation API </a:t>
                      </a:r>
                      <a:endParaRPr b="1" sz="1100" u="none" cap="none" strike="noStrike">
                        <a:latin typeface="Calibri"/>
                        <a:ea typeface="Calibri"/>
                        <a:cs typeface="Calibri"/>
                        <a:sym typeface="Calibri"/>
                      </a:endParaRPr>
                    </a:p>
                  </a:txBody>
                  <a:tcPr marT="91425" marB="91425" marR="91425" marL="91425">
                    <a:lnL cap="flat" cmpd="sng" w="9525">
                      <a:solidFill>
                        <a:srgbClr val="FABF8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Basic (NMT )$0.08/page</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Custom Models -$0.25/page</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LLM (Adaptive Translation )</a:t>
                      </a:r>
                      <a:endParaRPr sz="11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FABF8F"/>
                      </a:solidFill>
                      <a:prstDash val="solid"/>
                      <a:round/>
                      <a:headEnd len="sm" w="sm" type="none"/>
                      <a:tailEnd len="sm" w="sm" type="none"/>
                    </a:lnR>
                    <a:lnT cap="flat" cmpd="sng" w="9525">
                      <a:solidFill>
                        <a:srgbClr val="FABF8F"/>
                      </a:solidFill>
                      <a:prstDash val="solid"/>
                      <a:round/>
                      <a:headEnd len="sm" w="sm" type="none"/>
                      <a:tailEnd len="sm" w="sm" type="none"/>
                    </a:lnT>
                    <a:lnB cap="flat" cmpd="sng" w="9525">
                      <a:solidFill>
                        <a:srgbClr val="FABF8F"/>
                      </a:solidFill>
                      <a:prstDash val="solid"/>
                      <a:round/>
                      <a:headEnd len="sm" w="sm" type="none"/>
                      <a:tailEnd len="sm" w="sm" type="none"/>
                    </a:lnB>
                    <a:solidFill>
                      <a:srgbClr val="FFF2CC"/>
                    </a:solidFill>
                  </a:tcPr>
                </a:tc>
              </a:tr>
              <a:tr h="7079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Calibri"/>
                          <a:ea typeface="Calibri"/>
                          <a:cs typeface="Calibri"/>
                          <a:sym typeface="Calibri"/>
                        </a:rPr>
                        <a:t>DeepL </a:t>
                      </a:r>
                      <a:endParaRPr b="1" sz="1100" u="none" cap="none" strike="noStrike">
                        <a:latin typeface="Calibri"/>
                        <a:ea typeface="Calibri"/>
                        <a:cs typeface="Calibri"/>
                        <a:sym typeface="Calibri"/>
                      </a:endParaRPr>
                    </a:p>
                  </a:txBody>
                  <a:tcPr marT="91425" marB="91425" marR="91425" marL="91425">
                    <a:lnL cap="flat" cmpd="sng" w="9525">
                      <a:solidFill>
                        <a:srgbClr val="FABF8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Wide range of input format acceptable</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Free plan -5,00,000char /month (limit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API PRO -$5.49/month</a:t>
                      </a:r>
                      <a:endParaRPr sz="11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FABF8F"/>
                      </a:solidFill>
                      <a:prstDash val="solid"/>
                      <a:round/>
                      <a:headEnd len="sm" w="sm" type="none"/>
                      <a:tailEnd len="sm" w="sm" type="none"/>
                    </a:lnR>
                    <a:lnT cap="flat" cmpd="sng" w="9525">
                      <a:solidFill>
                        <a:srgbClr val="FABF8F"/>
                      </a:solidFill>
                      <a:prstDash val="solid"/>
                      <a:round/>
                      <a:headEnd len="sm" w="sm" type="none"/>
                      <a:tailEnd len="sm" w="sm" type="none"/>
                    </a:lnT>
                    <a:lnB cap="flat" cmpd="sng" w="9525">
                      <a:solidFill>
                        <a:srgbClr val="FABF8F"/>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89" name="Shape 289"/>
        <p:cNvGrpSpPr/>
        <p:nvPr/>
      </p:nvGrpSpPr>
      <p:grpSpPr>
        <a:xfrm>
          <a:off x="0" y="0"/>
          <a:ext cx="0" cy="0"/>
          <a:chOff x="0" y="0"/>
          <a:chExt cx="0" cy="0"/>
        </a:xfrm>
      </p:grpSpPr>
      <p:sp>
        <p:nvSpPr>
          <p:cNvPr id="290" name="Google Shape;290;p3"/>
          <p:cNvSpPr txBox="1"/>
          <p:nvPr>
            <p:ph type="title"/>
          </p:nvPr>
        </p:nvSpPr>
        <p:spPr>
          <a:xfrm>
            <a:off x="727475" y="44000"/>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COST ANALYSIS FOR AMAZON TRANSLATION</a:t>
            </a:r>
            <a:endParaRPr>
              <a:solidFill>
                <a:schemeClr val="lt1"/>
              </a:solidFill>
            </a:endParaRPr>
          </a:p>
        </p:txBody>
      </p:sp>
      <p:sp>
        <p:nvSpPr>
          <p:cNvPr id="291" name="Google Shape;291;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graphicFrame>
        <p:nvGraphicFramePr>
          <p:cNvPr id="292" name="Google Shape;292;p3"/>
          <p:cNvGraphicFramePr/>
          <p:nvPr/>
        </p:nvGraphicFramePr>
        <p:xfrm>
          <a:off x="1396313" y="1043300"/>
          <a:ext cx="3000000" cy="3000000"/>
        </p:xfrm>
        <a:graphic>
          <a:graphicData uri="http://schemas.openxmlformats.org/drawingml/2006/table">
            <a:tbl>
              <a:tblPr>
                <a:solidFill>
                  <a:srgbClr val="FAFAFA"/>
                </a:solidFill>
                <a:tableStyleId>{9AEA02F5-73EB-4EEA-9E0E-0673680BE3E8}</a:tableStyleId>
              </a:tblPr>
              <a:tblGrid>
                <a:gridCol w="2241550"/>
                <a:gridCol w="1417275"/>
                <a:gridCol w="2034000"/>
              </a:tblGrid>
              <a:tr h="25932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Translation Type</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Pricing</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Free Tler</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9782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Standard Text Translation</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$15.00 per million characters</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2 million characters per month for 12</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9782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Batch Document Translation</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$15.00 per million characters</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months</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9782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Real-Time Document Translation (Text &amp; HTML)</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$15.00 per million characters</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No Free Tier for this service</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9782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Real-Time Document Translation (Docx)</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$30.00 per million characters</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No Free Tier for this service</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9782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Active Custom Translation</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$60.00 per million characters</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12529"/>
                          </a:solidFill>
                          <a:highlight>
                            <a:srgbClr val="FAFAFA"/>
                          </a:highlight>
                        </a:rPr>
                        <a:t>500,000 characters per month for 2 months</a:t>
                      </a:r>
                      <a:endParaRPr sz="12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96" name="Shape 296"/>
        <p:cNvGrpSpPr/>
        <p:nvPr/>
      </p:nvGrpSpPr>
      <p:grpSpPr>
        <a:xfrm>
          <a:off x="0" y="0"/>
          <a:ext cx="0" cy="0"/>
          <a:chOff x="0" y="0"/>
          <a:chExt cx="0" cy="0"/>
        </a:xfrm>
      </p:grpSpPr>
      <p:sp>
        <p:nvSpPr>
          <p:cNvPr id="297" name="Google Shape;297;p4"/>
          <p:cNvSpPr txBox="1"/>
          <p:nvPr>
            <p:ph type="title"/>
          </p:nvPr>
        </p:nvSpPr>
        <p:spPr>
          <a:xfrm>
            <a:off x="727475" y="4400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lt1"/>
                </a:solidFill>
              </a:rPr>
              <a:t>COST ANALYSIS FOR IBM AND AZURE</a:t>
            </a:r>
            <a:endParaRPr>
              <a:solidFill>
                <a:schemeClr val="lt1"/>
              </a:solidFill>
            </a:endParaRPr>
          </a:p>
        </p:txBody>
      </p:sp>
      <p:sp>
        <p:nvSpPr>
          <p:cNvPr id="298" name="Google Shape;298;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graphicFrame>
        <p:nvGraphicFramePr>
          <p:cNvPr id="299" name="Google Shape;299;p4"/>
          <p:cNvGraphicFramePr/>
          <p:nvPr/>
        </p:nvGraphicFramePr>
        <p:xfrm>
          <a:off x="1367050" y="1359450"/>
          <a:ext cx="3000000" cy="3000000"/>
        </p:xfrm>
        <a:graphic>
          <a:graphicData uri="http://schemas.openxmlformats.org/drawingml/2006/table">
            <a:tbl>
              <a:tblPr>
                <a:noFill/>
                <a:tableStyleId>{9AEA02F5-73EB-4EEA-9E0E-0673680BE3E8}</a:tableStyleId>
              </a:tblPr>
              <a:tblGrid>
                <a:gridCol w="1122150"/>
                <a:gridCol w="5461200"/>
              </a:tblGrid>
              <a:tr h="1095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Calibri"/>
                          <a:ea typeface="Calibri"/>
                          <a:cs typeface="Calibri"/>
                          <a:sym typeface="Calibri"/>
                        </a:rPr>
                        <a:t>IBM</a:t>
                      </a:r>
                      <a:endParaRPr b="1" sz="1100" u="none" cap="none" strike="noStrike">
                        <a:latin typeface="Calibri"/>
                        <a:ea typeface="Calibri"/>
                        <a:cs typeface="Calibri"/>
                        <a:sym typeface="Calibri"/>
                      </a:endParaRPr>
                    </a:p>
                  </a:txBody>
                  <a:tcPr marT="91425" marB="91425" marR="91425" marL="91425">
                    <a:lnR cap="flat" cmpd="sng" w="9525">
                      <a:solidFill>
                        <a:srgbClr val="FFFFFF"/>
                      </a:solidFill>
                      <a:prstDash val="solid"/>
                      <a:round/>
                      <a:headEnd len="sm" w="sm" type="none"/>
                      <a:tailEnd len="sm" w="sm" type="none"/>
                    </a:lnR>
                    <a:lnB cap="flat" cmpd="sng" w="9525">
                      <a:solidFill>
                        <a:srgbClr val="FFFFFF"/>
                      </a:solidFill>
                      <a:prstDash val="solid"/>
                      <a:round/>
                      <a:headEnd len="sm" w="sm" type="none"/>
                      <a:tailEnd len="sm" w="sm" type="none"/>
                    </a:lnB>
                    <a:solidFill>
                      <a:srgbClr val="D8E4B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Lite plan :Translate up to 1,000,000</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characters per month (FREE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Standard plan :250,000characters free</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per month .Translations over 250,000</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characters ,will cost $.02per thousand</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characters .</a:t>
                      </a:r>
                      <a:endParaRPr sz="1100" u="none" cap="none" strike="noStrike">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B cap="flat" cmpd="sng" w="9525">
                      <a:solidFill>
                        <a:srgbClr val="FFFFFF"/>
                      </a:solidFill>
                      <a:prstDash val="solid"/>
                      <a:round/>
                      <a:headEnd len="sm" w="sm" type="none"/>
                      <a:tailEnd len="sm" w="sm" type="none"/>
                    </a:lnB>
                    <a:solidFill>
                      <a:srgbClr val="D8E4BC"/>
                    </a:solidFill>
                  </a:tcPr>
                </a:tc>
              </a:tr>
              <a:tr h="21907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Calibri"/>
                          <a:ea typeface="Calibri"/>
                          <a:cs typeface="Calibri"/>
                          <a:sym typeface="Calibri"/>
                        </a:rPr>
                        <a:t>AZURE</a:t>
                      </a:r>
                      <a:endParaRPr b="1" sz="1100" u="none" cap="none" strike="noStrike">
                        <a:latin typeface="Calibri"/>
                        <a:ea typeface="Calibri"/>
                        <a:cs typeface="Calibri"/>
                        <a:sym typeface="Calibri"/>
                      </a:endParaRPr>
                    </a:p>
                  </a:txBody>
                  <a:tcPr marT="91425" marB="91425" marR="91425" marL="91425">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solidFill>
                      <a:srgbClr val="EBF1DE"/>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Standard Translation: Priced at $21,250.269 per million characters of document translation.</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Custom Translation - Text Translation: Monthly cost of $21,71,286 for up to 62.5 million characters, with overage charges at €2,740.590 per million characters.</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Custom Translation - Document Translation: Monthly cost of %1,71,286 for up to 62.5 million characters.</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Training: Priced at $685.148 per million source + target characters of training data, with a maximum of $225,005.375 for training.</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Custom Model Hosting: Costs $2833.513 per hosted custom translation model per region, per month.</a:t>
                      </a:r>
                      <a:endParaRPr sz="1100" u="none" cap="none" strike="noStrike">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T cap="flat" cmpd="sng" w="9525">
                      <a:solidFill>
                        <a:srgbClr val="FFFFFF"/>
                      </a:solidFill>
                      <a:prstDash val="solid"/>
                      <a:round/>
                      <a:headEnd len="sm" w="sm" type="none"/>
                      <a:tailEnd len="sm" w="sm" type="none"/>
                    </a:lnT>
                    <a:solidFill>
                      <a:srgbClr val="EBF1DE"/>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03" name="Shape 303"/>
        <p:cNvGrpSpPr/>
        <p:nvPr/>
      </p:nvGrpSpPr>
      <p:grpSpPr>
        <a:xfrm>
          <a:off x="0" y="0"/>
          <a:ext cx="0" cy="0"/>
          <a:chOff x="0" y="0"/>
          <a:chExt cx="0" cy="0"/>
        </a:xfrm>
      </p:grpSpPr>
      <p:sp>
        <p:nvSpPr>
          <p:cNvPr id="304" name="Google Shape;304;p5"/>
          <p:cNvSpPr txBox="1"/>
          <p:nvPr>
            <p:ph type="title"/>
          </p:nvPr>
        </p:nvSpPr>
        <p:spPr>
          <a:xfrm>
            <a:off x="727475" y="44000"/>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ACCURACY SCORE COMPARISON AND ANALYSIS FOR DIFFERENT MODELS</a:t>
            </a:r>
            <a:endParaRPr>
              <a:solidFill>
                <a:schemeClr val="lt1"/>
              </a:solidFill>
            </a:endParaRPr>
          </a:p>
        </p:txBody>
      </p:sp>
      <p:sp>
        <p:nvSpPr>
          <p:cNvPr id="305" name="Google Shape;305;p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graphicFrame>
        <p:nvGraphicFramePr>
          <p:cNvPr id="306" name="Google Shape;306;p5"/>
          <p:cNvGraphicFramePr/>
          <p:nvPr/>
        </p:nvGraphicFramePr>
        <p:xfrm>
          <a:off x="510000" y="956325"/>
          <a:ext cx="3000000" cy="3000000"/>
        </p:xfrm>
        <a:graphic>
          <a:graphicData uri="http://schemas.openxmlformats.org/drawingml/2006/table">
            <a:tbl>
              <a:tblPr>
                <a:solidFill>
                  <a:srgbClr val="FAFAFA"/>
                </a:solidFill>
                <a:tableStyleId>{9AEA02F5-73EB-4EEA-9E0E-0673680BE3E8}</a:tableStyleId>
              </a:tblPr>
              <a:tblGrid>
                <a:gridCol w="1711175"/>
                <a:gridCol w="3139925"/>
                <a:gridCol w="3123300"/>
              </a:tblGrid>
              <a:tr h="368900">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12529"/>
                          </a:solidFill>
                          <a:highlight>
                            <a:srgbClr val="FAFAFA"/>
                          </a:highlight>
                        </a:rPr>
                        <a:t>Score</a:t>
                      </a:r>
                      <a:endParaRPr sz="11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0000FF"/>
                          </a:solidFill>
                          <a:highlight>
                            <a:srgbClr val="FAFAFA"/>
                          </a:highlight>
                        </a:rPr>
                        <a:t>DeepL Model</a:t>
                      </a:r>
                      <a:endParaRPr b="1" sz="1200" u="none" cap="none" strike="noStrike">
                        <a:solidFill>
                          <a:srgbClr val="0000FF"/>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FF0000"/>
                          </a:solidFill>
                          <a:highlight>
                            <a:srgbClr val="FAFAFA"/>
                          </a:highlight>
                        </a:rPr>
                        <a:t>IBM Model</a:t>
                      </a:r>
                      <a:endParaRPr b="1" sz="1200" u="none" cap="none" strike="noStrike">
                        <a:solidFill>
                          <a:srgbClr val="FF0000"/>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68900">
                <a:tc rowSpan="3">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solidFill>
                            <a:srgbClr val="212529"/>
                          </a:solidFill>
                          <a:highlight>
                            <a:srgbClr val="FAFAFA"/>
                          </a:highlight>
                        </a:rPr>
                        <a:t>Meteor Score</a:t>
                      </a:r>
                      <a:endParaRPr b="1" sz="1100" u="none" cap="none" strike="noStrike">
                        <a:solidFill>
                          <a:srgbClr val="212529"/>
                        </a:solidFill>
                        <a:highlight>
                          <a:srgbClr val="FAFAFA"/>
                        </a:highlight>
                      </a:endParaRPr>
                    </a:p>
                  </a:txBody>
                  <a:tcPr marT="91425" marB="91425" marR="91425" marL="91425" anchor="ctr">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0.4189 (3-line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0.1407 (3-line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72475">
                <a:tc vMerge="1"/>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0.4045 (10-15 line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0.1911 (10-15 lines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72475">
                <a:tc vMerge="1"/>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0.4320 (One whole page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0.3811 (One whole page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68900">
                <a:tc rowSpan="3">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solidFill>
                            <a:srgbClr val="212529"/>
                          </a:solidFill>
                          <a:highlight>
                            <a:srgbClr val="FAFAFA"/>
                          </a:highlight>
                        </a:rPr>
                        <a:t>Word Error Rate</a:t>
                      </a:r>
                      <a:endParaRPr b="1" sz="1100" u="none" cap="none" strike="noStrike">
                        <a:solidFill>
                          <a:srgbClr val="212529"/>
                        </a:solidFill>
                        <a:highlight>
                          <a:srgbClr val="FAFAFA"/>
                        </a:highlight>
                      </a:endParaRPr>
                    </a:p>
                  </a:txBody>
                  <a:tcPr marT="91425" marB="91425" marR="91425" marL="91425" anchor="ctr">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88.46% (3-line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77.78% (3-line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72475">
                <a:tc vMerge="1"/>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126.36% (10-15 lines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104.35% (10-15 lines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72475">
                <a:tc vMerge="1"/>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141.07% (One whole page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110.85% (One whole page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68900">
                <a:tc rowSpan="3">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solidFill>
                            <a:srgbClr val="212529"/>
                          </a:solidFill>
                          <a:highlight>
                            <a:srgbClr val="FAFAFA"/>
                          </a:highlight>
                        </a:rPr>
                        <a:t>Char F-Score</a:t>
                      </a:r>
                      <a:endParaRPr b="1" sz="1100" u="none" cap="none" strike="noStrike">
                        <a:solidFill>
                          <a:srgbClr val="212529"/>
                        </a:solidFill>
                        <a:highlight>
                          <a:srgbClr val="FAFAFA"/>
                        </a:highlight>
                      </a:endParaRPr>
                    </a:p>
                  </a:txBody>
                  <a:tcPr marT="91425" marB="91425" marR="91425" marL="91425" anchor="ctr">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0.9679 (3- line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0.9333 (3-line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72475">
                <a:tc vMerge="1"/>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0.9987(10-15 lines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0.9825 (10-15 lines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372475">
                <a:tc vMerge="1"/>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0.9982 (one whole page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212529"/>
                          </a:solidFill>
                          <a:highlight>
                            <a:srgbClr val="FAFAFA"/>
                          </a:highlight>
                        </a:rPr>
                        <a:t>0.9960 (One whole page input)</a:t>
                      </a:r>
                      <a:endParaRPr sz="900" u="none" cap="none" strike="noStrike">
                        <a:solidFill>
                          <a:srgbClr val="212529"/>
                        </a:solidFill>
                        <a:highlight>
                          <a:srgbClr val="FAFAFA"/>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10" name="Shape 310"/>
        <p:cNvGrpSpPr/>
        <p:nvPr/>
      </p:nvGrpSpPr>
      <p:grpSpPr>
        <a:xfrm>
          <a:off x="0" y="0"/>
          <a:ext cx="0" cy="0"/>
          <a:chOff x="0" y="0"/>
          <a:chExt cx="0" cy="0"/>
        </a:xfrm>
      </p:grpSpPr>
      <p:sp>
        <p:nvSpPr>
          <p:cNvPr id="311" name="Google Shape;311;p6"/>
          <p:cNvSpPr txBox="1"/>
          <p:nvPr>
            <p:ph type="title"/>
          </p:nvPr>
        </p:nvSpPr>
        <p:spPr>
          <a:xfrm>
            <a:off x="924750" y="3044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730"/>
              <a:buNone/>
            </a:pPr>
            <a:r>
              <a:rPr lang="en" sz="3355">
                <a:solidFill>
                  <a:schemeClr val="lt1"/>
                </a:solidFill>
              </a:rPr>
              <a:t>What is METEOR Score ?</a:t>
            </a:r>
            <a:endParaRPr sz="3355">
              <a:solidFill>
                <a:schemeClr val="lt1"/>
              </a:solidFill>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12" name="Google Shape;312;p6"/>
          <p:cNvSpPr txBox="1"/>
          <p:nvPr>
            <p:ph idx="1" type="body"/>
          </p:nvPr>
        </p:nvSpPr>
        <p:spPr>
          <a:xfrm>
            <a:off x="969450" y="1170000"/>
            <a:ext cx="6941100" cy="397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2100">
                <a:solidFill>
                  <a:schemeClr val="lt1"/>
                </a:solidFill>
              </a:rPr>
              <a:t>The METEOR (Metric for Evaluation of Translation with Explicit Ordering) score is a metric commonly used to evaluate the quality of machine translation outputs. METEOR combines various linguistic measures to compute a score that reflects the overall quality of a translation.</a:t>
            </a:r>
            <a:endParaRPr sz="21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16" name="Shape 316"/>
        <p:cNvGrpSpPr/>
        <p:nvPr/>
      </p:nvGrpSpPr>
      <p:grpSpPr>
        <a:xfrm>
          <a:off x="0" y="0"/>
          <a:ext cx="0" cy="0"/>
          <a:chOff x="0" y="0"/>
          <a:chExt cx="0" cy="0"/>
        </a:xfrm>
      </p:grpSpPr>
      <p:sp>
        <p:nvSpPr>
          <p:cNvPr id="317" name="Google Shape;317;p7"/>
          <p:cNvSpPr txBox="1"/>
          <p:nvPr>
            <p:ph type="title"/>
          </p:nvPr>
        </p:nvSpPr>
        <p:spPr>
          <a:xfrm>
            <a:off x="924750" y="3044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730"/>
              <a:buNone/>
            </a:pPr>
            <a:r>
              <a:rPr lang="en" sz="3355">
                <a:solidFill>
                  <a:schemeClr val="lt1"/>
                </a:solidFill>
              </a:rPr>
              <a:t>THE FORMULA-</a:t>
            </a:r>
            <a:endParaRPr sz="3355">
              <a:solidFill>
                <a:schemeClr val="lt1"/>
              </a:solidFill>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18" name="Google Shape;318;p7"/>
          <p:cNvSpPr txBox="1"/>
          <p:nvPr>
            <p:ph idx="1" type="body"/>
          </p:nvPr>
        </p:nvSpPr>
        <p:spPr>
          <a:xfrm>
            <a:off x="1014150" y="1170000"/>
            <a:ext cx="6941100" cy="39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40"/>
              <a:buNone/>
            </a:pPr>
            <a:r>
              <a:rPr b="1" lang="en" sz="1640">
                <a:solidFill>
                  <a:schemeClr val="lt1"/>
                </a:solidFill>
              </a:rPr>
              <a:t>Where:</a:t>
            </a:r>
            <a:endParaRPr b="1" sz="1640">
              <a:solidFill>
                <a:schemeClr val="lt1"/>
              </a:solidFill>
            </a:endParaRPr>
          </a:p>
          <a:p>
            <a:pPr indent="-332740" lvl="0" marL="457200" rtl="0" algn="l">
              <a:lnSpc>
                <a:spcPct val="115000"/>
              </a:lnSpc>
              <a:spcBef>
                <a:spcPts val="1200"/>
              </a:spcBef>
              <a:spcAft>
                <a:spcPts val="0"/>
              </a:spcAft>
              <a:buClr>
                <a:schemeClr val="lt1"/>
              </a:buClr>
              <a:buSzPts val="1640"/>
              <a:buAutoNum type="arabicParenR"/>
            </a:pPr>
            <a:r>
              <a:rPr b="1" lang="en" sz="1640">
                <a:solidFill>
                  <a:schemeClr val="lt1"/>
                </a:solidFill>
              </a:rPr>
              <a:t>Precision: Measures the proportion of words in the candidate translation that also appear in the reference translation.</a:t>
            </a:r>
            <a:endParaRPr b="1" sz="1640">
              <a:solidFill>
                <a:schemeClr val="lt1"/>
              </a:solidFill>
            </a:endParaRPr>
          </a:p>
          <a:p>
            <a:pPr indent="-332740" lvl="0" marL="457200" rtl="0" algn="l">
              <a:lnSpc>
                <a:spcPct val="115000"/>
              </a:lnSpc>
              <a:spcBef>
                <a:spcPts val="0"/>
              </a:spcBef>
              <a:spcAft>
                <a:spcPts val="0"/>
              </a:spcAft>
              <a:buClr>
                <a:schemeClr val="lt1"/>
              </a:buClr>
              <a:buSzPts val="1640"/>
              <a:buAutoNum type="arabicParenR"/>
            </a:pPr>
            <a:r>
              <a:rPr b="1" lang="en" sz="1640">
                <a:solidFill>
                  <a:schemeClr val="lt1"/>
                </a:solidFill>
              </a:rPr>
              <a:t>Recall: Measures the proportion of words in the reference translation that also appear in the candidate translation.</a:t>
            </a:r>
            <a:endParaRPr b="1" sz="1640">
              <a:solidFill>
                <a:schemeClr val="lt1"/>
              </a:solidFill>
            </a:endParaRPr>
          </a:p>
          <a:p>
            <a:pPr indent="-332740" lvl="0" marL="457200" rtl="0" algn="l">
              <a:lnSpc>
                <a:spcPct val="115000"/>
              </a:lnSpc>
              <a:spcBef>
                <a:spcPts val="0"/>
              </a:spcBef>
              <a:spcAft>
                <a:spcPts val="0"/>
              </a:spcAft>
              <a:buClr>
                <a:schemeClr val="lt1"/>
              </a:buClr>
              <a:buSzPts val="1640"/>
              <a:buAutoNum type="arabicParenR"/>
            </a:pPr>
            <a:r>
              <a:rPr b="1" lang="en" sz="1640">
                <a:solidFill>
                  <a:schemeClr val="lt1"/>
                </a:solidFill>
              </a:rPr>
              <a:t>Penalty: Represents the alignment error rate, penalizing mismatches and misalignments between corresponding words and phrases.</a:t>
            </a:r>
            <a:endParaRPr b="1" sz="1640">
              <a:solidFill>
                <a:schemeClr val="lt1"/>
              </a:solidFill>
            </a:endParaRPr>
          </a:p>
          <a:p>
            <a:pPr indent="-332740" lvl="0" marL="457200" rtl="0" algn="l">
              <a:lnSpc>
                <a:spcPct val="115000"/>
              </a:lnSpc>
              <a:spcBef>
                <a:spcPts val="0"/>
              </a:spcBef>
              <a:spcAft>
                <a:spcPts val="0"/>
              </a:spcAft>
              <a:buClr>
                <a:schemeClr val="lt1"/>
              </a:buClr>
              <a:buSzPts val="1640"/>
              <a:buAutoNum type="arabicParenR"/>
            </a:pPr>
            <a:r>
              <a:rPr b="1" lang="en" sz="1640">
                <a:solidFill>
                  <a:schemeClr val="lt1"/>
                </a:solidFill>
              </a:rPr>
              <a:t>β (beta): A parameter that controls the balance between precision and recall. It's typically set to 0.5, giving equal weight to precision and recall.</a:t>
            </a:r>
            <a:endParaRPr b="1" sz="1640">
              <a:solidFill>
                <a:schemeClr val="lt1"/>
              </a:solidFill>
            </a:endParaRPr>
          </a:p>
          <a:p>
            <a:pPr indent="0" lvl="0" marL="0" rtl="0" algn="l">
              <a:lnSpc>
                <a:spcPct val="115000"/>
              </a:lnSpc>
              <a:spcBef>
                <a:spcPts val="1200"/>
              </a:spcBef>
              <a:spcAft>
                <a:spcPts val="1200"/>
              </a:spcAft>
              <a:buSzPts val="440"/>
              <a:buNone/>
            </a:pPr>
            <a:r>
              <a:t/>
            </a:r>
            <a:endParaRPr sz="839">
              <a:solidFill>
                <a:schemeClr val="lt1"/>
              </a:solidFill>
            </a:endParaRPr>
          </a:p>
        </p:txBody>
      </p:sp>
      <p:pic>
        <p:nvPicPr>
          <p:cNvPr id="319" name="Google Shape;319;p7"/>
          <p:cNvPicPr preferRelativeResize="0"/>
          <p:nvPr/>
        </p:nvPicPr>
        <p:blipFill rotWithShape="1">
          <a:blip r:embed="rId3">
            <a:alphaModFix/>
          </a:blip>
          <a:srcRect b="0" l="0" r="0" t="0"/>
          <a:stretch/>
        </p:blipFill>
        <p:spPr>
          <a:xfrm>
            <a:off x="3989988" y="304463"/>
            <a:ext cx="4295775" cy="67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23" name="Shape 323"/>
        <p:cNvGrpSpPr/>
        <p:nvPr/>
      </p:nvGrpSpPr>
      <p:grpSpPr>
        <a:xfrm>
          <a:off x="0" y="0"/>
          <a:ext cx="0" cy="0"/>
          <a:chOff x="0" y="0"/>
          <a:chExt cx="0" cy="0"/>
        </a:xfrm>
      </p:grpSpPr>
      <p:sp>
        <p:nvSpPr>
          <p:cNvPr id="324" name="Google Shape;324;p8"/>
          <p:cNvSpPr txBox="1"/>
          <p:nvPr>
            <p:ph idx="1" type="body"/>
          </p:nvPr>
        </p:nvSpPr>
        <p:spPr>
          <a:xfrm>
            <a:off x="983275" y="585000"/>
            <a:ext cx="6941100" cy="39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440"/>
              <a:buFont typeface="Arial"/>
              <a:buNone/>
            </a:pPr>
            <a:r>
              <a:rPr b="1" lang="en" sz="1640">
                <a:solidFill>
                  <a:schemeClr val="lt1"/>
                </a:solidFill>
              </a:rPr>
              <a:t>The penalty term in the formula represents alignment errors between the candidate and reference translations, and it's usually calculated as:</a:t>
            </a:r>
            <a:endParaRPr b="1" sz="1640">
              <a:solidFill>
                <a:schemeClr val="lt1"/>
              </a:solidFill>
            </a:endParaRPr>
          </a:p>
          <a:p>
            <a:pPr indent="0" lvl="0" marL="0" rtl="0" algn="l">
              <a:lnSpc>
                <a:spcPct val="115000"/>
              </a:lnSpc>
              <a:spcBef>
                <a:spcPts val="1200"/>
              </a:spcBef>
              <a:spcAft>
                <a:spcPts val="0"/>
              </a:spcAft>
              <a:buClr>
                <a:srgbClr val="000000"/>
              </a:buClr>
              <a:buSzPts val="440"/>
              <a:buFont typeface="Arial"/>
              <a:buNone/>
            </a:pPr>
            <a:r>
              <a:rPr b="1" lang="en" sz="1640">
                <a:solidFill>
                  <a:schemeClr val="lt1"/>
                </a:solidFill>
              </a:rPr>
              <a:t>Penalty = AER</a:t>
            </a:r>
            <a:endParaRPr b="1" sz="1640">
              <a:solidFill>
                <a:schemeClr val="lt1"/>
              </a:solidFill>
            </a:endParaRPr>
          </a:p>
          <a:p>
            <a:pPr indent="0" lvl="0" marL="0" rtl="0" algn="l">
              <a:lnSpc>
                <a:spcPct val="115000"/>
              </a:lnSpc>
              <a:spcBef>
                <a:spcPts val="1200"/>
              </a:spcBef>
              <a:spcAft>
                <a:spcPts val="0"/>
              </a:spcAft>
              <a:buClr>
                <a:srgbClr val="000000"/>
              </a:buClr>
              <a:buSzPts val="440"/>
              <a:buFont typeface="Arial"/>
              <a:buNone/>
            </a:pPr>
            <a:r>
              <a:rPr b="1" lang="en" sz="1640">
                <a:solidFill>
                  <a:schemeClr val="lt1"/>
                </a:solidFill>
              </a:rPr>
              <a:t>Where:</a:t>
            </a:r>
            <a:endParaRPr b="1" sz="1640">
              <a:solidFill>
                <a:schemeClr val="lt1"/>
              </a:solidFill>
            </a:endParaRPr>
          </a:p>
          <a:p>
            <a:pPr indent="-332740" lvl="0" marL="457200" rtl="0" algn="l">
              <a:lnSpc>
                <a:spcPct val="115000"/>
              </a:lnSpc>
              <a:spcBef>
                <a:spcPts val="1200"/>
              </a:spcBef>
              <a:spcAft>
                <a:spcPts val="0"/>
              </a:spcAft>
              <a:buClr>
                <a:schemeClr val="lt1"/>
              </a:buClr>
              <a:buSzPts val="1640"/>
              <a:buChar char="●"/>
            </a:pPr>
            <a:r>
              <a:rPr b="1" lang="en" sz="1640">
                <a:solidFill>
                  <a:schemeClr val="lt1"/>
                </a:solidFill>
              </a:rPr>
              <a:t>AER (Alignment Error Rate): Measures how well words and phrases are aligned between the candidate and reference translations.</a:t>
            </a:r>
            <a:endParaRPr b="1" sz="1640">
              <a:solidFill>
                <a:schemeClr val="lt1"/>
              </a:solidFill>
            </a:endParaRPr>
          </a:p>
          <a:p>
            <a:pPr indent="-332740" lvl="0" marL="457200" rtl="0" algn="l">
              <a:lnSpc>
                <a:spcPct val="115000"/>
              </a:lnSpc>
              <a:spcBef>
                <a:spcPts val="0"/>
              </a:spcBef>
              <a:spcAft>
                <a:spcPts val="0"/>
              </a:spcAft>
              <a:buClr>
                <a:schemeClr val="lt1"/>
              </a:buClr>
              <a:buSzPts val="1640"/>
              <a:buChar char="●"/>
            </a:pPr>
            <a:r>
              <a:rPr b="1" lang="en" sz="1640">
                <a:solidFill>
                  <a:schemeClr val="lt1"/>
                </a:solidFill>
              </a:rPr>
              <a:t>γ (gamma): A parameter that controls the effect of alignment errors on the overall score. It's usually set to a small positive value, such as 0.5 or 1.</a:t>
            </a:r>
            <a:endParaRPr b="1" sz="1640">
              <a:solidFill>
                <a:schemeClr val="lt1"/>
              </a:solidFill>
            </a:endParaRPr>
          </a:p>
          <a:p>
            <a:pPr indent="0" lvl="0" marL="0" rtl="0" algn="l">
              <a:lnSpc>
                <a:spcPct val="115000"/>
              </a:lnSpc>
              <a:spcBef>
                <a:spcPts val="1200"/>
              </a:spcBef>
              <a:spcAft>
                <a:spcPts val="0"/>
              </a:spcAft>
              <a:buSzPts val="1300"/>
              <a:buNone/>
            </a:pPr>
            <a:r>
              <a:t/>
            </a:r>
            <a:endParaRPr b="1" sz="1540">
              <a:solidFill>
                <a:schemeClr val="lt1"/>
              </a:solidFill>
            </a:endParaRPr>
          </a:p>
          <a:p>
            <a:pPr indent="0" lvl="0" marL="0" rtl="0" algn="l">
              <a:lnSpc>
                <a:spcPct val="115000"/>
              </a:lnSpc>
              <a:spcBef>
                <a:spcPts val="1200"/>
              </a:spcBef>
              <a:spcAft>
                <a:spcPts val="1200"/>
              </a:spcAft>
              <a:buSzPts val="440"/>
              <a:buNone/>
            </a:pPr>
            <a:r>
              <a:t/>
            </a:r>
            <a:endParaRPr sz="839">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28" name="Shape 328"/>
        <p:cNvGrpSpPr/>
        <p:nvPr/>
      </p:nvGrpSpPr>
      <p:grpSpPr>
        <a:xfrm>
          <a:off x="0" y="0"/>
          <a:ext cx="0" cy="0"/>
          <a:chOff x="0" y="0"/>
          <a:chExt cx="0" cy="0"/>
        </a:xfrm>
      </p:grpSpPr>
      <p:sp>
        <p:nvSpPr>
          <p:cNvPr id="329" name="Google Shape;329;p9"/>
          <p:cNvSpPr txBox="1"/>
          <p:nvPr>
            <p:ph type="title"/>
          </p:nvPr>
        </p:nvSpPr>
        <p:spPr>
          <a:xfrm>
            <a:off x="924750" y="3044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730"/>
              <a:buNone/>
            </a:pPr>
            <a:r>
              <a:rPr lang="en" sz="3355">
                <a:solidFill>
                  <a:schemeClr val="lt1"/>
                </a:solidFill>
              </a:rPr>
              <a:t>What is Word Error Rate(WER) ?</a:t>
            </a:r>
            <a:endParaRPr sz="3355">
              <a:solidFill>
                <a:schemeClr val="lt1"/>
              </a:solidFill>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30" name="Google Shape;330;p9"/>
          <p:cNvSpPr txBox="1"/>
          <p:nvPr>
            <p:ph idx="1" type="body"/>
          </p:nvPr>
        </p:nvSpPr>
        <p:spPr>
          <a:xfrm>
            <a:off x="1101450" y="1238200"/>
            <a:ext cx="6941100" cy="3973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81250"/>
              <a:buNone/>
            </a:pPr>
            <a:r>
              <a:rPr b="1" lang="en" sz="6400">
                <a:solidFill>
                  <a:schemeClr val="lt1"/>
                </a:solidFill>
              </a:rPr>
              <a:t>Word Error Rate (WER) is a metric commonly used in natural language processing and speech recognition to evaluate the accuracy of a system's output compared to a reference or ground truth.</a:t>
            </a:r>
            <a:endParaRPr b="1" sz="6400">
              <a:solidFill>
                <a:schemeClr val="lt1"/>
              </a:solidFill>
            </a:endParaRPr>
          </a:p>
          <a:p>
            <a:pPr indent="0" lvl="0" marL="0" rtl="0" algn="l">
              <a:lnSpc>
                <a:spcPct val="115000"/>
              </a:lnSpc>
              <a:spcBef>
                <a:spcPts val="1200"/>
              </a:spcBef>
              <a:spcAft>
                <a:spcPts val="0"/>
              </a:spcAft>
              <a:buSzPct val="81250"/>
              <a:buNone/>
            </a:pPr>
            <a:r>
              <a:rPr b="1" lang="en" sz="6400">
                <a:solidFill>
                  <a:schemeClr val="lt1"/>
                </a:solidFill>
              </a:rPr>
              <a:t>To calculate WER, you follow these steps:</a:t>
            </a:r>
            <a:endParaRPr b="1" sz="6400">
              <a:solidFill>
                <a:schemeClr val="lt1"/>
              </a:solidFill>
            </a:endParaRPr>
          </a:p>
          <a:p>
            <a:pPr indent="0" lvl="0" marL="0" rtl="0" algn="l">
              <a:lnSpc>
                <a:spcPct val="115000"/>
              </a:lnSpc>
              <a:spcBef>
                <a:spcPts val="1200"/>
              </a:spcBef>
              <a:spcAft>
                <a:spcPts val="0"/>
              </a:spcAft>
              <a:buSzPct val="81250"/>
              <a:buNone/>
            </a:pPr>
            <a:r>
              <a:rPr b="1" lang="en" sz="6400">
                <a:solidFill>
                  <a:schemeClr val="lt1"/>
                </a:solidFill>
              </a:rPr>
              <a:t>1) Define your reference text: This is the correct transcription of the spoken utterance or the expected output of your system.</a:t>
            </a:r>
            <a:endParaRPr b="1" sz="6400">
              <a:solidFill>
                <a:schemeClr val="lt1"/>
              </a:solidFill>
            </a:endParaRPr>
          </a:p>
          <a:p>
            <a:pPr indent="0" lvl="0" marL="0" rtl="0" algn="l">
              <a:lnSpc>
                <a:spcPct val="115000"/>
              </a:lnSpc>
              <a:spcBef>
                <a:spcPts val="1200"/>
              </a:spcBef>
              <a:spcAft>
                <a:spcPts val="0"/>
              </a:spcAft>
              <a:buSzPct val="81250"/>
              <a:buNone/>
            </a:pPr>
            <a:r>
              <a:rPr b="1" lang="en" sz="6400">
                <a:solidFill>
                  <a:schemeClr val="lt1"/>
                </a:solidFill>
              </a:rPr>
              <a:t>2) Generate your hypothesis text: This is the transcribed or recognized text generated by your system.</a:t>
            </a:r>
            <a:endParaRPr b="1" sz="6400">
              <a:solidFill>
                <a:schemeClr val="lt1"/>
              </a:solidFill>
            </a:endParaRPr>
          </a:p>
          <a:p>
            <a:pPr indent="0" lvl="0" marL="0" rtl="0" algn="l">
              <a:lnSpc>
                <a:spcPct val="115000"/>
              </a:lnSpc>
              <a:spcBef>
                <a:spcPts val="1200"/>
              </a:spcBef>
              <a:spcAft>
                <a:spcPts val="0"/>
              </a:spcAft>
              <a:buSzPct val="81250"/>
              <a:buNone/>
            </a:pPr>
            <a:r>
              <a:rPr b="1" lang="en" sz="6400">
                <a:solidFill>
                  <a:schemeClr val="lt1"/>
                </a:solidFill>
              </a:rPr>
              <a:t>3) Tokenization: Break both the reference and hypothesis texts into individual words or tokens.</a:t>
            </a:r>
            <a:endParaRPr b="1" sz="6400">
              <a:solidFill>
                <a:schemeClr val="lt1"/>
              </a:solidFill>
            </a:endParaRPr>
          </a:p>
          <a:p>
            <a:pPr indent="0" lvl="0" marL="0" rtl="0" algn="l">
              <a:lnSpc>
                <a:spcPct val="115000"/>
              </a:lnSpc>
              <a:spcBef>
                <a:spcPts val="1200"/>
              </a:spcBef>
              <a:spcAft>
                <a:spcPts val="0"/>
              </a:spcAft>
              <a:buSzPct val="81250"/>
              <a:buNone/>
            </a:pPr>
            <a:r>
              <a:t/>
            </a:r>
            <a:endParaRPr b="1" sz="6400">
              <a:solidFill>
                <a:schemeClr val="lt1"/>
              </a:solidFill>
            </a:endParaRPr>
          </a:p>
          <a:p>
            <a:pPr indent="0" lvl="0" marL="0" rtl="0" algn="l">
              <a:lnSpc>
                <a:spcPct val="115000"/>
              </a:lnSpc>
              <a:spcBef>
                <a:spcPts val="1200"/>
              </a:spcBef>
              <a:spcAft>
                <a:spcPts val="0"/>
              </a:spcAft>
              <a:buSzPct val="112432"/>
              <a:buNone/>
            </a:pPr>
            <a:r>
              <a:t/>
            </a:r>
            <a:endParaRPr b="1" sz="4625">
              <a:solidFill>
                <a:schemeClr val="lt1"/>
              </a:solidFill>
            </a:endParaRPr>
          </a:p>
          <a:p>
            <a:pPr indent="0" lvl="0" marL="0" rtl="0" algn="l">
              <a:lnSpc>
                <a:spcPct val="115000"/>
              </a:lnSpc>
              <a:spcBef>
                <a:spcPts val="1200"/>
              </a:spcBef>
              <a:spcAft>
                <a:spcPts val="1200"/>
              </a:spcAft>
              <a:buSzPct val="247619"/>
              <a:buNone/>
            </a:pPr>
            <a:r>
              <a:t/>
            </a:r>
            <a:endParaRPr sz="21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