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sldIdLst>
    <p:sldId id="446" r:id="rId5"/>
    <p:sldId id="444" r:id="rId6"/>
    <p:sldId id="441" r:id="rId7"/>
    <p:sldId id="447" r:id="rId8"/>
    <p:sldId id="467" r:id="rId9"/>
    <p:sldId id="459" r:id="rId10"/>
    <p:sldId id="460" r:id="rId11"/>
    <p:sldId id="461" r:id="rId12"/>
    <p:sldId id="462" r:id="rId13"/>
    <p:sldId id="463" r:id="rId14"/>
    <p:sldId id="465" r:id="rId15"/>
    <p:sldId id="466" r:id="rId16"/>
    <p:sldId id="452" r:id="rId17"/>
    <p:sldId id="455" r:id="rId18"/>
    <p:sldId id="453" r:id="rId19"/>
    <p:sldId id="456" r:id="rId20"/>
    <p:sldId id="457" r:id="rId21"/>
    <p:sldId id="458" r:id="rId22"/>
    <p:sldId id="468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A55A46-144E-56C5-6910-3FC5DD63ADA0}" v="62" dt="2025-03-27T11:38:01.589"/>
    <p1510:client id="{194746E4-8BE6-3CCC-4573-57D5E38C0588}" v="367" dt="2025-03-28T08:52:29.499"/>
    <p1510:client id="{44F2D914-AE04-A046-D2BA-EC57AF9B596E}" v="1622" dt="2025-03-28T08:50:23.0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DA508A-96DE-493E-BD37-AFEFCA1C654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65E0E15-41C9-4724-8F88-EEBAA5610C29}">
      <dgm:prSet/>
      <dgm:spPr/>
      <dgm:t>
        <a:bodyPr/>
        <a:lstStyle/>
        <a:p>
          <a:r>
            <a:rPr lang="en-US"/>
            <a:t>Due to restricted access to various software, we moved towards open-source available tools.</a:t>
          </a:r>
        </a:p>
      </dgm:t>
    </dgm:pt>
    <dgm:pt modelId="{188B84E6-4685-40F5-AA2E-1FD305EB0E8D}" type="parTrans" cxnId="{BC2603F9-D2E8-4F0B-B1D7-0D5C92C77F22}">
      <dgm:prSet/>
      <dgm:spPr/>
      <dgm:t>
        <a:bodyPr/>
        <a:lstStyle/>
        <a:p>
          <a:endParaRPr lang="en-US"/>
        </a:p>
      </dgm:t>
    </dgm:pt>
    <dgm:pt modelId="{7880DB70-2233-472C-9C40-4DFB233E54F4}" type="sibTrans" cxnId="{BC2603F9-D2E8-4F0B-B1D7-0D5C92C77F22}">
      <dgm:prSet/>
      <dgm:spPr/>
      <dgm:t>
        <a:bodyPr/>
        <a:lstStyle/>
        <a:p>
          <a:endParaRPr lang="en-US"/>
        </a:p>
      </dgm:t>
    </dgm:pt>
    <dgm:pt modelId="{808737CD-441F-4845-8D3A-C044C137D67F}">
      <dgm:prSet/>
      <dgm:spPr/>
      <dgm:t>
        <a:bodyPr/>
        <a:lstStyle/>
        <a:p>
          <a:r>
            <a:rPr lang="en-US"/>
            <a:t>Due to complexity of available data our prediction accuracy use to get hampered so for that purpose we used a technique called </a:t>
          </a:r>
          <a:r>
            <a:rPr lang="en-US" b="1"/>
            <a:t>"Hyper Parameter Tuning"</a:t>
          </a:r>
          <a:r>
            <a:rPr lang="en-US"/>
            <a:t>.</a:t>
          </a:r>
        </a:p>
      </dgm:t>
    </dgm:pt>
    <dgm:pt modelId="{588BD4CB-077B-46EA-9F14-C4FB7CF7BEEE}" type="parTrans" cxnId="{F73A5708-A74E-44F0-A26B-AB217E9B6694}">
      <dgm:prSet/>
      <dgm:spPr/>
      <dgm:t>
        <a:bodyPr/>
        <a:lstStyle/>
        <a:p>
          <a:endParaRPr lang="en-US"/>
        </a:p>
      </dgm:t>
    </dgm:pt>
    <dgm:pt modelId="{B4069B46-EB23-44B7-9AE7-9C9DA612A314}" type="sibTrans" cxnId="{F73A5708-A74E-44F0-A26B-AB217E9B6694}">
      <dgm:prSet/>
      <dgm:spPr/>
      <dgm:t>
        <a:bodyPr/>
        <a:lstStyle/>
        <a:p>
          <a:endParaRPr lang="en-US"/>
        </a:p>
      </dgm:t>
    </dgm:pt>
    <dgm:pt modelId="{34CCB12D-F45E-4277-9B71-4459BEBF020E}" type="pres">
      <dgm:prSet presAssocID="{49DA508A-96DE-493E-BD37-AFEFCA1C6541}" presName="root" presStyleCnt="0">
        <dgm:presLayoutVars>
          <dgm:dir/>
          <dgm:resizeHandles val="exact"/>
        </dgm:presLayoutVars>
      </dgm:prSet>
      <dgm:spPr/>
    </dgm:pt>
    <dgm:pt modelId="{E80BD92A-0C2B-4CF7-AA62-894055A4BF45}" type="pres">
      <dgm:prSet presAssocID="{B65E0E15-41C9-4724-8F88-EEBAA5610C29}" presName="compNode" presStyleCnt="0"/>
      <dgm:spPr/>
    </dgm:pt>
    <dgm:pt modelId="{FABA1B15-6390-4C65-8CED-E53E60E2AFAC}" type="pres">
      <dgm:prSet presAssocID="{B65E0E15-41C9-4724-8F88-EEBAA5610C2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D2AAC60-FB16-44F2-B708-F86CE9BC776D}" type="pres">
      <dgm:prSet presAssocID="{B65E0E15-41C9-4724-8F88-EEBAA5610C29}" presName="spaceRect" presStyleCnt="0"/>
      <dgm:spPr/>
    </dgm:pt>
    <dgm:pt modelId="{30EB9614-1BFF-497F-8327-FB9C9BB3D1E3}" type="pres">
      <dgm:prSet presAssocID="{B65E0E15-41C9-4724-8F88-EEBAA5610C29}" presName="textRect" presStyleLbl="revTx" presStyleIdx="0" presStyleCnt="2">
        <dgm:presLayoutVars>
          <dgm:chMax val="1"/>
          <dgm:chPref val="1"/>
        </dgm:presLayoutVars>
      </dgm:prSet>
      <dgm:spPr/>
    </dgm:pt>
    <dgm:pt modelId="{27DE6476-7D03-4607-9A84-B5E3BFD1A15B}" type="pres">
      <dgm:prSet presAssocID="{7880DB70-2233-472C-9C40-4DFB233E54F4}" presName="sibTrans" presStyleCnt="0"/>
      <dgm:spPr/>
    </dgm:pt>
    <dgm:pt modelId="{B234DAB0-AFA9-4D35-871A-63BAC10606B9}" type="pres">
      <dgm:prSet presAssocID="{808737CD-441F-4845-8D3A-C044C137D67F}" presName="compNode" presStyleCnt="0"/>
      <dgm:spPr/>
    </dgm:pt>
    <dgm:pt modelId="{D301CFCB-4CC9-4D48-8882-1DCFD3ECDF02}" type="pres">
      <dgm:prSet presAssocID="{808737CD-441F-4845-8D3A-C044C137D67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C08AB92-0038-44DF-A68D-4052654C8668}" type="pres">
      <dgm:prSet presAssocID="{808737CD-441F-4845-8D3A-C044C137D67F}" presName="spaceRect" presStyleCnt="0"/>
      <dgm:spPr/>
    </dgm:pt>
    <dgm:pt modelId="{B1299708-5E82-4931-8F3C-1847A2D66519}" type="pres">
      <dgm:prSet presAssocID="{808737CD-441F-4845-8D3A-C044C137D67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73A5708-A74E-44F0-A26B-AB217E9B6694}" srcId="{49DA508A-96DE-493E-BD37-AFEFCA1C6541}" destId="{808737CD-441F-4845-8D3A-C044C137D67F}" srcOrd="1" destOrd="0" parTransId="{588BD4CB-077B-46EA-9F14-C4FB7CF7BEEE}" sibTransId="{B4069B46-EB23-44B7-9AE7-9C9DA612A314}"/>
    <dgm:cxn modelId="{B5707224-9E9E-4716-BC27-880EA0F2BF9E}" type="presOf" srcId="{808737CD-441F-4845-8D3A-C044C137D67F}" destId="{B1299708-5E82-4931-8F3C-1847A2D66519}" srcOrd="0" destOrd="0" presId="urn:microsoft.com/office/officeart/2018/2/layout/IconLabelList"/>
    <dgm:cxn modelId="{F3DEAB2A-835E-4077-8C49-658CBDDC0F88}" type="presOf" srcId="{49DA508A-96DE-493E-BD37-AFEFCA1C6541}" destId="{34CCB12D-F45E-4277-9B71-4459BEBF020E}" srcOrd="0" destOrd="0" presId="urn:microsoft.com/office/officeart/2018/2/layout/IconLabelList"/>
    <dgm:cxn modelId="{7833A1E5-D579-4E69-B9BF-6454DF1FB0E8}" type="presOf" srcId="{B65E0E15-41C9-4724-8F88-EEBAA5610C29}" destId="{30EB9614-1BFF-497F-8327-FB9C9BB3D1E3}" srcOrd="0" destOrd="0" presId="urn:microsoft.com/office/officeart/2018/2/layout/IconLabelList"/>
    <dgm:cxn modelId="{BC2603F9-D2E8-4F0B-B1D7-0D5C92C77F22}" srcId="{49DA508A-96DE-493E-BD37-AFEFCA1C6541}" destId="{B65E0E15-41C9-4724-8F88-EEBAA5610C29}" srcOrd="0" destOrd="0" parTransId="{188B84E6-4685-40F5-AA2E-1FD305EB0E8D}" sibTransId="{7880DB70-2233-472C-9C40-4DFB233E54F4}"/>
    <dgm:cxn modelId="{6931F002-A0DA-497A-ADBF-D879A7153090}" type="presParOf" srcId="{34CCB12D-F45E-4277-9B71-4459BEBF020E}" destId="{E80BD92A-0C2B-4CF7-AA62-894055A4BF45}" srcOrd="0" destOrd="0" presId="urn:microsoft.com/office/officeart/2018/2/layout/IconLabelList"/>
    <dgm:cxn modelId="{E87E69C1-4B11-4460-8DEA-226D9DD2DAFA}" type="presParOf" srcId="{E80BD92A-0C2B-4CF7-AA62-894055A4BF45}" destId="{FABA1B15-6390-4C65-8CED-E53E60E2AFAC}" srcOrd="0" destOrd="0" presId="urn:microsoft.com/office/officeart/2018/2/layout/IconLabelList"/>
    <dgm:cxn modelId="{94CE8884-F538-450A-B9DC-056CB3636AB4}" type="presParOf" srcId="{E80BD92A-0C2B-4CF7-AA62-894055A4BF45}" destId="{7D2AAC60-FB16-44F2-B708-F86CE9BC776D}" srcOrd="1" destOrd="0" presId="urn:microsoft.com/office/officeart/2018/2/layout/IconLabelList"/>
    <dgm:cxn modelId="{D2F592CB-1903-46DE-A558-A1BD09660E4D}" type="presParOf" srcId="{E80BD92A-0C2B-4CF7-AA62-894055A4BF45}" destId="{30EB9614-1BFF-497F-8327-FB9C9BB3D1E3}" srcOrd="2" destOrd="0" presId="urn:microsoft.com/office/officeart/2018/2/layout/IconLabelList"/>
    <dgm:cxn modelId="{996BB0A8-983B-49C4-A5B9-D286FD4190B1}" type="presParOf" srcId="{34CCB12D-F45E-4277-9B71-4459BEBF020E}" destId="{27DE6476-7D03-4607-9A84-B5E3BFD1A15B}" srcOrd="1" destOrd="0" presId="urn:microsoft.com/office/officeart/2018/2/layout/IconLabelList"/>
    <dgm:cxn modelId="{E089E60A-CAB3-46A7-8EAD-7B73939300AE}" type="presParOf" srcId="{34CCB12D-F45E-4277-9B71-4459BEBF020E}" destId="{B234DAB0-AFA9-4D35-871A-63BAC10606B9}" srcOrd="2" destOrd="0" presId="urn:microsoft.com/office/officeart/2018/2/layout/IconLabelList"/>
    <dgm:cxn modelId="{DA02C5A0-839E-447C-8C9C-0DDFEE3787F6}" type="presParOf" srcId="{B234DAB0-AFA9-4D35-871A-63BAC10606B9}" destId="{D301CFCB-4CC9-4D48-8882-1DCFD3ECDF02}" srcOrd="0" destOrd="0" presId="urn:microsoft.com/office/officeart/2018/2/layout/IconLabelList"/>
    <dgm:cxn modelId="{BF5C2D08-1552-4B74-9BB0-BBE6E31544A8}" type="presParOf" srcId="{B234DAB0-AFA9-4D35-871A-63BAC10606B9}" destId="{AC08AB92-0038-44DF-A68D-4052654C8668}" srcOrd="1" destOrd="0" presId="urn:microsoft.com/office/officeart/2018/2/layout/IconLabelList"/>
    <dgm:cxn modelId="{21D880BE-6085-4EE7-9F93-9B7C91B1936B}" type="presParOf" srcId="{B234DAB0-AFA9-4D35-871A-63BAC10606B9}" destId="{B1299708-5E82-4931-8F3C-1847A2D6651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325486-50D8-435B-ACBA-E02EB32F065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920C050-5917-4013-86A2-361EF95027D1}">
      <dgm:prSet/>
      <dgm:spPr/>
      <dgm:t>
        <a:bodyPr/>
        <a:lstStyle/>
        <a:p>
          <a:r>
            <a:rPr lang="en-US" b="1" i="1"/>
            <a:t>Attendance data:</a:t>
          </a:r>
          <a:r>
            <a:rPr lang="en-US"/>
            <a:t> </a:t>
          </a:r>
        </a:p>
      </dgm:t>
    </dgm:pt>
    <dgm:pt modelId="{BCA7EB14-D4FA-4514-8CD2-DE0EB2CBC4B2}" type="parTrans" cxnId="{BDE9F32A-2C79-4BC7-8130-7DE783890D82}">
      <dgm:prSet/>
      <dgm:spPr/>
      <dgm:t>
        <a:bodyPr/>
        <a:lstStyle/>
        <a:p>
          <a:endParaRPr lang="en-US"/>
        </a:p>
      </dgm:t>
    </dgm:pt>
    <dgm:pt modelId="{ADECBF00-7443-4485-B67F-006B7A78D10A}" type="sibTrans" cxnId="{BDE9F32A-2C79-4BC7-8130-7DE783890D82}">
      <dgm:prSet/>
      <dgm:spPr/>
      <dgm:t>
        <a:bodyPr/>
        <a:lstStyle/>
        <a:p>
          <a:endParaRPr lang="en-US"/>
        </a:p>
      </dgm:t>
    </dgm:pt>
    <dgm:pt modelId="{D3EB2FA6-6815-4E9A-BDF6-51BEFA6FDD2E}">
      <dgm:prSet/>
      <dgm:spPr/>
      <dgm:t>
        <a:bodyPr/>
        <a:lstStyle/>
        <a:p>
          <a:r>
            <a:rPr lang="en-US"/>
            <a:t>Collected previous 10 years of MOR data from SAP.</a:t>
          </a:r>
        </a:p>
      </dgm:t>
    </dgm:pt>
    <dgm:pt modelId="{16F8D609-C5B9-4FF7-8DF8-46A0AC2321FB}" type="parTrans" cxnId="{C0C5CA99-9303-46F9-8740-EC225B53AA2C}">
      <dgm:prSet/>
      <dgm:spPr/>
      <dgm:t>
        <a:bodyPr/>
        <a:lstStyle/>
        <a:p>
          <a:endParaRPr lang="en-US"/>
        </a:p>
      </dgm:t>
    </dgm:pt>
    <dgm:pt modelId="{AFEA1720-8655-4FF2-BA5F-ED70FAF7E2B3}" type="sibTrans" cxnId="{C0C5CA99-9303-46F9-8740-EC225B53AA2C}">
      <dgm:prSet/>
      <dgm:spPr/>
      <dgm:t>
        <a:bodyPr/>
        <a:lstStyle/>
        <a:p>
          <a:endParaRPr lang="en-US"/>
        </a:p>
      </dgm:t>
    </dgm:pt>
    <dgm:pt modelId="{A7B47676-8EE7-49C3-AF82-4C6B8C23E211}">
      <dgm:prSet/>
      <dgm:spPr/>
      <dgm:t>
        <a:bodyPr/>
        <a:lstStyle/>
        <a:p>
          <a:r>
            <a:rPr lang="en-US"/>
            <a:t>Data consisted of 35+ columns .</a:t>
          </a:r>
        </a:p>
      </dgm:t>
    </dgm:pt>
    <dgm:pt modelId="{579E0F58-15A3-44F8-801C-018984D71DA3}" type="parTrans" cxnId="{594C9EBA-0185-4D69-BFB8-309D85A8299C}">
      <dgm:prSet/>
      <dgm:spPr/>
      <dgm:t>
        <a:bodyPr/>
        <a:lstStyle/>
        <a:p>
          <a:endParaRPr lang="en-US"/>
        </a:p>
      </dgm:t>
    </dgm:pt>
    <dgm:pt modelId="{A1F0E20E-EA28-4D91-AE84-C42B230BDDBA}" type="sibTrans" cxnId="{594C9EBA-0185-4D69-BFB8-309D85A8299C}">
      <dgm:prSet/>
      <dgm:spPr/>
      <dgm:t>
        <a:bodyPr/>
        <a:lstStyle/>
        <a:p>
          <a:endParaRPr lang="en-US"/>
        </a:p>
      </dgm:t>
    </dgm:pt>
    <dgm:pt modelId="{A39ECB04-8178-437E-91B3-273AF47595BF}">
      <dgm:prSet/>
      <dgm:spPr/>
      <dgm:t>
        <a:bodyPr/>
        <a:lstStyle/>
        <a:p>
          <a:r>
            <a:rPr lang="en-US"/>
            <a:t>Each month have 900 to 1100 unique employees.</a:t>
          </a:r>
        </a:p>
      </dgm:t>
    </dgm:pt>
    <dgm:pt modelId="{591E74E4-1831-41A7-975F-6CFC8B5E2AD8}" type="parTrans" cxnId="{E7FFD20A-75C6-4AE5-AF52-E02C6819AA04}">
      <dgm:prSet/>
      <dgm:spPr/>
      <dgm:t>
        <a:bodyPr/>
        <a:lstStyle/>
        <a:p>
          <a:endParaRPr lang="en-US"/>
        </a:p>
      </dgm:t>
    </dgm:pt>
    <dgm:pt modelId="{9EE4FE03-D9E5-47C4-A3E7-0DE17858FDB8}" type="sibTrans" cxnId="{E7FFD20A-75C6-4AE5-AF52-E02C6819AA04}">
      <dgm:prSet/>
      <dgm:spPr/>
      <dgm:t>
        <a:bodyPr/>
        <a:lstStyle/>
        <a:p>
          <a:endParaRPr lang="en-US"/>
        </a:p>
      </dgm:t>
    </dgm:pt>
    <dgm:pt modelId="{7E756576-EE79-428A-9965-E9DAF8BBBCE6}">
      <dgm:prSet/>
      <dgm:spPr/>
      <dgm:t>
        <a:bodyPr/>
        <a:lstStyle/>
        <a:p>
          <a:r>
            <a:rPr lang="en-US"/>
            <a:t>Thus for 10 years total rows of data is approx 3.4 million.</a:t>
          </a:r>
        </a:p>
      </dgm:t>
    </dgm:pt>
    <dgm:pt modelId="{8D3F65C8-D9E0-42BF-A145-CAECBD24D774}" type="parTrans" cxnId="{CF3F850B-7E1E-4239-AB08-2169843601EC}">
      <dgm:prSet/>
      <dgm:spPr/>
      <dgm:t>
        <a:bodyPr/>
        <a:lstStyle/>
        <a:p>
          <a:endParaRPr lang="en-US"/>
        </a:p>
      </dgm:t>
    </dgm:pt>
    <dgm:pt modelId="{04780733-8D0F-4A75-AB8D-0DD5EF590611}" type="sibTrans" cxnId="{CF3F850B-7E1E-4239-AB08-2169843601EC}">
      <dgm:prSet/>
      <dgm:spPr/>
      <dgm:t>
        <a:bodyPr/>
        <a:lstStyle/>
        <a:p>
          <a:endParaRPr lang="en-US"/>
        </a:p>
      </dgm:t>
    </dgm:pt>
    <dgm:pt modelId="{0AE8DC33-112A-4886-9D6D-5DD3124B17DF}">
      <dgm:prSet/>
      <dgm:spPr/>
      <dgm:t>
        <a:bodyPr/>
        <a:lstStyle/>
        <a:p>
          <a:r>
            <a:rPr lang="en-US" b="1" i="1"/>
            <a:t>Holidays/Festivals data:</a:t>
          </a:r>
          <a:endParaRPr lang="en-US"/>
        </a:p>
      </dgm:t>
    </dgm:pt>
    <dgm:pt modelId="{6DE6D5CB-EDB5-4663-B997-2463FAE82EB8}" type="parTrans" cxnId="{CF8B7D63-ED64-44F8-A61F-BDA0E80063CE}">
      <dgm:prSet/>
      <dgm:spPr/>
      <dgm:t>
        <a:bodyPr/>
        <a:lstStyle/>
        <a:p>
          <a:endParaRPr lang="en-US"/>
        </a:p>
      </dgm:t>
    </dgm:pt>
    <dgm:pt modelId="{317AD749-B067-413D-993D-18DDC1E9EE0B}" type="sibTrans" cxnId="{CF8B7D63-ED64-44F8-A61F-BDA0E80063CE}">
      <dgm:prSet/>
      <dgm:spPr/>
      <dgm:t>
        <a:bodyPr/>
        <a:lstStyle/>
        <a:p>
          <a:endParaRPr lang="en-US"/>
        </a:p>
      </dgm:t>
    </dgm:pt>
    <dgm:pt modelId="{2FB61C55-7029-457C-B8F6-9E54F7AC925F}">
      <dgm:prSet/>
      <dgm:spPr/>
      <dgm:t>
        <a:bodyPr/>
        <a:lstStyle/>
        <a:p>
          <a:r>
            <a:rPr lang="en-US"/>
            <a:t>With the help of </a:t>
          </a:r>
          <a:r>
            <a:rPr lang="en-US" b="1" i="1"/>
            <a:t>Calenderific</a:t>
          </a:r>
          <a:r>
            <a:rPr lang="en-US"/>
            <a:t> API we fetched the data of holidays and festivals for India.</a:t>
          </a:r>
        </a:p>
      </dgm:t>
    </dgm:pt>
    <dgm:pt modelId="{ED4A4E89-1384-4FA0-A58A-65C3E3124F7E}" type="parTrans" cxnId="{6794D29C-B4E5-49B3-814D-48FA497C1D63}">
      <dgm:prSet/>
      <dgm:spPr/>
      <dgm:t>
        <a:bodyPr/>
        <a:lstStyle/>
        <a:p>
          <a:endParaRPr lang="en-US"/>
        </a:p>
      </dgm:t>
    </dgm:pt>
    <dgm:pt modelId="{5CFEB7A6-CB6C-4F5E-9D30-42F78C86B332}" type="sibTrans" cxnId="{6794D29C-B4E5-49B3-814D-48FA497C1D63}">
      <dgm:prSet/>
      <dgm:spPr/>
      <dgm:t>
        <a:bodyPr/>
        <a:lstStyle/>
        <a:p>
          <a:endParaRPr lang="en-US"/>
        </a:p>
      </dgm:t>
    </dgm:pt>
    <dgm:pt modelId="{4E5621B5-3656-416A-BB49-DF440053250F}" type="pres">
      <dgm:prSet presAssocID="{10325486-50D8-435B-ACBA-E02EB32F0657}" presName="root" presStyleCnt="0">
        <dgm:presLayoutVars>
          <dgm:dir/>
          <dgm:resizeHandles val="exact"/>
        </dgm:presLayoutVars>
      </dgm:prSet>
      <dgm:spPr/>
    </dgm:pt>
    <dgm:pt modelId="{16EC3D86-FF1E-4574-8FBE-277B9F149FD4}" type="pres">
      <dgm:prSet presAssocID="{8920C050-5917-4013-86A2-361EF95027D1}" presName="compNode" presStyleCnt="0"/>
      <dgm:spPr/>
    </dgm:pt>
    <dgm:pt modelId="{39EB757C-0FA5-42D1-A1DE-5261D119BF42}" type="pres">
      <dgm:prSet presAssocID="{8920C050-5917-4013-86A2-361EF95027D1}" presName="bgRect" presStyleLbl="bgShp" presStyleIdx="0" presStyleCnt="2"/>
      <dgm:spPr/>
    </dgm:pt>
    <dgm:pt modelId="{D6095D7A-7329-482B-8E35-80CCBBAEA1B4}" type="pres">
      <dgm:prSet presAssocID="{8920C050-5917-4013-86A2-361EF95027D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784E451-A38A-4756-B4EA-270D001AA4D2}" type="pres">
      <dgm:prSet presAssocID="{8920C050-5917-4013-86A2-361EF95027D1}" presName="spaceRect" presStyleCnt="0"/>
      <dgm:spPr/>
    </dgm:pt>
    <dgm:pt modelId="{DB5632B8-B47E-4507-B7D4-709B37C809E2}" type="pres">
      <dgm:prSet presAssocID="{8920C050-5917-4013-86A2-361EF95027D1}" presName="parTx" presStyleLbl="revTx" presStyleIdx="0" presStyleCnt="4">
        <dgm:presLayoutVars>
          <dgm:chMax val="0"/>
          <dgm:chPref val="0"/>
        </dgm:presLayoutVars>
      </dgm:prSet>
      <dgm:spPr/>
    </dgm:pt>
    <dgm:pt modelId="{94C14A2D-11D5-491A-A826-2BC3DB14404E}" type="pres">
      <dgm:prSet presAssocID="{8920C050-5917-4013-86A2-361EF95027D1}" presName="desTx" presStyleLbl="revTx" presStyleIdx="1" presStyleCnt="4">
        <dgm:presLayoutVars/>
      </dgm:prSet>
      <dgm:spPr/>
    </dgm:pt>
    <dgm:pt modelId="{E40174FA-161C-4AD1-8FFC-118B5B4AB840}" type="pres">
      <dgm:prSet presAssocID="{ADECBF00-7443-4485-B67F-006B7A78D10A}" presName="sibTrans" presStyleCnt="0"/>
      <dgm:spPr/>
    </dgm:pt>
    <dgm:pt modelId="{07455E36-486D-4D4B-A32C-60BEFA3A5967}" type="pres">
      <dgm:prSet presAssocID="{0AE8DC33-112A-4886-9D6D-5DD3124B17DF}" presName="compNode" presStyleCnt="0"/>
      <dgm:spPr/>
    </dgm:pt>
    <dgm:pt modelId="{76050CAC-06B1-48DB-89EB-7E99E6A0AC26}" type="pres">
      <dgm:prSet presAssocID="{0AE8DC33-112A-4886-9D6D-5DD3124B17DF}" presName="bgRect" presStyleLbl="bgShp" presStyleIdx="1" presStyleCnt="2"/>
      <dgm:spPr/>
    </dgm:pt>
    <dgm:pt modelId="{F27E1586-880F-4FB8-A6F7-EA3D9356C176}" type="pres">
      <dgm:prSet presAssocID="{0AE8DC33-112A-4886-9D6D-5DD3124B17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FC2725E1-7A99-46B1-B2F8-55CF6B306608}" type="pres">
      <dgm:prSet presAssocID="{0AE8DC33-112A-4886-9D6D-5DD3124B17DF}" presName="spaceRect" presStyleCnt="0"/>
      <dgm:spPr/>
    </dgm:pt>
    <dgm:pt modelId="{BACA6688-96DA-4556-A891-4903A6E1C9B1}" type="pres">
      <dgm:prSet presAssocID="{0AE8DC33-112A-4886-9D6D-5DD3124B17DF}" presName="parTx" presStyleLbl="revTx" presStyleIdx="2" presStyleCnt="4">
        <dgm:presLayoutVars>
          <dgm:chMax val="0"/>
          <dgm:chPref val="0"/>
        </dgm:presLayoutVars>
      </dgm:prSet>
      <dgm:spPr/>
    </dgm:pt>
    <dgm:pt modelId="{B61AA243-EA4F-4554-A681-7A719BDDC98D}" type="pres">
      <dgm:prSet presAssocID="{0AE8DC33-112A-4886-9D6D-5DD3124B17DF}" presName="desTx" presStyleLbl="revTx" presStyleIdx="3" presStyleCnt="4">
        <dgm:presLayoutVars/>
      </dgm:prSet>
      <dgm:spPr/>
    </dgm:pt>
  </dgm:ptLst>
  <dgm:cxnLst>
    <dgm:cxn modelId="{E7FFD20A-75C6-4AE5-AF52-E02C6819AA04}" srcId="{8920C050-5917-4013-86A2-361EF95027D1}" destId="{A39ECB04-8178-437E-91B3-273AF47595BF}" srcOrd="2" destOrd="0" parTransId="{591E74E4-1831-41A7-975F-6CFC8B5E2AD8}" sibTransId="{9EE4FE03-D9E5-47C4-A3E7-0DE17858FDB8}"/>
    <dgm:cxn modelId="{CF3F850B-7E1E-4239-AB08-2169843601EC}" srcId="{8920C050-5917-4013-86A2-361EF95027D1}" destId="{7E756576-EE79-428A-9965-E9DAF8BBBCE6}" srcOrd="3" destOrd="0" parTransId="{8D3F65C8-D9E0-42BF-A145-CAECBD24D774}" sibTransId="{04780733-8D0F-4A75-AB8D-0DD5EF590611}"/>
    <dgm:cxn modelId="{0FEC430D-5434-4C93-AE95-AA174E66E480}" type="presOf" srcId="{A7B47676-8EE7-49C3-AF82-4C6B8C23E211}" destId="{94C14A2D-11D5-491A-A826-2BC3DB14404E}" srcOrd="0" destOrd="1" presId="urn:microsoft.com/office/officeart/2018/2/layout/IconVerticalSolidList"/>
    <dgm:cxn modelId="{E860FB17-70D0-466A-BE2B-8BE06879B702}" type="presOf" srcId="{D3EB2FA6-6815-4E9A-BDF6-51BEFA6FDD2E}" destId="{94C14A2D-11D5-491A-A826-2BC3DB14404E}" srcOrd="0" destOrd="0" presId="urn:microsoft.com/office/officeart/2018/2/layout/IconVerticalSolidList"/>
    <dgm:cxn modelId="{BDE9F32A-2C79-4BC7-8130-7DE783890D82}" srcId="{10325486-50D8-435B-ACBA-E02EB32F0657}" destId="{8920C050-5917-4013-86A2-361EF95027D1}" srcOrd="0" destOrd="0" parTransId="{BCA7EB14-D4FA-4514-8CD2-DE0EB2CBC4B2}" sibTransId="{ADECBF00-7443-4485-B67F-006B7A78D10A}"/>
    <dgm:cxn modelId="{A0716E60-59CB-4F2F-B41B-4060BA8F0805}" type="presOf" srcId="{0AE8DC33-112A-4886-9D6D-5DD3124B17DF}" destId="{BACA6688-96DA-4556-A891-4903A6E1C9B1}" srcOrd="0" destOrd="0" presId="urn:microsoft.com/office/officeart/2018/2/layout/IconVerticalSolidList"/>
    <dgm:cxn modelId="{CF8B7D63-ED64-44F8-A61F-BDA0E80063CE}" srcId="{10325486-50D8-435B-ACBA-E02EB32F0657}" destId="{0AE8DC33-112A-4886-9D6D-5DD3124B17DF}" srcOrd="1" destOrd="0" parTransId="{6DE6D5CB-EDB5-4663-B997-2463FAE82EB8}" sibTransId="{317AD749-B067-413D-993D-18DDC1E9EE0B}"/>
    <dgm:cxn modelId="{5A45E06D-A787-49CA-AB7D-AC5155218B5A}" type="presOf" srcId="{2FB61C55-7029-457C-B8F6-9E54F7AC925F}" destId="{B61AA243-EA4F-4554-A681-7A719BDDC98D}" srcOrd="0" destOrd="0" presId="urn:microsoft.com/office/officeart/2018/2/layout/IconVerticalSolidList"/>
    <dgm:cxn modelId="{4DC0C556-C8DA-41BA-A85F-7EB163DB020B}" type="presOf" srcId="{8920C050-5917-4013-86A2-361EF95027D1}" destId="{DB5632B8-B47E-4507-B7D4-709B37C809E2}" srcOrd="0" destOrd="0" presId="urn:microsoft.com/office/officeart/2018/2/layout/IconVerticalSolidList"/>
    <dgm:cxn modelId="{7910B68B-B4C3-4EE5-BE46-070DD8D06DF3}" type="presOf" srcId="{A39ECB04-8178-437E-91B3-273AF47595BF}" destId="{94C14A2D-11D5-491A-A826-2BC3DB14404E}" srcOrd="0" destOrd="2" presId="urn:microsoft.com/office/officeart/2018/2/layout/IconVerticalSolidList"/>
    <dgm:cxn modelId="{C0C5CA99-9303-46F9-8740-EC225B53AA2C}" srcId="{8920C050-5917-4013-86A2-361EF95027D1}" destId="{D3EB2FA6-6815-4E9A-BDF6-51BEFA6FDD2E}" srcOrd="0" destOrd="0" parTransId="{16F8D609-C5B9-4FF7-8DF8-46A0AC2321FB}" sibTransId="{AFEA1720-8655-4FF2-BA5F-ED70FAF7E2B3}"/>
    <dgm:cxn modelId="{6794D29C-B4E5-49B3-814D-48FA497C1D63}" srcId="{0AE8DC33-112A-4886-9D6D-5DD3124B17DF}" destId="{2FB61C55-7029-457C-B8F6-9E54F7AC925F}" srcOrd="0" destOrd="0" parTransId="{ED4A4E89-1384-4FA0-A58A-65C3E3124F7E}" sibTransId="{5CFEB7A6-CB6C-4F5E-9D30-42F78C86B332}"/>
    <dgm:cxn modelId="{984660AD-8E0B-456E-89AE-265CB260AEF4}" type="presOf" srcId="{7E756576-EE79-428A-9965-E9DAF8BBBCE6}" destId="{94C14A2D-11D5-491A-A826-2BC3DB14404E}" srcOrd="0" destOrd="3" presId="urn:microsoft.com/office/officeart/2018/2/layout/IconVerticalSolidList"/>
    <dgm:cxn modelId="{D63F44B7-A4AC-45BE-9589-9BE10616705B}" type="presOf" srcId="{10325486-50D8-435B-ACBA-E02EB32F0657}" destId="{4E5621B5-3656-416A-BB49-DF440053250F}" srcOrd="0" destOrd="0" presId="urn:microsoft.com/office/officeart/2018/2/layout/IconVerticalSolidList"/>
    <dgm:cxn modelId="{594C9EBA-0185-4D69-BFB8-309D85A8299C}" srcId="{8920C050-5917-4013-86A2-361EF95027D1}" destId="{A7B47676-8EE7-49C3-AF82-4C6B8C23E211}" srcOrd="1" destOrd="0" parTransId="{579E0F58-15A3-44F8-801C-018984D71DA3}" sibTransId="{A1F0E20E-EA28-4D91-AE84-C42B230BDDBA}"/>
    <dgm:cxn modelId="{B3E76A07-2C42-42B4-AD00-0F86E5D64F9A}" type="presParOf" srcId="{4E5621B5-3656-416A-BB49-DF440053250F}" destId="{16EC3D86-FF1E-4574-8FBE-277B9F149FD4}" srcOrd="0" destOrd="0" presId="urn:microsoft.com/office/officeart/2018/2/layout/IconVerticalSolidList"/>
    <dgm:cxn modelId="{342CB28A-18EE-4ACB-8EB4-7D523CCC0252}" type="presParOf" srcId="{16EC3D86-FF1E-4574-8FBE-277B9F149FD4}" destId="{39EB757C-0FA5-42D1-A1DE-5261D119BF42}" srcOrd="0" destOrd="0" presId="urn:microsoft.com/office/officeart/2018/2/layout/IconVerticalSolidList"/>
    <dgm:cxn modelId="{BDC5D26F-32AC-4F87-B1B4-603D62AAADD1}" type="presParOf" srcId="{16EC3D86-FF1E-4574-8FBE-277B9F149FD4}" destId="{D6095D7A-7329-482B-8E35-80CCBBAEA1B4}" srcOrd="1" destOrd="0" presId="urn:microsoft.com/office/officeart/2018/2/layout/IconVerticalSolidList"/>
    <dgm:cxn modelId="{3D0EF1E7-492F-4484-82BA-9F9CD5458B76}" type="presParOf" srcId="{16EC3D86-FF1E-4574-8FBE-277B9F149FD4}" destId="{F784E451-A38A-4756-B4EA-270D001AA4D2}" srcOrd="2" destOrd="0" presId="urn:microsoft.com/office/officeart/2018/2/layout/IconVerticalSolidList"/>
    <dgm:cxn modelId="{DB3880B4-ADAC-47AC-BCC2-1F210B009E77}" type="presParOf" srcId="{16EC3D86-FF1E-4574-8FBE-277B9F149FD4}" destId="{DB5632B8-B47E-4507-B7D4-709B37C809E2}" srcOrd="3" destOrd="0" presId="urn:microsoft.com/office/officeart/2018/2/layout/IconVerticalSolidList"/>
    <dgm:cxn modelId="{760D7CF3-F1C3-4AA0-9676-C999ECC7E1BF}" type="presParOf" srcId="{16EC3D86-FF1E-4574-8FBE-277B9F149FD4}" destId="{94C14A2D-11D5-491A-A826-2BC3DB14404E}" srcOrd="4" destOrd="0" presId="urn:microsoft.com/office/officeart/2018/2/layout/IconVerticalSolidList"/>
    <dgm:cxn modelId="{DFD5D312-2169-4AA2-8769-B9A6E8570214}" type="presParOf" srcId="{4E5621B5-3656-416A-BB49-DF440053250F}" destId="{E40174FA-161C-4AD1-8FFC-118B5B4AB840}" srcOrd="1" destOrd="0" presId="urn:microsoft.com/office/officeart/2018/2/layout/IconVerticalSolidList"/>
    <dgm:cxn modelId="{9981D932-925A-4CE5-8D79-B6F0A6B368F1}" type="presParOf" srcId="{4E5621B5-3656-416A-BB49-DF440053250F}" destId="{07455E36-486D-4D4B-A32C-60BEFA3A5967}" srcOrd="2" destOrd="0" presId="urn:microsoft.com/office/officeart/2018/2/layout/IconVerticalSolidList"/>
    <dgm:cxn modelId="{8EEB41A3-5F08-4ABF-B864-C5738DB9D844}" type="presParOf" srcId="{07455E36-486D-4D4B-A32C-60BEFA3A5967}" destId="{76050CAC-06B1-48DB-89EB-7E99E6A0AC26}" srcOrd="0" destOrd="0" presId="urn:microsoft.com/office/officeart/2018/2/layout/IconVerticalSolidList"/>
    <dgm:cxn modelId="{C5276BF3-7816-4A19-AD65-E23A1A028E10}" type="presParOf" srcId="{07455E36-486D-4D4B-A32C-60BEFA3A5967}" destId="{F27E1586-880F-4FB8-A6F7-EA3D9356C176}" srcOrd="1" destOrd="0" presId="urn:microsoft.com/office/officeart/2018/2/layout/IconVerticalSolidList"/>
    <dgm:cxn modelId="{EC7EB863-BCD3-4DA0-8A1A-882A77984A93}" type="presParOf" srcId="{07455E36-486D-4D4B-A32C-60BEFA3A5967}" destId="{FC2725E1-7A99-46B1-B2F8-55CF6B306608}" srcOrd="2" destOrd="0" presId="urn:microsoft.com/office/officeart/2018/2/layout/IconVerticalSolidList"/>
    <dgm:cxn modelId="{BDE046B2-E7B7-4BA4-9E6A-B15C779C5B21}" type="presParOf" srcId="{07455E36-486D-4D4B-A32C-60BEFA3A5967}" destId="{BACA6688-96DA-4556-A891-4903A6E1C9B1}" srcOrd="3" destOrd="0" presId="urn:microsoft.com/office/officeart/2018/2/layout/IconVerticalSolidList"/>
    <dgm:cxn modelId="{F249D730-A678-4024-9BD5-75E1617C5135}" type="presParOf" srcId="{07455E36-486D-4D4B-A32C-60BEFA3A5967}" destId="{B61AA243-EA4F-4554-A681-7A719BDDC98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145362-9280-4FB1-AAB9-76525755329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14C2A83-5AB4-42A1-AD90-CBCE4F574519}">
      <dgm:prSet/>
      <dgm:spPr/>
      <dgm:t>
        <a:bodyPr/>
        <a:lstStyle/>
        <a:p>
          <a:r>
            <a:rPr lang="en-US"/>
            <a:t>Performed Feature Engineering to create new features with the help of existing data .</a:t>
          </a:r>
        </a:p>
      </dgm:t>
    </dgm:pt>
    <dgm:pt modelId="{CF10414B-147D-4D09-AB7F-24E8244A88DA}" type="parTrans" cxnId="{308EFD0A-94D3-4DC8-ABBE-40DEAFF12BEB}">
      <dgm:prSet/>
      <dgm:spPr/>
      <dgm:t>
        <a:bodyPr/>
        <a:lstStyle/>
        <a:p>
          <a:endParaRPr lang="en-US"/>
        </a:p>
      </dgm:t>
    </dgm:pt>
    <dgm:pt modelId="{70474287-6931-4261-8902-6BEAC668B754}" type="sibTrans" cxnId="{308EFD0A-94D3-4DC8-ABBE-40DEAFF12BEB}">
      <dgm:prSet/>
      <dgm:spPr/>
      <dgm:t>
        <a:bodyPr/>
        <a:lstStyle/>
        <a:p>
          <a:endParaRPr lang="en-US"/>
        </a:p>
      </dgm:t>
    </dgm:pt>
    <dgm:pt modelId="{8B2100EF-28D8-4067-BBCD-E78EFD14F5A3}">
      <dgm:prSet/>
      <dgm:spPr/>
      <dgm:t>
        <a:bodyPr/>
        <a:lstStyle/>
        <a:p>
          <a:r>
            <a:rPr lang="en-US"/>
            <a:t>Merged holidays and attendance dataset and again performed feature Engineering.</a:t>
          </a:r>
        </a:p>
      </dgm:t>
    </dgm:pt>
    <dgm:pt modelId="{49A66F95-F38A-4F8C-BB5E-CA9952D34C87}" type="parTrans" cxnId="{DE2C2066-C072-4E0D-B42B-D51B0CFDB766}">
      <dgm:prSet/>
      <dgm:spPr/>
      <dgm:t>
        <a:bodyPr/>
        <a:lstStyle/>
        <a:p>
          <a:endParaRPr lang="en-US"/>
        </a:p>
      </dgm:t>
    </dgm:pt>
    <dgm:pt modelId="{F675FA25-4334-49B8-BC34-50F520F256AF}" type="sibTrans" cxnId="{DE2C2066-C072-4E0D-B42B-D51B0CFDB766}">
      <dgm:prSet/>
      <dgm:spPr/>
      <dgm:t>
        <a:bodyPr/>
        <a:lstStyle/>
        <a:p>
          <a:endParaRPr lang="en-US"/>
        </a:p>
      </dgm:t>
    </dgm:pt>
    <dgm:pt modelId="{5BA9CA2C-6FE1-480F-9D73-CB7B3AC5001D}" type="pres">
      <dgm:prSet presAssocID="{62145362-9280-4FB1-AAB9-76525755329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A44F93-E607-4488-B446-881E6F0D2D83}" type="pres">
      <dgm:prSet presAssocID="{C14C2A83-5AB4-42A1-AD90-CBCE4F574519}" presName="hierRoot1" presStyleCnt="0"/>
      <dgm:spPr/>
    </dgm:pt>
    <dgm:pt modelId="{0FD222D6-179A-4A05-BB60-8E423874EEA1}" type="pres">
      <dgm:prSet presAssocID="{C14C2A83-5AB4-42A1-AD90-CBCE4F574519}" presName="composite" presStyleCnt="0"/>
      <dgm:spPr/>
    </dgm:pt>
    <dgm:pt modelId="{C8B4C841-27E1-42AD-B2F8-0EE5C6026FCB}" type="pres">
      <dgm:prSet presAssocID="{C14C2A83-5AB4-42A1-AD90-CBCE4F574519}" presName="background" presStyleLbl="node0" presStyleIdx="0" presStyleCnt="2"/>
      <dgm:spPr/>
    </dgm:pt>
    <dgm:pt modelId="{889C7198-60E9-4C47-AFD8-F5FED6F16473}" type="pres">
      <dgm:prSet presAssocID="{C14C2A83-5AB4-42A1-AD90-CBCE4F574519}" presName="text" presStyleLbl="fgAcc0" presStyleIdx="0" presStyleCnt="2">
        <dgm:presLayoutVars>
          <dgm:chPref val="3"/>
        </dgm:presLayoutVars>
      </dgm:prSet>
      <dgm:spPr/>
    </dgm:pt>
    <dgm:pt modelId="{B5398948-1D88-4043-91D8-344FB247D2A2}" type="pres">
      <dgm:prSet presAssocID="{C14C2A83-5AB4-42A1-AD90-CBCE4F574519}" presName="hierChild2" presStyleCnt="0"/>
      <dgm:spPr/>
    </dgm:pt>
    <dgm:pt modelId="{85A70D33-3607-404C-91C7-61091FB42A82}" type="pres">
      <dgm:prSet presAssocID="{8B2100EF-28D8-4067-BBCD-E78EFD14F5A3}" presName="hierRoot1" presStyleCnt="0"/>
      <dgm:spPr/>
    </dgm:pt>
    <dgm:pt modelId="{527A0713-952A-46FF-B634-805828382EDB}" type="pres">
      <dgm:prSet presAssocID="{8B2100EF-28D8-4067-BBCD-E78EFD14F5A3}" presName="composite" presStyleCnt="0"/>
      <dgm:spPr/>
    </dgm:pt>
    <dgm:pt modelId="{E06DB4E5-92C4-424B-A26E-381A6880F797}" type="pres">
      <dgm:prSet presAssocID="{8B2100EF-28D8-4067-BBCD-E78EFD14F5A3}" presName="background" presStyleLbl="node0" presStyleIdx="1" presStyleCnt="2"/>
      <dgm:spPr/>
    </dgm:pt>
    <dgm:pt modelId="{EB2BB744-3A71-4E55-90AC-228D58322554}" type="pres">
      <dgm:prSet presAssocID="{8B2100EF-28D8-4067-BBCD-E78EFD14F5A3}" presName="text" presStyleLbl="fgAcc0" presStyleIdx="1" presStyleCnt="2">
        <dgm:presLayoutVars>
          <dgm:chPref val="3"/>
        </dgm:presLayoutVars>
      </dgm:prSet>
      <dgm:spPr/>
    </dgm:pt>
    <dgm:pt modelId="{5E018188-ADA4-4687-B7C8-E11FB10508FF}" type="pres">
      <dgm:prSet presAssocID="{8B2100EF-28D8-4067-BBCD-E78EFD14F5A3}" presName="hierChild2" presStyleCnt="0"/>
      <dgm:spPr/>
    </dgm:pt>
  </dgm:ptLst>
  <dgm:cxnLst>
    <dgm:cxn modelId="{308EFD0A-94D3-4DC8-ABBE-40DEAFF12BEB}" srcId="{62145362-9280-4FB1-AAB9-765257553298}" destId="{C14C2A83-5AB4-42A1-AD90-CBCE4F574519}" srcOrd="0" destOrd="0" parTransId="{CF10414B-147D-4D09-AB7F-24E8244A88DA}" sibTransId="{70474287-6931-4261-8902-6BEAC668B754}"/>
    <dgm:cxn modelId="{DE2C2066-C072-4E0D-B42B-D51B0CFDB766}" srcId="{62145362-9280-4FB1-AAB9-765257553298}" destId="{8B2100EF-28D8-4067-BBCD-E78EFD14F5A3}" srcOrd="1" destOrd="0" parTransId="{49A66F95-F38A-4F8C-BB5E-CA9952D34C87}" sibTransId="{F675FA25-4334-49B8-BC34-50F520F256AF}"/>
    <dgm:cxn modelId="{ADEF8B48-9D84-4D46-86B5-585951A49C21}" type="presOf" srcId="{C14C2A83-5AB4-42A1-AD90-CBCE4F574519}" destId="{889C7198-60E9-4C47-AFD8-F5FED6F16473}" srcOrd="0" destOrd="0" presId="urn:microsoft.com/office/officeart/2005/8/layout/hierarchy1"/>
    <dgm:cxn modelId="{776E57A2-AAFC-436B-AE30-9CA93894AE71}" type="presOf" srcId="{62145362-9280-4FB1-AAB9-765257553298}" destId="{5BA9CA2C-6FE1-480F-9D73-CB7B3AC5001D}" srcOrd="0" destOrd="0" presId="urn:microsoft.com/office/officeart/2005/8/layout/hierarchy1"/>
    <dgm:cxn modelId="{F76105D7-F24A-434E-B805-A1362F1EA43C}" type="presOf" srcId="{8B2100EF-28D8-4067-BBCD-E78EFD14F5A3}" destId="{EB2BB744-3A71-4E55-90AC-228D58322554}" srcOrd="0" destOrd="0" presId="urn:microsoft.com/office/officeart/2005/8/layout/hierarchy1"/>
    <dgm:cxn modelId="{24345CF0-BD10-4268-9B19-0F3670F75F6E}" type="presParOf" srcId="{5BA9CA2C-6FE1-480F-9D73-CB7B3AC5001D}" destId="{01A44F93-E607-4488-B446-881E6F0D2D83}" srcOrd="0" destOrd="0" presId="urn:microsoft.com/office/officeart/2005/8/layout/hierarchy1"/>
    <dgm:cxn modelId="{1AB18A8F-B1D4-48DE-8ACD-6E3DF7FB0B70}" type="presParOf" srcId="{01A44F93-E607-4488-B446-881E6F0D2D83}" destId="{0FD222D6-179A-4A05-BB60-8E423874EEA1}" srcOrd="0" destOrd="0" presId="urn:microsoft.com/office/officeart/2005/8/layout/hierarchy1"/>
    <dgm:cxn modelId="{3C18A4FB-CBF5-41E5-B468-0A321A8D9F3A}" type="presParOf" srcId="{0FD222D6-179A-4A05-BB60-8E423874EEA1}" destId="{C8B4C841-27E1-42AD-B2F8-0EE5C6026FCB}" srcOrd="0" destOrd="0" presId="urn:microsoft.com/office/officeart/2005/8/layout/hierarchy1"/>
    <dgm:cxn modelId="{F3CAE3E2-811F-4A3B-8990-206181AA375B}" type="presParOf" srcId="{0FD222D6-179A-4A05-BB60-8E423874EEA1}" destId="{889C7198-60E9-4C47-AFD8-F5FED6F16473}" srcOrd="1" destOrd="0" presId="urn:microsoft.com/office/officeart/2005/8/layout/hierarchy1"/>
    <dgm:cxn modelId="{0F686E12-663F-419A-8149-7B6403F902D0}" type="presParOf" srcId="{01A44F93-E607-4488-B446-881E6F0D2D83}" destId="{B5398948-1D88-4043-91D8-344FB247D2A2}" srcOrd="1" destOrd="0" presId="urn:microsoft.com/office/officeart/2005/8/layout/hierarchy1"/>
    <dgm:cxn modelId="{16E4AD06-C245-4AB5-A803-217B7FC57792}" type="presParOf" srcId="{5BA9CA2C-6FE1-480F-9D73-CB7B3AC5001D}" destId="{85A70D33-3607-404C-91C7-61091FB42A82}" srcOrd="1" destOrd="0" presId="urn:microsoft.com/office/officeart/2005/8/layout/hierarchy1"/>
    <dgm:cxn modelId="{C7B93D9D-B738-43CA-9A1B-8895628B1643}" type="presParOf" srcId="{85A70D33-3607-404C-91C7-61091FB42A82}" destId="{527A0713-952A-46FF-B634-805828382EDB}" srcOrd="0" destOrd="0" presId="urn:microsoft.com/office/officeart/2005/8/layout/hierarchy1"/>
    <dgm:cxn modelId="{CD007091-EEB8-408B-9520-124921A0943D}" type="presParOf" srcId="{527A0713-952A-46FF-B634-805828382EDB}" destId="{E06DB4E5-92C4-424B-A26E-381A6880F797}" srcOrd="0" destOrd="0" presId="urn:microsoft.com/office/officeart/2005/8/layout/hierarchy1"/>
    <dgm:cxn modelId="{E54F3068-BD0E-48F5-BD7B-8E11198C2EC7}" type="presParOf" srcId="{527A0713-952A-46FF-B634-805828382EDB}" destId="{EB2BB744-3A71-4E55-90AC-228D58322554}" srcOrd="1" destOrd="0" presId="urn:microsoft.com/office/officeart/2005/8/layout/hierarchy1"/>
    <dgm:cxn modelId="{2E7BB29C-CEFD-462C-8504-5D4B9C368F92}" type="presParOf" srcId="{85A70D33-3607-404C-91C7-61091FB42A82}" destId="{5E018188-ADA4-4687-B7C8-E11FB10508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BA1B15-6390-4C65-8CED-E53E60E2AFAC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B9614-1BFF-497F-8327-FB9C9BB3D1E3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to restricted access to various software, we moved towards open-source available tools.</a:t>
          </a:r>
        </a:p>
      </dsp:txBody>
      <dsp:txXfrm>
        <a:off x="765914" y="2943510"/>
        <a:ext cx="4320000" cy="720000"/>
      </dsp:txXfrm>
    </dsp:sp>
    <dsp:sp modelId="{D301CFCB-4CC9-4D48-8882-1DCFD3ECDF02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299708-5E82-4931-8F3C-1847A2D66519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Due to complexity of available data our prediction accuracy use to get hampered so for that purpose we used a technique called </a:t>
          </a:r>
          <a:r>
            <a:rPr lang="en-US" sz="1500" b="1" kern="1200"/>
            <a:t>"Hyper Parameter Tuning"</a:t>
          </a:r>
          <a:r>
            <a:rPr lang="en-US" sz="1500" kern="1200"/>
            <a:t>.</a:t>
          </a:r>
        </a:p>
      </dsp:txBody>
      <dsp:txXfrm>
        <a:off x="5841914" y="2943510"/>
        <a:ext cx="432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EB757C-0FA5-42D1-A1DE-5261D119BF42}">
      <dsp:nvSpPr>
        <dsp:cNvPr id="0" name=""/>
        <dsp:cNvSpPr/>
      </dsp:nvSpPr>
      <dsp:spPr>
        <a:xfrm>
          <a:off x="0" y="675620"/>
          <a:ext cx="11093450" cy="12472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095D7A-7329-482B-8E35-80CCBBAEA1B4}">
      <dsp:nvSpPr>
        <dsp:cNvPr id="0" name=""/>
        <dsp:cNvSpPr/>
      </dsp:nvSpPr>
      <dsp:spPr>
        <a:xfrm>
          <a:off x="377308" y="956262"/>
          <a:ext cx="686014" cy="6860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5632B8-B47E-4507-B7D4-709B37C809E2}">
      <dsp:nvSpPr>
        <dsp:cNvPr id="0" name=""/>
        <dsp:cNvSpPr/>
      </dsp:nvSpPr>
      <dsp:spPr>
        <a:xfrm>
          <a:off x="1440630" y="675620"/>
          <a:ext cx="4992052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06" tIns="132006" rIns="132006" bIns="1320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Attendance data:</a:t>
          </a:r>
          <a:r>
            <a:rPr lang="en-US" sz="2500" kern="1200"/>
            <a:t> </a:t>
          </a:r>
        </a:p>
      </dsp:txBody>
      <dsp:txXfrm>
        <a:off x="1440630" y="675620"/>
        <a:ext cx="4992052" cy="1247299"/>
      </dsp:txXfrm>
    </dsp:sp>
    <dsp:sp modelId="{94C14A2D-11D5-491A-A826-2BC3DB14404E}">
      <dsp:nvSpPr>
        <dsp:cNvPr id="0" name=""/>
        <dsp:cNvSpPr/>
      </dsp:nvSpPr>
      <dsp:spPr>
        <a:xfrm>
          <a:off x="6432683" y="675620"/>
          <a:ext cx="4660766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06" tIns="132006" rIns="132006" bIns="1320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Collected previous 10 years of MOR data from SAP.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Data consisted of 35+ columns 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Each month have 900 to 1100 unique employees.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Thus for 10 years total rows of data is approx 3.4 million.</a:t>
          </a:r>
        </a:p>
      </dsp:txBody>
      <dsp:txXfrm>
        <a:off x="6432683" y="675620"/>
        <a:ext cx="4660766" cy="1247299"/>
      </dsp:txXfrm>
    </dsp:sp>
    <dsp:sp modelId="{76050CAC-06B1-48DB-89EB-7E99E6A0AC26}">
      <dsp:nvSpPr>
        <dsp:cNvPr id="0" name=""/>
        <dsp:cNvSpPr/>
      </dsp:nvSpPr>
      <dsp:spPr>
        <a:xfrm>
          <a:off x="0" y="2234744"/>
          <a:ext cx="11093450" cy="12472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E1586-880F-4FB8-A6F7-EA3D9356C176}">
      <dsp:nvSpPr>
        <dsp:cNvPr id="0" name=""/>
        <dsp:cNvSpPr/>
      </dsp:nvSpPr>
      <dsp:spPr>
        <a:xfrm>
          <a:off x="377308" y="2515386"/>
          <a:ext cx="686014" cy="6860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A6688-96DA-4556-A891-4903A6E1C9B1}">
      <dsp:nvSpPr>
        <dsp:cNvPr id="0" name=""/>
        <dsp:cNvSpPr/>
      </dsp:nvSpPr>
      <dsp:spPr>
        <a:xfrm>
          <a:off x="1440630" y="2234744"/>
          <a:ext cx="4992052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06" tIns="132006" rIns="132006" bIns="13200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1" kern="1200"/>
            <a:t>Holidays/Festivals data:</a:t>
          </a:r>
          <a:endParaRPr lang="en-US" sz="2500" kern="1200"/>
        </a:p>
      </dsp:txBody>
      <dsp:txXfrm>
        <a:off x="1440630" y="2234744"/>
        <a:ext cx="4992052" cy="1247299"/>
      </dsp:txXfrm>
    </dsp:sp>
    <dsp:sp modelId="{B61AA243-EA4F-4554-A681-7A719BDDC98D}">
      <dsp:nvSpPr>
        <dsp:cNvPr id="0" name=""/>
        <dsp:cNvSpPr/>
      </dsp:nvSpPr>
      <dsp:spPr>
        <a:xfrm>
          <a:off x="6432683" y="2234744"/>
          <a:ext cx="4660766" cy="12472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006" tIns="132006" rIns="132006" bIns="1320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 the help of </a:t>
          </a:r>
          <a:r>
            <a:rPr lang="en-US" sz="1300" b="1" i="1" kern="1200"/>
            <a:t>Calenderific</a:t>
          </a:r>
          <a:r>
            <a:rPr lang="en-US" sz="1300" kern="1200"/>
            <a:t> API we fetched the data of holidays and festivals for India.</a:t>
          </a:r>
        </a:p>
      </dsp:txBody>
      <dsp:txXfrm>
        <a:off x="6432683" y="2234744"/>
        <a:ext cx="4660766" cy="124729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B4C841-27E1-42AD-B2F8-0EE5C6026FCB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C7198-60E9-4C47-AFD8-F5FED6F1647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Performed Feature Engineering to create new features with the help of existing data .</a:t>
          </a:r>
        </a:p>
      </dsp:txBody>
      <dsp:txXfrm>
        <a:off x="608661" y="692298"/>
        <a:ext cx="4508047" cy="2799040"/>
      </dsp:txXfrm>
    </dsp:sp>
    <dsp:sp modelId="{E06DB4E5-92C4-424B-A26E-381A6880F797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2BB744-3A71-4E55-90AC-228D58322554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Merged holidays and attendance dataset and again performed feature Engineering.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224E0-783A-4FB3-8FF6-4CDD5DED9BDB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D1E7E7-E70F-4728-91FA-F9989E23B4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6207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C7383-2402-1222-EC42-3C9F97653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A4A66B-E2BE-8B76-B50E-1393E76640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ACF4-9D53-CA91-9B82-C12765C8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63DFA-9676-90C6-11A6-44194B8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BDEAA-0948-7836-9257-97C0A0D5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062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129A-D121-F46D-D83B-6FD53596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150C6C-59D2-8B9B-B38D-2E1F8242A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313E5-2E88-CDBA-E19A-18E1C8AE5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14EB3-2B0D-D51B-2CF4-1E492185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40B4-40C4-B74B-5AD7-D38AE64A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17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33419-B643-895D-34B3-CC77E46A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5D33A3-20DA-D4B6-E30D-1F9EF28C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9A6FB9-9365-87F7-FCB7-93B021B1C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4B1B6-16AC-4779-8140-8594DB18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DD4E4-B733-4743-E99E-9A3F3913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61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B3088-D88C-4B14-B200-DC2B55A1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00" y="216000"/>
            <a:ext cx="9438861" cy="462873"/>
          </a:xfrm>
        </p:spPr>
        <p:txBody>
          <a:bodyPr>
            <a:normAutofit/>
          </a:bodyPr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E89581F-0EA2-444E-AFFF-CE36194FD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21567"/>
            <a:ext cx="11438574" cy="4957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E780D2F-9140-4F66-A483-38B9B37CE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70574" y="6492875"/>
            <a:ext cx="3214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62557-EB88-46A3-83A1-BA208C0C402D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F819C25E-F4AD-024F-8DBF-32472AF7DB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585" t="63638" b="18871"/>
          <a:stretch/>
        </p:blipFill>
        <p:spPr>
          <a:xfrm rot="10800000" flipH="1">
            <a:off x="9257798" y="6318492"/>
            <a:ext cx="2936722" cy="53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1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7341-EDD9-4591-1648-DF80009E5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B2AD5-397C-CAF0-8B1C-C5ED75C87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5BFB-D9B5-D838-D095-A5AEE3BD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6892C-5D43-C305-F197-A5E1D9D2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4C7D-D209-A4F1-8FA8-3C1A24DB8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050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738ED-80A5-2F6B-11E9-C9A4DCFC3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1E36-A7C8-9634-36D9-D31A15B0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AD9E9-8CF6-DA87-8178-A525E92A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743B4-D3E0-3FBC-B3C7-D1D73356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35E3-AE57-E34E-BE68-9C894C21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9809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315C3-F49A-96A4-4D48-4161A9B5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BF37D-3BB4-BCBA-A14F-5E2D737D4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0189E-36B0-6488-97F3-7B3C4AB24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4310C-EC5D-111D-AE00-3CFD36ED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B5004-92EE-F603-9469-1F138BCD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D26AA7-9ADD-1DA2-A0A9-1F28DB82A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914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DE46-B0C1-F071-B615-CB5C519A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10895-AB7B-409E-48BF-BA3FBF10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7AA23-52D6-34F4-41CB-E27D4086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BB263-1076-1ECB-7521-D4D457D34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454CD-7536-4095-5744-A132A6AF19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24F4E2-C3A2-250B-0FFD-E094D0CA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ADAFF4-7972-22FC-E843-E7EFF5ED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08D5C3-AE20-3354-891E-0992A83F9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706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2E32F-1C59-24C4-4CD9-3BA50151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AE4964-0F48-C392-A3EB-B8EAD8AEB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A5DF8C-B5FF-3F3F-A552-052A8D6AA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5BEE5-3AB0-D233-F968-D0AAAB2DA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87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379710-641F-E640-5063-B09806AD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0B7360-F226-6B99-F7CD-21FBA9B2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E10A0-7521-9AC0-9E67-12A5E2D3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359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3FE4-8176-4774-E79A-4CF0587CF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34BCC-DE6A-EBC2-BADB-B104D03B0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9F538-20C3-A84B-7828-3F957748A7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7B32F-D11D-79A5-92ED-969F415CE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FD68B-3BC9-1483-5DFE-65765618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77A6E-5FB9-487E-65F0-AFDDB9662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501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E3859-86C7-99C9-FDF7-E80C52C42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7A6CC1-37A7-0DA4-8486-93781AFAA8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16E6E-4C9B-E2F9-3F2F-34A58B677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7B65C-F868-C8E0-A2B8-DC331E945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4640-FC9C-BA63-EB0F-29A6A5A7D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65370-DC12-3799-41F2-F13DE1B9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940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9CC28-AA27-7A87-1D34-0383D826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B88A-2465-1A07-7DD5-5D7E2DA14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31AB-95A2-AC26-3A4E-BF1EF21C77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CFFD9-50DC-4CDA-9CFB-06C822FE71D0}" type="datetimeFigureOut">
              <a:rPr lang="en-IN" smtClean="0"/>
              <a:t>28-03-2025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F5980-F790-4BAA-F28D-30632FE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CABF1-E00B-7F40-2FF3-26E89D4031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B0011-CE37-4B10-B914-BF49BDDC2B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636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0485-73B6-6C6A-A5D7-EB191083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62557-EB88-46A3-83A1-BA208C0C402D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3" name="Google Shape;86;p1">
            <a:extLst>
              <a:ext uri="{FF2B5EF4-FFF2-40B4-BE49-F238E27FC236}">
                <a16:creationId xmlns:a16="http://schemas.microsoft.com/office/drawing/2014/main" id="{B6B67F80-155B-9B24-01EA-CEF093BEB5DD}"/>
              </a:ext>
            </a:extLst>
          </p:cNvPr>
          <p:cNvSpPr/>
          <p:nvPr/>
        </p:nvSpPr>
        <p:spPr>
          <a:xfrm>
            <a:off x="3042018" y="370205"/>
            <a:ext cx="6294654" cy="6294475"/>
          </a:xfrm>
          <a:prstGeom prst="ellipse">
            <a:avLst/>
          </a:prstGeom>
          <a:solidFill>
            <a:srgbClr val="222A35">
              <a:alpha val="6823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8;p1">
            <a:extLst>
              <a:ext uri="{FF2B5EF4-FFF2-40B4-BE49-F238E27FC236}">
                <a16:creationId xmlns:a16="http://schemas.microsoft.com/office/drawing/2014/main" id="{D6A74ABD-04CA-6274-AF3F-52997A12E5A6}"/>
              </a:ext>
            </a:extLst>
          </p:cNvPr>
          <p:cNvSpPr/>
          <p:nvPr/>
        </p:nvSpPr>
        <p:spPr>
          <a:xfrm>
            <a:off x="3693795" y="1671782"/>
            <a:ext cx="4991100" cy="4991100"/>
          </a:xfrm>
          <a:prstGeom prst="ellipse">
            <a:avLst/>
          </a:prstGeom>
          <a:solidFill>
            <a:srgbClr val="C00000"/>
          </a:solidFill>
          <a:ln>
            <a:noFill/>
          </a:ln>
          <a:effectLst>
            <a:outerShdw blurRad="63500" sx="102000" sy="102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1;p1">
            <a:extLst>
              <a:ext uri="{FF2B5EF4-FFF2-40B4-BE49-F238E27FC236}">
                <a16:creationId xmlns:a16="http://schemas.microsoft.com/office/drawing/2014/main" id="{E1736E79-3A5A-DCB2-1779-5AB1D2473EAD}"/>
              </a:ext>
            </a:extLst>
          </p:cNvPr>
          <p:cNvSpPr/>
          <p:nvPr/>
        </p:nvSpPr>
        <p:spPr>
          <a:xfrm>
            <a:off x="6868795" y="1170219"/>
            <a:ext cx="2228850" cy="222885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dist="38100" dir="5400000" algn="t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4;p1">
            <a:extLst>
              <a:ext uri="{FF2B5EF4-FFF2-40B4-BE49-F238E27FC236}">
                <a16:creationId xmlns:a16="http://schemas.microsoft.com/office/drawing/2014/main" id="{73A40C23-80BB-C1D9-E732-CBE591980652}"/>
              </a:ext>
            </a:extLst>
          </p:cNvPr>
          <p:cNvSpPr txBox="1"/>
          <p:nvPr/>
        </p:nvSpPr>
        <p:spPr>
          <a:xfrm>
            <a:off x="4594217" y="3429000"/>
            <a:ext cx="3289300" cy="144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Poppins Black"/>
                <a:ea typeface="Poppins Black"/>
                <a:cs typeface="Poppins Black"/>
                <a:sym typeface="Poppins Black"/>
              </a:rPr>
              <a:t>Title of the Project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84;p1">
            <a:extLst>
              <a:ext uri="{FF2B5EF4-FFF2-40B4-BE49-F238E27FC236}">
                <a16:creationId xmlns:a16="http://schemas.microsoft.com/office/drawing/2014/main" id="{1447BBCB-A970-0691-EA0F-A997526EFD3C}"/>
              </a:ext>
            </a:extLst>
          </p:cNvPr>
          <p:cNvGrpSpPr/>
          <p:nvPr/>
        </p:nvGrpSpPr>
        <p:grpSpPr>
          <a:xfrm>
            <a:off x="175164" y="208591"/>
            <a:ext cx="12014201" cy="6642100"/>
            <a:chOff x="88900" y="107950"/>
            <a:chExt cx="12014201" cy="6642100"/>
          </a:xfrm>
        </p:grpSpPr>
        <p:sp>
          <p:nvSpPr>
            <p:cNvPr id="11" name="Google Shape;85;p1">
              <a:extLst>
                <a:ext uri="{FF2B5EF4-FFF2-40B4-BE49-F238E27FC236}">
                  <a16:creationId xmlns:a16="http://schemas.microsoft.com/office/drawing/2014/main" id="{92ACC8E0-A0BB-115D-AC71-368D506FBC86}"/>
                </a:ext>
              </a:extLst>
            </p:cNvPr>
            <p:cNvSpPr/>
            <p:nvPr/>
          </p:nvSpPr>
          <p:spPr>
            <a:xfrm>
              <a:off x="88900" y="107950"/>
              <a:ext cx="12014201" cy="6642100"/>
            </a:xfrm>
            <a:prstGeom prst="rect">
              <a:avLst/>
            </a:prstGeom>
            <a:blipFill rotWithShape="1">
              <a:blip r:embed="rId2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6;p1">
              <a:extLst>
                <a:ext uri="{FF2B5EF4-FFF2-40B4-BE49-F238E27FC236}">
                  <a16:creationId xmlns:a16="http://schemas.microsoft.com/office/drawing/2014/main" id="{FF786664-9173-C468-2AFF-EA115EAC06A2}"/>
                </a:ext>
              </a:extLst>
            </p:cNvPr>
            <p:cNvSpPr/>
            <p:nvPr/>
          </p:nvSpPr>
          <p:spPr>
            <a:xfrm>
              <a:off x="3042018" y="370205"/>
              <a:ext cx="6294654" cy="6294475"/>
            </a:xfrm>
            <a:prstGeom prst="ellipse">
              <a:avLst/>
            </a:prstGeom>
            <a:solidFill>
              <a:srgbClr val="222A35">
                <a:alpha val="6823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" name="Google Shape;87;p1">
              <a:extLst>
                <a:ext uri="{FF2B5EF4-FFF2-40B4-BE49-F238E27FC236}">
                  <a16:creationId xmlns:a16="http://schemas.microsoft.com/office/drawing/2014/main" id="{283D2ABA-2FEE-F72D-8749-AB2A3177442B}"/>
                </a:ext>
              </a:extLst>
            </p:cNvPr>
            <p:cNvGrpSpPr/>
            <p:nvPr/>
          </p:nvGrpSpPr>
          <p:grpSpPr>
            <a:xfrm>
              <a:off x="3693795" y="1671782"/>
              <a:ext cx="4991100" cy="4991100"/>
              <a:chOff x="0" y="0"/>
              <a:chExt cx="4991100" cy="4991100"/>
            </a:xfrm>
          </p:grpSpPr>
          <p:sp>
            <p:nvSpPr>
              <p:cNvPr id="19" name="Google Shape;88;p1">
                <a:extLst>
                  <a:ext uri="{FF2B5EF4-FFF2-40B4-BE49-F238E27FC236}">
                    <a16:creationId xmlns:a16="http://schemas.microsoft.com/office/drawing/2014/main" id="{C919023B-240B-D4C8-602A-DA20545184E8}"/>
                  </a:ext>
                </a:extLst>
              </p:cNvPr>
              <p:cNvSpPr/>
              <p:nvPr/>
            </p:nvSpPr>
            <p:spPr>
              <a:xfrm>
                <a:off x="0" y="0"/>
                <a:ext cx="4991100" cy="49911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63500" sx="102000" sy="102000" algn="ctr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0" name="Google Shape;89;p1">
                <a:extLst>
                  <a:ext uri="{FF2B5EF4-FFF2-40B4-BE49-F238E27FC236}">
                    <a16:creationId xmlns:a16="http://schemas.microsoft.com/office/drawing/2014/main" id="{23AFDF1D-3D9C-4D6A-09A8-EB144A7C1F0C}"/>
                  </a:ext>
                </a:extLst>
              </p:cNvPr>
              <p:cNvCxnSpPr/>
              <p:nvPr/>
            </p:nvCxnSpPr>
            <p:spPr>
              <a:xfrm>
                <a:off x="464024" y="2959903"/>
                <a:ext cx="4162096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sp>
          <p:nvSpPr>
            <p:cNvPr id="18" name="Google Shape;92;p1">
              <a:extLst>
                <a:ext uri="{FF2B5EF4-FFF2-40B4-BE49-F238E27FC236}">
                  <a16:creationId xmlns:a16="http://schemas.microsoft.com/office/drawing/2014/main" id="{AB003242-9A6E-85D0-9585-CB36298A03DC}"/>
                </a:ext>
              </a:extLst>
            </p:cNvPr>
            <p:cNvSpPr txBox="1"/>
            <p:nvPr/>
          </p:nvSpPr>
          <p:spPr>
            <a:xfrm>
              <a:off x="7048822" y="1452130"/>
              <a:ext cx="1842448" cy="16650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94;p1">
              <a:extLst>
                <a:ext uri="{FF2B5EF4-FFF2-40B4-BE49-F238E27FC236}">
                  <a16:creationId xmlns:a16="http://schemas.microsoft.com/office/drawing/2014/main" id="{D7865375-6DE0-7B1D-00B4-CB57AEF2927A}"/>
                </a:ext>
              </a:extLst>
            </p:cNvPr>
            <p:cNvSpPr txBox="1"/>
            <p:nvPr/>
          </p:nvSpPr>
          <p:spPr>
            <a:xfrm>
              <a:off x="3864029" y="2494030"/>
              <a:ext cx="4480386" cy="21236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4400"/>
              </a:pPr>
              <a:r>
                <a:rPr lang="en-US" sz="4400">
                  <a:solidFill>
                    <a:schemeClr val="lt1"/>
                  </a:solidFill>
                  <a:latin typeface="Poppins Black"/>
                  <a:ea typeface="Arial"/>
                  <a:cs typeface="Arial"/>
                  <a:sym typeface="Poppins Black"/>
                </a:rPr>
                <a:t> Absenteeism </a:t>
              </a:r>
              <a:r>
                <a:rPr lang="en-US" sz="4400">
                  <a:solidFill>
                    <a:schemeClr val="lt1"/>
                  </a:solidFill>
                  <a:latin typeface="Poppins Black"/>
                  <a:ea typeface="Arial"/>
                  <a:cs typeface="Poppins Black"/>
                  <a:sym typeface="Poppins Black"/>
                </a:rPr>
                <a:t>Predictive Model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5;p1">
              <a:extLst>
                <a:ext uri="{FF2B5EF4-FFF2-40B4-BE49-F238E27FC236}">
                  <a16:creationId xmlns:a16="http://schemas.microsoft.com/office/drawing/2014/main" id="{5CE21FD6-7393-AF50-E31A-3B48C3E87218}"/>
                </a:ext>
              </a:extLst>
            </p:cNvPr>
            <p:cNvSpPr txBox="1"/>
            <p:nvPr/>
          </p:nvSpPr>
          <p:spPr>
            <a:xfrm>
              <a:off x="4465515" y="4761049"/>
              <a:ext cx="3289300" cy="16311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</a:rPr>
                <a:t>Nikhil Dongare</a:t>
              </a:r>
            </a:p>
            <a:p>
              <a:pPr algn="ctr">
                <a:buSzPts val="2000"/>
              </a:pPr>
              <a:r>
                <a:rPr lang="en-US" sz="2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</a:rPr>
                <a:t>Gaurav Wani</a:t>
              </a:r>
            </a:p>
            <a:p>
              <a:pPr algn="ctr">
                <a:buSzPts val="2000"/>
              </a:pPr>
              <a:endParaRPr lang="en-US" sz="2000">
                <a:solidFill>
                  <a:schemeClr val="lt1"/>
                </a:solidFill>
                <a:latin typeface="Poppins Medium"/>
                <a:ea typeface="Poppins Medium"/>
                <a:cs typeface="Poppins Medium"/>
              </a:endParaRPr>
            </a:p>
            <a:p>
              <a:pPr algn="ctr">
                <a:buSzPts val="2000"/>
              </a:pPr>
              <a:r>
                <a:rPr lang="en-US" sz="2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</a:rPr>
                <a:t>Guide: S. </a:t>
              </a:r>
              <a:r>
                <a:rPr lang="en-US" sz="2000" err="1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</a:rPr>
                <a:t>Sindogi</a:t>
              </a:r>
              <a:endParaRPr lang="en-US" sz="2000">
                <a:solidFill>
                  <a:schemeClr val="lt1"/>
                </a:solidFill>
                <a:latin typeface="Poppins Medium"/>
                <a:ea typeface="Poppins Medium"/>
                <a:cs typeface="Poppins Medium"/>
              </a:endParaRPr>
            </a:p>
            <a:p>
              <a:pPr algn="ctr">
                <a:buSzPts val="2000"/>
              </a:pPr>
              <a:r>
                <a:rPr lang="en-US" sz="2000">
                  <a:solidFill>
                    <a:schemeClr val="lt1"/>
                  </a:solidFill>
                  <a:latin typeface="Poppins Medium"/>
                  <a:ea typeface="Poppins Medium"/>
                  <a:cs typeface="Poppins Medium"/>
                </a:rPr>
                <a:t>ILMCV Factory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113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FC09A-BC55-0838-6CA9-636E5347A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Choosing of AI Model </a:t>
            </a:r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  <a:p>
            <a:endParaRPr lang="en-US" sz="36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42311-976F-EEBC-644F-C0102FD3C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</a:rPr>
              <a:t>Through Extensive Research on Internet , Multiple Research Papers and knowing the nature of the dataset we decided to use these three Algorithms to train our model.</a:t>
            </a:r>
            <a:endParaRPr lang="en-US"/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800" b="1" i="1">
                <a:solidFill>
                  <a:schemeClr val="tx2"/>
                </a:solidFill>
              </a:rPr>
              <a:t>Random Forest</a:t>
            </a:r>
            <a:endParaRPr lang="en-US" sz="1800" b="1" i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800" b="1" i="1">
                <a:solidFill>
                  <a:schemeClr val="tx2"/>
                </a:solidFill>
              </a:rPr>
              <a:t>XG-Boost</a:t>
            </a:r>
            <a:endParaRPr lang="en-US" sz="1800" b="1" i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 lvl="2">
              <a:buFont typeface="Wingdings" panose="020B0604020202020204" pitchFamily="34" charset="0"/>
              <a:buChar char="Ø"/>
            </a:pPr>
            <a:r>
              <a:rPr lang="en-US" sz="1800" b="1" i="1">
                <a:solidFill>
                  <a:schemeClr val="tx2"/>
                </a:solidFill>
              </a:rPr>
              <a:t>Neural Networks</a:t>
            </a:r>
            <a:endParaRPr lang="en-US" sz="1800" b="1" i="1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</a:rPr>
              <a:t>After the training of model XG-Boost  outperformed other algorithms.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</a:rPr>
              <a:t>Thus, final Choice is XG-Boost.</a:t>
            </a: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omputer">
            <a:extLst>
              <a:ext uri="{FF2B5EF4-FFF2-40B4-BE49-F238E27FC236}">
                <a16:creationId xmlns:a16="http://schemas.microsoft.com/office/drawing/2014/main" id="{0AC786E0-7288-1A87-C5FF-0A717F59BB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4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0DA4AF-4B6C-1013-3A50-88993A2C1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                          Evaluation of AI Model Performance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FA6717-FD7F-0976-5F62-41530ACEBA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165" b="-3"/>
          <a:stretch/>
        </p:blipFill>
        <p:spPr>
          <a:xfrm>
            <a:off x="4502428" y="887873"/>
            <a:ext cx="7225748" cy="5082253"/>
          </a:xfrm>
          <a:custGeom>
            <a:avLst/>
            <a:gdLst>
              <a:gd name="connsiteX0" fmla="*/ 0 w 7225748"/>
              <a:gd name="connsiteY0" fmla="*/ 0 h 5082253"/>
              <a:gd name="connsiteX1" fmla="*/ 7225748 w 7225748"/>
              <a:gd name="connsiteY1" fmla="*/ 0 h 5082253"/>
              <a:gd name="connsiteX2" fmla="*/ 7225748 w 7225748"/>
              <a:gd name="connsiteY2" fmla="*/ 5082253 h 5082253"/>
              <a:gd name="connsiteX3" fmla="*/ 0 w 7225748"/>
              <a:gd name="connsiteY3" fmla="*/ 5082253 h 5082253"/>
              <a:gd name="connsiteX4" fmla="*/ 0 w 7225748"/>
              <a:gd name="connsiteY4" fmla="*/ 0 h 5082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25748" h="5082253" fill="none" extrusionOk="0">
                <a:moveTo>
                  <a:pt x="0" y="0"/>
                </a:moveTo>
                <a:cubicBezTo>
                  <a:pt x="1929826" y="5753"/>
                  <a:pt x="3745671" y="-51483"/>
                  <a:pt x="7225748" y="0"/>
                </a:cubicBezTo>
                <a:cubicBezTo>
                  <a:pt x="7065041" y="738805"/>
                  <a:pt x="7265415" y="2738971"/>
                  <a:pt x="7225748" y="5082253"/>
                </a:cubicBezTo>
                <a:cubicBezTo>
                  <a:pt x="3959289" y="5063295"/>
                  <a:pt x="1369860" y="5021612"/>
                  <a:pt x="0" y="5082253"/>
                </a:cubicBezTo>
                <a:cubicBezTo>
                  <a:pt x="32216" y="2900930"/>
                  <a:pt x="57206" y="1560422"/>
                  <a:pt x="0" y="0"/>
                </a:cubicBezTo>
                <a:close/>
              </a:path>
              <a:path w="7225748" h="5082253" stroke="0" extrusionOk="0">
                <a:moveTo>
                  <a:pt x="0" y="0"/>
                </a:moveTo>
                <a:cubicBezTo>
                  <a:pt x="1408022" y="-133594"/>
                  <a:pt x="5788273" y="63808"/>
                  <a:pt x="7225748" y="0"/>
                </a:cubicBezTo>
                <a:cubicBezTo>
                  <a:pt x="7102748" y="1680603"/>
                  <a:pt x="7322608" y="3207706"/>
                  <a:pt x="7225748" y="5082253"/>
                </a:cubicBezTo>
                <a:cubicBezTo>
                  <a:pt x="5459451" y="5023359"/>
                  <a:pt x="1106529" y="5096486"/>
                  <a:pt x="0" y="5082253"/>
                </a:cubicBezTo>
                <a:cubicBezTo>
                  <a:pt x="-3173" y="3070508"/>
                  <a:pt x="-94267" y="1751911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>
            <a:outerShdw blurRad="38100" dist="165100" dir="270000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7309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7BDFED6-6E33-4606-AFE2-886ADB1C0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220E46A-625C-1F60-4C36-910CF683EE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87" b="2306"/>
          <a:stretch/>
        </p:blipFill>
        <p:spPr>
          <a:xfrm>
            <a:off x="4547938" y="3681409"/>
            <a:ext cx="7644062" cy="317659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90DEF05-784E-4B61-89E4-04C4ECF4E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36000">
                <a:schemeClr val="tx1">
                  <a:lumMod val="95000"/>
                  <a:lumOff val="5000"/>
                </a:schemeClr>
              </a:gs>
              <a:gs pos="81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88BBAC-0053-659F-78F8-35C89257C1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</a:blip>
          <a:srcRect t="14382" r="-1" b="-1"/>
          <a:stretch/>
        </p:blipFill>
        <p:spPr>
          <a:xfrm>
            <a:off x="4547937" y="-5"/>
            <a:ext cx="7644062" cy="36814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FFFE76-9A9D-0706-751E-8BF60251F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219"/>
            <a:ext cx="539591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Previous </a:t>
            </a:r>
            <a:br>
              <a:rPr lang="en-US" sz="5000">
                <a:solidFill>
                  <a:schemeClr val="bg1"/>
                </a:solidFill>
                <a:latin typeface="+mj-lt"/>
              </a:rPr>
            </a:b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Iterations </a:t>
            </a:r>
            <a:br>
              <a:rPr lang="en-US" sz="5000">
                <a:solidFill>
                  <a:schemeClr val="bg1"/>
                </a:solidFill>
                <a:latin typeface="+mj-lt"/>
              </a:rPr>
            </a:br>
            <a:r>
              <a:rPr lang="en-US" sz="5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of App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1BAEC7-F7B0-4224-8B18-8F74B7D87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3681408"/>
            <a:ext cx="113537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7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3F2D8E-AAB5-D825-C7EC-4573FC5D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34466"/>
            <a:ext cx="10905066" cy="498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35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61F068-D76D-BEA3-33ED-AD972D81F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522" y="440398"/>
            <a:ext cx="10974956" cy="5991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55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169D286-F4D7-4C8B-A6BD-D05384C7F1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6">
            <a:extLst>
              <a:ext uri="{FF2B5EF4-FFF2-40B4-BE49-F238E27FC236}">
                <a16:creationId xmlns:a16="http://schemas.microsoft.com/office/drawing/2014/main" id="{39E8235E-135E-4261-8F54-2B316E493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2164" y="610728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7">
            <a:extLst>
              <a:ext uri="{FF2B5EF4-FFF2-40B4-BE49-F238E27FC236}">
                <a16:creationId xmlns:a16="http://schemas.microsoft.com/office/drawing/2014/main" id="{D4ED8EC3-4D57-4620-93CE-4E6661F09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144437" y="343079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83BCB34A-2F40-4F41-8488-A134C1C15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5" y="340424"/>
            <a:ext cx="4630139" cy="5265795"/>
          </a:xfrm>
          <a:custGeom>
            <a:avLst/>
            <a:gdLst>
              <a:gd name="connsiteX0" fmla="*/ 0 w 4630139"/>
              <a:gd name="connsiteY0" fmla="*/ 0 h 5265795"/>
              <a:gd name="connsiteX1" fmla="*/ 4630139 w 4630139"/>
              <a:gd name="connsiteY1" fmla="*/ 0 h 5265795"/>
              <a:gd name="connsiteX2" fmla="*/ 4630139 w 4630139"/>
              <a:gd name="connsiteY2" fmla="*/ 5265795 h 5265795"/>
              <a:gd name="connsiteX3" fmla="*/ 0 w 4630139"/>
              <a:gd name="connsiteY3" fmla="*/ 5265795 h 526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139" h="5265795">
                <a:moveTo>
                  <a:pt x="0" y="0"/>
                </a:moveTo>
                <a:lnTo>
                  <a:pt x="4630139" y="0"/>
                </a:lnTo>
                <a:lnTo>
                  <a:pt x="4630139" y="5265795"/>
                </a:lnTo>
                <a:lnTo>
                  <a:pt x="0" y="526579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AI-generated content may be incorrect.">
            <a:extLst>
              <a:ext uri="{FF2B5EF4-FFF2-40B4-BE49-F238E27FC236}">
                <a16:creationId xmlns:a16="http://schemas.microsoft.com/office/drawing/2014/main" id="{42B49B3F-D892-43A1-FDA3-CC800D942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76" y="1476013"/>
            <a:ext cx="3343202" cy="3008881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78382DC-4207-465E-B379-1E16448AA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1780" y="1071563"/>
            <a:ext cx="7290218" cy="5242298"/>
          </a:xfrm>
          <a:custGeom>
            <a:avLst/>
            <a:gdLst>
              <a:gd name="connsiteX0" fmla="*/ 0 w 7290218"/>
              <a:gd name="connsiteY0" fmla="*/ 0 h 5242298"/>
              <a:gd name="connsiteX1" fmla="*/ 7290218 w 7290218"/>
              <a:gd name="connsiteY1" fmla="*/ 0 h 5242298"/>
              <a:gd name="connsiteX2" fmla="*/ 7290218 w 7290218"/>
              <a:gd name="connsiteY2" fmla="*/ 5242298 h 5242298"/>
              <a:gd name="connsiteX3" fmla="*/ 0 w 7290218"/>
              <a:gd name="connsiteY3" fmla="*/ 5242298 h 5242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90218" h="5242298">
                <a:moveTo>
                  <a:pt x="0" y="0"/>
                </a:moveTo>
                <a:lnTo>
                  <a:pt x="7290218" y="0"/>
                </a:lnTo>
                <a:lnTo>
                  <a:pt x="7290218" y="5242298"/>
                </a:lnTo>
                <a:lnTo>
                  <a:pt x="0" y="524229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green circle with a red triangle in the middle&#10;&#10;AI-generated content may be incorrect.">
            <a:extLst>
              <a:ext uri="{FF2B5EF4-FFF2-40B4-BE49-F238E27FC236}">
                <a16:creationId xmlns:a16="http://schemas.microsoft.com/office/drawing/2014/main" id="{FB1967EA-E59D-1E8C-01C9-2214BC52E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71" y="1715030"/>
            <a:ext cx="5567876" cy="39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74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81C8F145-2EDA-0A3C-AFBF-DB6DEE10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1386"/>
            <a:ext cx="11887200" cy="570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5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22CD45C8-9AE9-FDB6-32C9-BE2770829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42875"/>
            <a:ext cx="12172950" cy="657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0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54CB9930-D1D1-B4DE-4806-1AA95B8E8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856"/>
            <a:ext cx="12192000" cy="681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96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94A6F9-9143-F55D-6848-CA7F8E866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           Future Scope</a:t>
            </a:r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61B873AD-776F-4295-C06D-6C0E8A3F4E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13862-EF6E-FCCB-151E-A4FB13FC7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latin typeface="Sitka Text"/>
              </a:rPr>
              <a:t>With Sufficient hardware power we can train the model with more data and more parameters like for all the shifts and different factories . </a:t>
            </a:r>
            <a:endParaRPr lang="en-US">
              <a:solidFill>
                <a:schemeClr val="tx2"/>
              </a:solidFill>
              <a:latin typeface="Sitka Tex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1800">
                <a:solidFill>
                  <a:schemeClr val="tx2"/>
                </a:solidFill>
                <a:latin typeface="Sitka Text"/>
              </a:rPr>
              <a:t>With the use of cloud platform this project can be more streamlined by integrating SAP data into a data pipeline format with dynamically pushing it to model development and getting desired output.  </a:t>
            </a:r>
            <a:endParaRPr lang="en-US" sz="1800">
              <a:solidFill>
                <a:schemeClr val="tx2"/>
              </a:solidFill>
              <a:latin typeface="Sitka Text"/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9322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0485-73B6-6C6A-A5D7-EB191083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62557-EB88-46A3-83A1-BA208C0C402D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8" name="Google Shape;116;p3">
            <a:extLst>
              <a:ext uri="{FF2B5EF4-FFF2-40B4-BE49-F238E27FC236}">
                <a16:creationId xmlns:a16="http://schemas.microsoft.com/office/drawing/2014/main" id="{199CD1DA-95D0-90FB-086A-5EBF6CB12D1F}"/>
              </a:ext>
            </a:extLst>
          </p:cNvPr>
          <p:cNvSpPr/>
          <p:nvPr/>
        </p:nvSpPr>
        <p:spPr>
          <a:xfrm>
            <a:off x="2947779" y="1958089"/>
            <a:ext cx="7496700" cy="61244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0000"/>
              </a:buClr>
              <a:buSzPts val="1600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Develop  an  AI based  model for prediction of </a:t>
            </a:r>
            <a:r>
              <a:rPr lang="en-US" sz="1600" b="1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Absenteeism on </a:t>
            </a: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shop floor </a:t>
            </a:r>
            <a:endParaRPr lang="en-US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7;p3">
            <a:extLst>
              <a:ext uri="{FF2B5EF4-FFF2-40B4-BE49-F238E27FC236}">
                <a16:creationId xmlns:a16="http://schemas.microsoft.com/office/drawing/2014/main" id="{4CD8D3F1-E2E8-9240-83A3-91A7792C49D1}"/>
              </a:ext>
            </a:extLst>
          </p:cNvPr>
          <p:cNvSpPr/>
          <p:nvPr/>
        </p:nvSpPr>
        <p:spPr>
          <a:xfrm>
            <a:off x="2947779" y="3714688"/>
            <a:ext cx="7577981" cy="1212911"/>
          </a:xfrm>
          <a:prstGeom prst="rect">
            <a:avLst/>
          </a:prstGeom>
          <a:solidFill>
            <a:srgbClr val="F2F2F2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have consistency in output with respect to process adherence/Safety and quality</a:t>
            </a: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Resource optimization </a:t>
            </a:r>
            <a:endParaRPr lang="en-US"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§"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Employee Engagement </a:t>
            </a:r>
            <a:endParaRPr sz="16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22;p3">
            <a:extLst>
              <a:ext uri="{FF2B5EF4-FFF2-40B4-BE49-F238E27FC236}">
                <a16:creationId xmlns:a16="http://schemas.microsoft.com/office/drawing/2014/main" id="{36A4B366-DB45-9561-928C-9525771C1C42}"/>
              </a:ext>
            </a:extLst>
          </p:cNvPr>
          <p:cNvSpPr txBox="1"/>
          <p:nvPr/>
        </p:nvSpPr>
        <p:spPr>
          <a:xfrm>
            <a:off x="754882" y="2062404"/>
            <a:ext cx="1533257" cy="5847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600" b="1" i="0" u="none" strike="noStrike" cap="none">
                <a:latin typeface="Calibri"/>
                <a:ea typeface="Calibri"/>
                <a:cs typeface="Calibri"/>
                <a:sym typeface="Calibri"/>
              </a:rPr>
              <a:t>Problem Statements</a:t>
            </a:r>
            <a:endParaRPr sz="160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23;p3">
            <a:extLst>
              <a:ext uri="{FF2B5EF4-FFF2-40B4-BE49-F238E27FC236}">
                <a16:creationId xmlns:a16="http://schemas.microsoft.com/office/drawing/2014/main" id="{581BCD39-3DE1-E6E1-B58C-FA8A130F98B0}"/>
              </a:ext>
            </a:extLst>
          </p:cNvPr>
          <p:cNvSpPr txBox="1"/>
          <p:nvPr/>
        </p:nvSpPr>
        <p:spPr>
          <a:xfrm>
            <a:off x="754882" y="3885644"/>
            <a:ext cx="1533257" cy="36929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b="1" i="0" u="none" strike="noStrike" cap="none">
                <a:latin typeface="Calibri"/>
                <a:ea typeface="Calibri"/>
                <a:cs typeface="Calibri"/>
                <a:sym typeface="Calibri"/>
              </a:rPr>
              <a:t>Objectives</a:t>
            </a:r>
            <a:endParaRPr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24;p3">
            <a:extLst>
              <a:ext uri="{FF2B5EF4-FFF2-40B4-BE49-F238E27FC236}">
                <a16:creationId xmlns:a16="http://schemas.microsoft.com/office/drawing/2014/main" id="{B6467E24-C643-C2E9-235F-585FBACFF2CB}"/>
              </a:ext>
            </a:extLst>
          </p:cNvPr>
          <p:cNvSpPr/>
          <p:nvPr/>
        </p:nvSpPr>
        <p:spPr>
          <a:xfrm>
            <a:off x="6523390" y="2634165"/>
            <a:ext cx="222036" cy="106372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27;p3">
            <a:extLst>
              <a:ext uri="{FF2B5EF4-FFF2-40B4-BE49-F238E27FC236}">
                <a16:creationId xmlns:a16="http://schemas.microsoft.com/office/drawing/2014/main" id="{86F022B1-0236-AB14-B674-7095A3F39113}"/>
              </a:ext>
            </a:extLst>
          </p:cNvPr>
          <p:cNvSpPr/>
          <p:nvPr/>
        </p:nvSpPr>
        <p:spPr>
          <a:xfrm>
            <a:off x="2537788" y="2211484"/>
            <a:ext cx="293204" cy="27699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128;p3">
            <a:extLst>
              <a:ext uri="{FF2B5EF4-FFF2-40B4-BE49-F238E27FC236}">
                <a16:creationId xmlns:a16="http://schemas.microsoft.com/office/drawing/2014/main" id="{8174A90C-F101-BCC7-CFF6-59534BB2F378}"/>
              </a:ext>
            </a:extLst>
          </p:cNvPr>
          <p:cNvSpPr/>
          <p:nvPr/>
        </p:nvSpPr>
        <p:spPr>
          <a:xfrm>
            <a:off x="2537787" y="3946510"/>
            <a:ext cx="293204" cy="22422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29;p3">
            <a:extLst>
              <a:ext uri="{FF2B5EF4-FFF2-40B4-BE49-F238E27FC236}">
                <a16:creationId xmlns:a16="http://schemas.microsoft.com/office/drawing/2014/main" id="{19BE9C7A-9816-71CA-ECC1-E352B9F971D7}"/>
              </a:ext>
            </a:extLst>
          </p:cNvPr>
          <p:cNvSpPr/>
          <p:nvPr/>
        </p:nvSpPr>
        <p:spPr>
          <a:xfrm>
            <a:off x="2947779" y="279334"/>
            <a:ext cx="6806672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222A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Problem Statement &amp; Business Objective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2229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  <p:bldP spid="16" grpId="0" animBg="1"/>
      <p:bldP spid="19" grpId="0" animBg="1"/>
      <p:bldP spid="20" grpId="0" animBg="1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8"/>
          <p:cNvGrpSpPr/>
          <p:nvPr/>
        </p:nvGrpSpPr>
        <p:grpSpPr>
          <a:xfrm>
            <a:off x="88900" y="107950"/>
            <a:ext cx="12014201" cy="6642100"/>
            <a:chOff x="88900" y="107950"/>
            <a:chExt cx="12014201" cy="6642100"/>
          </a:xfrm>
        </p:grpSpPr>
        <p:sp>
          <p:nvSpPr>
            <p:cNvPr id="209" name="Google Shape;209;p8"/>
            <p:cNvSpPr/>
            <p:nvPr/>
          </p:nvSpPr>
          <p:spPr>
            <a:xfrm>
              <a:off x="88900" y="107950"/>
              <a:ext cx="12014201" cy="66421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3662312" y="1052195"/>
              <a:ext cx="4991100" cy="49911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 txBox="1"/>
            <p:nvPr/>
          </p:nvSpPr>
          <p:spPr>
            <a:xfrm>
              <a:off x="4513212" y="2802508"/>
              <a:ext cx="3289300" cy="17543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rial"/>
                <a:buNone/>
              </a:pPr>
              <a:r>
                <a:rPr lang="en-US" sz="5400" b="0" i="0" u="none" strike="noStrike" cap="none">
                  <a:solidFill>
                    <a:schemeClr val="lt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Thank You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0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0485-73B6-6C6A-A5D7-EB191083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62557-EB88-46A3-83A1-BA208C0C402D}" type="slidenum">
              <a:rPr lang="en-IN" smtClean="0"/>
              <a:pPr/>
              <a:t>3</a:t>
            </a:fld>
            <a:endParaRPr lang="en-IN"/>
          </a:p>
        </p:txBody>
      </p:sp>
      <p:sp>
        <p:nvSpPr>
          <p:cNvPr id="25" name="Google Shape;138;p4">
            <a:extLst>
              <a:ext uri="{FF2B5EF4-FFF2-40B4-BE49-F238E27FC236}">
                <a16:creationId xmlns:a16="http://schemas.microsoft.com/office/drawing/2014/main" id="{6A70A6B4-7915-332C-02E6-AF520C64009B}"/>
              </a:ext>
            </a:extLst>
          </p:cNvPr>
          <p:cNvSpPr txBox="1"/>
          <p:nvPr/>
        </p:nvSpPr>
        <p:spPr>
          <a:xfrm>
            <a:off x="4476238" y="94148"/>
            <a:ext cx="392443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Solution  Methodology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39;p4">
            <a:extLst>
              <a:ext uri="{FF2B5EF4-FFF2-40B4-BE49-F238E27FC236}">
                <a16:creationId xmlns:a16="http://schemas.microsoft.com/office/drawing/2014/main" id="{39043585-EAAC-CC22-16A6-6C4E50E8B9FC}"/>
              </a:ext>
            </a:extLst>
          </p:cNvPr>
          <p:cNvSpPr/>
          <p:nvPr/>
        </p:nvSpPr>
        <p:spPr>
          <a:xfrm>
            <a:off x="1938500" y="668329"/>
            <a:ext cx="1397902" cy="55409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latin typeface="Calibri"/>
                <a:ea typeface="Calibri"/>
                <a:cs typeface="Calibri"/>
                <a:sym typeface="Calibri"/>
              </a:rPr>
              <a:t>Solution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Methodology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40;p4">
            <a:extLst>
              <a:ext uri="{FF2B5EF4-FFF2-40B4-BE49-F238E27FC236}">
                <a16:creationId xmlns:a16="http://schemas.microsoft.com/office/drawing/2014/main" id="{193FE32A-4FCE-6157-BBCE-A78405EDFF09}"/>
              </a:ext>
            </a:extLst>
          </p:cNvPr>
          <p:cNvSpPr/>
          <p:nvPr/>
        </p:nvSpPr>
        <p:spPr>
          <a:xfrm>
            <a:off x="5314884" y="668328"/>
            <a:ext cx="1397902" cy="55409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500"/>
            </a:pPr>
            <a:r>
              <a:rPr lang="en-US" sz="1400" b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Technology Enablers</a:t>
            </a:r>
          </a:p>
        </p:txBody>
      </p:sp>
      <p:sp>
        <p:nvSpPr>
          <p:cNvPr id="29" name="Google Shape;141;p4">
            <a:extLst>
              <a:ext uri="{FF2B5EF4-FFF2-40B4-BE49-F238E27FC236}">
                <a16:creationId xmlns:a16="http://schemas.microsoft.com/office/drawing/2014/main" id="{DE8BE637-B7C9-5471-B883-38BC6DE04F5E}"/>
              </a:ext>
            </a:extLst>
          </p:cNvPr>
          <p:cNvSpPr/>
          <p:nvPr/>
        </p:nvSpPr>
        <p:spPr>
          <a:xfrm>
            <a:off x="8448330" y="663773"/>
            <a:ext cx="1397902" cy="554097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500"/>
            </a:pPr>
            <a:r>
              <a:rPr lang="en-US" sz="1400" b="1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Realized Objectives</a:t>
            </a:r>
          </a:p>
        </p:txBody>
      </p:sp>
      <p:sp>
        <p:nvSpPr>
          <p:cNvPr id="42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1459469" y="1279655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 Collection of  10 years  absenteeism  data 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146;p4">
            <a:extLst>
              <a:ext uri="{FF2B5EF4-FFF2-40B4-BE49-F238E27FC236}">
                <a16:creationId xmlns:a16="http://schemas.microsoft.com/office/drawing/2014/main" id="{2B18F3B0-41C8-B881-9C12-52FE28B32B2A}"/>
              </a:ext>
            </a:extLst>
          </p:cNvPr>
          <p:cNvSpPr/>
          <p:nvPr/>
        </p:nvSpPr>
        <p:spPr>
          <a:xfrm>
            <a:off x="1411599" y="2952323"/>
            <a:ext cx="254259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Abstracting/ Processing  of data from bucketing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147;p4">
            <a:extLst>
              <a:ext uri="{FF2B5EF4-FFF2-40B4-BE49-F238E27FC236}">
                <a16:creationId xmlns:a16="http://schemas.microsoft.com/office/drawing/2014/main" id="{45C6911A-E008-0FBC-982E-FCB5CD7FEDEE}"/>
              </a:ext>
            </a:extLst>
          </p:cNvPr>
          <p:cNvSpPr/>
          <p:nvPr/>
        </p:nvSpPr>
        <p:spPr>
          <a:xfrm>
            <a:off x="1411599" y="3901682"/>
            <a:ext cx="2581082" cy="6317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1350"/>
            </a:pPr>
            <a:r>
              <a:rPr lang="en-US" sz="1350" b="1">
                <a:ea typeface="Calibri"/>
                <a:cs typeface="Calibri"/>
                <a:sym typeface="Calibri"/>
              </a:rPr>
              <a:t>Preparation of Structured &amp; labelled data </a:t>
            </a:r>
          </a:p>
        </p:txBody>
      </p:sp>
      <p:sp>
        <p:nvSpPr>
          <p:cNvPr id="45" name="Google Shape;148;p4">
            <a:extLst>
              <a:ext uri="{FF2B5EF4-FFF2-40B4-BE49-F238E27FC236}">
                <a16:creationId xmlns:a16="http://schemas.microsoft.com/office/drawing/2014/main" id="{8349EA80-957E-7C22-77DF-3F600ADB8E52}"/>
              </a:ext>
            </a:extLst>
          </p:cNvPr>
          <p:cNvSpPr/>
          <p:nvPr/>
        </p:nvSpPr>
        <p:spPr>
          <a:xfrm>
            <a:off x="2607437" y="1818481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149;p4">
            <a:extLst>
              <a:ext uri="{FF2B5EF4-FFF2-40B4-BE49-F238E27FC236}">
                <a16:creationId xmlns:a16="http://schemas.microsoft.com/office/drawing/2014/main" id="{5A861B1B-2740-F96D-DBA5-451372F4A346}"/>
              </a:ext>
            </a:extLst>
          </p:cNvPr>
          <p:cNvSpPr/>
          <p:nvPr/>
        </p:nvSpPr>
        <p:spPr>
          <a:xfrm>
            <a:off x="2607437" y="3604999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152;p4">
            <a:extLst>
              <a:ext uri="{FF2B5EF4-FFF2-40B4-BE49-F238E27FC236}">
                <a16:creationId xmlns:a16="http://schemas.microsoft.com/office/drawing/2014/main" id="{2F1C22FA-9996-5B28-7FB4-435FA692ABE8}"/>
              </a:ext>
            </a:extLst>
          </p:cNvPr>
          <p:cNvSpPr/>
          <p:nvPr/>
        </p:nvSpPr>
        <p:spPr>
          <a:xfrm>
            <a:off x="1406403" y="4839550"/>
            <a:ext cx="2572499" cy="654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Choose suitable algorithms , Logistic regression , decision tree (AI Model selection)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153;p4">
            <a:extLst>
              <a:ext uri="{FF2B5EF4-FFF2-40B4-BE49-F238E27FC236}">
                <a16:creationId xmlns:a16="http://schemas.microsoft.com/office/drawing/2014/main" id="{4D09F5AC-7C49-7A0B-E3C8-33F9D3FF85B9}"/>
              </a:ext>
            </a:extLst>
          </p:cNvPr>
          <p:cNvSpPr/>
          <p:nvPr/>
        </p:nvSpPr>
        <p:spPr>
          <a:xfrm>
            <a:off x="2607437" y="4611120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159;p4">
            <a:extLst>
              <a:ext uri="{FF2B5EF4-FFF2-40B4-BE49-F238E27FC236}">
                <a16:creationId xmlns:a16="http://schemas.microsoft.com/office/drawing/2014/main" id="{89F10C3B-5C8D-3CE4-FAEF-C21F309CEA1F}"/>
              </a:ext>
            </a:extLst>
          </p:cNvPr>
          <p:cNvCxnSpPr/>
          <p:nvPr/>
        </p:nvCxnSpPr>
        <p:spPr>
          <a:xfrm>
            <a:off x="4476238" y="822960"/>
            <a:ext cx="0" cy="5852477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7" name="Google Shape;160;p4">
            <a:extLst>
              <a:ext uri="{FF2B5EF4-FFF2-40B4-BE49-F238E27FC236}">
                <a16:creationId xmlns:a16="http://schemas.microsoft.com/office/drawing/2014/main" id="{B73C7273-D68B-F213-68C4-F163E17B6A21}"/>
              </a:ext>
            </a:extLst>
          </p:cNvPr>
          <p:cNvCxnSpPr/>
          <p:nvPr/>
        </p:nvCxnSpPr>
        <p:spPr>
          <a:xfrm>
            <a:off x="7717443" y="740215"/>
            <a:ext cx="0" cy="6007109"/>
          </a:xfrm>
          <a:prstGeom prst="straightConnector1">
            <a:avLst/>
          </a:prstGeom>
          <a:noFill/>
          <a:ln w="9525" cap="flat" cmpd="sng">
            <a:solidFill>
              <a:srgbClr val="4472C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1444622" y="2111463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 Bucketing of Data into Category / Event / Frequency / Duration 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52;p4">
            <a:extLst>
              <a:ext uri="{FF2B5EF4-FFF2-40B4-BE49-F238E27FC236}">
                <a16:creationId xmlns:a16="http://schemas.microsoft.com/office/drawing/2014/main" id="{2F1C22FA-9996-5B28-7FB4-435FA692ABE8}"/>
              </a:ext>
            </a:extLst>
          </p:cNvPr>
          <p:cNvSpPr/>
          <p:nvPr/>
        </p:nvSpPr>
        <p:spPr>
          <a:xfrm>
            <a:off x="1406405" y="5722786"/>
            <a:ext cx="2499915" cy="6548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Evaluate model performance using matrices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48;p4">
            <a:extLst>
              <a:ext uri="{FF2B5EF4-FFF2-40B4-BE49-F238E27FC236}">
                <a16:creationId xmlns:a16="http://schemas.microsoft.com/office/drawing/2014/main" id="{8349EA80-957E-7C22-77DF-3F600ADB8E52}"/>
              </a:ext>
            </a:extLst>
          </p:cNvPr>
          <p:cNvSpPr/>
          <p:nvPr/>
        </p:nvSpPr>
        <p:spPr>
          <a:xfrm>
            <a:off x="2607437" y="2663925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53;p4">
            <a:extLst>
              <a:ext uri="{FF2B5EF4-FFF2-40B4-BE49-F238E27FC236}">
                <a16:creationId xmlns:a16="http://schemas.microsoft.com/office/drawing/2014/main" id="{4D09F5AC-7C49-7A0B-E3C8-33F9D3FF85B9}"/>
              </a:ext>
            </a:extLst>
          </p:cNvPr>
          <p:cNvSpPr/>
          <p:nvPr/>
        </p:nvSpPr>
        <p:spPr>
          <a:xfrm>
            <a:off x="2607437" y="5512039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46;p4">
            <a:extLst>
              <a:ext uri="{FF2B5EF4-FFF2-40B4-BE49-F238E27FC236}">
                <a16:creationId xmlns:a16="http://schemas.microsoft.com/office/drawing/2014/main" id="{2B18F3B0-41C8-B881-9C12-52FE28B32B2A}"/>
              </a:ext>
            </a:extLst>
          </p:cNvPr>
          <p:cNvSpPr/>
          <p:nvPr/>
        </p:nvSpPr>
        <p:spPr>
          <a:xfrm>
            <a:off x="1396752" y="6492875"/>
            <a:ext cx="2542591" cy="36512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53;p4">
            <a:extLst>
              <a:ext uri="{FF2B5EF4-FFF2-40B4-BE49-F238E27FC236}">
                <a16:creationId xmlns:a16="http://schemas.microsoft.com/office/drawing/2014/main" id="{4D09F5AC-7C49-7A0B-E3C8-33F9D3FF85B9}"/>
              </a:ext>
            </a:extLst>
          </p:cNvPr>
          <p:cNvSpPr/>
          <p:nvPr/>
        </p:nvSpPr>
        <p:spPr>
          <a:xfrm>
            <a:off x="2598987" y="6305056"/>
            <a:ext cx="198783" cy="28839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472C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8043149" y="1286735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Early identification of at Risk Individual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8043148" y="2111462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 i="0" u="none" strike="noStrike" cap="none">
                <a:latin typeface="Calibri"/>
                <a:ea typeface="Calibri"/>
                <a:cs typeface="Calibri"/>
                <a:sym typeface="Calibri"/>
              </a:rPr>
              <a:t>Proactive resource Management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8043148" y="2969618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Reduction of Unplanned Disruptions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8043148" y="3759444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Cost and Productivity optimization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45;p4">
            <a:extLst>
              <a:ext uri="{FF2B5EF4-FFF2-40B4-BE49-F238E27FC236}">
                <a16:creationId xmlns:a16="http://schemas.microsoft.com/office/drawing/2014/main" id="{C86DEFD9-5058-4E93-7780-305FCA2D6F81}"/>
              </a:ext>
            </a:extLst>
          </p:cNvPr>
          <p:cNvSpPr/>
          <p:nvPr/>
        </p:nvSpPr>
        <p:spPr>
          <a:xfrm>
            <a:off x="8043147" y="4611362"/>
            <a:ext cx="2494721" cy="5814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latin typeface="Calibri"/>
                <a:ea typeface="Calibri"/>
                <a:cs typeface="Calibri"/>
                <a:sym typeface="Calibri"/>
              </a:rPr>
              <a:t>Enhance organization policies </a:t>
            </a:r>
            <a:endParaRPr sz="1350" b="1" i="0" u="none" strike="noStrike" cap="none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58207" y="1582625"/>
            <a:ext cx="3250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/>
              <a:t>ARS software : SAP , Drishti  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655192" y="2602333"/>
            <a:ext cx="3250844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 Data Mining , Anaconda Navigator   </a:t>
            </a:r>
          </a:p>
        </p:txBody>
      </p:sp>
      <p:cxnSp>
        <p:nvCxnSpPr>
          <p:cNvPr id="10" name="Elbow Connector 9"/>
          <p:cNvCxnSpPr>
            <a:stCxn id="42" idx="3"/>
          </p:cNvCxnSpPr>
          <p:nvPr/>
        </p:nvCxnSpPr>
        <p:spPr>
          <a:xfrm>
            <a:off x="3954190" y="1570375"/>
            <a:ext cx="1135970" cy="16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/>
          <p:nvPr/>
        </p:nvCxnSpPr>
        <p:spPr>
          <a:xfrm>
            <a:off x="3963277" y="2402428"/>
            <a:ext cx="1135970" cy="1692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4856512" y="3583172"/>
            <a:ext cx="325084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Data Mining , Anaconda Navigator </a:t>
            </a:r>
          </a:p>
          <a:p>
            <a:pPr algn="ctr"/>
            <a:endParaRPr lang="en-US" sz="1600">
              <a:ea typeface="Calibri"/>
              <a:cs typeface="Calibri"/>
            </a:endParaRPr>
          </a:p>
        </p:txBody>
      </p:sp>
      <p:cxnSp>
        <p:nvCxnSpPr>
          <p:cNvPr id="58" name="Elbow Connector 57"/>
          <p:cNvCxnSpPr/>
          <p:nvPr/>
        </p:nvCxnSpPr>
        <p:spPr>
          <a:xfrm>
            <a:off x="3939343" y="3224822"/>
            <a:ext cx="1494672" cy="355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5056023" y="5201968"/>
            <a:ext cx="2851822" cy="10772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600"/>
              <a:t>Algorithms : </a:t>
            </a:r>
            <a:endParaRPr lang="en-US"/>
          </a:p>
          <a:p>
            <a:pPr algn="ctr"/>
            <a:r>
              <a:rPr lang="en-US" sz="1600">
                <a:ea typeface="Calibri"/>
                <a:cs typeface="Calibri"/>
              </a:rPr>
              <a:t>XGBOOST</a:t>
            </a:r>
          </a:p>
          <a:p>
            <a:pPr algn="ctr"/>
            <a:r>
              <a:rPr lang="en-US" sz="1600">
                <a:ea typeface="Calibri"/>
                <a:cs typeface="Calibri"/>
              </a:rPr>
              <a:t>Random Forest</a:t>
            </a:r>
          </a:p>
          <a:p>
            <a:pPr algn="ctr"/>
            <a:r>
              <a:rPr lang="en-US" sz="1600">
                <a:ea typeface="Calibri"/>
                <a:cs typeface="Calibri"/>
              </a:rPr>
              <a:t>Neural Network</a:t>
            </a:r>
          </a:p>
        </p:txBody>
      </p:sp>
      <p:cxnSp>
        <p:nvCxnSpPr>
          <p:cNvPr id="60" name="Elbow Connector 59"/>
          <p:cNvCxnSpPr/>
          <p:nvPr/>
        </p:nvCxnSpPr>
        <p:spPr>
          <a:xfrm>
            <a:off x="3971288" y="5170417"/>
            <a:ext cx="1494672" cy="3550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9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900" decel="100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900" decel="100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900" decel="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900" decel="100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900" decel="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900" decel="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900" decel="100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900" decel="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900" decel="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900" decel="100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900" decel="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900" decel="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900" decel="100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900" decel="100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900" decel="100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900" decel="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900" decel="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900" decel="100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9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9" grpId="0" animBg="1"/>
      <p:bldP spid="50" grpId="0" animBg="1"/>
      <p:bldP spid="24" grpId="0" animBg="1"/>
      <p:bldP spid="28" grpId="0" animBg="1"/>
      <p:bldP spid="30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8" grpId="0"/>
      <p:bldP spid="41" grpId="0"/>
      <p:bldP spid="54" grpId="0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0485-73B6-6C6A-A5D7-EB191083E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EB62557-EB88-46A3-83A1-BA208C0C402D}" type="slidenum">
              <a:rPr lang="en-IN" smtClean="0"/>
              <a:pPr/>
              <a:t>4</a:t>
            </a:fld>
            <a:endParaRPr lang="en-IN"/>
          </a:p>
        </p:txBody>
      </p:sp>
      <p:sp>
        <p:nvSpPr>
          <p:cNvPr id="8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1473006" y="1501939"/>
            <a:ext cx="2954216" cy="46423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Collection of Data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90;p7">
            <a:extLst>
              <a:ext uri="{FF2B5EF4-FFF2-40B4-BE49-F238E27FC236}">
                <a16:creationId xmlns:a16="http://schemas.microsoft.com/office/drawing/2014/main" id="{CB0D2636-E3AF-FDB7-7AAE-C1A08F5707B5}"/>
              </a:ext>
            </a:extLst>
          </p:cNvPr>
          <p:cNvSpPr/>
          <p:nvPr/>
        </p:nvSpPr>
        <p:spPr>
          <a:xfrm>
            <a:off x="1473006" y="2381170"/>
            <a:ext cx="2954216" cy="464234"/>
          </a:xfrm>
          <a:prstGeom prst="rect">
            <a:avLst/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Mining &amp; Analysis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91;p7">
            <a:extLst>
              <a:ext uri="{FF2B5EF4-FFF2-40B4-BE49-F238E27FC236}">
                <a16:creationId xmlns:a16="http://schemas.microsoft.com/office/drawing/2014/main" id="{A79900C5-8D77-2F81-4D23-295DC1C4A2F3}"/>
              </a:ext>
            </a:extLst>
          </p:cNvPr>
          <p:cNvSpPr/>
          <p:nvPr/>
        </p:nvSpPr>
        <p:spPr>
          <a:xfrm>
            <a:off x="1473006" y="3199738"/>
            <a:ext cx="2954216" cy="393009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Deriving Insights</a:t>
            </a:r>
            <a:endParaRPr sz="1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2;p7">
            <a:extLst>
              <a:ext uri="{FF2B5EF4-FFF2-40B4-BE49-F238E27FC236}">
                <a16:creationId xmlns:a16="http://schemas.microsoft.com/office/drawing/2014/main" id="{E32E1413-0518-22FA-F56D-3FDF88747597}"/>
              </a:ext>
            </a:extLst>
          </p:cNvPr>
          <p:cNvSpPr/>
          <p:nvPr/>
        </p:nvSpPr>
        <p:spPr>
          <a:xfrm>
            <a:off x="1499582" y="4107767"/>
            <a:ext cx="2954216" cy="3200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Structured &amp; labelled data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93;p7">
            <a:extLst>
              <a:ext uri="{FF2B5EF4-FFF2-40B4-BE49-F238E27FC236}">
                <a16:creationId xmlns:a16="http://schemas.microsoft.com/office/drawing/2014/main" id="{67E3ECA3-B293-02A4-9C5C-9FCFCEAF8654}"/>
              </a:ext>
            </a:extLst>
          </p:cNvPr>
          <p:cNvSpPr/>
          <p:nvPr/>
        </p:nvSpPr>
        <p:spPr>
          <a:xfrm>
            <a:off x="2855158" y="2018926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94;p7">
            <a:extLst>
              <a:ext uri="{FF2B5EF4-FFF2-40B4-BE49-F238E27FC236}">
                <a16:creationId xmlns:a16="http://schemas.microsoft.com/office/drawing/2014/main" id="{30F53822-5825-C700-EA06-1E0DA7414714}"/>
              </a:ext>
            </a:extLst>
          </p:cNvPr>
          <p:cNvSpPr/>
          <p:nvPr/>
        </p:nvSpPr>
        <p:spPr>
          <a:xfrm>
            <a:off x="2855158" y="2887609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95;p7">
            <a:extLst>
              <a:ext uri="{FF2B5EF4-FFF2-40B4-BE49-F238E27FC236}">
                <a16:creationId xmlns:a16="http://schemas.microsoft.com/office/drawing/2014/main" id="{E532169E-9C40-7B52-F1C7-104EA2BA6688}"/>
              </a:ext>
            </a:extLst>
          </p:cNvPr>
          <p:cNvSpPr/>
          <p:nvPr/>
        </p:nvSpPr>
        <p:spPr>
          <a:xfrm>
            <a:off x="2855157" y="3681552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96;p7">
            <a:extLst>
              <a:ext uri="{FF2B5EF4-FFF2-40B4-BE49-F238E27FC236}">
                <a16:creationId xmlns:a16="http://schemas.microsoft.com/office/drawing/2014/main" id="{C1E28E42-F1AD-565A-22A3-4E4CDC36AE6E}"/>
              </a:ext>
            </a:extLst>
          </p:cNvPr>
          <p:cNvSpPr/>
          <p:nvPr/>
        </p:nvSpPr>
        <p:spPr>
          <a:xfrm>
            <a:off x="4407344" y="1621011"/>
            <a:ext cx="1498210" cy="32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 Weeks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97;p7">
            <a:extLst>
              <a:ext uri="{FF2B5EF4-FFF2-40B4-BE49-F238E27FC236}">
                <a16:creationId xmlns:a16="http://schemas.microsoft.com/office/drawing/2014/main" id="{6129C0DD-EAE5-9424-9263-225ECE4648F6}"/>
              </a:ext>
            </a:extLst>
          </p:cNvPr>
          <p:cNvSpPr/>
          <p:nvPr/>
        </p:nvSpPr>
        <p:spPr>
          <a:xfrm>
            <a:off x="4480736" y="2463105"/>
            <a:ext cx="1245806" cy="327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Month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98;p7">
            <a:extLst>
              <a:ext uri="{FF2B5EF4-FFF2-40B4-BE49-F238E27FC236}">
                <a16:creationId xmlns:a16="http://schemas.microsoft.com/office/drawing/2014/main" id="{A5FC9C22-DAF3-88FE-A2EF-0DF56A6E3E36}"/>
              </a:ext>
            </a:extLst>
          </p:cNvPr>
          <p:cNvSpPr/>
          <p:nvPr/>
        </p:nvSpPr>
        <p:spPr>
          <a:xfrm>
            <a:off x="4473690" y="3285436"/>
            <a:ext cx="1268066" cy="32707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99;p7">
            <a:extLst>
              <a:ext uri="{FF2B5EF4-FFF2-40B4-BE49-F238E27FC236}">
                <a16:creationId xmlns:a16="http://schemas.microsoft.com/office/drawing/2014/main" id="{4262C0A8-2AC1-7993-EFB2-AE76F5D60353}"/>
              </a:ext>
            </a:extLst>
          </p:cNvPr>
          <p:cNvSpPr/>
          <p:nvPr/>
        </p:nvSpPr>
        <p:spPr>
          <a:xfrm>
            <a:off x="4385195" y="4097474"/>
            <a:ext cx="1498210" cy="32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Google Shape;200;p7">
            <a:extLst>
              <a:ext uri="{FF2B5EF4-FFF2-40B4-BE49-F238E27FC236}">
                <a16:creationId xmlns:a16="http://schemas.microsoft.com/office/drawing/2014/main" id="{CF50B839-CE97-7E3F-998D-2207ED1B5895}"/>
              </a:ext>
            </a:extLst>
          </p:cNvPr>
          <p:cNvCxnSpPr/>
          <p:nvPr/>
        </p:nvCxnSpPr>
        <p:spPr>
          <a:xfrm>
            <a:off x="6202492" y="786873"/>
            <a:ext cx="0" cy="5989847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" name="Google Shape;201;p7">
            <a:extLst>
              <a:ext uri="{FF2B5EF4-FFF2-40B4-BE49-F238E27FC236}">
                <a16:creationId xmlns:a16="http://schemas.microsoft.com/office/drawing/2014/main" id="{616862F7-11DA-DA9C-2D99-DED369DBFE7C}"/>
              </a:ext>
            </a:extLst>
          </p:cNvPr>
          <p:cNvSpPr/>
          <p:nvPr/>
        </p:nvSpPr>
        <p:spPr>
          <a:xfrm>
            <a:off x="7563496" y="786872"/>
            <a:ext cx="24321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 Required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02;p7">
            <a:extLst>
              <a:ext uri="{FF2B5EF4-FFF2-40B4-BE49-F238E27FC236}">
                <a16:creationId xmlns:a16="http://schemas.microsoft.com/office/drawing/2014/main" id="{2915612F-5186-C233-AD1D-6FB0282003EE}"/>
              </a:ext>
            </a:extLst>
          </p:cNvPr>
          <p:cNvSpPr txBox="1"/>
          <p:nvPr/>
        </p:nvSpPr>
        <p:spPr>
          <a:xfrm>
            <a:off x="3105730" y="149954"/>
            <a:ext cx="6768740" cy="662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Project Plan and Support Required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03;p7">
            <a:extLst>
              <a:ext uri="{FF2B5EF4-FFF2-40B4-BE49-F238E27FC236}">
                <a16:creationId xmlns:a16="http://schemas.microsoft.com/office/drawing/2014/main" id="{D20ECA18-B8D6-21F0-2899-205299600A79}"/>
              </a:ext>
            </a:extLst>
          </p:cNvPr>
          <p:cNvSpPr/>
          <p:nvPr/>
        </p:nvSpPr>
        <p:spPr>
          <a:xfrm>
            <a:off x="2247727" y="786873"/>
            <a:ext cx="17133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Plan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95;p7">
            <a:extLst>
              <a:ext uri="{FF2B5EF4-FFF2-40B4-BE49-F238E27FC236}">
                <a16:creationId xmlns:a16="http://schemas.microsoft.com/office/drawing/2014/main" id="{E532169E-9C40-7B52-F1C7-104EA2BA6688}"/>
              </a:ext>
            </a:extLst>
          </p:cNvPr>
          <p:cNvSpPr/>
          <p:nvPr/>
        </p:nvSpPr>
        <p:spPr>
          <a:xfrm>
            <a:off x="2855156" y="4522690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192;p7">
            <a:extLst>
              <a:ext uri="{FF2B5EF4-FFF2-40B4-BE49-F238E27FC236}">
                <a16:creationId xmlns:a16="http://schemas.microsoft.com/office/drawing/2014/main" id="{E32E1413-0518-22FA-F56D-3FDF88747597}"/>
              </a:ext>
            </a:extLst>
          </p:cNvPr>
          <p:cNvSpPr/>
          <p:nvPr/>
        </p:nvSpPr>
        <p:spPr>
          <a:xfrm>
            <a:off x="1487838" y="4905961"/>
            <a:ext cx="2954216" cy="3200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Choosing of AI Model 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195;p7">
            <a:extLst>
              <a:ext uri="{FF2B5EF4-FFF2-40B4-BE49-F238E27FC236}">
                <a16:creationId xmlns:a16="http://schemas.microsoft.com/office/drawing/2014/main" id="{E532169E-9C40-7B52-F1C7-104EA2BA6688}"/>
              </a:ext>
            </a:extLst>
          </p:cNvPr>
          <p:cNvSpPr/>
          <p:nvPr/>
        </p:nvSpPr>
        <p:spPr>
          <a:xfrm>
            <a:off x="2855155" y="5250205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192;p7">
            <a:extLst>
              <a:ext uri="{FF2B5EF4-FFF2-40B4-BE49-F238E27FC236}">
                <a16:creationId xmlns:a16="http://schemas.microsoft.com/office/drawing/2014/main" id="{E32E1413-0518-22FA-F56D-3FDF88747597}"/>
              </a:ext>
            </a:extLst>
          </p:cNvPr>
          <p:cNvSpPr/>
          <p:nvPr/>
        </p:nvSpPr>
        <p:spPr>
          <a:xfrm>
            <a:off x="1525379" y="5632300"/>
            <a:ext cx="2954216" cy="320040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 of AI Model Performance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192;p7">
            <a:extLst>
              <a:ext uri="{FF2B5EF4-FFF2-40B4-BE49-F238E27FC236}">
                <a16:creationId xmlns:a16="http://schemas.microsoft.com/office/drawing/2014/main" id="{E32E1413-0518-22FA-F56D-3FDF88747597}"/>
              </a:ext>
            </a:extLst>
          </p:cNvPr>
          <p:cNvSpPr/>
          <p:nvPr/>
        </p:nvSpPr>
        <p:spPr>
          <a:xfrm>
            <a:off x="1525379" y="6332855"/>
            <a:ext cx="2954216" cy="32004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195;p7">
            <a:extLst>
              <a:ext uri="{FF2B5EF4-FFF2-40B4-BE49-F238E27FC236}">
                <a16:creationId xmlns:a16="http://schemas.microsoft.com/office/drawing/2014/main" id="{E532169E-9C40-7B52-F1C7-104EA2BA6688}"/>
              </a:ext>
            </a:extLst>
          </p:cNvPr>
          <p:cNvSpPr/>
          <p:nvPr/>
        </p:nvSpPr>
        <p:spPr>
          <a:xfrm>
            <a:off x="2855155" y="5933347"/>
            <a:ext cx="189913" cy="32004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199;p7">
            <a:extLst>
              <a:ext uri="{FF2B5EF4-FFF2-40B4-BE49-F238E27FC236}">
                <a16:creationId xmlns:a16="http://schemas.microsoft.com/office/drawing/2014/main" id="{4262C0A8-2AC1-7993-EFB2-AE76F5D60353}"/>
              </a:ext>
            </a:extLst>
          </p:cNvPr>
          <p:cNvSpPr/>
          <p:nvPr/>
        </p:nvSpPr>
        <p:spPr>
          <a:xfrm>
            <a:off x="4376391" y="4863257"/>
            <a:ext cx="1498210" cy="32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199;p7">
            <a:extLst>
              <a:ext uri="{FF2B5EF4-FFF2-40B4-BE49-F238E27FC236}">
                <a16:creationId xmlns:a16="http://schemas.microsoft.com/office/drawing/2014/main" id="{4262C0A8-2AC1-7993-EFB2-AE76F5D60353}"/>
              </a:ext>
            </a:extLst>
          </p:cNvPr>
          <p:cNvSpPr/>
          <p:nvPr/>
        </p:nvSpPr>
        <p:spPr>
          <a:xfrm>
            <a:off x="4423090" y="5588159"/>
            <a:ext cx="1498210" cy="32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Weeks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199;p7">
            <a:extLst>
              <a:ext uri="{FF2B5EF4-FFF2-40B4-BE49-F238E27FC236}">
                <a16:creationId xmlns:a16="http://schemas.microsoft.com/office/drawing/2014/main" id="{4262C0A8-2AC1-7993-EFB2-AE76F5D60353}"/>
              </a:ext>
            </a:extLst>
          </p:cNvPr>
          <p:cNvSpPr/>
          <p:nvPr/>
        </p:nvSpPr>
        <p:spPr>
          <a:xfrm>
            <a:off x="4453798" y="6295748"/>
            <a:ext cx="1498210" cy="327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</a:t>
            </a:r>
            <a:r>
              <a:rPr lang="en-US"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Weeks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7287886" y="1481146"/>
            <a:ext cx="3192154" cy="46423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Interfacing SAP Data into usable formats 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7274929" y="2381169"/>
            <a:ext cx="3192154" cy="4090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Platform / Software  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7262486" y="3608583"/>
            <a:ext cx="3192154" cy="3930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Infrastructures  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7285089" y="4857196"/>
            <a:ext cx="3192154" cy="3930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Expert  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189;p7">
            <a:extLst>
              <a:ext uri="{FF2B5EF4-FFF2-40B4-BE49-F238E27FC236}">
                <a16:creationId xmlns:a16="http://schemas.microsoft.com/office/drawing/2014/main" id="{7D57C010-1B9F-F23A-2CFA-F69BF3DC60D0}"/>
              </a:ext>
            </a:extLst>
          </p:cNvPr>
          <p:cNvSpPr/>
          <p:nvPr/>
        </p:nvSpPr>
        <p:spPr>
          <a:xfrm>
            <a:off x="7262486" y="5664795"/>
            <a:ext cx="3192154" cy="39300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Support </a:t>
            </a:r>
            <a:endParaRPr sz="13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099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0F4F81-94C0-FA88-619E-C26B810B2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Challenges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7EAECB-18B1-2C81-7832-F76E34EFD3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794294"/>
              </p:ext>
            </p:extLst>
          </p:nvPr>
        </p:nvGraphicFramePr>
        <p:xfrm>
          <a:off x="629679" y="1997560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23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A11688B-0A27-4E86-8D55-76F71ADF2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4A868B-654E-447C-8D9C-0F9328308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E43F5E5-7E34-4029-B18F-CAED02086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9931FA-11DF-4781-8AAD-FEE88674F7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40F88E6C-5782-452A-8C4F-9D2C2EAC8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3" cy="31416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63AE88-3FAE-5326-1E7B-1D5A74E9E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365125"/>
            <a:ext cx="11090274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                                     </a:t>
            </a:r>
            <a:br>
              <a:rPr lang="en-US" sz="4000" kern="1200">
                <a:latin typeface="+mj-lt"/>
              </a:rPr>
            </a:br>
            <a:r>
              <a:rPr lang="en-US" sz="4000" kern="1200">
                <a:latin typeface="+mj-lt"/>
                <a:ea typeface="+mj-ea"/>
                <a:cs typeface="+mj-cs"/>
              </a:rPr>
              <a:t>                                   </a:t>
            </a:r>
            <a:r>
              <a:rPr lang="en-US" sz="4000" b="1" kern="1200">
                <a:latin typeface="+mj-lt"/>
                <a:ea typeface="+mj-ea"/>
                <a:cs typeface="+mj-cs"/>
              </a:rPr>
              <a:t>Collection of Data</a:t>
            </a:r>
          </a:p>
          <a:p>
            <a:endParaRPr lang="en-US" sz="40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0B7B8CBB-BD27-32BC-4AFF-466B7132E1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105266"/>
              </p:ext>
            </p:extLst>
          </p:nvPr>
        </p:nvGraphicFramePr>
        <p:xfrm>
          <a:off x="547688" y="1932317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5230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8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304D0F-DC13-0472-E8E6-A5456252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44611" y="170351"/>
            <a:ext cx="8816730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                               Data Mining &amp; Analysis</a:t>
            </a:r>
            <a:endParaRPr lang="en-US" sz="3600" kern="1200">
              <a:solidFill>
                <a:schemeClr val="tx2"/>
              </a:solidFill>
              <a:latin typeface="+mj-lt"/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86128-E114-F565-7D7D-5A76134CD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1271495"/>
            <a:ext cx="4977578" cy="592528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Cleaned the attendance dataset by filtering and removing unwanted columns.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Created new columns to work with data.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Thus, bringing down the size of dataset to 21 million rows and 5 columns.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>
                <a:solidFill>
                  <a:schemeClr val="tx2"/>
                </a:solidFill>
              </a:rPr>
              <a:t>Cleaned the Holidays dataset by removing unwanted rows.</a:t>
            </a:r>
            <a:endParaRPr lang="en-US" sz="2400">
              <a:solidFill>
                <a:schemeClr val="tx2"/>
              </a:solidFill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Ø"/>
            </a:pPr>
            <a:endParaRPr lang="en-US" sz="1800">
              <a:solidFill>
                <a:schemeClr val="tx2"/>
              </a:solidFill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Filter">
            <a:extLst>
              <a:ext uri="{FF2B5EF4-FFF2-40B4-BE49-F238E27FC236}">
                <a16:creationId xmlns:a16="http://schemas.microsoft.com/office/drawing/2014/main" id="{500037C5-4A72-7FB5-8B0A-D92A3A99FC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95990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EDF0C-4FC7-BB8F-ADDC-801E36832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161" y="88957"/>
            <a:ext cx="4284420" cy="1615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                         Deriving Insights</a:t>
            </a:r>
            <a:endParaRPr lang="en-US" sz="4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1648-AE3B-FC47-24DA-FF3E605B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913" y="433541"/>
            <a:ext cx="4310706" cy="141455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b="1"/>
              <a:t>Visualized the trends of the dataset like General Absenteeism, Gender Wise Absenteeism and ESG level wise Absenteeism for particular month.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6C9B91-AAEB-D87E-D361-3CC63EFD54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" r="14428" b="1"/>
          <a:stretch/>
        </p:blipFill>
        <p:spPr>
          <a:xfrm>
            <a:off x="252466" y="2000241"/>
            <a:ext cx="5829156" cy="22509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C5E876-001D-944E-3BB5-7BB1392D7A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43" r="-2" b="-2"/>
          <a:stretch/>
        </p:blipFill>
        <p:spPr>
          <a:xfrm>
            <a:off x="6354793" y="2000241"/>
            <a:ext cx="5541609" cy="2236541"/>
          </a:xfrm>
          <a:prstGeom prst="rect">
            <a:avLst/>
          </a:prstGeom>
        </p:spPr>
      </p:pic>
      <p:pic>
        <p:nvPicPr>
          <p:cNvPr id="6" name="Picture 5" descr="A graph with different colored squares&#10;&#10;AI-generated content may be incorrect.">
            <a:extLst>
              <a:ext uri="{FF2B5EF4-FFF2-40B4-BE49-F238E27FC236}">
                <a16:creationId xmlns:a16="http://schemas.microsoft.com/office/drawing/2014/main" id="{2725ABE4-1D75-0BB2-CAC5-FB53A1A4E4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784" b="-2"/>
          <a:stretch/>
        </p:blipFill>
        <p:spPr>
          <a:xfrm>
            <a:off x="252466" y="4394934"/>
            <a:ext cx="5814778" cy="2250919"/>
          </a:xfrm>
          <a:prstGeom prst="rect">
            <a:avLst/>
          </a:prstGeom>
        </p:spPr>
      </p:pic>
      <p:pic>
        <p:nvPicPr>
          <p:cNvPr id="4" name="Picture 3" descr="A graph with purple line&#10;&#10;AI-generated content may be incorrect.">
            <a:extLst>
              <a:ext uri="{FF2B5EF4-FFF2-40B4-BE49-F238E27FC236}">
                <a16:creationId xmlns:a16="http://schemas.microsoft.com/office/drawing/2014/main" id="{98838B29-E295-08E9-5D95-6EB8BE106D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1926" b="-2"/>
          <a:stretch/>
        </p:blipFill>
        <p:spPr>
          <a:xfrm>
            <a:off x="6326039" y="4394935"/>
            <a:ext cx="5570363" cy="2250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246CFF-D281-117E-BECC-9F9556195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Structured &amp; labelled data </a:t>
            </a:r>
          </a:p>
          <a:p>
            <a:endParaRPr lang="en-US" sz="34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8C820E01-41DD-7415-624A-D834F80A8E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113794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27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9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1a824fc-df48-48e7-a605-347baabbe5b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BF92BFE504842B2579F10C0BF4C3E" ma:contentTypeVersion="15" ma:contentTypeDescription="Create a new document." ma:contentTypeScope="" ma:versionID="95e44a55eff0758c8c8a2ba0ce3a5078">
  <xsd:schema xmlns:xsd="http://www.w3.org/2001/XMLSchema" xmlns:xs="http://www.w3.org/2001/XMLSchema" xmlns:p="http://schemas.microsoft.com/office/2006/metadata/properties" xmlns:ns3="5e62e850-432a-4614-85e9-3beb35c773b3" xmlns:ns4="11a824fc-df48-48e7-a605-347baabbe5b5" targetNamespace="http://schemas.microsoft.com/office/2006/metadata/properties" ma:root="true" ma:fieldsID="d630fa43b9899a46632046abbd3608ed" ns3:_="" ns4:_="">
    <xsd:import namespace="5e62e850-432a-4614-85e9-3beb35c773b3"/>
    <xsd:import namespace="11a824fc-df48-48e7-a605-347baabbe5b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_activity" minOccurs="0"/>
                <xsd:element ref="ns4:MediaServiceObjectDetectorVersions" minOccurs="0"/>
                <xsd:element ref="ns4:MediaServiceSearchProperties" minOccurs="0"/>
                <xsd:element ref="ns4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62e850-432a-4614-85e9-3beb35c773b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a824fc-df48-48e7-a605-347baabbe5b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B6ECDB5-2E10-4A90-862E-AB02A6226DD9}">
  <ds:schemaRefs>
    <ds:schemaRef ds:uri="11a824fc-df48-48e7-a605-347baabbe5b5"/>
    <ds:schemaRef ds:uri="5e62e850-432a-4614-85e9-3beb35c773b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ED41BDD-94E3-43D2-9315-900F54F78520}">
  <ds:schemaRefs>
    <ds:schemaRef ds:uri="11a824fc-df48-48e7-a605-347baabbe5b5"/>
    <ds:schemaRef ds:uri="5e62e850-432a-4614-85e9-3beb35c773b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C7200A-AE2C-4B9C-B291-B1EB214A0C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Challenges </vt:lpstr>
      <vt:lpstr>                                                                         Collection of Data </vt:lpstr>
      <vt:lpstr>                                Data Mining &amp; Analysis</vt:lpstr>
      <vt:lpstr>                                       Deriving Insights</vt:lpstr>
      <vt:lpstr>  Structured &amp; labelled data  </vt:lpstr>
      <vt:lpstr> Choosing of AI Model  </vt:lpstr>
      <vt:lpstr>                           Evaluation of AI Model Performance</vt:lpstr>
      <vt:lpstr>Previous  Iterations  of App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                           Future Scope</vt:lpstr>
      <vt:lpstr>PowerPoint Presentation</vt:lpstr>
    </vt:vector>
  </TitlesOfParts>
  <Company>TATA Motors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Ranga</dc:creator>
  <cp:revision>1103</cp:revision>
  <dcterms:created xsi:type="dcterms:W3CDTF">2024-09-06T12:01:18Z</dcterms:created>
  <dcterms:modified xsi:type="dcterms:W3CDTF">2025-03-28T11:30:15Z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0x010100C81BF92BFE504842B2579F10C0BF4C3E</vt:lpwstr>
  </property>
</Properties>
</file>