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8288000" cy="10287000"/>
  <p:notesSz cx="6858000" cy="9144000"/>
  <p:embeddedFontLst>
    <p:embeddedFont>
      <p:font typeface="Impact" charset="1" panose="020B0806030902050204"/>
      <p:regular r:id="rId36"/>
    </p:embeddedFont>
    <p:embeddedFont>
      <p:font typeface="Anton" charset="1" panose="00000500000000000000"/>
      <p:regular r:id="rId37"/>
    </p:embeddedFont>
    <p:embeddedFont>
      <p:font typeface="Muli Semi-Bold" charset="1" panose="00000700000000000000"/>
      <p:regular r:id="rId38"/>
    </p:embeddedFont>
    <p:embeddedFont>
      <p:font typeface="Dynamo Condensed Bold" charset="1" panose="020B080402020A060404"/>
      <p:regular r:id="rId39"/>
    </p:embeddedFont>
    <p:embeddedFont>
      <p:font typeface="Muli" charset="1" panose="00000500000000000000"/>
      <p:regular r:id="rId40"/>
    </p:embeddedFont>
    <p:embeddedFont>
      <p:font typeface="Fredoka" charset="1" panose="02000000000000000000"/>
      <p:regular r:id="rId41"/>
    </p:embeddedFont>
    <p:embeddedFont>
      <p:font typeface="Muli Semi-Bold Italics" charset="1" panose="0000070000000000000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2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6.png" Type="http://schemas.openxmlformats.org/officeDocument/2006/relationships/image"/><Relationship Id="rId4" Target="../media/image3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4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41.png" Type="http://schemas.openxmlformats.org/officeDocument/2006/relationships/image"/><Relationship Id="rId4" Target="../media/image4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43.png" Type="http://schemas.openxmlformats.org/officeDocument/2006/relationships/image"/><Relationship Id="rId4" Target="../media/image4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45.png" Type="http://schemas.openxmlformats.org/officeDocument/2006/relationships/image"/><Relationship Id="rId4" Target="../media/image46.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47.png" Type="http://schemas.openxmlformats.org/officeDocument/2006/relationships/image"/><Relationship Id="rId4" Target="../media/image4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49.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50.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51.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52.png" Type="http://schemas.openxmlformats.org/officeDocument/2006/relationships/image"/><Relationship Id="rId4" Target="../media/image53.svg" Type="http://schemas.openxmlformats.org/officeDocument/2006/relationships/image"/><Relationship Id="rId5" Target="../media/image54.png" Type="http://schemas.openxmlformats.org/officeDocument/2006/relationships/image"/><Relationship Id="rId6" Target="../media/image55.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5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57.png" Type="http://schemas.openxmlformats.org/officeDocument/2006/relationships/image"/><Relationship Id="rId6" Target="../media/image5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13.jpe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2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2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535153"/>
          </a:xfrm>
          <a:custGeom>
            <a:avLst/>
            <a:gdLst/>
            <a:ahLst/>
            <a:cxnLst/>
            <a:rect r="r" b="b" t="t" l="l"/>
            <a:pathLst>
              <a:path h="10535153" w="18288000">
                <a:moveTo>
                  <a:pt x="0" y="0"/>
                </a:moveTo>
                <a:lnTo>
                  <a:pt x="18288000" y="0"/>
                </a:lnTo>
                <a:lnTo>
                  <a:pt x="18288000" y="10535153"/>
                </a:lnTo>
                <a:lnTo>
                  <a:pt x="0" y="10535153"/>
                </a:lnTo>
                <a:lnTo>
                  <a:pt x="0" y="0"/>
                </a:lnTo>
                <a:close/>
              </a:path>
            </a:pathLst>
          </a:custGeom>
          <a:blipFill>
            <a:blip r:embed="rId2"/>
            <a:stretch>
              <a:fillRect l="-1206" t="0" r="-1206" b="0"/>
            </a:stretch>
          </a:blipFill>
        </p:spPr>
      </p:sp>
      <p:sp>
        <p:nvSpPr>
          <p:cNvPr name="Freeform 3" id="3"/>
          <p:cNvSpPr/>
          <p:nvPr/>
        </p:nvSpPr>
        <p:spPr>
          <a:xfrm flipH="false" flipV="false" rot="0">
            <a:off x="15685120" y="-338878"/>
            <a:ext cx="3148359" cy="1629319"/>
          </a:xfrm>
          <a:custGeom>
            <a:avLst/>
            <a:gdLst/>
            <a:ahLst/>
            <a:cxnLst/>
            <a:rect r="r" b="b" t="t" l="l"/>
            <a:pathLst>
              <a:path h="1629319" w="3148359">
                <a:moveTo>
                  <a:pt x="0" y="0"/>
                </a:moveTo>
                <a:lnTo>
                  <a:pt x="3148360" y="0"/>
                </a:lnTo>
                <a:lnTo>
                  <a:pt x="3148360" y="1629319"/>
                </a:lnTo>
                <a:lnTo>
                  <a:pt x="0" y="1629319"/>
                </a:lnTo>
                <a:lnTo>
                  <a:pt x="0" y="0"/>
                </a:lnTo>
                <a:close/>
              </a:path>
            </a:pathLst>
          </a:custGeom>
          <a:blipFill>
            <a:blip r:embed="rId2"/>
            <a:stretch>
              <a:fillRect l="-10448" t="0" r="-776753" b="-864324"/>
            </a:stretch>
          </a:blipFill>
        </p:spPr>
      </p:sp>
      <p:sp>
        <p:nvSpPr>
          <p:cNvPr name="TextBox 4" id="4"/>
          <p:cNvSpPr txBox="true"/>
          <p:nvPr/>
        </p:nvSpPr>
        <p:spPr>
          <a:xfrm rot="0">
            <a:off x="5722244" y="3141998"/>
            <a:ext cx="7298423" cy="1564802"/>
          </a:xfrm>
          <a:prstGeom prst="rect">
            <a:avLst/>
          </a:prstGeom>
        </p:spPr>
        <p:txBody>
          <a:bodyPr anchor="t" rtlCol="false" tIns="0" lIns="0" bIns="0" rIns="0">
            <a:spAutoFit/>
          </a:bodyPr>
          <a:lstStyle/>
          <a:p>
            <a:pPr algn="ctr">
              <a:lnSpc>
                <a:spcPts val="11493"/>
              </a:lnSpc>
              <a:spcBef>
                <a:spcPct val="0"/>
              </a:spcBef>
            </a:pPr>
            <a:r>
              <a:rPr lang="en-US" sz="8209">
                <a:solidFill>
                  <a:srgbClr val="000000"/>
                </a:solidFill>
                <a:latin typeface="Impact"/>
              </a:rPr>
              <a:t>Election Analysis</a:t>
            </a:r>
          </a:p>
        </p:txBody>
      </p:sp>
      <p:sp>
        <p:nvSpPr>
          <p:cNvPr name="TextBox 5" id="5"/>
          <p:cNvSpPr txBox="true"/>
          <p:nvPr/>
        </p:nvSpPr>
        <p:spPr>
          <a:xfrm rot="0">
            <a:off x="6676537" y="4713216"/>
            <a:ext cx="5389837" cy="1150832"/>
          </a:xfrm>
          <a:prstGeom prst="rect">
            <a:avLst/>
          </a:prstGeom>
        </p:spPr>
        <p:txBody>
          <a:bodyPr anchor="t" rtlCol="false" tIns="0" lIns="0" bIns="0" rIns="0">
            <a:spAutoFit/>
          </a:bodyPr>
          <a:lstStyle/>
          <a:p>
            <a:pPr algn="ctr">
              <a:lnSpc>
                <a:spcPts val="8487"/>
              </a:lnSpc>
              <a:spcBef>
                <a:spcPct val="0"/>
              </a:spcBef>
            </a:pPr>
            <a:r>
              <a:rPr lang="en-US" sz="6062">
                <a:solidFill>
                  <a:srgbClr val="FFFFFF"/>
                </a:solidFill>
                <a:latin typeface="Impact"/>
              </a:rPr>
              <a:t>2014 &amp; 2019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351453" y="1756918"/>
            <a:ext cx="11585094" cy="5896217"/>
          </a:xfrm>
          <a:custGeom>
            <a:avLst/>
            <a:gdLst/>
            <a:ahLst/>
            <a:cxnLst/>
            <a:rect r="r" b="b" t="t" l="l"/>
            <a:pathLst>
              <a:path h="5896217" w="11585094">
                <a:moveTo>
                  <a:pt x="0" y="0"/>
                </a:moveTo>
                <a:lnTo>
                  <a:pt x="11585094" y="0"/>
                </a:lnTo>
                <a:lnTo>
                  <a:pt x="11585094" y="5896217"/>
                </a:lnTo>
                <a:lnTo>
                  <a:pt x="0" y="5896217"/>
                </a:lnTo>
                <a:lnTo>
                  <a:pt x="0" y="0"/>
                </a:lnTo>
                <a:close/>
              </a:path>
            </a:pathLst>
          </a:custGeom>
          <a:blipFill>
            <a:blip r:embed="rId3"/>
            <a:stretch>
              <a:fillRect l="0" t="0" r="0" b="0"/>
            </a:stretch>
          </a:blipFill>
        </p:spPr>
      </p:sp>
      <p:sp>
        <p:nvSpPr>
          <p:cNvPr name="TextBox 4" id="4"/>
          <p:cNvSpPr txBox="true"/>
          <p:nvPr/>
        </p:nvSpPr>
        <p:spPr>
          <a:xfrm rot="0">
            <a:off x="2922448" y="692842"/>
            <a:ext cx="12443103" cy="1233692"/>
          </a:xfrm>
          <a:prstGeom prst="rect">
            <a:avLst/>
          </a:prstGeom>
        </p:spPr>
        <p:txBody>
          <a:bodyPr anchor="t" rtlCol="false" tIns="0" lIns="0" bIns="0" rIns="0">
            <a:spAutoFit/>
          </a:bodyPr>
          <a:lstStyle/>
          <a:p>
            <a:pPr algn="ctr">
              <a:lnSpc>
                <a:spcPts val="4976"/>
              </a:lnSpc>
            </a:pPr>
            <a:r>
              <a:rPr lang="en-US" sz="3554">
                <a:solidFill>
                  <a:srgbClr val="FFFFFF"/>
                </a:solidFill>
                <a:latin typeface="Muli Semi-Bold"/>
              </a:rPr>
              <a:t>Bottom 5 Constituencies with Lowest Turnout Ratio - 2019</a:t>
            </a:r>
          </a:p>
          <a:p>
            <a:pPr algn="ctr">
              <a:lnSpc>
                <a:spcPts val="4976"/>
              </a:lnSpc>
              <a:spcBef>
                <a:spcPct val="0"/>
              </a:spcBef>
            </a:pPr>
          </a:p>
        </p:txBody>
      </p:sp>
      <p:sp>
        <p:nvSpPr>
          <p:cNvPr name="TextBox 5" id="5"/>
          <p:cNvSpPr txBox="true"/>
          <p:nvPr/>
        </p:nvSpPr>
        <p:spPr>
          <a:xfrm rot="0">
            <a:off x="1263096" y="8290128"/>
            <a:ext cx="2564130" cy="605042"/>
          </a:xfrm>
          <a:prstGeom prst="rect">
            <a:avLst/>
          </a:prstGeom>
        </p:spPr>
        <p:txBody>
          <a:bodyPr anchor="t" rtlCol="false" tIns="0" lIns="0" bIns="0" rIns="0">
            <a:spAutoFit/>
          </a:bodyPr>
          <a:lstStyle/>
          <a:p>
            <a:pPr algn="ctr">
              <a:lnSpc>
                <a:spcPts val="4976"/>
              </a:lnSpc>
              <a:spcBef>
                <a:spcPct val="0"/>
              </a:spcBef>
            </a:pPr>
            <a:r>
              <a:rPr lang="en-US" sz="3554" spc="277">
                <a:solidFill>
                  <a:srgbClr val="FFFFFF"/>
                </a:solidFill>
                <a:latin typeface="Fredoka"/>
              </a:rPr>
              <a:t>INSIGHT - </a:t>
            </a:r>
          </a:p>
        </p:txBody>
      </p:sp>
      <p:sp>
        <p:nvSpPr>
          <p:cNvPr name="TextBox 6" id="6"/>
          <p:cNvSpPr txBox="true"/>
          <p:nvPr/>
        </p:nvSpPr>
        <p:spPr>
          <a:xfrm rot="0">
            <a:off x="4095183" y="8248214"/>
            <a:ext cx="12952710" cy="1255812"/>
          </a:xfrm>
          <a:prstGeom prst="rect">
            <a:avLst/>
          </a:prstGeom>
        </p:spPr>
        <p:txBody>
          <a:bodyPr anchor="t" rtlCol="false" tIns="0" lIns="0" bIns="0" rIns="0">
            <a:spAutoFit/>
          </a:bodyPr>
          <a:lstStyle/>
          <a:p>
            <a:pPr algn="ctr">
              <a:lnSpc>
                <a:spcPts val="3374"/>
              </a:lnSpc>
            </a:pPr>
            <a:r>
              <a:rPr lang="en-US" sz="2410">
                <a:solidFill>
                  <a:srgbClr val="FFFFFF"/>
                </a:solidFill>
                <a:latin typeface="Muli Semi-Bold"/>
              </a:rPr>
              <a:t>Again , Contituencies in Jammu and Kashmir has lowest turnout ratio.</a:t>
            </a:r>
          </a:p>
          <a:p>
            <a:pPr algn="ctr">
              <a:lnSpc>
                <a:spcPts val="3374"/>
              </a:lnSpc>
              <a:spcBef>
                <a:spcPct val="0"/>
              </a:spcBef>
            </a:pPr>
            <a:r>
              <a:rPr lang="en-US" sz="2410">
                <a:solidFill>
                  <a:srgbClr val="FFFFFF"/>
                </a:solidFill>
                <a:latin typeface="Muli Semi-Bold"/>
              </a:rPr>
              <a:t>Due to the role of national security issues such as terrorism, border disputes, and military actions in shaping voter opinions.</a:t>
            </a:r>
          </a:p>
        </p:txBody>
      </p:sp>
    </p:spTree>
  </p:cSld>
  <p:clrMapOvr>
    <a:masterClrMapping/>
  </p:clrMapOvr>
  <p:transition spd="slow">
    <p:push dir="u"/>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4339502" y="1712028"/>
            <a:ext cx="9300716" cy="6054431"/>
          </a:xfrm>
          <a:custGeom>
            <a:avLst/>
            <a:gdLst/>
            <a:ahLst/>
            <a:cxnLst/>
            <a:rect r="r" b="b" t="t" l="l"/>
            <a:pathLst>
              <a:path h="6054431" w="9300716">
                <a:moveTo>
                  <a:pt x="0" y="0"/>
                </a:moveTo>
                <a:lnTo>
                  <a:pt x="9300716" y="0"/>
                </a:lnTo>
                <a:lnTo>
                  <a:pt x="9300716" y="6054431"/>
                </a:lnTo>
                <a:lnTo>
                  <a:pt x="0" y="6054431"/>
                </a:lnTo>
                <a:lnTo>
                  <a:pt x="0" y="0"/>
                </a:lnTo>
                <a:close/>
              </a:path>
            </a:pathLst>
          </a:custGeom>
          <a:blipFill>
            <a:blip r:embed="rId3"/>
            <a:stretch>
              <a:fillRect l="0" t="-140" r="0" b="-140"/>
            </a:stretch>
          </a:blipFill>
        </p:spPr>
      </p:sp>
      <p:sp>
        <p:nvSpPr>
          <p:cNvPr name="TextBox 4" id="4"/>
          <p:cNvSpPr txBox="true"/>
          <p:nvPr/>
        </p:nvSpPr>
        <p:spPr>
          <a:xfrm rot="0">
            <a:off x="4144625" y="692842"/>
            <a:ext cx="9998750" cy="1233692"/>
          </a:xfrm>
          <a:prstGeom prst="rect">
            <a:avLst/>
          </a:prstGeom>
        </p:spPr>
        <p:txBody>
          <a:bodyPr anchor="t" rtlCol="false" tIns="0" lIns="0" bIns="0" rIns="0">
            <a:spAutoFit/>
          </a:bodyPr>
          <a:lstStyle/>
          <a:p>
            <a:pPr algn="ctr">
              <a:lnSpc>
                <a:spcPts val="4976"/>
              </a:lnSpc>
            </a:pPr>
            <a:r>
              <a:rPr lang="en-US" sz="3554">
                <a:solidFill>
                  <a:srgbClr val="FFFFFF"/>
                </a:solidFill>
                <a:latin typeface="Muli Semi-Bold"/>
              </a:rPr>
              <a:t>Top 5 states with Highest Turnout Ratio - 2014</a:t>
            </a:r>
          </a:p>
          <a:p>
            <a:pPr algn="ctr">
              <a:lnSpc>
                <a:spcPts val="4976"/>
              </a:lnSpc>
              <a:spcBef>
                <a:spcPct val="0"/>
              </a:spcBef>
            </a:pPr>
          </a:p>
        </p:txBody>
      </p:sp>
      <p:sp>
        <p:nvSpPr>
          <p:cNvPr name="TextBox 5" id="5"/>
          <p:cNvSpPr txBox="true"/>
          <p:nvPr/>
        </p:nvSpPr>
        <p:spPr>
          <a:xfrm rot="0">
            <a:off x="1263096" y="8290128"/>
            <a:ext cx="2564130" cy="605042"/>
          </a:xfrm>
          <a:prstGeom prst="rect">
            <a:avLst/>
          </a:prstGeom>
        </p:spPr>
        <p:txBody>
          <a:bodyPr anchor="t" rtlCol="false" tIns="0" lIns="0" bIns="0" rIns="0">
            <a:spAutoFit/>
          </a:bodyPr>
          <a:lstStyle/>
          <a:p>
            <a:pPr algn="ctr">
              <a:lnSpc>
                <a:spcPts val="4976"/>
              </a:lnSpc>
              <a:spcBef>
                <a:spcPct val="0"/>
              </a:spcBef>
            </a:pPr>
            <a:r>
              <a:rPr lang="en-US" sz="3554" spc="277">
                <a:solidFill>
                  <a:srgbClr val="FFFFFF"/>
                </a:solidFill>
                <a:latin typeface="Fredoka"/>
              </a:rPr>
              <a:t>INSIGHT - </a:t>
            </a:r>
          </a:p>
        </p:txBody>
      </p:sp>
      <p:sp>
        <p:nvSpPr>
          <p:cNvPr name="TextBox 6" id="6"/>
          <p:cNvSpPr txBox="true"/>
          <p:nvPr/>
        </p:nvSpPr>
        <p:spPr>
          <a:xfrm rot="0">
            <a:off x="4095183" y="8248214"/>
            <a:ext cx="12952710" cy="1255812"/>
          </a:xfrm>
          <a:prstGeom prst="rect">
            <a:avLst/>
          </a:prstGeom>
        </p:spPr>
        <p:txBody>
          <a:bodyPr anchor="t" rtlCol="false" tIns="0" lIns="0" bIns="0" rIns="0">
            <a:spAutoFit/>
          </a:bodyPr>
          <a:lstStyle/>
          <a:p>
            <a:pPr algn="ctr">
              <a:lnSpc>
                <a:spcPts val="3374"/>
              </a:lnSpc>
            </a:pPr>
            <a:r>
              <a:rPr lang="en-US" sz="2410">
                <a:solidFill>
                  <a:srgbClr val="FFFFFF"/>
                </a:solidFill>
                <a:latin typeface="Muli Semi-Bold"/>
              </a:rPr>
              <a:t>The 2014 elections saw several Northeastern states are leading in voter turnout ratios.</a:t>
            </a:r>
          </a:p>
          <a:p>
            <a:pPr algn="ctr">
              <a:lnSpc>
                <a:spcPts val="3374"/>
              </a:lnSpc>
              <a:spcBef>
                <a:spcPct val="0"/>
              </a:spcBef>
            </a:pPr>
            <a:r>
              <a:rPr lang="en-US" sz="2410">
                <a:solidFill>
                  <a:srgbClr val="FFFFFF"/>
                </a:solidFill>
                <a:latin typeface="Muli Semi-Bold"/>
              </a:rPr>
              <a:t>The union territories Lakshadweep and Dadra &amp; Nagar Haveli significantly contributed to high voter turnout ratios in the 2014 elections.</a:t>
            </a:r>
          </a:p>
        </p:txBody>
      </p:sp>
    </p:spTree>
  </p:cSld>
  <p:clrMapOvr>
    <a:masterClrMapping/>
  </p:clrMapOvr>
  <p:transition spd="med">
    <p:push dir="d"/>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4994022" y="1926533"/>
            <a:ext cx="8299955" cy="5644962"/>
          </a:xfrm>
          <a:custGeom>
            <a:avLst/>
            <a:gdLst/>
            <a:ahLst/>
            <a:cxnLst/>
            <a:rect r="r" b="b" t="t" l="l"/>
            <a:pathLst>
              <a:path h="5644962" w="8299955">
                <a:moveTo>
                  <a:pt x="0" y="0"/>
                </a:moveTo>
                <a:lnTo>
                  <a:pt x="8299956" y="0"/>
                </a:lnTo>
                <a:lnTo>
                  <a:pt x="8299956" y="5644962"/>
                </a:lnTo>
                <a:lnTo>
                  <a:pt x="0" y="5644962"/>
                </a:lnTo>
                <a:lnTo>
                  <a:pt x="0" y="0"/>
                </a:lnTo>
                <a:close/>
              </a:path>
            </a:pathLst>
          </a:custGeom>
          <a:blipFill>
            <a:blip r:embed="rId3"/>
            <a:stretch>
              <a:fillRect l="0" t="0" r="0" b="0"/>
            </a:stretch>
          </a:blipFill>
        </p:spPr>
      </p:sp>
      <p:sp>
        <p:nvSpPr>
          <p:cNvPr name="TextBox 4" id="4"/>
          <p:cNvSpPr txBox="true"/>
          <p:nvPr/>
        </p:nvSpPr>
        <p:spPr>
          <a:xfrm rot="0">
            <a:off x="3787795" y="692842"/>
            <a:ext cx="10712410" cy="1233692"/>
          </a:xfrm>
          <a:prstGeom prst="rect">
            <a:avLst/>
          </a:prstGeom>
        </p:spPr>
        <p:txBody>
          <a:bodyPr anchor="t" rtlCol="false" tIns="0" lIns="0" bIns="0" rIns="0">
            <a:spAutoFit/>
          </a:bodyPr>
          <a:lstStyle/>
          <a:p>
            <a:pPr algn="ctr">
              <a:lnSpc>
                <a:spcPts val="4976"/>
              </a:lnSpc>
            </a:pPr>
            <a:r>
              <a:rPr lang="en-US" sz="3554">
                <a:solidFill>
                  <a:srgbClr val="FFFFFF"/>
                </a:solidFill>
                <a:latin typeface="Muli Semi-Bold"/>
              </a:rPr>
              <a:t>Bottom 5 States with Lowest Turnout Ratio - 2014</a:t>
            </a:r>
          </a:p>
          <a:p>
            <a:pPr algn="ctr">
              <a:lnSpc>
                <a:spcPts val="4976"/>
              </a:lnSpc>
              <a:spcBef>
                <a:spcPct val="0"/>
              </a:spcBef>
            </a:pPr>
          </a:p>
        </p:txBody>
      </p:sp>
      <p:sp>
        <p:nvSpPr>
          <p:cNvPr name="TextBox 5" id="5"/>
          <p:cNvSpPr txBox="true"/>
          <p:nvPr/>
        </p:nvSpPr>
        <p:spPr>
          <a:xfrm rot="0">
            <a:off x="1263096" y="8290128"/>
            <a:ext cx="2564130" cy="605042"/>
          </a:xfrm>
          <a:prstGeom prst="rect">
            <a:avLst/>
          </a:prstGeom>
        </p:spPr>
        <p:txBody>
          <a:bodyPr anchor="t" rtlCol="false" tIns="0" lIns="0" bIns="0" rIns="0">
            <a:spAutoFit/>
          </a:bodyPr>
          <a:lstStyle/>
          <a:p>
            <a:pPr algn="ctr">
              <a:lnSpc>
                <a:spcPts val="4976"/>
              </a:lnSpc>
              <a:spcBef>
                <a:spcPct val="0"/>
              </a:spcBef>
            </a:pPr>
            <a:r>
              <a:rPr lang="en-US" sz="3554" spc="277">
                <a:solidFill>
                  <a:srgbClr val="FFFFFF"/>
                </a:solidFill>
                <a:latin typeface="Fredoka"/>
              </a:rPr>
              <a:t>INSIGHT - </a:t>
            </a:r>
          </a:p>
        </p:txBody>
      </p:sp>
      <p:sp>
        <p:nvSpPr>
          <p:cNvPr name="TextBox 6" id="6"/>
          <p:cNvSpPr txBox="true"/>
          <p:nvPr/>
        </p:nvSpPr>
        <p:spPr>
          <a:xfrm rot="0">
            <a:off x="4095183" y="8248214"/>
            <a:ext cx="12952710" cy="1255812"/>
          </a:xfrm>
          <a:prstGeom prst="rect">
            <a:avLst/>
          </a:prstGeom>
        </p:spPr>
        <p:txBody>
          <a:bodyPr anchor="t" rtlCol="false" tIns="0" lIns="0" bIns="0" rIns="0">
            <a:spAutoFit/>
          </a:bodyPr>
          <a:lstStyle/>
          <a:p>
            <a:pPr algn="ctr">
              <a:lnSpc>
                <a:spcPts val="3374"/>
              </a:lnSpc>
              <a:spcBef>
                <a:spcPct val="0"/>
              </a:spcBef>
            </a:pPr>
            <a:r>
              <a:rPr lang="en-US" sz="2410">
                <a:solidFill>
                  <a:srgbClr val="FFFFFF"/>
                </a:solidFill>
                <a:latin typeface="Muli Semi-Bold"/>
              </a:rPr>
              <a:t>The states such as Bihar, Uttar Pradesh , Maharashtra, and Madhya Pradesh have some of the highest populations in India . which could potentially contribute to lower voter turnout ratios due to logistical challenges</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5173917" y="1760747"/>
            <a:ext cx="7940166" cy="5644962"/>
          </a:xfrm>
          <a:custGeom>
            <a:avLst/>
            <a:gdLst/>
            <a:ahLst/>
            <a:cxnLst/>
            <a:rect r="r" b="b" t="t" l="l"/>
            <a:pathLst>
              <a:path h="5644962" w="7940166">
                <a:moveTo>
                  <a:pt x="0" y="0"/>
                </a:moveTo>
                <a:lnTo>
                  <a:pt x="7940166" y="0"/>
                </a:lnTo>
                <a:lnTo>
                  <a:pt x="7940166" y="5644962"/>
                </a:lnTo>
                <a:lnTo>
                  <a:pt x="0" y="5644962"/>
                </a:lnTo>
                <a:lnTo>
                  <a:pt x="0" y="0"/>
                </a:lnTo>
                <a:close/>
              </a:path>
            </a:pathLst>
          </a:custGeom>
          <a:blipFill>
            <a:blip r:embed="rId3"/>
            <a:stretch>
              <a:fillRect l="0" t="0" r="0" b="0"/>
            </a:stretch>
          </a:blipFill>
        </p:spPr>
      </p:sp>
      <p:sp>
        <p:nvSpPr>
          <p:cNvPr name="TextBox 4" id="4"/>
          <p:cNvSpPr txBox="true"/>
          <p:nvPr/>
        </p:nvSpPr>
        <p:spPr>
          <a:xfrm rot="0">
            <a:off x="4144625" y="692842"/>
            <a:ext cx="9998750" cy="605042"/>
          </a:xfrm>
          <a:prstGeom prst="rect">
            <a:avLst/>
          </a:prstGeom>
        </p:spPr>
        <p:txBody>
          <a:bodyPr anchor="t" rtlCol="false" tIns="0" lIns="0" bIns="0" rIns="0">
            <a:spAutoFit/>
          </a:bodyPr>
          <a:lstStyle/>
          <a:p>
            <a:pPr algn="ctr">
              <a:lnSpc>
                <a:spcPts val="4976"/>
              </a:lnSpc>
              <a:spcBef>
                <a:spcPct val="0"/>
              </a:spcBef>
            </a:pPr>
            <a:r>
              <a:rPr lang="en-US" sz="3554">
                <a:solidFill>
                  <a:srgbClr val="FFFFFF"/>
                </a:solidFill>
                <a:latin typeface="Muli Semi-Bold"/>
              </a:rPr>
              <a:t>Top 5 states with Highest Turnout Ratio - 2019</a:t>
            </a:r>
          </a:p>
        </p:txBody>
      </p:sp>
      <p:sp>
        <p:nvSpPr>
          <p:cNvPr name="TextBox 5" id="5"/>
          <p:cNvSpPr txBox="true"/>
          <p:nvPr/>
        </p:nvSpPr>
        <p:spPr>
          <a:xfrm rot="0">
            <a:off x="1263096" y="8290128"/>
            <a:ext cx="2564130" cy="605042"/>
          </a:xfrm>
          <a:prstGeom prst="rect">
            <a:avLst/>
          </a:prstGeom>
        </p:spPr>
        <p:txBody>
          <a:bodyPr anchor="t" rtlCol="false" tIns="0" lIns="0" bIns="0" rIns="0">
            <a:spAutoFit/>
          </a:bodyPr>
          <a:lstStyle/>
          <a:p>
            <a:pPr algn="ctr">
              <a:lnSpc>
                <a:spcPts val="4976"/>
              </a:lnSpc>
              <a:spcBef>
                <a:spcPct val="0"/>
              </a:spcBef>
            </a:pPr>
            <a:r>
              <a:rPr lang="en-US" sz="3554" spc="277">
                <a:solidFill>
                  <a:srgbClr val="FFFFFF"/>
                </a:solidFill>
                <a:latin typeface="Fredoka"/>
              </a:rPr>
              <a:t>INSIGHT - </a:t>
            </a:r>
          </a:p>
        </p:txBody>
      </p:sp>
      <p:sp>
        <p:nvSpPr>
          <p:cNvPr name="TextBox 6" id="6"/>
          <p:cNvSpPr txBox="true"/>
          <p:nvPr/>
        </p:nvSpPr>
        <p:spPr>
          <a:xfrm rot="0">
            <a:off x="4095183" y="8248214"/>
            <a:ext cx="13780938" cy="1255812"/>
          </a:xfrm>
          <a:prstGeom prst="rect">
            <a:avLst/>
          </a:prstGeom>
        </p:spPr>
        <p:txBody>
          <a:bodyPr anchor="t" rtlCol="false" tIns="0" lIns="0" bIns="0" rIns="0">
            <a:spAutoFit/>
          </a:bodyPr>
          <a:lstStyle/>
          <a:p>
            <a:pPr algn="ctr">
              <a:lnSpc>
                <a:spcPts val="3374"/>
              </a:lnSpc>
            </a:pPr>
            <a:r>
              <a:rPr lang="en-US" sz="2410">
                <a:solidFill>
                  <a:srgbClr val="FFFFFF"/>
                </a:solidFill>
                <a:latin typeface="Muli Semi-Bold"/>
              </a:rPr>
              <a:t>Again, in The 2019 elections saw several Northeastern states are leading in voter turnout ratios.</a:t>
            </a:r>
          </a:p>
          <a:p>
            <a:pPr algn="ctr">
              <a:lnSpc>
                <a:spcPts val="3374"/>
              </a:lnSpc>
            </a:pPr>
            <a:r>
              <a:rPr lang="en-US" sz="2410">
                <a:solidFill>
                  <a:srgbClr val="FFFFFF"/>
                </a:solidFill>
                <a:latin typeface="Muli"/>
              </a:rPr>
              <a:t>Now </a:t>
            </a:r>
            <a:r>
              <a:rPr lang="en-US" sz="2410">
                <a:solidFill>
                  <a:srgbClr val="FFFFFF"/>
                </a:solidFill>
                <a:latin typeface="Muli Semi-Bold"/>
              </a:rPr>
              <a:t>The union territory Lakshadweep has highest voter turnout ratio . </a:t>
            </a:r>
          </a:p>
          <a:p>
            <a:pPr algn="ctr">
              <a:lnSpc>
                <a:spcPts val="3374"/>
              </a:lnSpc>
              <a:spcBef>
                <a:spcPct val="0"/>
              </a:spcBef>
            </a:pPr>
          </a:p>
        </p:txBody>
      </p:sp>
    </p:spTree>
  </p:cSld>
  <p:clrMapOvr>
    <a:masterClrMapping/>
  </p:clrMapOvr>
  <p:transition spd="slow">
    <p:cover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4994022" y="1784383"/>
            <a:ext cx="8299955" cy="5644962"/>
          </a:xfrm>
          <a:custGeom>
            <a:avLst/>
            <a:gdLst/>
            <a:ahLst/>
            <a:cxnLst/>
            <a:rect r="r" b="b" t="t" l="l"/>
            <a:pathLst>
              <a:path h="5644962" w="8299955">
                <a:moveTo>
                  <a:pt x="0" y="0"/>
                </a:moveTo>
                <a:lnTo>
                  <a:pt x="8299956" y="0"/>
                </a:lnTo>
                <a:lnTo>
                  <a:pt x="8299956" y="5644962"/>
                </a:lnTo>
                <a:lnTo>
                  <a:pt x="0" y="5644962"/>
                </a:lnTo>
                <a:lnTo>
                  <a:pt x="0" y="0"/>
                </a:lnTo>
                <a:close/>
              </a:path>
            </a:pathLst>
          </a:custGeom>
          <a:blipFill>
            <a:blip r:embed="rId3"/>
            <a:stretch>
              <a:fillRect l="0" t="0" r="0" b="0"/>
            </a:stretch>
          </a:blipFill>
        </p:spPr>
      </p:sp>
      <p:sp>
        <p:nvSpPr>
          <p:cNvPr name="TextBox 4" id="4"/>
          <p:cNvSpPr txBox="true"/>
          <p:nvPr/>
        </p:nvSpPr>
        <p:spPr>
          <a:xfrm rot="0">
            <a:off x="3787795" y="692842"/>
            <a:ext cx="10712410" cy="605042"/>
          </a:xfrm>
          <a:prstGeom prst="rect">
            <a:avLst/>
          </a:prstGeom>
        </p:spPr>
        <p:txBody>
          <a:bodyPr anchor="t" rtlCol="false" tIns="0" lIns="0" bIns="0" rIns="0">
            <a:spAutoFit/>
          </a:bodyPr>
          <a:lstStyle/>
          <a:p>
            <a:pPr algn="ctr">
              <a:lnSpc>
                <a:spcPts val="4976"/>
              </a:lnSpc>
              <a:spcBef>
                <a:spcPct val="0"/>
              </a:spcBef>
            </a:pPr>
            <a:r>
              <a:rPr lang="en-US" sz="3554">
                <a:solidFill>
                  <a:srgbClr val="FFFFFF"/>
                </a:solidFill>
                <a:latin typeface="Muli Semi-Bold"/>
              </a:rPr>
              <a:t>Bottom 5 States with Lowest Turnout Ratio - 2019</a:t>
            </a:r>
          </a:p>
        </p:txBody>
      </p:sp>
      <p:sp>
        <p:nvSpPr>
          <p:cNvPr name="TextBox 5" id="5"/>
          <p:cNvSpPr txBox="true"/>
          <p:nvPr/>
        </p:nvSpPr>
        <p:spPr>
          <a:xfrm rot="0">
            <a:off x="1028700" y="8132814"/>
            <a:ext cx="2564130" cy="605042"/>
          </a:xfrm>
          <a:prstGeom prst="rect">
            <a:avLst/>
          </a:prstGeom>
        </p:spPr>
        <p:txBody>
          <a:bodyPr anchor="t" rtlCol="false" tIns="0" lIns="0" bIns="0" rIns="0">
            <a:spAutoFit/>
          </a:bodyPr>
          <a:lstStyle/>
          <a:p>
            <a:pPr algn="ctr">
              <a:lnSpc>
                <a:spcPts val="4976"/>
              </a:lnSpc>
              <a:spcBef>
                <a:spcPct val="0"/>
              </a:spcBef>
            </a:pPr>
            <a:r>
              <a:rPr lang="en-US" sz="3554" spc="277">
                <a:solidFill>
                  <a:srgbClr val="FFFFFF"/>
                </a:solidFill>
                <a:latin typeface="Fredoka"/>
              </a:rPr>
              <a:t>INSIGHT - </a:t>
            </a:r>
          </a:p>
        </p:txBody>
      </p:sp>
      <p:sp>
        <p:nvSpPr>
          <p:cNvPr name="TextBox 6" id="6"/>
          <p:cNvSpPr txBox="true"/>
          <p:nvPr/>
        </p:nvSpPr>
        <p:spPr>
          <a:xfrm rot="0">
            <a:off x="3787795" y="7877744"/>
            <a:ext cx="13780938" cy="1682124"/>
          </a:xfrm>
          <a:prstGeom prst="rect">
            <a:avLst/>
          </a:prstGeom>
        </p:spPr>
        <p:txBody>
          <a:bodyPr anchor="t" rtlCol="false" tIns="0" lIns="0" bIns="0" rIns="0">
            <a:spAutoFit/>
          </a:bodyPr>
          <a:lstStyle/>
          <a:p>
            <a:pPr algn="ctr">
              <a:lnSpc>
                <a:spcPts val="3374"/>
              </a:lnSpc>
            </a:pPr>
            <a:r>
              <a:rPr lang="en-US" sz="2410">
                <a:solidFill>
                  <a:srgbClr val="FFFFFF"/>
                </a:solidFill>
                <a:latin typeface="Muli Semi-Bold"/>
              </a:rPr>
              <a:t>The National Capital Territory (NCT) of Delhi found itself among the bottom five states with the lowest voter turnout ratios .</a:t>
            </a:r>
          </a:p>
          <a:p>
            <a:pPr algn="ctr">
              <a:lnSpc>
                <a:spcPts val="3374"/>
              </a:lnSpc>
              <a:spcBef>
                <a:spcPct val="0"/>
              </a:spcBef>
            </a:pPr>
            <a:r>
              <a:rPr lang="en-US" sz="2410">
                <a:solidFill>
                  <a:srgbClr val="FFFFFF"/>
                </a:solidFill>
                <a:latin typeface="Muli Semi-Bold"/>
              </a:rPr>
              <a:t>This unexpected inclusion of Delhi in the bottom ranks suggests that factors beyond population size and urbanization may significantly influence voter participation</a:t>
            </a:r>
          </a:p>
        </p:txBody>
      </p:sp>
    </p:spTree>
  </p:cSld>
  <p:clrMapOvr>
    <a:masterClrMapping/>
  </p:clrMapOvr>
  <p:transition spd="slow">
    <p:cover dir="u"/>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247637" y="2043141"/>
            <a:ext cx="11792726" cy="5275052"/>
          </a:xfrm>
          <a:custGeom>
            <a:avLst/>
            <a:gdLst/>
            <a:ahLst/>
            <a:cxnLst/>
            <a:rect r="r" b="b" t="t" l="l"/>
            <a:pathLst>
              <a:path h="5275052" w="11792726">
                <a:moveTo>
                  <a:pt x="0" y="0"/>
                </a:moveTo>
                <a:lnTo>
                  <a:pt x="11792726" y="0"/>
                </a:lnTo>
                <a:lnTo>
                  <a:pt x="11792726" y="5275052"/>
                </a:lnTo>
                <a:lnTo>
                  <a:pt x="0" y="5275052"/>
                </a:lnTo>
                <a:lnTo>
                  <a:pt x="0" y="0"/>
                </a:lnTo>
                <a:close/>
              </a:path>
            </a:pathLst>
          </a:custGeom>
          <a:blipFill>
            <a:blip r:embed="rId3"/>
            <a:stretch>
              <a:fillRect l="0" t="0" r="0" b="0"/>
            </a:stretch>
          </a:blipFill>
        </p:spPr>
      </p:sp>
      <p:sp>
        <p:nvSpPr>
          <p:cNvPr name="TextBox 4" id="4"/>
          <p:cNvSpPr txBox="true"/>
          <p:nvPr/>
        </p:nvSpPr>
        <p:spPr>
          <a:xfrm rot="0">
            <a:off x="2130815" y="608766"/>
            <a:ext cx="14026371" cy="1434375"/>
          </a:xfrm>
          <a:prstGeom prst="rect">
            <a:avLst/>
          </a:prstGeom>
        </p:spPr>
        <p:txBody>
          <a:bodyPr anchor="t" rtlCol="false" tIns="0" lIns="0" bIns="0" rIns="0">
            <a:spAutoFit/>
          </a:bodyPr>
          <a:lstStyle/>
          <a:p>
            <a:pPr algn="ctr">
              <a:lnSpc>
                <a:spcPts val="3816"/>
              </a:lnSpc>
            </a:pPr>
            <a:r>
              <a:rPr lang="en-US" sz="2726">
                <a:solidFill>
                  <a:srgbClr val="FFFFFF"/>
                </a:solidFill>
                <a:latin typeface="Muli Semi-Bold"/>
              </a:rPr>
              <a:t>Which constituencies have elected the same party for two consecutive elections, rank them by % of votes to that winning party in 2019</a:t>
            </a:r>
          </a:p>
          <a:p>
            <a:pPr algn="ctr">
              <a:lnSpc>
                <a:spcPts val="3816"/>
              </a:lnSpc>
              <a:spcBef>
                <a:spcPct val="0"/>
              </a:spcBef>
            </a:pPr>
          </a:p>
        </p:txBody>
      </p:sp>
      <p:sp>
        <p:nvSpPr>
          <p:cNvPr name="TextBox 5" id="5"/>
          <p:cNvSpPr txBox="true"/>
          <p:nvPr/>
        </p:nvSpPr>
        <p:spPr>
          <a:xfrm rot="0">
            <a:off x="1028700" y="8132814"/>
            <a:ext cx="2564130" cy="605042"/>
          </a:xfrm>
          <a:prstGeom prst="rect">
            <a:avLst/>
          </a:prstGeom>
        </p:spPr>
        <p:txBody>
          <a:bodyPr anchor="t" rtlCol="false" tIns="0" lIns="0" bIns="0" rIns="0">
            <a:spAutoFit/>
          </a:bodyPr>
          <a:lstStyle/>
          <a:p>
            <a:pPr algn="ctr">
              <a:lnSpc>
                <a:spcPts val="4976"/>
              </a:lnSpc>
              <a:spcBef>
                <a:spcPct val="0"/>
              </a:spcBef>
            </a:pPr>
            <a:r>
              <a:rPr lang="en-US" sz="3554" spc="277">
                <a:solidFill>
                  <a:srgbClr val="FFFFFF"/>
                </a:solidFill>
                <a:latin typeface="Fredoka"/>
              </a:rPr>
              <a:t>INSIGHT - </a:t>
            </a:r>
          </a:p>
        </p:txBody>
      </p:sp>
      <p:sp>
        <p:nvSpPr>
          <p:cNvPr name="TextBox 6" id="6"/>
          <p:cNvSpPr txBox="true"/>
          <p:nvPr/>
        </p:nvSpPr>
        <p:spPr>
          <a:xfrm rot="0">
            <a:off x="3787795" y="7877744"/>
            <a:ext cx="13780938" cy="1682124"/>
          </a:xfrm>
          <a:prstGeom prst="rect">
            <a:avLst/>
          </a:prstGeom>
        </p:spPr>
        <p:txBody>
          <a:bodyPr anchor="t" rtlCol="false" tIns="0" lIns="0" bIns="0" rIns="0">
            <a:spAutoFit/>
          </a:bodyPr>
          <a:lstStyle/>
          <a:p>
            <a:pPr algn="ctr">
              <a:lnSpc>
                <a:spcPts val="3374"/>
              </a:lnSpc>
            </a:pPr>
            <a:r>
              <a:rPr lang="en-US" sz="2410">
                <a:solidFill>
                  <a:srgbClr val="FFFFFF"/>
                </a:solidFill>
                <a:latin typeface="Muli Semi-Bold"/>
              </a:rPr>
              <a:t>The Bharatiya Janata Party (BJP) secured victories in constituencies with remarkable consistency, particularly in Gujarat state.</a:t>
            </a:r>
          </a:p>
          <a:p>
            <a:pPr algn="ctr">
              <a:lnSpc>
                <a:spcPts val="3374"/>
              </a:lnSpc>
              <a:spcBef>
                <a:spcPct val="0"/>
              </a:spcBef>
            </a:pPr>
            <a:r>
              <a:rPr lang="en-US" sz="2410">
                <a:solidFill>
                  <a:srgbClr val="FFFFFF"/>
                </a:solidFill>
                <a:latin typeface="Muli Semi-Bold"/>
              </a:rPr>
              <a:t>All 10 highest percentages of votes were secured by BJP candidates in 2019, showcasing a strong and enduring electoral support base for the party in these regions.</a:t>
            </a:r>
          </a:p>
        </p:txBody>
      </p:sp>
    </p:spTree>
  </p:cSld>
  <p:clrMapOvr>
    <a:masterClrMapping/>
  </p:clrMapOvr>
  <p:transition spd="slow">
    <p:cover dir="rd"/>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2233415" y="2250179"/>
            <a:ext cx="13972105" cy="4973703"/>
          </a:xfrm>
          <a:custGeom>
            <a:avLst/>
            <a:gdLst/>
            <a:ahLst/>
            <a:cxnLst/>
            <a:rect r="r" b="b" t="t" l="l"/>
            <a:pathLst>
              <a:path h="4973703" w="13972105">
                <a:moveTo>
                  <a:pt x="0" y="0"/>
                </a:moveTo>
                <a:lnTo>
                  <a:pt x="13972105" y="0"/>
                </a:lnTo>
                <a:lnTo>
                  <a:pt x="13972105" y="4973703"/>
                </a:lnTo>
                <a:lnTo>
                  <a:pt x="0" y="4973703"/>
                </a:lnTo>
                <a:lnTo>
                  <a:pt x="0" y="0"/>
                </a:lnTo>
                <a:close/>
              </a:path>
            </a:pathLst>
          </a:custGeom>
          <a:blipFill>
            <a:blip r:embed="rId3"/>
            <a:stretch>
              <a:fillRect l="0" t="0" r="0" b="0"/>
            </a:stretch>
          </a:blipFill>
        </p:spPr>
      </p:sp>
      <p:sp>
        <p:nvSpPr>
          <p:cNvPr name="TextBox 4" id="4"/>
          <p:cNvSpPr txBox="true"/>
          <p:nvPr/>
        </p:nvSpPr>
        <p:spPr>
          <a:xfrm rot="0">
            <a:off x="2038538" y="608766"/>
            <a:ext cx="14166982" cy="949451"/>
          </a:xfrm>
          <a:prstGeom prst="rect">
            <a:avLst/>
          </a:prstGeom>
        </p:spPr>
        <p:txBody>
          <a:bodyPr anchor="t" rtlCol="false" tIns="0" lIns="0" bIns="0" rIns="0">
            <a:spAutoFit/>
          </a:bodyPr>
          <a:lstStyle/>
          <a:p>
            <a:pPr algn="ctr">
              <a:lnSpc>
                <a:spcPts val="3804"/>
              </a:lnSpc>
            </a:pPr>
            <a:r>
              <a:rPr lang="en-US" sz="2717">
                <a:solidFill>
                  <a:srgbClr val="FFFFFF"/>
                </a:solidFill>
                <a:latin typeface="Muli Semi-Bold"/>
              </a:rPr>
              <a:t>Which constituencies have voted for different parties in two elections</a:t>
            </a:r>
          </a:p>
          <a:p>
            <a:pPr algn="ctr">
              <a:lnSpc>
                <a:spcPts val="3804"/>
              </a:lnSpc>
              <a:spcBef>
                <a:spcPct val="0"/>
              </a:spcBef>
            </a:pPr>
            <a:r>
              <a:rPr lang="en-US" sz="2717">
                <a:solidFill>
                  <a:srgbClr val="FFFFFF"/>
                </a:solidFill>
                <a:latin typeface="Muli Semi-Bold"/>
              </a:rPr>
              <a:t>(list top 10 based on difference (2019-2014) in winner vote percentage in two elections)</a:t>
            </a:r>
          </a:p>
        </p:txBody>
      </p:sp>
      <p:sp>
        <p:nvSpPr>
          <p:cNvPr name="TextBox 5" id="5"/>
          <p:cNvSpPr txBox="true"/>
          <p:nvPr/>
        </p:nvSpPr>
        <p:spPr>
          <a:xfrm rot="0">
            <a:off x="1028700" y="8132814"/>
            <a:ext cx="2564130" cy="605042"/>
          </a:xfrm>
          <a:prstGeom prst="rect">
            <a:avLst/>
          </a:prstGeom>
        </p:spPr>
        <p:txBody>
          <a:bodyPr anchor="t" rtlCol="false" tIns="0" lIns="0" bIns="0" rIns="0">
            <a:spAutoFit/>
          </a:bodyPr>
          <a:lstStyle/>
          <a:p>
            <a:pPr algn="ctr">
              <a:lnSpc>
                <a:spcPts val="4976"/>
              </a:lnSpc>
              <a:spcBef>
                <a:spcPct val="0"/>
              </a:spcBef>
            </a:pPr>
            <a:r>
              <a:rPr lang="en-US" sz="3554" spc="277">
                <a:solidFill>
                  <a:srgbClr val="FFFFFF"/>
                </a:solidFill>
                <a:latin typeface="Fredoka"/>
              </a:rPr>
              <a:t>INSIGHT - </a:t>
            </a:r>
          </a:p>
        </p:txBody>
      </p:sp>
      <p:sp>
        <p:nvSpPr>
          <p:cNvPr name="TextBox 6" id="6"/>
          <p:cNvSpPr txBox="true"/>
          <p:nvPr/>
        </p:nvSpPr>
        <p:spPr>
          <a:xfrm rot="0">
            <a:off x="3787795" y="7877744"/>
            <a:ext cx="13780938" cy="1682124"/>
          </a:xfrm>
          <a:prstGeom prst="rect">
            <a:avLst/>
          </a:prstGeom>
        </p:spPr>
        <p:txBody>
          <a:bodyPr anchor="t" rtlCol="false" tIns="0" lIns="0" bIns="0" rIns="0">
            <a:spAutoFit/>
          </a:bodyPr>
          <a:lstStyle/>
          <a:p>
            <a:pPr algn="ctr">
              <a:lnSpc>
                <a:spcPts val="3374"/>
              </a:lnSpc>
            </a:pPr>
            <a:r>
              <a:rPr lang="en-US" sz="2410">
                <a:solidFill>
                  <a:srgbClr val="FFFFFF"/>
                </a:solidFill>
                <a:latin typeface="Muli Semi-Bold"/>
              </a:rPr>
              <a:t>Remarkably, among these top 10 constituencies, five shifted their allegiance to the Bharatiya Janata Party (BJP) in the 2019 elections.</a:t>
            </a:r>
          </a:p>
          <a:p>
            <a:pPr algn="ctr">
              <a:lnSpc>
                <a:spcPts val="3374"/>
              </a:lnSpc>
              <a:spcBef>
                <a:spcPct val="0"/>
              </a:spcBef>
            </a:pPr>
            <a:r>
              <a:rPr lang="en-US" sz="2410">
                <a:solidFill>
                  <a:srgbClr val="FFFFFF"/>
                </a:solidFill>
                <a:latin typeface="Muli Semi-Bold"/>
              </a:rPr>
              <a:t>A significant loss of power for the Rashtriya Janata Dal (RJD) party in Bihar, with three constituencies witnessing a loss of party candidate from 2014 to 2019.</a:t>
            </a:r>
          </a:p>
        </p:txBody>
      </p:sp>
    </p:spTree>
  </p:cSld>
  <p:clrMapOvr>
    <a:masterClrMapping/>
  </p:clrMapOvr>
  <p:transition spd="slow">
    <p:push dir="u"/>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791520" y="2403257"/>
            <a:ext cx="10112101" cy="3306802"/>
          </a:xfrm>
          <a:custGeom>
            <a:avLst/>
            <a:gdLst/>
            <a:ahLst/>
            <a:cxnLst/>
            <a:rect r="r" b="b" t="t" l="l"/>
            <a:pathLst>
              <a:path h="3306802" w="10112101">
                <a:moveTo>
                  <a:pt x="0" y="0"/>
                </a:moveTo>
                <a:lnTo>
                  <a:pt x="10112101" y="0"/>
                </a:lnTo>
                <a:lnTo>
                  <a:pt x="10112101" y="3306803"/>
                </a:lnTo>
                <a:lnTo>
                  <a:pt x="0" y="3306803"/>
                </a:lnTo>
                <a:lnTo>
                  <a:pt x="0" y="0"/>
                </a:lnTo>
                <a:close/>
              </a:path>
            </a:pathLst>
          </a:custGeom>
          <a:blipFill>
            <a:blip r:embed="rId3"/>
            <a:stretch>
              <a:fillRect l="0" t="-471" r="0" b="-471"/>
            </a:stretch>
          </a:blipFill>
        </p:spPr>
      </p:sp>
      <p:sp>
        <p:nvSpPr>
          <p:cNvPr name="Freeform 4" id="4"/>
          <p:cNvSpPr/>
          <p:nvPr/>
        </p:nvSpPr>
        <p:spPr>
          <a:xfrm flipH="false" flipV="false" rot="0">
            <a:off x="791520" y="6123652"/>
            <a:ext cx="10112101" cy="3415311"/>
          </a:xfrm>
          <a:custGeom>
            <a:avLst/>
            <a:gdLst/>
            <a:ahLst/>
            <a:cxnLst/>
            <a:rect r="r" b="b" t="t" l="l"/>
            <a:pathLst>
              <a:path h="3415311" w="10112101">
                <a:moveTo>
                  <a:pt x="0" y="0"/>
                </a:moveTo>
                <a:lnTo>
                  <a:pt x="10112101" y="0"/>
                </a:lnTo>
                <a:lnTo>
                  <a:pt x="10112101" y="3415311"/>
                </a:lnTo>
                <a:lnTo>
                  <a:pt x="0" y="3415311"/>
                </a:lnTo>
                <a:lnTo>
                  <a:pt x="0" y="0"/>
                </a:lnTo>
                <a:close/>
              </a:path>
            </a:pathLst>
          </a:custGeom>
          <a:blipFill>
            <a:blip r:embed="rId4"/>
            <a:stretch>
              <a:fillRect l="-220" t="0" r="0" b="0"/>
            </a:stretch>
          </a:blipFill>
        </p:spPr>
      </p:sp>
      <p:sp>
        <p:nvSpPr>
          <p:cNvPr name="TextBox 5" id="5"/>
          <p:cNvSpPr txBox="true"/>
          <p:nvPr/>
        </p:nvSpPr>
        <p:spPr>
          <a:xfrm rot="0">
            <a:off x="3294177" y="981075"/>
            <a:ext cx="11149554" cy="1008591"/>
          </a:xfrm>
          <a:prstGeom prst="rect">
            <a:avLst/>
          </a:prstGeom>
        </p:spPr>
        <p:txBody>
          <a:bodyPr anchor="t" rtlCol="false" tIns="0" lIns="0" bIns="0" rIns="0">
            <a:spAutoFit/>
          </a:bodyPr>
          <a:lstStyle/>
          <a:p>
            <a:pPr algn="ctr">
              <a:lnSpc>
                <a:spcPts val="4097"/>
              </a:lnSpc>
              <a:spcBef>
                <a:spcPct val="0"/>
              </a:spcBef>
            </a:pPr>
            <a:r>
              <a:rPr lang="en-US" sz="2926">
                <a:solidFill>
                  <a:srgbClr val="FFFFFF"/>
                </a:solidFill>
                <a:latin typeface="Muli Semi-Bold"/>
              </a:rPr>
              <a:t>Top 5 candidates based on margin difference with runners in 2014 and 2019</a:t>
            </a:r>
          </a:p>
        </p:txBody>
      </p:sp>
      <p:sp>
        <p:nvSpPr>
          <p:cNvPr name="TextBox 6" id="6"/>
          <p:cNvSpPr txBox="true"/>
          <p:nvPr/>
        </p:nvSpPr>
        <p:spPr>
          <a:xfrm rot="0">
            <a:off x="13745695" y="3041649"/>
            <a:ext cx="2564130" cy="605042"/>
          </a:xfrm>
          <a:prstGeom prst="rect">
            <a:avLst/>
          </a:prstGeom>
        </p:spPr>
        <p:txBody>
          <a:bodyPr anchor="t" rtlCol="false" tIns="0" lIns="0" bIns="0" rIns="0">
            <a:spAutoFit/>
          </a:bodyPr>
          <a:lstStyle/>
          <a:p>
            <a:pPr algn="ctr">
              <a:lnSpc>
                <a:spcPts val="4976"/>
              </a:lnSpc>
              <a:spcBef>
                <a:spcPct val="0"/>
              </a:spcBef>
            </a:pPr>
            <a:r>
              <a:rPr lang="en-US" sz="3554" spc="277">
                <a:solidFill>
                  <a:srgbClr val="FFFFFF"/>
                </a:solidFill>
                <a:latin typeface="Fredoka"/>
              </a:rPr>
              <a:t>INSIGHT - </a:t>
            </a:r>
          </a:p>
        </p:txBody>
      </p:sp>
      <p:sp>
        <p:nvSpPr>
          <p:cNvPr name="TextBox 7" id="7"/>
          <p:cNvSpPr txBox="true"/>
          <p:nvPr/>
        </p:nvSpPr>
        <p:spPr>
          <a:xfrm rot="0">
            <a:off x="11701989" y="4009034"/>
            <a:ext cx="6073869" cy="3887244"/>
          </a:xfrm>
          <a:prstGeom prst="rect">
            <a:avLst/>
          </a:prstGeom>
        </p:spPr>
        <p:txBody>
          <a:bodyPr anchor="t" rtlCol="false" tIns="0" lIns="0" bIns="0" rIns="0">
            <a:spAutoFit/>
          </a:bodyPr>
          <a:lstStyle/>
          <a:p>
            <a:pPr algn="ctr">
              <a:lnSpc>
                <a:spcPts val="3413"/>
              </a:lnSpc>
            </a:pPr>
            <a:r>
              <a:rPr lang="en-US" sz="2438">
                <a:solidFill>
                  <a:srgbClr val="FFFFFF"/>
                </a:solidFill>
                <a:latin typeface="Muli Semi-Bold"/>
              </a:rPr>
              <a:t>All these candidates belong to the Bharatiya Janata Party (BJP), highlighting the party's electoral prowess during this period.</a:t>
            </a:r>
          </a:p>
          <a:p>
            <a:pPr algn="ctr">
              <a:lnSpc>
                <a:spcPts val="3413"/>
              </a:lnSpc>
              <a:spcBef>
                <a:spcPct val="0"/>
              </a:spcBef>
            </a:pPr>
            <a:r>
              <a:rPr lang="en-US" sz="2438">
                <a:solidFill>
                  <a:srgbClr val="FFFFFF"/>
                </a:solidFill>
                <a:latin typeface="Muli Semi-Bold"/>
              </a:rPr>
              <a:t>Even the top 3 candidates in 2014 and Top 4 in 2019 are from Gujarat, underscoring the BJP's stronghold in the state and its ability to secure decisive victories over its opponents</a:t>
            </a:r>
          </a:p>
        </p:txBody>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589569" y="1319713"/>
            <a:ext cx="11108861" cy="6349579"/>
          </a:xfrm>
          <a:custGeom>
            <a:avLst/>
            <a:gdLst/>
            <a:ahLst/>
            <a:cxnLst/>
            <a:rect r="r" b="b" t="t" l="l"/>
            <a:pathLst>
              <a:path h="6349579" w="11108861">
                <a:moveTo>
                  <a:pt x="0" y="0"/>
                </a:moveTo>
                <a:lnTo>
                  <a:pt x="11108862" y="0"/>
                </a:lnTo>
                <a:lnTo>
                  <a:pt x="11108862" y="6349579"/>
                </a:lnTo>
                <a:lnTo>
                  <a:pt x="0" y="6349579"/>
                </a:lnTo>
                <a:lnTo>
                  <a:pt x="0" y="0"/>
                </a:lnTo>
                <a:close/>
              </a:path>
            </a:pathLst>
          </a:custGeom>
          <a:blipFill>
            <a:blip r:embed="rId3"/>
            <a:stretch>
              <a:fillRect l="0" t="0" r="0" b="0"/>
            </a:stretch>
          </a:blipFill>
        </p:spPr>
      </p:sp>
      <p:sp>
        <p:nvSpPr>
          <p:cNvPr name="TextBox 4" id="4"/>
          <p:cNvSpPr txBox="true"/>
          <p:nvPr/>
        </p:nvSpPr>
        <p:spPr>
          <a:xfrm rot="0">
            <a:off x="4994066" y="554402"/>
            <a:ext cx="8299867" cy="518758"/>
          </a:xfrm>
          <a:prstGeom prst="rect">
            <a:avLst/>
          </a:prstGeom>
        </p:spPr>
        <p:txBody>
          <a:bodyPr anchor="t" rtlCol="false" tIns="0" lIns="0" bIns="0" rIns="0">
            <a:spAutoFit/>
          </a:bodyPr>
          <a:lstStyle/>
          <a:p>
            <a:pPr algn="ctr">
              <a:lnSpc>
                <a:spcPts val="4266"/>
              </a:lnSpc>
              <a:spcBef>
                <a:spcPct val="0"/>
              </a:spcBef>
            </a:pPr>
            <a:r>
              <a:rPr lang="en-US" sz="3047">
                <a:solidFill>
                  <a:srgbClr val="FFFFFF"/>
                </a:solidFill>
                <a:latin typeface="Muli Semi-Bold"/>
              </a:rPr>
              <a:t>Top 10 Parties by Vote Share in 2014 Election</a:t>
            </a:r>
          </a:p>
        </p:txBody>
      </p:sp>
      <p:sp>
        <p:nvSpPr>
          <p:cNvPr name="TextBox 5" id="5"/>
          <p:cNvSpPr txBox="true"/>
          <p:nvPr/>
        </p:nvSpPr>
        <p:spPr>
          <a:xfrm rot="0">
            <a:off x="506767" y="8410319"/>
            <a:ext cx="2564130" cy="605042"/>
          </a:xfrm>
          <a:prstGeom prst="rect">
            <a:avLst/>
          </a:prstGeom>
        </p:spPr>
        <p:txBody>
          <a:bodyPr anchor="t" rtlCol="false" tIns="0" lIns="0" bIns="0" rIns="0">
            <a:spAutoFit/>
          </a:bodyPr>
          <a:lstStyle/>
          <a:p>
            <a:pPr algn="ctr">
              <a:lnSpc>
                <a:spcPts val="4976"/>
              </a:lnSpc>
              <a:spcBef>
                <a:spcPct val="0"/>
              </a:spcBef>
            </a:pPr>
            <a:r>
              <a:rPr lang="en-US" sz="3554" spc="277">
                <a:solidFill>
                  <a:srgbClr val="FFFFFF"/>
                </a:solidFill>
                <a:latin typeface="Fredoka"/>
              </a:rPr>
              <a:t>INSIGHT - </a:t>
            </a:r>
          </a:p>
        </p:txBody>
      </p:sp>
      <p:sp>
        <p:nvSpPr>
          <p:cNvPr name="TextBox 6" id="6"/>
          <p:cNvSpPr txBox="true"/>
          <p:nvPr/>
        </p:nvSpPr>
        <p:spPr>
          <a:xfrm rot="0">
            <a:off x="3265774" y="8131689"/>
            <a:ext cx="13993526" cy="1719717"/>
          </a:xfrm>
          <a:prstGeom prst="rect">
            <a:avLst/>
          </a:prstGeom>
        </p:spPr>
        <p:txBody>
          <a:bodyPr anchor="t" rtlCol="false" tIns="0" lIns="0" bIns="0" rIns="0">
            <a:spAutoFit/>
          </a:bodyPr>
          <a:lstStyle/>
          <a:p>
            <a:pPr algn="ctr">
              <a:lnSpc>
                <a:spcPts val="3413"/>
              </a:lnSpc>
            </a:pPr>
            <a:r>
              <a:rPr lang="en-US" sz="2438">
                <a:solidFill>
                  <a:srgbClr val="FFFFFF"/>
                </a:solidFill>
                <a:latin typeface="Muli Semi-Bold"/>
              </a:rPr>
              <a:t>Insight reveals a significant dominance of the Bharatiya Janata Party (BJP), which garnered 31% of the total votes.</a:t>
            </a:r>
          </a:p>
          <a:p>
            <a:pPr algn="ctr">
              <a:lnSpc>
                <a:spcPts val="3413"/>
              </a:lnSpc>
              <a:spcBef>
                <a:spcPct val="0"/>
              </a:spcBef>
            </a:pPr>
            <a:r>
              <a:rPr lang="en-US" sz="2438">
                <a:solidFill>
                  <a:srgbClr val="FFFFFF"/>
                </a:solidFill>
                <a:latin typeface="Muli Semi-Bold"/>
              </a:rPr>
              <a:t> Following closely behind is the Indian National Congress (INC), with a vote share of 19%. While not reaching the same level as the BJP</a:t>
            </a:r>
          </a:p>
        </p:txBody>
      </p:sp>
    </p:spTree>
  </p:cSld>
  <p:clrMapOvr>
    <a:masterClrMapping/>
  </p:clrMapOvr>
  <p:transition spd="slow">
    <p:cover dir="ld"/>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4215800" y="1698000"/>
            <a:ext cx="10246154" cy="5856474"/>
          </a:xfrm>
          <a:custGeom>
            <a:avLst/>
            <a:gdLst/>
            <a:ahLst/>
            <a:cxnLst/>
            <a:rect r="r" b="b" t="t" l="l"/>
            <a:pathLst>
              <a:path h="5856474" w="10246154">
                <a:moveTo>
                  <a:pt x="0" y="0"/>
                </a:moveTo>
                <a:lnTo>
                  <a:pt x="10246154" y="0"/>
                </a:lnTo>
                <a:lnTo>
                  <a:pt x="10246154" y="5856474"/>
                </a:lnTo>
                <a:lnTo>
                  <a:pt x="0" y="5856474"/>
                </a:lnTo>
                <a:lnTo>
                  <a:pt x="0" y="0"/>
                </a:lnTo>
                <a:close/>
              </a:path>
            </a:pathLst>
          </a:custGeom>
          <a:blipFill>
            <a:blip r:embed="rId3"/>
            <a:stretch>
              <a:fillRect l="0" t="0" r="0" b="0"/>
            </a:stretch>
          </a:blipFill>
        </p:spPr>
      </p:sp>
      <p:sp>
        <p:nvSpPr>
          <p:cNvPr name="TextBox 4" id="4"/>
          <p:cNvSpPr txBox="true"/>
          <p:nvPr/>
        </p:nvSpPr>
        <p:spPr>
          <a:xfrm rot="0">
            <a:off x="4994066" y="554402"/>
            <a:ext cx="8299867" cy="518758"/>
          </a:xfrm>
          <a:prstGeom prst="rect">
            <a:avLst/>
          </a:prstGeom>
        </p:spPr>
        <p:txBody>
          <a:bodyPr anchor="t" rtlCol="false" tIns="0" lIns="0" bIns="0" rIns="0">
            <a:spAutoFit/>
          </a:bodyPr>
          <a:lstStyle/>
          <a:p>
            <a:pPr algn="ctr">
              <a:lnSpc>
                <a:spcPts val="4266"/>
              </a:lnSpc>
              <a:spcBef>
                <a:spcPct val="0"/>
              </a:spcBef>
            </a:pPr>
            <a:r>
              <a:rPr lang="en-US" sz="3047">
                <a:solidFill>
                  <a:srgbClr val="FFFFFF"/>
                </a:solidFill>
                <a:latin typeface="Muli Semi-Bold"/>
              </a:rPr>
              <a:t>Top 10 Parties by Vote Share in 2019 Election</a:t>
            </a:r>
          </a:p>
        </p:txBody>
      </p:sp>
      <p:sp>
        <p:nvSpPr>
          <p:cNvPr name="TextBox 5" id="5"/>
          <p:cNvSpPr txBox="true"/>
          <p:nvPr/>
        </p:nvSpPr>
        <p:spPr>
          <a:xfrm rot="0">
            <a:off x="506767" y="8410319"/>
            <a:ext cx="2564130" cy="605042"/>
          </a:xfrm>
          <a:prstGeom prst="rect">
            <a:avLst/>
          </a:prstGeom>
        </p:spPr>
        <p:txBody>
          <a:bodyPr anchor="t" rtlCol="false" tIns="0" lIns="0" bIns="0" rIns="0">
            <a:spAutoFit/>
          </a:bodyPr>
          <a:lstStyle/>
          <a:p>
            <a:pPr algn="ctr">
              <a:lnSpc>
                <a:spcPts val="4976"/>
              </a:lnSpc>
              <a:spcBef>
                <a:spcPct val="0"/>
              </a:spcBef>
            </a:pPr>
            <a:r>
              <a:rPr lang="en-US" sz="3554" spc="277">
                <a:solidFill>
                  <a:srgbClr val="FFFFFF"/>
                </a:solidFill>
                <a:latin typeface="Fredoka"/>
              </a:rPr>
              <a:t>INSIGHT - </a:t>
            </a:r>
          </a:p>
        </p:txBody>
      </p:sp>
      <p:sp>
        <p:nvSpPr>
          <p:cNvPr name="TextBox 6" id="6"/>
          <p:cNvSpPr txBox="true"/>
          <p:nvPr/>
        </p:nvSpPr>
        <p:spPr>
          <a:xfrm rot="0">
            <a:off x="3265774" y="8131689"/>
            <a:ext cx="13993526" cy="1719717"/>
          </a:xfrm>
          <a:prstGeom prst="rect">
            <a:avLst/>
          </a:prstGeom>
        </p:spPr>
        <p:txBody>
          <a:bodyPr anchor="t" rtlCol="false" tIns="0" lIns="0" bIns="0" rIns="0">
            <a:spAutoFit/>
          </a:bodyPr>
          <a:lstStyle/>
          <a:p>
            <a:pPr algn="ctr">
              <a:lnSpc>
                <a:spcPts val="3413"/>
              </a:lnSpc>
            </a:pPr>
            <a:r>
              <a:rPr lang="en-US" sz="2438">
                <a:solidFill>
                  <a:srgbClr val="FFFFFF"/>
                </a:solidFill>
                <a:latin typeface="Muli Semi-Bold"/>
              </a:rPr>
              <a:t>In the 2019 elections, the Bharatiya Janata Party (BJP) maintained its significant lead, increasing its vote share to 37% , </a:t>
            </a:r>
          </a:p>
          <a:p>
            <a:pPr algn="ctr">
              <a:lnSpc>
                <a:spcPts val="3413"/>
              </a:lnSpc>
              <a:spcBef>
                <a:spcPct val="0"/>
              </a:spcBef>
            </a:pPr>
            <a:r>
              <a:rPr lang="en-US" sz="2438">
                <a:solidFill>
                  <a:srgbClr val="FFFFFF"/>
                </a:solidFill>
                <a:latin typeface="Muli Semi-Bold"/>
              </a:rPr>
              <a:t>Similarly, the Indian National Congress (INC) maintained its position as the second-largest party, with a vote share of 19.46% in 2019. While still trailing behind the BJP</a:t>
            </a:r>
          </a:p>
        </p:txBody>
      </p:sp>
    </p:spTree>
  </p:cSld>
  <p:clrMapOvr>
    <a:masterClrMapping/>
  </p:clrMapOvr>
  <p:transition spd="slow">
    <p:cover dir="rd"/>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5342408" y="-2546702"/>
            <a:ext cx="14320367" cy="14320367"/>
          </a:xfrm>
          <a:custGeom>
            <a:avLst/>
            <a:gdLst/>
            <a:ahLst/>
            <a:cxnLst/>
            <a:rect r="r" b="b" t="t" l="l"/>
            <a:pathLst>
              <a:path h="14320367" w="14320367">
                <a:moveTo>
                  <a:pt x="0" y="0"/>
                </a:moveTo>
                <a:lnTo>
                  <a:pt x="14320367" y="0"/>
                </a:lnTo>
                <a:lnTo>
                  <a:pt x="14320367" y="14320367"/>
                </a:lnTo>
                <a:lnTo>
                  <a:pt x="0" y="143203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1866440"/>
            <a:ext cx="5648123" cy="5494083"/>
          </a:xfrm>
          <a:custGeom>
            <a:avLst/>
            <a:gdLst/>
            <a:ahLst/>
            <a:cxnLst/>
            <a:rect r="r" b="b" t="t" l="l"/>
            <a:pathLst>
              <a:path h="5494083" w="5648123">
                <a:moveTo>
                  <a:pt x="0" y="0"/>
                </a:moveTo>
                <a:lnTo>
                  <a:pt x="5648123" y="0"/>
                </a:lnTo>
                <a:lnTo>
                  <a:pt x="5648123" y="5494083"/>
                </a:lnTo>
                <a:lnTo>
                  <a:pt x="0" y="5494083"/>
                </a:lnTo>
                <a:lnTo>
                  <a:pt x="0" y="0"/>
                </a:lnTo>
                <a:close/>
              </a:path>
            </a:pathLst>
          </a:custGeom>
          <a:blipFill>
            <a:blip r:embed="rId5">
              <a:alphaModFix amt="16000"/>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682099" y="3782056"/>
            <a:ext cx="5410438" cy="2222598"/>
          </a:xfrm>
          <a:prstGeom prst="rect">
            <a:avLst/>
          </a:prstGeom>
        </p:spPr>
        <p:txBody>
          <a:bodyPr anchor="t" rtlCol="false" tIns="0" lIns="0" bIns="0" rIns="0">
            <a:spAutoFit/>
          </a:bodyPr>
          <a:lstStyle/>
          <a:p>
            <a:pPr algn="ctr">
              <a:lnSpc>
                <a:spcPts val="18194"/>
              </a:lnSpc>
              <a:spcBef>
                <a:spcPct val="0"/>
              </a:spcBef>
            </a:pPr>
            <a:r>
              <a:rPr lang="en-US" sz="12996" spc="909">
                <a:solidFill>
                  <a:srgbClr val="FFFFFF">
                    <a:alpha val="84706"/>
                  </a:srgbClr>
                </a:solidFill>
                <a:latin typeface="Anton"/>
              </a:rPr>
              <a:t>AGENDA</a:t>
            </a:r>
          </a:p>
        </p:txBody>
      </p:sp>
      <p:sp>
        <p:nvSpPr>
          <p:cNvPr name="TextBox 6" id="6"/>
          <p:cNvSpPr txBox="true"/>
          <p:nvPr/>
        </p:nvSpPr>
        <p:spPr>
          <a:xfrm rot="0">
            <a:off x="9737872" y="1276805"/>
            <a:ext cx="6546002" cy="7532363"/>
          </a:xfrm>
          <a:prstGeom prst="rect">
            <a:avLst/>
          </a:prstGeom>
        </p:spPr>
        <p:txBody>
          <a:bodyPr anchor="t" rtlCol="false" tIns="0" lIns="0" bIns="0" rIns="0">
            <a:spAutoFit/>
          </a:bodyPr>
          <a:lstStyle/>
          <a:p>
            <a:pPr algn="l">
              <a:lnSpc>
                <a:spcPts val="4976"/>
              </a:lnSpc>
            </a:pPr>
          </a:p>
          <a:p>
            <a:pPr algn="l" marL="767408" indent="-383704" lvl="1">
              <a:lnSpc>
                <a:spcPts val="4976"/>
              </a:lnSpc>
              <a:buFont typeface="Arial"/>
              <a:buChar char="•"/>
            </a:pPr>
            <a:r>
              <a:rPr lang="en-US" sz="3554">
                <a:solidFill>
                  <a:srgbClr val="FFFFFF"/>
                </a:solidFill>
                <a:latin typeface="Muli Semi-Bold"/>
              </a:rPr>
              <a:t>OBJECTIVES</a:t>
            </a:r>
          </a:p>
          <a:p>
            <a:pPr algn="l">
              <a:lnSpc>
                <a:spcPts val="4976"/>
              </a:lnSpc>
            </a:pPr>
          </a:p>
          <a:p>
            <a:pPr algn="l" marL="767408" indent="-383704" lvl="1">
              <a:lnSpc>
                <a:spcPts val="4976"/>
              </a:lnSpc>
              <a:buFont typeface="Arial"/>
              <a:buChar char="•"/>
            </a:pPr>
            <a:r>
              <a:rPr lang="en-US" sz="3554">
                <a:solidFill>
                  <a:srgbClr val="FFFFFF"/>
                </a:solidFill>
                <a:latin typeface="Muli Semi-Bold"/>
              </a:rPr>
              <a:t>PROBLEM STATEMENT</a:t>
            </a:r>
          </a:p>
          <a:p>
            <a:pPr algn="l">
              <a:lnSpc>
                <a:spcPts val="4976"/>
              </a:lnSpc>
            </a:pPr>
          </a:p>
          <a:p>
            <a:pPr algn="l" marL="767408" indent="-383704" lvl="1">
              <a:lnSpc>
                <a:spcPts val="4976"/>
              </a:lnSpc>
              <a:buFont typeface="Arial"/>
              <a:buChar char="•"/>
            </a:pPr>
            <a:r>
              <a:rPr lang="en-US" sz="3554">
                <a:solidFill>
                  <a:srgbClr val="FFFFFF"/>
                </a:solidFill>
                <a:latin typeface="Muli Semi-Bold"/>
              </a:rPr>
              <a:t>TECHSTACK USED</a:t>
            </a:r>
          </a:p>
          <a:p>
            <a:pPr algn="l">
              <a:lnSpc>
                <a:spcPts val="4976"/>
              </a:lnSpc>
            </a:pPr>
          </a:p>
          <a:p>
            <a:pPr algn="l" marL="767408" indent="-383704" lvl="1">
              <a:lnSpc>
                <a:spcPts val="4976"/>
              </a:lnSpc>
              <a:buFont typeface="Arial"/>
              <a:buChar char="•"/>
            </a:pPr>
            <a:r>
              <a:rPr lang="en-US" sz="3554">
                <a:solidFill>
                  <a:srgbClr val="FFFFFF"/>
                </a:solidFill>
                <a:latin typeface="Muli Semi-Bold"/>
              </a:rPr>
              <a:t>BUSINESS REQUESTS</a:t>
            </a:r>
          </a:p>
          <a:p>
            <a:pPr algn="l">
              <a:lnSpc>
                <a:spcPts val="4976"/>
              </a:lnSpc>
            </a:pPr>
          </a:p>
          <a:p>
            <a:pPr algn="l" marL="767408" indent="-383704" lvl="1">
              <a:lnSpc>
                <a:spcPts val="4976"/>
              </a:lnSpc>
              <a:buFont typeface="Arial"/>
              <a:buChar char="•"/>
            </a:pPr>
            <a:r>
              <a:rPr lang="en-US" sz="3554">
                <a:solidFill>
                  <a:srgbClr val="FFFFFF"/>
                </a:solidFill>
                <a:latin typeface="Muli Semi-Bold"/>
              </a:rPr>
              <a:t>INSIGHTS</a:t>
            </a:r>
          </a:p>
          <a:p>
            <a:pPr algn="l">
              <a:lnSpc>
                <a:spcPts val="4976"/>
              </a:lnSpc>
            </a:pPr>
          </a:p>
          <a:p>
            <a:pPr algn="l" marL="767408" indent="-383704" lvl="1">
              <a:lnSpc>
                <a:spcPts val="4976"/>
              </a:lnSpc>
              <a:buFont typeface="Arial"/>
              <a:buChar char="•"/>
            </a:pPr>
            <a:r>
              <a:rPr lang="en-US" sz="3554">
                <a:solidFill>
                  <a:srgbClr val="FFFFFF"/>
                </a:solidFill>
                <a:latin typeface="Muli Semi-Bold"/>
              </a:rPr>
              <a:t>RECOMMONDATIONS</a:t>
            </a:r>
          </a:p>
        </p:txBody>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2022025" y="1621625"/>
            <a:ext cx="14243951" cy="5522031"/>
          </a:xfrm>
          <a:custGeom>
            <a:avLst/>
            <a:gdLst/>
            <a:ahLst/>
            <a:cxnLst/>
            <a:rect r="r" b="b" t="t" l="l"/>
            <a:pathLst>
              <a:path h="5522031" w="14243951">
                <a:moveTo>
                  <a:pt x="0" y="0"/>
                </a:moveTo>
                <a:lnTo>
                  <a:pt x="14243950" y="0"/>
                </a:lnTo>
                <a:lnTo>
                  <a:pt x="14243950" y="5522031"/>
                </a:lnTo>
                <a:lnTo>
                  <a:pt x="0" y="5522031"/>
                </a:lnTo>
                <a:lnTo>
                  <a:pt x="0" y="0"/>
                </a:lnTo>
                <a:close/>
              </a:path>
            </a:pathLst>
          </a:custGeom>
          <a:blipFill>
            <a:blip r:embed="rId3"/>
            <a:stretch>
              <a:fillRect l="0" t="0" r="0" b="0"/>
            </a:stretch>
          </a:blipFill>
        </p:spPr>
      </p:sp>
      <p:sp>
        <p:nvSpPr>
          <p:cNvPr name="TextBox 4" id="4"/>
          <p:cNvSpPr txBox="true"/>
          <p:nvPr/>
        </p:nvSpPr>
        <p:spPr>
          <a:xfrm rot="0">
            <a:off x="4580725" y="539561"/>
            <a:ext cx="8690800" cy="533599"/>
          </a:xfrm>
          <a:prstGeom prst="rect">
            <a:avLst/>
          </a:prstGeom>
        </p:spPr>
        <p:txBody>
          <a:bodyPr anchor="t" rtlCol="false" tIns="0" lIns="0" bIns="0" rIns="0">
            <a:spAutoFit/>
          </a:bodyPr>
          <a:lstStyle/>
          <a:p>
            <a:pPr algn="ctr">
              <a:lnSpc>
                <a:spcPts val="4491"/>
              </a:lnSpc>
              <a:spcBef>
                <a:spcPct val="0"/>
              </a:spcBef>
            </a:pPr>
            <a:r>
              <a:rPr lang="en-US" sz="3208">
                <a:solidFill>
                  <a:srgbClr val="FFFFFF"/>
                </a:solidFill>
                <a:latin typeface="Muli Semi-Bold"/>
              </a:rPr>
              <a:t>Highest Top 10 Vote share Parties from State</a:t>
            </a:r>
          </a:p>
        </p:txBody>
      </p:sp>
      <p:sp>
        <p:nvSpPr>
          <p:cNvPr name="TextBox 5" id="5"/>
          <p:cNvSpPr txBox="true"/>
          <p:nvPr/>
        </p:nvSpPr>
        <p:spPr>
          <a:xfrm rot="0">
            <a:off x="506767" y="8410319"/>
            <a:ext cx="2564130" cy="605042"/>
          </a:xfrm>
          <a:prstGeom prst="rect">
            <a:avLst/>
          </a:prstGeom>
        </p:spPr>
        <p:txBody>
          <a:bodyPr anchor="t" rtlCol="false" tIns="0" lIns="0" bIns="0" rIns="0">
            <a:spAutoFit/>
          </a:bodyPr>
          <a:lstStyle/>
          <a:p>
            <a:pPr algn="ctr">
              <a:lnSpc>
                <a:spcPts val="4976"/>
              </a:lnSpc>
              <a:spcBef>
                <a:spcPct val="0"/>
              </a:spcBef>
            </a:pPr>
            <a:r>
              <a:rPr lang="en-US" sz="3554" spc="277">
                <a:solidFill>
                  <a:srgbClr val="FFFFFF"/>
                </a:solidFill>
                <a:latin typeface="Fredoka"/>
              </a:rPr>
              <a:t>INSIGHT - </a:t>
            </a:r>
          </a:p>
        </p:txBody>
      </p:sp>
      <p:sp>
        <p:nvSpPr>
          <p:cNvPr name="TextBox 6" id="6"/>
          <p:cNvSpPr txBox="true"/>
          <p:nvPr/>
        </p:nvSpPr>
        <p:spPr>
          <a:xfrm rot="0">
            <a:off x="3265774" y="8131689"/>
            <a:ext cx="12790538" cy="1331738"/>
          </a:xfrm>
          <a:prstGeom prst="rect">
            <a:avLst/>
          </a:prstGeom>
        </p:spPr>
        <p:txBody>
          <a:bodyPr anchor="t" rtlCol="false" tIns="0" lIns="0" bIns="0" rIns="0">
            <a:spAutoFit/>
          </a:bodyPr>
          <a:lstStyle/>
          <a:p>
            <a:pPr algn="ctr">
              <a:lnSpc>
                <a:spcPts val="3538"/>
              </a:lnSpc>
              <a:spcBef>
                <a:spcPct val="0"/>
              </a:spcBef>
            </a:pPr>
            <a:r>
              <a:rPr lang="en-US" sz="2527">
                <a:solidFill>
                  <a:srgbClr val="FFFFFF"/>
                </a:solidFill>
                <a:latin typeface="Muli Semi-Bold"/>
              </a:rPr>
              <a:t>The predominance of BJP-affiliated parties in the top vote share positions reaffirms the party's position as a key player in shaping India's political landscape, particularly in northern states </a:t>
            </a:r>
          </a:p>
        </p:txBody>
      </p:sp>
    </p:spTree>
  </p:cSld>
  <p:clrMapOvr>
    <a:masterClrMapping/>
  </p:clrMapOvr>
  <p:transition spd="slow">
    <p:push dir="l"/>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9144000" y="1995696"/>
            <a:ext cx="7966321" cy="5949531"/>
          </a:xfrm>
          <a:custGeom>
            <a:avLst/>
            <a:gdLst/>
            <a:ahLst/>
            <a:cxnLst/>
            <a:rect r="r" b="b" t="t" l="l"/>
            <a:pathLst>
              <a:path h="5949531" w="7966321">
                <a:moveTo>
                  <a:pt x="0" y="0"/>
                </a:moveTo>
                <a:lnTo>
                  <a:pt x="7966321" y="0"/>
                </a:lnTo>
                <a:lnTo>
                  <a:pt x="7966321" y="5949531"/>
                </a:lnTo>
                <a:lnTo>
                  <a:pt x="0" y="5949531"/>
                </a:lnTo>
                <a:lnTo>
                  <a:pt x="0" y="0"/>
                </a:lnTo>
                <a:close/>
              </a:path>
            </a:pathLst>
          </a:custGeom>
          <a:blipFill>
            <a:blip r:embed="rId3"/>
            <a:stretch>
              <a:fillRect l="0" t="0" r="0" b="0"/>
            </a:stretch>
          </a:blipFill>
        </p:spPr>
      </p:sp>
      <p:sp>
        <p:nvSpPr>
          <p:cNvPr name="Freeform 4" id="4"/>
          <p:cNvSpPr/>
          <p:nvPr/>
        </p:nvSpPr>
        <p:spPr>
          <a:xfrm flipH="false" flipV="false" rot="0">
            <a:off x="850258" y="1995696"/>
            <a:ext cx="7966321" cy="5949531"/>
          </a:xfrm>
          <a:custGeom>
            <a:avLst/>
            <a:gdLst/>
            <a:ahLst/>
            <a:cxnLst/>
            <a:rect r="r" b="b" t="t" l="l"/>
            <a:pathLst>
              <a:path h="5949531" w="7966321">
                <a:moveTo>
                  <a:pt x="0" y="0"/>
                </a:moveTo>
                <a:lnTo>
                  <a:pt x="7966321" y="0"/>
                </a:lnTo>
                <a:lnTo>
                  <a:pt x="7966321" y="5949531"/>
                </a:lnTo>
                <a:lnTo>
                  <a:pt x="0" y="5949531"/>
                </a:lnTo>
                <a:lnTo>
                  <a:pt x="0" y="0"/>
                </a:lnTo>
                <a:close/>
              </a:path>
            </a:pathLst>
          </a:custGeom>
          <a:blipFill>
            <a:blip r:embed="rId4"/>
            <a:stretch>
              <a:fillRect l="0" t="0" r="0" b="0"/>
            </a:stretch>
          </a:blipFill>
        </p:spPr>
      </p:sp>
      <p:sp>
        <p:nvSpPr>
          <p:cNvPr name="TextBox 5" id="5"/>
          <p:cNvSpPr txBox="true"/>
          <p:nvPr/>
        </p:nvSpPr>
        <p:spPr>
          <a:xfrm rot="0">
            <a:off x="2923157" y="482238"/>
            <a:ext cx="11786845" cy="1035775"/>
          </a:xfrm>
          <a:prstGeom prst="rect">
            <a:avLst/>
          </a:prstGeom>
        </p:spPr>
        <p:txBody>
          <a:bodyPr anchor="t" rtlCol="false" tIns="0" lIns="0" bIns="0" rIns="0">
            <a:spAutoFit/>
          </a:bodyPr>
          <a:lstStyle/>
          <a:p>
            <a:pPr algn="ctr">
              <a:lnSpc>
                <a:spcPts val="4172"/>
              </a:lnSpc>
              <a:spcBef>
                <a:spcPct val="0"/>
              </a:spcBef>
            </a:pPr>
            <a:r>
              <a:rPr lang="en-US" sz="2980">
                <a:solidFill>
                  <a:srgbClr val="FFFFFF"/>
                </a:solidFill>
                <a:latin typeface="Muli Semi-Bold"/>
              </a:rPr>
              <a:t>List top 5 constituencies for two major national parties where they have gained vote share in 2019 as compared to 2014.</a:t>
            </a:r>
          </a:p>
        </p:txBody>
      </p:sp>
      <p:sp>
        <p:nvSpPr>
          <p:cNvPr name="TextBox 6" id="6"/>
          <p:cNvSpPr txBox="true"/>
          <p:nvPr/>
        </p:nvSpPr>
        <p:spPr>
          <a:xfrm rot="0">
            <a:off x="531127" y="8653258"/>
            <a:ext cx="2564130" cy="605042"/>
          </a:xfrm>
          <a:prstGeom prst="rect">
            <a:avLst/>
          </a:prstGeom>
        </p:spPr>
        <p:txBody>
          <a:bodyPr anchor="t" rtlCol="false" tIns="0" lIns="0" bIns="0" rIns="0">
            <a:spAutoFit/>
          </a:bodyPr>
          <a:lstStyle/>
          <a:p>
            <a:pPr algn="ctr">
              <a:lnSpc>
                <a:spcPts val="4976"/>
              </a:lnSpc>
              <a:spcBef>
                <a:spcPct val="0"/>
              </a:spcBef>
            </a:pPr>
            <a:r>
              <a:rPr lang="en-US" sz="3554" spc="277">
                <a:solidFill>
                  <a:srgbClr val="FFFFFF"/>
                </a:solidFill>
                <a:latin typeface="Fredoka"/>
              </a:rPr>
              <a:t>INSIGHT - </a:t>
            </a:r>
          </a:p>
        </p:txBody>
      </p:sp>
      <p:sp>
        <p:nvSpPr>
          <p:cNvPr name="TextBox 7" id="7"/>
          <p:cNvSpPr txBox="true"/>
          <p:nvPr/>
        </p:nvSpPr>
        <p:spPr>
          <a:xfrm rot="0">
            <a:off x="3387573" y="8373852"/>
            <a:ext cx="12790538" cy="1331738"/>
          </a:xfrm>
          <a:prstGeom prst="rect">
            <a:avLst/>
          </a:prstGeom>
        </p:spPr>
        <p:txBody>
          <a:bodyPr anchor="t" rtlCol="false" tIns="0" lIns="0" bIns="0" rIns="0">
            <a:spAutoFit/>
          </a:bodyPr>
          <a:lstStyle/>
          <a:p>
            <a:pPr algn="ctr">
              <a:lnSpc>
                <a:spcPts val="3538"/>
              </a:lnSpc>
            </a:pPr>
            <a:r>
              <a:rPr lang="en-US" sz="2527">
                <a:solidFill>
                  <a:srgbClr val="FFFFFF"/>
                </a:solidFill>
                <a:latin typeface="Muli Semi-Bold"/>
              </a:rPr>
              <a:t>The BJP experienced notable increases in vote share in Tripura and West Bengal, indicating its growing influence and support base in these states . </a:t>
            </a:r>
          </a:p>
          <a:p>
            <a:pPr algn="ctr">
              <a:lnSpc>
                <a:spcPts val="3538"/>
              </a:lnSpc>
              <a:spcBef>
                <a:spcPct val="0"/>
              </a:spcBef>
            </a:pPr>
            <a:r>
              <a:rPr lang="en-US" sz="2527">
                <a:solidFill>
                  <a:srgbClr val="FFFFFF"/>
                </a:solidFill>
                <a:latin typeface="Muli Semi-Bold"/>
              </a:rPr>
              <a:t>The INC saw significant gains in vote share in Tamil Nadu state</a:t>
            </a:r>
          </a:p>
        </p:txBody>
      </p:sp>
    </p:spTree>
  </p:cSld>
  <p:clrMapOvr>
    <a:masterClrMapping/>
  </p:clrMapOvr>
  <p:transition spd="med">
    <p:circle/>
  </p:transition>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531127" y="1995696"/>
            <a:ext cx="7966321" cy="5949531"/>
          </a:xfrm>
          <a:custGeom>
            <a:avLst/>
            <a:gdLst/>
            <a:ahLst/>
            <a:cxnLst/>
            <a:rect r="r" b="b" t="t" l="l"/>
            <a:pathLst>
              <a:path h="5949531" w="7966321">
                <a:moveTo>
                  <a:pt x="0" y="0"/>
                </a:moveTo>
                <a:lnTo>
                  <a:pt x="7966321" y="0"/>
                </a:lnTo>
                <a:lnTo>
                  <a:pt x="7966321" y="5949531"/>
                </a:lnTo>
                <a:lnTo>
                  <a:pt x="0" y="5949531"/>
                </a:lnTo>
                <a:lnTo>
                  <a:pt x="0" y="0"/>
                </a:lnTo>
                <a:close/>
              </a:path>
            </a:pathLst>
          </a:custGeom>
          <a:blipFill>
            <a:blip r:embed="rId3"/>
            <a:stretch>
              <a:fillRect l="0" t="0" r="0" b="0"/>
            </a:stretch>
          </a:blipFill>
        </p:spPr>
      </p:sp>
      <p:sp>
        <p:nvSpPr>
          <p:cNvPr name="Freeform 4" id="4"/>
          <p:cNvSpPr/>
          <p:nvPr/>
        </p:nvSpPr>
        <p:spPr>
          <a:xfrm flipH="false" flipV="false" rot="0">
            <a:off x="9411538" y="1800148"/>
            <a:ext cx="7847762" cy="6339194"/>
          </a:xfrm>
          <a:custGeom>
            <a:avLst/>
            <a:gdLst/>
            <a:ahLst/>
            <a:cxnLst/>
            <a:rect r="r" b="b" t="t" l="l"/>
            <a:pathLst>
              <a:path h="6339194" w="7847762">
                <a:moveTo>
                  <a:pt x="0" y="0"/>
                </a:moveTo>
                <a:lnTo>
                  <a:pt x="7847762" y="0"/>
                </a:lnTo>
                <a:lnTo>
                  <a:pt x="7847762" y="6339194"/>
                </a:lnTo>
                <a:lnTo>
                  <a:pt x="0" y="6339194"/>
                </a:lnTo>
                <a:lnTo>
                  <a:pt x="0" y="0"/>
                </a:lnTo>
                <a:close/>
              </a:path>
            </a:pathLst>
          </a:custGeom>
          <a:blipFill>
            <a:blip r:embed="rId4"/>
            <a:stretch>
              <a:fillRect l="0" t="0" r="0" b="0"/>
            </a:stretch>
          </a:blipFill>
        </p:spPr>
      </p:sp>
      <p:sp>
        <p:nvSpPr>
          <p:cNvPr name="TextBox 5" id="5"/>
          <p:cNvSpPr txBox="true"/>
          <p:nvPr/>
        </p:nvSpPr>
        <p:spPr>
          <a:xfrm rot="0">
            <a:off x="2923157" y="482238"/>
            <a:ext cx="11786845" cy="1035775"/>
          </a:xfrm>
          <a:prstGeom prst="rect">
            <a:avLst/>
          </a:prstGeom>
        </p:spPr>
        <p:txBody>
          <a:bodyPr anchor="t" rtlCol="false" tIns="0" lIns="0" bIns="0" rIns="0">
            <a:spAutoFit/>
          </a:bodyPr>
          <a:lstStyle/>
          <a:p>
            <a:pPr algn="ctr">
              <a:lnSpc>
                <a:spcPts val="4172"/>
              </a:lnSpc>
              <a:spcBef>
                <a:spcPct val="0"/>
              </a:spcBef>
            </a:pPr>
            <a:r>
              <a:rPr lang="en-US" sz="2980">
                <a:solidFill>
                  <a:srgbClr val="FFFFFF"/>
                </a:solidFill>
                <a:latin typeface="Muli Semi-Bold"/>
              </a:rPr>
              <a:t>List top 5 constituencies for two major national parties where they have lost vote share in 2019 as compared to 2014</a:t>
            </a:r>
          </a:p>
        </p:txBody>
      </p:sp>
      <p:sp>
        <p:nvSpPr>
          <p:cNvPr name="TextBox 6" id="6"/>
          <p:cNvSpPr txBox="true"/>
          <p:nvPr/>
        </p:nvSpPr>
        <p:spPr>
          <a:xfrm rot="0">
            <a:off x="531127" y="8653258"/>
            <a:ext cx="2564130" cy="605042"/>
          </a:xfrm>
          <a:prstGeom prst="rect">
            <a:avLst/>
          </a:prstGeom>
        </p:spPr>
        <p:txBody>
          <a:bodyPr anchor="t" rtlCol="false" tIns="0" lIns="0" bIns="0" rIns="0">
            <a:spAutoFit/>
          </a:bodyPr>
          <a:lstStyle/>
          <a:p>
            <a:pPr algn="ctr">
              <a:lnSpc>
                <a:spcPts val="4976"/>
              </a:lnSpc>
              <a:spcBef>
                <a:spcPct val="0"/>
              </a:spcBef>
            </a:pPr>
            <a:r>
              <a:rPr lang="en-US" sz="3554" spc="277">
                <a:solidFill>
                  <a:srgbClr val="FFFFFF"/>
                </a:solidFill>
                <a:latin typeface="Fredoka"/>
              </a:rPr>
              <a:t>INSIGHT - </a:t>
            </a:r>
          </a:p>
        </p:txBody>
      </p:sp>
      <p:sp>
        <p:nvSpPr>
          <p:cNvPr name="TextBox 7" id="7"/>
          <p:cNvSpPr txBox="true"/>
          <p:nvPr/>
        </p:nvSpPr>
        <p:spPr>
          <a:xfrm rot="0">
            <a:off x="3552885" y="8367942"/>
            <a:ext cx="12867861" cy="1689656"/>
          </a:xfrm>
          <a:prstGeom prst="rect">
            <a:avLst/>
          </a:prstGeom>
        </p:spPr>
        <p:txBody>
          <a:bodyPr anchor="t" rtlCol="false" tIns="0" lIns="0" bIns="0" rIns="0">
            <a:spAutoFit/>
          </a:bodyPr>
          <a:lstStyle/>
          <a:p>
            <a:pPr algn="ctr">
              <a:lnSpc>
                <a:spcPts val="3332"/>
              </a:lnSpc>
            </a:pPr>
            <a:r>
              <a:rPr lang="en-US" sz="2380">
                <a:solidFill>
                  <a:srgbClr val="FFFFFF"/>
                </a:solidFill>
                <a:latin typeface="Muli Semi-Bold"/>
              </a:rPr>
              <a:t>The BJP witnessed notable declines in vote share in Telangana and Maharashtra, with the highest loss recorded at 15%.</a:t>
            </a:r>
          </a:p>
          <a:p>
            <a:pPr algn="ctr">
              <a:lnSpc>
                <a:spcPts val="3332"/>
              </a:lnSpc>
              <a:spcBef>
                <a:spcPct val="0"/>
              </a:spcBef>
            </a:pPr>
            <a:r>
              <a:rPr lang="en-US" sz="2380">
                <a:solidFill>
                  <a:srgbClr val="FFFFFF"/>
                </a:solidFill>
                <a:latin typeface="Muli Semi-Bold"/>
              </a:rPr>
              <a:t>The INC experienced significant declines in vote share, particularly in Maharashtra, where the highest loss was 31%</a:t>
            </a:r>
          </a:p>
        </p:txBody>
      </p:sp>
    </p:spTree>
  </p:cSld>
  <p:clrMapOvr>
    <a:masterClrMapping/>
  </p:clrMapOvr>
  <p:transition spd="slow">
    <p:cover dir="ru"/>
  </p:transition>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28700" y="1815529"/>
            <a:ext cx="8008970" cy="5784880"/>
          </a:xfrm>
          <a:custGeom>
            <a:avLst/>
            <a:gdLst/>
            <a:ahLst/>
            <a:cxnLst/>
            <a:rect r="r" b="b" t="t" l="l"/>
            <a:pathLst>
              <a:path h="5784880" w="8008970">
                <a:moveTo>
                  <a:pt x="0" y="0"/>
                </a:moveTo>
                <a:lnTo>
                  <a:pt x="8008970" y="0"/>
                </a:lnTo>
                <a:lnTo>
                  <a:pt x="8008970" y="5784880"/>
                </a:lnTo>
                <a:lnTo>
                  <a:pt x="0" y="5784880"/>
                </a:lnTo>
                <a:lnTo>
                  <a:pt x="0" y="0"/>
                </a:lnTo>
                <a:close/>
              </a:path>
            </a:pathLst>
          </a:custGeom>
          <a:blipFill>
            <a:blip r:embed="rId3"/>
            <a:stretch>
              <a:fillRect l="0" t="0" r="0" b="0"/>
            </a:stretch>
          </a:blipFill>
        </p:spPr>
      </p:sp>
      <p:sp>
        <p:nvSpPr>
          <p:cNvPr name="Freeform 4" id="4"/>
          <p:cNvSpPr/>
          <p:nvPr/>
        </p:nvSpPr>
        <p:spPr>
          <a:xfrm flipH="false" flipV="false" rot="0">
            <a:off x="9498083" y="1815529"/>
            <a:ext cx="7935321" cy="5798460"/>
          </a:xfrm>
          <a:custGeom>
            <a:avLst/>
            <a:gdLst/>
            <a:ahLst/>
            <a:cxnLst/>
            <a:rect r="r" b="b" t="t" l="l"/>
            <a:pathLst>
              <a:path h="5798460" w="7935321">
                <a:moveTo>
                  <a:pt x="0" y="0"/>
                </a:moveTo>
                <a:lnTo>
                  <a:pt x="7935321" y="0"/>
                </a:lnTo>
                <a:lnTo>
                  <a:pt x="7935321" y="5798460"/>
                </a:lnTo>
                <a:lnTo>
                  <a:pt x="0" y="5798460"/>
                </a:lnTo>
                <a:lnTo>
                  <a:pt x="0" y="0"/>
                </a:lnTo>
                <a:close/>
              </a:path>
            </a:pathLst>
          </a:custGeom>
          <a:blipFill>
            <a:blip r:embed="rId4"/>
            <a:stretch>
              <a:fillRect l="0" t="0" r="0" b="0"/>
            </a:stretch>
          </a:blipFill>
        </p:spPr>
      </p:sp>
      <p:sp>
        <p:nvSpPr>
          <p:cNvPr name="TextBox 5" id="5"/>
          <p:cNvSpPr txBox="true"/>
          <p:nvPr/>
        </p:nvSpPr>
        <p:spPr>
          <a:xfrm rot="0">
            <a:off x="2923157" y="482238"/>
            <a:ext cx="11786845" cy="508608"/>
          </a:xfrm>
          <a:prstGeom prst="rect">
            <a:avLst/>
          </a:prstGeom>
        </p:spPr>
        <p:txBody>
          <a:bodyPr anchor="t" rtlCol="false" tIns="0" lIns="0" bIns="0" rIns="0">
            <a:spAutoFit/>
          </a:bodyPr>
          <a:lstStyle/>
          <a:p>
            <a:pPr algn="ctr">
              <a:lnSpc>
                <a:spcPts val="4172"/>
              </a:lnSpc>
              <a:spcBef>
                <a:spcPct val="0"/>
              </a:spcBef>
            </a:pPr>
            <a:r>
              <a:rPr lang="en-US" sz="2980">
                <a:solidFill>
                  <a:srgbClr val="FFFFFF"/>
                </a:solidFill>
                <a:latin typeface="Muli Semi-Bold"/>
              </a:rPr>
              <a:t>Which constituency has voted the most for NOTA?</a:t>
            </a:r>
          </a:p>
        </p:txBody>
      </p:sp>
      <p:sp>
        <p:nvSpPr>
          <p:cNvPr name="TextBox 6" id="6"/>
          <p:cNvSpPr txBox="true"/>
          <p:nvPr/>
        </p:nvSpPr>
        <p:spPr>
          <a:xfrm rot="0">
            <a:off x="531127" y="8653258"/>
            <a:ext cx="2564130" cy="605042"/>
          </a:xfrm>
          <a:prstGeom prst="rect">
            <a:avLst/>
          </a:prstGeom>
        </p:spPr>
        <p:txBody>
          <a:bodyPr anchor="t" rtlCol="false" tIns="0" lIns="0" bIns="0" rIns="0">
            <a:spAutoFit/>
          </a:bodyPr>
          <a:lstStyle/>
          <a:p>
            <a:pPr algn="ctr">
              <a:lnSpc>
                <a:spcPts val="4976"/>
              </a:lnSpc>
              <a:spcBef>
                <a:spcPct val="0"/>
              </a:spcBef>
            </a:pPr>
            <a:r>
              <a:rPr lang="en-US" sz="3554" spc="277">
                <a:solidFill>
                  <a:srgbClr val="FFFFFF"/>
                </a:solidFill>
                <a:latin typeface="Fredoka"/>
              </a:rPr>
              <a:t>INSIGHT - </a:t>
            </a:r>
          </a:p>
        </p:txBody>
      </p:sp>
      <p:sp>
        <p:nvSpPr>
          <p:cNvPr name="TextBox 7" id="7"/>
          <p:cNvSpPr txBox="true"/>
          <p:nvPr/>
        </p:nvSpPr>
        <p:spPr>
          <a:xfrm rot="0">
            <a:off x="3552885" y="8367942"/>
            <a:ext cx="12867861" cy="1266414"/>
          </a:xfrm>
          <a:prstGeom prst="rect">
            <a:avLst/>
          </a:prstGeom>
        </p:spPr>
        <p:txBody>
          <a:bodyPr anchor="t" rtlCol="false" tIns="0" lIns="0" bIns="0" rIns="0">
            <a:spAutoFit/>
          </a:bodyPr>
          <a:lstStyle/>
          <a:p>
            <a:pPr algn="ctr">
              <a:lnSpc>
                <a:spcPts val="3332"/>
              </a:lnSpc>
              <a:spcBef>
                <a:spcPct val="0"/>
              </a:spcBef>
            </a:pPr>
            <a:r>
              <a:rPr lang="en-US" sz="2380">
                <a:solidFill>
                  <a:srgbClr val="FFFFFF"/>
                </a:solidFill>
                <a:latin typeface="Muli Semi-Bold"/>
              </a:rPr>
              <a:t>The Nilgiris constituency in Tamil Nadu recorded the highest number of votes for NOTA (None of the Above). Similarly, in the 2019 election, the Gopalganj constituency in Bihar saw the highest turnout of votes for NOTA.</a:t>
            </a:r>
          </a:p>
        </p:txBody>
      </p:sp>
    </p:spTree>
  </p:cSld>
  <p:clrMapOvr>
    <a:masterClrMapping/>
  </p:clrMapOvr>
  <p:transition spd="fast">
    <p:fade/>
  </p:transition>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633280" y="1815685"/>
            <a:ext cx="4210885" cy="6407472"/>
          </a:xfrm>
          <a:custGeom>
            <a:avLst/>
            <a:gdLst/>
            <a:ahLst/>
            <a:cxnLst/>
            <a:rect r="r" b="b" t="t" l="l"/>
            <a:pathLst>
              <a:path h="6407472" w="4210885">
                <a:moveTo>
                  <a:pt x="0" y="0"/>
                </a:moveTo>
                <a:lnTo>
                  <a:pt x="4210885" y="0"/>
                </a:lnTo>
                <a:lnTo>
                  <a:pt x="4210885" y="6407473"/>
                </a:lnTo>
                <a:lnTo>
                  <a:pt x="0" y="6407473"/>
                </a:lnTo>
                <a:lnTo>
                  <a:pt x="0" y="0"/>
                </a:lnTo>
                <a:close/>
              </a:path>
            </a:pathLst>
          </a:custGeom>
          <a:blipFill>
            <a:blip r:embed="rId3"/>
            <a:stretch>
              <a:fillRect l="0" t="0" r="0" b="0"/>
            </a:stretch>
          </a:blipFill>
        </p:spPr>
      </p:sp>
      <p:sp>
        <p:nvSpPr>
          <p:cNvPr name="Freeform 4" id="4"/>
          <p:cNvSpPr/>
          <p:nvPr/>
        </p:nvSpPr>
        <p:spPr>
          <a:xfrm flipH="false" flipV="false" rot="0">
            <a:off x="9144000" y="2045179"/>
            <a:ext cx="4285733" cy="6049331"/>
          </a:xfrm>
          <a:custGeom>
            <a:avLst/>
            <a:gdLst/>
            <a:ahLst/>
            <a:cxnLst/>
            <a:rect r="r" b="b" t="t" l="l"/>
            <a:pathLst>
              <a:path h="6049331" w="4285733">
                <a:moveTo>
                  <a:pt x="0" y="0"/>
                </a:moveTo>
                <a:lnTo>
                  <a:pt x="4285733" y="0"/>
                </a:lnTo>
                <a:lnTo>
                  <a:pt x="4285733" y="6049331"/>
                </a:lnTo>
                <a:lnTo>
                  <a:pt x="0" y="6049331"/>
                </a:lnTo>
                <a:lnTo>
                  <a:pt x="0" y="0"/>
                </a:lnTo>
                <a:close/>
              </a:path>
            </a:pathLst>
          </a:custGeom>
          <a:blipFill>
            <a:blip r:embed="rId4"/>
            <a:stretch>
              <a:fillRect l="0" t="0" r="0" b="0"/>
            </a:stretch>
          </a:blipFill>
        </p:spPr>
      </p:sp>
      <p:sp>
        <p:nvSpPr>
          <p:cNvPr name="TextBox 5" id="5"/>
          <p:cNvSpPr txBox="true"/>
          <p:nvPr/>
        </p:nvSpPr>
        <p:spPr>
          <a:xfrm rot="0">
            <a:off x="2923157" y="482238"/>
            <a:ext cx="11786845" cy="1562941"/>
          </a:xfrm>
          <a:prstGeom prst="rect">
            <a:avLst/>
          </a:prstGeom>
        </p:spPr>
        <p:txBody>
          <a:bodyPr anchor="t" rtlCol="false" tIns="0" lIns="0" bIns="0" rIns="0">
            <a:spAutoFit/>
          </a:bodyPr>
          <a:lstStyle/>
          <a:p>
            <a:pPr algn="ctr">
              <a:lnSpc>
                <a:spcPts val="4172"/>
              </a:lnSpc>
            </a:pPr>
            <a:r>
              <a:rPr lang="en-US" sz="2980">
                <a:solidFill>
                  <a:srgbClr val="FFFFFF"/>
                </a:solidFill>
                <a:latin typeface="Muli Semi-Bold"/>
              </a:rPr>
              <a:t> Which constituencies have elected candidates whose party has less than 10% vote share at state level in 2019?</a:t>
            </a:r>
          </a:p>
          <a:p>
            <a:pPr algn="ctr">
              <a:lnSpc>
                <a:spcPts val="4172"/>
              </a:lnSpc>
              <a:spcBef>
                <a:spcPct val="0"/>
              </a:spcBef>
            </a:pPr>
          </a:p>
        </p:txBody>
      </p:sp>
      <p:sp>
        <p:nvSpPr>
          <p:cNvPr name="TextBox 6" id="6"/>
          <p:cNvSpPr txBox="true"/>
          <p:nvPr/>
        </p:nvSpPr>
        <p:spPr>
          <a:xfrm rot="0">
            <a:off x="720055" y="8719523"/>
            <a:ext cx="2564130" cy="605042"/>
          </a:xfrm>
          <a:prstGeom prst="rect">
            <a:avLst/>
          </a:prstGeom>
        </p:spPr>
        <p:txBody>
          <a:bodyPr anchor="t" rtlCol="false" tIns="0" lIns="0" bIns="0" rIns="0">
            <a:spAutoFit/>
          </a:bodyPr>
          <a:lstStyle/>
          <a:p>
            <a:pPr algn="ctr">
              <a:lnSpc>
                <a:spcPts val="4976"/>
              </a:lnSpc>
              <a:spcBef>
                <a:spcPct val="0"/>
              </a:spcBef>
            </a:pPr>
            <a:r>
              <a:rPr lang="en-US" sz="3554" spc="277">
                <a:solidFill>
                  <a:srgbClr val="FFFFFF"/>
                </a:solidFill>
                <a:latin typeface="Fredoka"/>
              </a:rPr>
              <a:t>INSIGHT - </a:t>
            </a:r>
          </a:p>
        </p:txBody>
      </p:sp>
      <p:sp>
        <p:nvSpPr>
          <p:cNvPr name="TextBox 7" id="7"/>
          <p:cNvSpPr txBox="true"/>
          <p:nvPr/>
        </p:nvSpPr>
        <p:spPr>
          <a:xfrm rot="0">
            <a:off x="3633280" y="8662783"/>
            <a:ext cx="12867861" cy="1266414"/>
          </a:xfrm>
          <a:prstGeom prst="rect">
            <a:avLst/>
          </a:prstGeom>
        </p:spPr>
        <p:txBody>
          <a:bodyPr anchor="t" rtlCol="false" tIns="0" lIns="0" bIns="0" rIns="0">
            <a:spAutoFit/>
          </a:bodyPr>
          <a:lstStyle/>
          <a:p>
            <a:pPr algn="ctr">
              <a:lnSpc>
                <a:spcPts val="3332"/>
              </a:lnSpc>
            </a:pPr>
            <a:r>
              <a:rPr lang="en-US" sz="2380">
                <a:solidFill>
                  <a:srgbClr val="FFFFFF"/>
                </a:solidFill>
                <a:latin typeface="Muli Semi-Bold"/>
              </a:rPr>
              <a:t>The Lok Gathbandhan Party (LGP) in Bihar emerged as the leading party and Jammu &amp; Kashmir National Conference(JKN) in jammu and Kashmir</a:t>
            </a:r>
          </a:p>
          <a:p>
            <a:pPr algn="ctr">
              <a:lnSpc>
                <a:spcPts val="3332"/>
              </a:lnSpc>
              <a:spcBef>
                <a:spcPct val="0"/>
              </a:spcBef>
            </a:pPr>
          </a:p>
        </p:txBody>
      </p:sp>
    </p:spTree>
  </p:cSld>
  <p:clrMapOvr>
    <a:masterClrMapping/>
  </p:clrMapOvr>
  <p:transition spd="slow">
    <p:push dir="l"/>
  </p:transition>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5618376" y="1848697"/>
            <a:ext cx="7381873" cy="5644962"/>
          </a:xfrm>
          <a:custGeom>
            <a:avLst/>
            <a:gdLst/>
            <a:ahLst/>
            <a:cxnLst/>
            <a:rect r="r" b="b" t="t" l="l"/>
            <a:pathLst>
              <a:path h="5644962" w="7381873">
                <a:moveTo>
                  <a:pt x="0" y="0"/>
                </a:moveTo>
                <a:lnTo>
                  <a:pt x="7381873" y="0"/>
                </a:lnTo>
                <a:lnTo>
                  <a:pt x="7381873" y="5644962"/>
                </a:lnTo>
                <a:lnTo>
                  <a:pt x="0" y="5644962"/>
                </a:lnTo>
                <a:lnTo>
                  <a:pt x="0" y="0"/>
                </a:lnTo>
                <a:close/>
              </a:path>
            </a:pathLst>
          </a:custGeom>
          <a:blipFill>
            <a:blip r:embed="rId3"/>
            <a:stretch>
              <a:fillRect l="0" t="0" r="0" b="0"/>
            </a:stretch>
          </a:blipFill>
        </p:spPr>
      </p:sp>
      <p:sp>
        <p:nvSpPr>
          <p:cNvPr name="TextBox 4" id="4"/>
          <p:cNvSpPr txBox="true"/>
          <p:nvPr/>
        </p:nvSpPr>
        <p:spPr>
          <a:xfrm rot="0">
            <a:off x="3475088" y="730196"/>
            <a:ext cx="11668449" cy="539858"/>
          </a:xfrm>
          <a:prstGeom prst="rect">
            <a:avLst/>
          </a:prstGeom>
        </p:spPr>
        <p:txBody>
          <a:bodyPr anchor="t" rtlCol="false" tIns="0" lIns="0" bIns="0" rIns="0">
            <a:spAutoFit/>
          </a:bodyPr>
          <a:lstStyle/>
          <a:p>
            <a:pPr algn="ctr">
              <a:lnSpc>
                <a:spcPts val="4461"/>
              </a:lnSpc>
              <a:spcBef>
                <a:spcPct val="0"/>
              </a:spcBef>
            </a:pPr>
            <a:r>
              <a:rPr lang="en-US" sz="3186">
                <a:solidFill>
                  <a:srgbClr val="FFFFFF"/>
                </a:solidFill>
                <a:latin typeface="Muli Semi-Bold"/>
              </a:rPr>
              <a:t>Correlation between postal votes % and voter turnout %?</a:t>
            </a:r>
          </a:p>
        </p:txBody>
      </p:sp>
      <p:sp>
        <p:nvSpPr>
          <p:cNvPr name="TextBox 5" id="5"/>
          <p:cNvSpPr txBox="true"/>
          <p:nvPr/>
        </p:nvSpPr>
        <p:spPr>
          <a:xfrm rot="0">
            <a:off x="1028700" y="8408062"/>
            <a:ext cx="2564130" cy="605042"/>
          </a:xfrm>
          <a:prstGeom prst="rect">
            <a:avLst/>
          </a:prstGeom>
        </p:spPr>
        <p:txBody>
          <a:bodyPr anchor="t" rtlCol="false" tIns="0" lIns="0" bIns="0" rIns="0">
            <a:spAutoFit/>
          </a:bodyPr>
          <a:lstStyle/>
          <a:p>
            <a:pPr algn="ctr">
              <a:lnSpc>
                <a:spcPts val="4976"/>
              </a:lnSpc>
              <a:spcBef>
                <a:spcPct val="0"/>
              </a:spcBef>
            </a:pPr>
            <a:r>
              <a:rPr lang="en-US" sz="3554" spc="277">
                <a:solidFill>
                  <a:srgbClr val="FFFFFF"/>
                </a:solidFill>
                <a:latin typeface="Fredoka"/>
              </a:rPr>
              <a:t>INSIGHT - </a:t>
            </a:r>
          </a:p>
        </p:txBody>
      </p:sp>
      <p:sp>
        <p:nvSpPr>
          <p:cNvPr name="TextBox 6" id="6"/>
          <p:cNvSpPr txBox="true"/>
          <p:nvPr/>
        </p:nvSpPr>
        <p:spPr>
          <a:xfrm rot="0">
            <a:off x="3633280" y="8293759"/>
            <a:ext cx="12867861" cy="843171"/>
          </a:xfrm>
          <a:prstGeom prst="rect">
            <a:avLst/>
          </a:prstGeom>
        </p:spPr>
        <p:txBody>
          <a:bodyPr anchor="t" rtlCol="false" tIns="0" lIns="0" bIns="0" rIns="0">
            <a:spAutoFit/>
          </a:bodyPr>
          <a:lstStyle/>
          <a:p>
            <a:pPr algn="ctr">
              <a:lnSpc>
                <a:spcPts val="3332"/>
              </a:lnSpc>
              <a:spcBef>
                <a:spcPct val="0"/>
              </a:spcBef>
            </a:pPr>
            <a:r>
              <a:rPr lang="en-US" sz="2380">
                <a:solidFill>
                  <a:srgbClr val="FFFFFF"/>
                </a:solidFill>
                <a:latin typeface="Muli Semi-Bold"/>
              </a:rPr>
              <a:t>A correlation coefficient of -0.02 indicates that there is almost no linear relationship between postal votes percentage and voter turnout percentage.</a:t>
            </a:r>
          </a:p>
        </p:txBody>
      </p:sp>
    </p:spTree>
  </p:cSld>
  <p:clrMapOvr>
    <a:masterClrMapping/>
  </p:clrMapOvr>
  <p:transition spd="slow">
    <p:push dir="l"/>
  </p:transition>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4641902" y="1848697"/>
            <a:ext cx="9004196" cy="5856474"/>
          </a:xfrm>
          <a:custGeom>
            <a:avLst/>
            <a:gdLst/>
            <a:ahLst/>
            <a:cxnLst/>
            <a:rect r="r" b="b" t="t" l="l"/>
            <a:pathLst>
              <a:path h="5856474" w="9004196">
                <a:moveTo>
                  <a:pt x="0" y="0"/>
                </a:moveTo>
                <a:lnTo>
                  <a:pt x="9004196" y="0"/>
                </a:lnTo>
                <a:lnTo>
                  <a:pt x="9004196" y="5856475"/>
                </a:lnTo>
                <a:lnTo>
                  <a:pt x="0" y="5856475"/>
                </a:lnTo>
                <a:lnTo>
                  <a:pt x="0" y="0"/>
                </a:lnTo>
                <a:close/>
              </a:path>
            </a:pathLst>
          </a:custGeom>
          <a:blipFill>
            <a:blip r:embed="rId3"/>
            <a:stretch>
              <a:fillRect l="0" t="0" r="0" b="0"/>
            </a:stretch>
          </a:blipFill>
        </p:spPr>
      </p:sp>
      <p:sp>
        <p:nvSpPr>
          <p:cNvPr name="TextBox 4" id="4"/>
          <p:cNvSpPr txBox="true"/>
          <p:nvPr/>
        </p:nvSpPr>
        <p:spPr>
          <a:xfrm rot="0">
            <a:off x="3475088" y="730196"/>
            <a:ext cx="11835569" cy="1118501"/>
          </a:xfrm>
          <a:prstGeom prst="rect">
            <a:avLst/>
          </a:prstGeom>
        </p:spPr>
        <p:txBody>
          <a:bodyPr anchor="t" rtlCol="false" tIns="0" lIns="0" bIns="0" rIns="0">
            <a:spAutoFit/>
          </a:bodyPr>
          <a:lstStyle/>
          <a:p>
            <a:pPr algn="ctr">
              <a:lnSpc>
                <a:spcPts val="4525"/>
              </a:lnSpc>
            </a:pPr>
            <a:r>
              <a:rPr lang="en-US" sz="3232">
                <a:solidFill>
                  <a:srgbClr val="FFFFFF"/>
                </a:solidFill>
                <a:latin typeface="Muli Semi-Bold"/>
              </a:rPr>
              <a:t>Correlation between GDP of a state and voter turnout %??</a:t>
            </a:r>
          </a:p>
          <a:p>
            <a:pPr algn="ctr">
              <a:lnSpc>
                <a:spcPts val="4525"/>
              </a:lnSpc>
              <a:spcBef>
                <a:spcPct val="0"/>
              </a:spcBef>
            </a:pPr>
          </a:p>
        </p:txBody>
      </p:sp>
      <p:sp>
        <p:nvSpPr>
          <p:cNvPr name="TextBox 5" id="5"/>
          <p:cNvSpPr txBox="true"/>
          <p:nvPr/>
        </p:nvSpPr>
        <p:spPr>
          <a:xfrm rot="0">
            <a:off x="698075" y="8653258"/>
            <a:ext cx="2564130" cy="605042"/>
          </a:xfrm>
          <a:prstGeom prst="rect">
            <a:avLst/>
          </a:prstGeom>
        </p:spPr>
        <p:txBody>
          <a:bodyPr anchor="t" rtlCol="false" tIns="0" lIns="0" bIns="0" rIns="0">
            <a:spAutoFit/>
          </a:bodyPr>
          <a:lstStyle/>
          <a:p>
            <a:pPr algn="ctr">
              <a:lnSpc>
                <a:spcPts val="4976"/>
              </a:lnSpc>
              <a:spcBef>
                <a:spcPct val="0"/>
              </a:spcBef>
            </a:pPr>
            <a:r>
              <a:rPr lang="en-US" sz="3554" spc="277">
                <a:solidFill>
                  <a:srgbClr val="FFFFFF"/>
                </a:solidFill>
                <a:latin typeface="Fredoka"/>
              </a:rPr>
              <a:t>INSIGHT - </a:t>
            </a:r>
          </a:p>
        </p:txBody>
      </p:sp>
      <p:sp>
        <p:nvSpPr>
          <p:cNvPr name="TextBox 6" id="6"/>
          <p:cNvSpPr txBox="true"/>
          <p:nvPr/>
        </p:nvSpPr>
        <p:spPr>
          <a:xfrm rot="0">
            <a:off x="2884348" y="8139700"/>
            <a:ext cx="14695170" cy="1689656"/>
          </a:xfrm>
          <a:prstGeom prst="rect">
            <a:avLst/>
          </a:prstGeom>
        </p:spPr>
        <p:txBody>
          <a:bodyPr anchor="t" rtlCol="false" tIns="0" lIns="0" bIns="0" rIns="0">
            <a:spAutoFit/>
          </a:bodyPr>
          <a:lstStyle/>
          <a:p>
            <a:pPr algn="ctr">
              <a:lnSpc>
                <a:spcPts val="3332"/>
              </a:lnSpc>
            </a:pPr>
            <a:r>
              <a:rPr lang="en-US" sz="2380">
                <a:solidFill>
                  <a:srgbClr val="FFFFFF"/>
                </a:solidFill>
                <a:latin typeface="Muli Semi-Bold"/>
              </a:rPr>
              <a:t>This suggests that there is a slight negative relationship between GDP and voter turnout percentage.</a:t>
            </a:r>
          </a:p>
          <a:p>
            <a:pPr algn="ctr">
              <a:lnSpc>
                <a:spcPts val="3332"/>
              </a:lnSpc>
            </a:pPr>
            <a:r>
              <a:rPr lang="en-US" sz="2380">
                <a:solidFill>
                  <a:srgbClr val="FFFFFF"/>
                </a:solidFill>
                <a:latin typeface="Muli Semi-Bold"/>
              </a:rPr>
              <a:t>Higher GDP states might not necessarily have higher voter turnout percentages.</a:t>
            </a:r>
          </a:p>
          <a:p>
            <a:pPr algn="ctr">
              <a:lnSpc>
                <a:spcPts val="3332"/>
              </a:lnSpc>
            </a:pPr>
            <a:r>
              <a:rPr lang="en-US" sz="2380">
                <a:solidFill>
                  <a:srgbClr val="FFFFFF"/>
                </a:solidFill>
                <a:latin typeface="Muli Semi-Bold"/>
              </a:rPr>
              <a:t>Factors other than GDP might be more significant in influencing voter turnout.</a:t>
            </a:r>
          </a:p>
          <a:p>
            <a:pPr algn="ctr">
              <a:lnSpc>
                <a:spcPts val="3332"/>
              </a:lnSpc>
              <a:spcBef>
                <a:spcPct val="0"/>
              </a:spcBef>
            </a:pPr>
          </a:p>
        </p:txBody>
      </p:sp>
    </p:spTree>
  </p:cSld>
  <p:clrMapOvr>
    <a:masterClrMapping/>
  </p:clrMapOvr>
  <p:transition spd="slow">
    <p:push dir="d"/>
  </p:transition>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4641902" y="1808672"/>
            <a:ext cx="9004196" cy="5856474"/>
          </a:xfrm>
          <a:custGeom>
            <a:avLst/>
            <a:gdLst/>
            <a:ahLst/>
            <a:cxnLst/>
            <a:rect r="r" b="b" t="t" l="l"/>
            <a:pathLst>
              <a:path h="5856474" w="9004196">
                <a:moveTo>
                  <a:pt x="0" y="0"/>
                </a:moveTo>
                <a:lnTo>
                  <a:pt x="9004196" y="0"/>
                </a:lnTo>
                <a:lnTo>
                  <a:pt x="9004196" y="5856474"/>
                </a:lnTo>
                <a:lnTo>
                  <a:pt x="0" y="5856474"/>
                </a:lnTo>
                <a:lnTo>
                  <a:pt x="0" y="0"/>
                </a:lnTo>
                <a:close/>
              </a:path>
            </a:pathLst>
          </a:custGeom>
          <a:blipFill>
            <a:blip r:embed="rId3"/>
            <a:stretch>
              <a:fillRect l="0" t="0" r="0" b="0"/>
            </a:stretch>
          </a:blipFill>
        </p:spPr>
      </p:sp>
      <p:sp>
        <p:nvSpPr>
          <p:cNvPr name="TextBox 4" id="4"/>
          <p:cNvSpPr txBox="true"/>
          <p:nvPr/>
        </p:nvSpPr>
        <p:spPr>
          <a:xfrm rot="0">
            <a:off x="2884348" y="706830"/>
            <a:ext cx="12969479" cy="570137"/>
          </a:xfrm>
          <a:prstGeom prst="rect">
            <a:avLst/>
          </a:prstGeom>
        </p:spPr>
        <p:txBody>
          <a:bodyPr anchor="t" rtlCol="false" tIns="0" lIns="0" bIns="0" rIns="0">
            <a:spAutoFit/>
          </a:bodyPr>
          <a:lstStyle/>
          <a:p>
            <a:pPr algn="ctr">
              <a:lnSpc>
                <a:spcPts val="4741"/>
              </a:lnSpc>
              <a:spcBef>
                <a:spcPct val="0"/>
              </a:spcBef>
            </a:pPr>
            <a:r>
              <a:rPr lang="en-US" sz="3386">
                <a:solidFill>
                  <a:srgbClr val="FFFFFF"/>
                </a:solidFill>
                <a:latin typeface="Muli Semi-Bold"/>
              </a:rPr>
              <a:t>Correlation between literacy % of a state and voter turnout %?</a:t>
            </a:r>
          </a:p>
        </p:txBody>
      </p:sp>
      <p:sp>
        <p:nvSpPr>
          <p:cNvPr name="TextBox 5" id="5"/>
          <p:cNvSpPr txBox="true"/>
          <p:nvPr/>
        </p:nvSpPr>
        <p:spPr>
          <a:xfrm rot="0">
            <a:off x="698075" y="8653258"/>
            <a:ext cx="2564130" cy="605042"/>
          </a:xfrm>
          <a:prstGeom prst="rect">
            <a:avLst/>
          </a:prstGeom>
        </p:spPr>
        <p:txBody>
          <a:bodyPr anchor="t" rtlCol="false" tIns="0" lIns="0" bIns="0" rIns="0">
            <a:spAutoFit/>
          </a:bodyPr>
          <a:lstStyle/>
          <a:p>
            <a:pPr algn="ctr">
              <a:lnSpc>
                <a:spcPts val="4976"/>
              </a:lnSpc>
              <a:spcBef>
                <a:spcPct val="0"/>
              </a:spcBef>
            </a:pPr>
            <a:r>
              <a:rPr lang="en-US" sz="3554" spc="277">
                <a:solidFill>
                  <a:srgbClr val="FFFFFF"/>
                </a:solidFill>
                <a:latin typeface="Fredoka"/>
              </a:rPr>
              <a:t>INSIGHT - </a:t>
            </a:r>
          </a:p>
        </p:txBody>
      </p:sp>
      <p:sp>
        <p:nvSpPr>
          <p:cNvPr name="TextBox 6" id="6"/>
          <p:cNvSpPr txBox="true"/>
          <p:nvPr/>
        </p:nvSpPr>
        <p:spPr>
          <a:xfrm rot="0">
            <a:off x="3157701" y="8150921"/>
            <a:ext cx="14101599" cy="1614191"/>
          </a:xfrm>
          <a:prstGeom prst="rect">
            <a:avLst/>
          </a:prstGeom>
        </p:spPr>
        <p:txBody>
          <a:bodyPr anchor="t" rtlCol="false" tIns="0" lIns="0" bIns="0" rIns="0">
            <a:spAutoFit/>
          </a:bodyPr>
          <a:lstStyle/>
          <a:p>
            <a:pPr algn="ctr">
              <a:lnSpc>
                <a:spcPts val="3198"/>
              </a:lnSpc>
            </a:pPr>
            <a:r>
              <a:rPr lang="en-US" sz="2284">
                <a:solidFill>
                  <a:srgbClr val="FFFFFF"/>
                </a:solidFill>
                <a:latin typeface="Muli Semi-Bold"/>
              </a:rPr>
              <a:t>The correlation between literacy rate and voter turnout percentage is: 0.23.</a:t>
            </a:r>
          </a:p>
          <a:p>
            <a:pPr algn="ctr">
              <a:lnSpc>
                <a:spcPts val="3198"/>
              </a:lnSpc>
              <a:spcBef>
                <a:spcPct val="0"/>
              </a:spcBef>
            </a:pPr>
            <a:r>
              <a:rPr lang="en-US" sz="2284">
                <a:solidFill>
                  <a:srgbClr val="FFFFFF"/>
                </a:solidFill>
                <a:latin typeface="Muli Semi-Bold"/>
              </a:rPr>
              <a:t>Weak Positive Relationship: There is a weak positive relationship between literacy rate and voter turnout percentage. This indicates that states with higher literacy rates tend to have slightly higher voter turnout percentages, but the relationship is not very strong.</a:t>
            </a:r>
          </a:p>
        </p:txBody>
      </p:sp>
    </p:spTree>
  </p:cSld>
  <p:clrMapOvr>
    <a:masterClrMapping/>
  </p:clrMapOvr>
  <p:transition spd="slow">
    <p:cover dir="l"/>
  </p:transition>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8100000">
            <a:off x="2543856" y="-8792396"/>
            <a:ext cx="13042876" cy="13042876"/>
          </a:xfrm>
          <a:custGeom>
            <a:avLst/>
            <a:gdLst/>
            <a:ahLst/>
            <a:cxnLst/>
            <a:rect r="r" b="b" t="t" l="l"/>
            <a:pathLst>
              <a:path h="13042876" w="13042876">
                <a:moveTo>
                  <a:pt x="0" y="0"/>
                </a:moveTo>
                <a:lnTo>
                  <a:pt x="13042876" y="0"/>
                </a:lnTo>
                <a:lnTo>
                  <a:pt x="13042876" y="13042876"/>
                </a:lnTo>
                <a:lnTo>
                  <a:pt x="0" y="13042876"/>
                </a:lnTo>
                <a:lnTo>
                  <a:pt x="0" y="0"/>
                </a:lnTo>
                <a:close/>
              </a:path>
            </a:pathLst>
          </a:custGeom>
          <a:blipFill>
            <a:blip r:embed="rId3">
              <a:alphaModFix amt="79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736101" y="3424297"/>
            <a:ext cx="15523199" cy="6054502"/>
          </a:xfrm>
          <a:prstGeom prst="rect">
            <a:avLst/>
          </a:prstGeom>
        </p:spPr>
        <p:txBody>
          <a:bodyPr anchor="t" rtlCol="false" tIns="0" lIns="0" bIns="0" rIns="0">
            <a:spAutoFit/>
          </a:bodyPr>
          <a:lstStyle/>
          <a:p>
            <a:pPr algn="just" marL="621077" indent="-310538" lvl="1">
              <a:lnSpc>
                <a:spcPts val="4027"/>
              </a:lnSpc>
              <a:buFont typeface="Arial"/>
              <a:buChar char="•"/>
            </a:pPr>
            <a:r>
              <a:rPr lang="en-US" sz="2876">
                <a:solidFill>
                  <a:srgbClr val="FFFFFF"/>
                </a:solidFill>
                <a:latin typeface="Muli Semi-Bold"/>
              </a:rPr>
              <a:t> Enhance Voter Education Programs: especially in states with lower literacy rates</a:t>
            </a:r>
          </a:p>
          <a:p>
            <a:pPr algn="just">
              <a:lnSpc>
                <a:spcPts val="4027"/>
              </a:lnSpc>
            </a:pPr>
          </a:p>
          <a:p>
            <a:pPr algn="just" marL="621077" indent="-310538" lvl="1">
              <a:lnSpc>
                <a:spcPts val="4027"/>
              </a:lnSpc>
              <a:buFont typeface="Arial"/>
              <a:buChar char="•"/>
            </a:pPr>
            <a:r>
              <a:rPr lang="en-US" sz="2876">
                <a:solidFill>
                  <a:srgbClr val="FFFFFF"/>
                </a:solidFill>
                <a:latin typeface="Muli Semi-Bold"/>
              </a:rPr>
              <a:t>Need for Improved Postal Voting: Increasing the accessibility and awareness of postal voting could potentially engage more voters.</a:t>
            </a:r>
          </a:p>
          <a:p>
            <a:pPr algn="just">
              <a:lnSpc>
                <a:spcPts val="4027"/>
              </a:lnSpc>
            </a:pPr>
          </a:p>
          <a:p>
            <a:pPr algn="just" marL="621077" indent="-310538" lvl="1">
              <a:lnSpc>
                <a:spcPts val="4027"/>
              </a:lnSpc>
              <a:buFont typeface="Arial"/>
              <a:buChar char="•"/>
            </a:pPr>
            <a:r>
              <a:rPr lang="en-US" sz="2876">
                <a:solidFill>
                  <a:srgbClr val="FFFFFF"/>
                </a:solidFill>
                <a:latin typeface="Muli Semi-Bold"/>
              </a:rPr>
              <a:t> Gender Participation: Male candidates continue to dominate election participation compared to female candidates, highlighting the need for more gender-inclusive political participation initiatives.</a:t>
            </a:r>
          </a:p>
          <a:p>
            <a:pPr algn="just">
              <a:lnSpc>
                <a:spcPts val="4027"/>
              </a:lnSpc>
            </a:pPr>
          </a:p>
          <a:p>
            <a:pPr algn="just" marL="621077" indent="-310538" lvl="1">
              <a:lnSpc>
                <a:spcPts val="4027"/>
              </a:lnSpc>
              <a:buFont typeface="Arial"/>
              <a:buChar char="•"/>
            </a:pPr>
            <a:r>
              <a:rPr lang="en-US" sz="2876">
                <a:solidFill>
                  <a:srgbClr val="FFFFFF"/>
                </a:solidFill>
                <a:latin typeface="Muli Semi-Bold"/>
              </a:rPr>
              <a:t>Expand Voter Registration: Simplify voter registration processes and expand outreach efforts to ensure maximum voter participation</a:t>
            </a:r>
          </a:p>
          <a:p>
            <a:pPr algn="just">
              <a:lnSpc>
                <a:spcPts val="4027"/>
              </a:lnSpc>
            </a:pPr>
          </a:p>
        </p:txBody>
      </p:sp>
      <p:sp>
        <p:nvSpPr>
          <p:cNvPr name="Freeform 5" id="5"/>
          <p:cNvSpPr/>
          <p:nvPr/>
        </p:nvSpPr>
        <p:spPr>
          <a:xfrm flipH="false" flipV="false" rot="0">
            <a:off x="4575764" y="863387"/>
            <a:ext cx="1054019" cy="1054019"/>
          </a:xfrm>
          <a:custGeom>
            <a:avLst/>
            <a:gdLst/>
            <a:ahLst/>
            <a:cxnLst/>
            <a:rect r="r" b="b" t="t" l="l"/>
            <a:pathLst>
              <a:path h="1054019" w="1054019">
                <a:moveTo>
                  <a:pt x="0" y="0"/>
                </a:moveTo>
                <a:lnTo>
                  <a:pt x="1054019" y="0"/>
                </a:lnTo>
                <a:lnTo>
                  <a:pt x="1054019" y="1054019"/>
                </a:lnTo>
                <a:lnTo>
                  <a:pt x="0" y="10540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5629783" y="739562"/>
            <a:ext cx="8162006" cy="1192452"/>
          </a:xfrm>
          <a:prstGeom prst="rect">
            <a:avLst/>
          </a:prstGeom>
        </p:spPr>
        <p:txBody>
          <a:bodyPr anchor="t" rtlCol="false" tIns="0" lIns="0" bIns="0" rIns="0">
            <a:spAutoFit/>
          </a:bodyPr>
          <a:lstStyle/>
          <a:p>
            <a:pPr algn="ctr" marL="0" indent="0" lvl="0">
              <a:lnSpc>
                <a:spcPts val="9874"/>
              </a:lnSpc>
              <a:spcBef>
                <a:spcPct val="0"/>
              </a:spcBef>
            </a:pPr>
            <a:r>
              <a:rPr lang="en-US" sz="7053" spc="437">
                <a:solidFill>
                  <a:srgbClr val="FFFFFF">
                    <a:alpha val="84706"/>
                  </a:srgbClr>
                </a:solidFill>
                <a:latin typeface="Anton"/>
              </a:rPr>
              <a:t>Recommendations</a:t>
            </a:r>
          </a:p>
        </p:txBody>
      </p:sp>
    </p:spTree>
  </p:cSld>
  <p:clrMapOvr>
    <a:masterClrMapping/>
  </p:clrMapOvr>
  <p:transition spd="fast">
    <p:fade/>
  </p:transition>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2593272" y="5891829"/>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3">
              <a:alphaModFix amt="30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612075" y="520957"/>
            <a:ext cx="5093320" cy="3431624"/>
          </a:xfrm>
          <a:custGeom>
            <a:avLst/>
            <a:gdLst/>
            <a:ahLst/>
            <a:cxnLst/>
            <a:rect r="r" b="b" t="t" l="l"/>
            <a:pathLst>
              <a:path h="3431624" w="5093320">
                <a:moveTo>
                  <a:pt x="0" y="0"/>
                </a:moveTo>
                <a:lnTo>
                  <a:pt x="5093320" y="0"/>
                </a:lnTo>
                <a:lnTo>
                  <a:pt x="5093320" y="3431625"/>
                </a:lnTo>
                <a:lnTo>
                  <a:pt x="0" y="3431625"/>
                </a:lnTo>
                <a:lnTo>
                  <a:pt x="0" y="0"/>
                </a:lnTo>
                <a:close/>
              </a:path>
            </a:pathLst>
          </a:custGeom>
          <a:blipFill>
            <a:blip r:embed="rId5"/>
            <a:stretch>
              <a:fillRect l="0" t="0" r="0" b="0"/>
            </a:stretch>
          </a:blipFill>
        </p:spPr>
      </p:sp>
      <p:sp>
        <p:nvSpPr>
          <p:cNvPr name="TextBox 5" id="5"/>
          <p:cNvSpPr txBox="true"/>
          <p:nvPr/>
        </p:nvSpPr>
        <p:spPr>
          <a:xfrm rot="0">
            <a:off x="3754194" y="5215103"/>
            <a:ext cx="13039795" cy="2478475"/>
          </a:xfrm>
          <a:prstGeom prst="rect">
            <a:avLst/>
          </a:prstGeom>
        </p:spPr>
        <p:txBody>
          <a:bodyPr anchor="t" rtlCol="false" tIns="0" lIns="0" bIns="0" rIns="0">
            <a:spAutoFit/>
          </a:bodyPr>
          <a:lstStyle/>
          <a:p>
            <a:pPr algn="ctr">
              <a:lnSpc>
                <a:spcPts val="4942"/>
              </a:lnSpc>
            </a:pPr>
            <a:r>
              <a:rPr lang="en-US" sz="3530">
                <a:solidFill>
                  <a:srgbClr val="FFFFFF"/>
                </a:solidFill>
                <a:latin typeface="Muli Semi-Bold"/>
              </a:rPr>
              <a:t>Which candidate would you prefer to see as the next Prime Minister of India, and what are the reasons behind your choice?</a:t>
            </a:r>
          </a:p>
          <a:p>
            <a:pPr algn="ctr">
              <a:lnSpc>
                <a:spcPts val="4942"/>
              </a:lnSpc>
              <a:spcBef>
                <a:spcPct val="0"/>
              </a:spcBef>
            </a:pPr>
          </a:p>
        </p:txBody>
      </p:sp>
      <p:sp>
        <p:nvSpPr>
          <p:cNvPr name="TextBox 6" id="6"/>
          <p:cNvSpPr txBox="true"/>
          <p:nvPr/>
        </p:nvSpPr>
        <p:spPr>
          <a:xfrm rot="0">
            <a:off x="8234294" y="1684258"/>
            <a:ext cx="8115300" cy="1418053"/>
          </a:xfrm>
          <a:prstGeom prst="rect">
            <a:avLst/>
          </a:prstGeom>
        </p:spPr>
        <p:txBody>
          <a:bodyPr anchor="t" rtlCol="false" tIns="0" lIns="0" bIns="0" rIns="0">
            <a:spAutoFit/>
          </a:bodyPr>
          <a:lstStyle/>
          <a:p>
            <a:pPr algn="ctr">
              <a:lnSpc>
                <a:spcPts val="11681"/>
              </a:lnSpc>
              <a:spcBef>
                <a:spcPct val="0"/>
              </a:spcBef>
            </a:pPr>
            <a:r>
              <a:rPr lang="en-US" sz="8344">
                <a:solidFill>
                  <a:srgbClr val="FFFFFF"/>
                </a:solidFill>
                <a:latin typeface="Fredoka"/>
              </a:rPr>
              <a:t>Quick Question </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9383056">
            <a:off x="-5042009" y="-4423421"/>
            <a:ext cx="13042876" cy="13042876"/>
          </a:xfrm>
          <a:custGeom>
            <a:avLst/>
            <a:gdLst/>
            <a:ahLst/>
            <a:cxnLst/>
            <a:rect r="r" b="b" t="t" l="l"/>
            <a:pathLst>
              <a:path h="13042876" w="13042876">
                <a:moveTo>
                  <a:pt x="0" y="0"/>
                </a:moveTo>
                <a:lnTo>
                  <a:pt x="13042876" y="0"/>
                </a:lnTo>
                <a:lnTo>
                  <a:pt x="13042876" y="13042876"/>
                </a:lnTo>
                <a:lnTo>
                  <a:pt x="0" y="13042876"/>
                </a:lnTo>
                <a:lnTo>
                  <a:pt x="0" y="0"/>
                </a:lnTo>
                <a:close/>
              </a:path>
            </a:pathLst>
          </a:custGeom>
          <a:blipFill>
            <a:blip r:embed="rId3">
              <a:alphaModFix amt="79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401465" y="6172200"/>
            <a:ext cx="3890356" cy="4114800"/>
          </a:xfrm>
          <a:custGeom>
            <a:avLst/>
            <a:gdLst/>
            <a:ahLst/>
            <a:cxnLst/>
            <a:rect r="r" b="b" t="t" l="l"/>
            <a:pathLst>
              <a:path h="4114800" w="3890356">
                <a:moveTo>
                  <a:pt x="0" y="0"/>
                </a:moveTo>
                <a:lnTo>
                  <a:pt x="3890357" y="0"/>
                </a:lnTo>
                <a:lnTo>
                  <a:pt x="3890357"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0" y="2710654"/>
            <a:ext cx="7236452" cy="1730888"/>
          </a:xfrm>
          <a:prstGeom prst="rect">
            <a:avLst/>
          </a:prstGeom>
        </p:spPr>
        <p:txBody>
          <a:bodyPr anchor="t" rtlCol="false" tIns="0" lIns="0" bIns="0" rIns="0">
            <a:spAutoFit/>
          </a:bodyPr>
          <a:lstStyle/>
          <a:p>
            <a:pPr algn="ctr" marL="0" indent="0" lvl="0">
              <a:lnSpc>
                <a:spcPts val="14191"/>
              </a:lnSpc>
              <a:spcBef>
                <a:spcPct val="0"/>
              </a:spcBef>
            </a:pPr>
            <a:r>
              <a:rPr lang="en-US" sz="10136">
                <a:solidFill>
                  <a:srgbClr val="FFFFFF">
                    <a:alpha val="84706"/>
                  </a:srgbClr>
                </a:solidFill>
                <a:latin typeface="Anton"/>
              </a:rPr>
              <a:t>Objectives</a:t>
            </a:r>
          </a:p>
        </p:txBody>
      </p:sp>
      <p:sp>
        <p:nvSpPr>
          <p:cNvPr name="TextBox 6" id="6"/>
          <p:cNvSpPr txBox="true"/>
          <p:nvPr/>
        </p:nvSpPr>
        <p:spPr>
          <a:xfrm rot="0">
            <a:off x="7789409" y="2040867"/>
            <a:ext cx="8404087" cy="1171259"/>
          </a:xfrm>
          <a:prstGeom prst="rect">
            <a:avLst/>
          </a:prstGeom>
        </p:spPr>
        <p:txBody>
          <a:bodyPr anchor="t" rtlCol="false" tIns="0" lIns="0" bIns="0" rIns="0">
            <a:spAutoFit/>
          </a:bodyPr>
          <a:lstStyle/>
          <a:p>
            <a:pPr algn="l" marL="731346" indent="-365673" lvl="1">
              <a:lnSpc>
                <a:spcPts val="4742"/>
              </a:lnSpc>
              <a:buFont typeface="Arial"/>
              <a:buChar char="•"/>
            </a:pPr>
            <a:r>
              <a:rPr lang="en-US" sz="3387">
                <a:solidFill>
                  <a:srgbClr val="FFFFFF"/>
                </a:solidFill>
                <a:latin typeface="Muli Semi-Bold"/>
              </a:rPr>
              <a:t>Understand Voter Behavior</a:t>
            </a:r>
          </a:p>
          <a:p>
            <a:pPr algn="l">
              <a:lnSpc>
                <a:spcPts val="4742"/>
              </a:lnSpc>
            </a:pPr>
          </a:p>
        </p:txBody>
      </p:sp>
      <p:sp>
        <p:nvSpPr>
          <p:cNvPr name="TextBox 7" id="7"/>
          <p:cNvSpPr txBox="true"/>
          <p:nvPr/>
        </p:nvSpPr>
        <p:spPr>
          <a:xfrm rot="0">
            <a:off x="7789409" y="2597922"/>
            <a:ext cx="8404087" cy="1171259"/>
          </a:xfrm>
          <a:prstGeom prst="rect">
            <a:avLst/>
          </a:prstGeom>
        </p:spPr>
        <p:txBody>
          <a:bodyPr anchor="t" rtlCol="false" tIns="0" lIns="0" bIns="0" rIns="0">
            <a:spAutoFit/>
          </a:bodyPr>
          <a:lstStyle/>
          <a:p>
            <a:pPr algn="l">
              <a:lnSpc>
                <a:spcPts val="4742"/>
              </a:lnSpc>
            </a:pPr>
          </a:p>
          <a:p>
            <a:pPr algn="l" marL="731346" indent="-365673" lvl="1">
              <a:lnSpc>
                <a:spcPts val="4742"/>
              </a:lnSpc>
              <a:buFont typeface="Arial"/>
              <a:buChar char="•"/>
            </a:pPr>
            <a:r>
              <a:rPr lang="en-US" sz="3387">
                <a:solidFill>
                  <a:srgbClr val="FFFFFF"/>
                </a:solidFill>
                <a:latin typeface="Muli Semi-Bold"/>
              </a:rPr>
              <a:t>Evaluate Party Performance</a:t>
            </a:r>
          </a:p>
        </p:txBody>
      </p:sp>
      <p:sp>
        <p:nvSpPr>
          <p:cNvPr name="TextBox 8" id="8"/>
          <p:cNvSpPr txBox="true"/>
          <p:nvPr/>
        </p:nvSpPr>
        <p:spPr>
          <a:xfrm rot="0">
            <a:off x="7789409" y="4402655"/>
            <a:ext cx="8404087" cy="1171259"/>
          </a:xfrm>
          <a:prstGeom prst="rect">
            <a:avLst/>
          </a:prstGeom>
        </p:spPr>
        <p:txBody>
          <a:bodyPr anchor="t" rtlCol="false" tIns="0" lIns="0" bIns="0" rIns="0">
            <a:spAutoFit/>
          </a:bodyPr>
          <a:lstStyle/>
          <a:p>
            <a:pPr algn="l" marL="731346" indent="-365673" lvl="1">
              <a:lnSpc>
                <a:spcPts val="4742"/>
              </a:lnSpc>
              <a:buFont typeface="Arial"/>
              <a:buChar char="•"/>
            </a:pPr>
            <a:r>
              <a:rPr lang="en-US" sz="3387">
                <a:solidFill>
                  <a:srgbClr val="FFFFFF"/>
                </a:solidFill>
                <a:latin typeface="Muli Semi-Bold"/>
              </a:rPr>
              <a:t>Identify Trends </a:t>
            </a:r>
            <a:r>
              <a:rPr lang="en-US" sz="3387">
                <a:solidFill>
                  <a:srgbClr val="FFFFFF"/>
                </a:solidFill>
                <a:latin typeface="Muli Semi-Bold"/>
              </a:rPr>
              <a:t>and Shifts</a:t>
            </a:r>
          </a:p>
          <a:p>
            <a:pPr algn="l">
              <a:lnSpc>
                <a:spcPts val="4742"/>
              </a:lnSpc>
            </a:pPr>
          </a:p>
        </p:txBody>
      </p:sp>
      <p:sp>
        <p:nvSpPr>
          <p:cNvPr name="TextBox 9" id="9"/>
          <p:cNvSpPr txBox="true"/>
          <p:nvPr/>
        </p:nvSpPr>
        <p:spPr>
          <a:xfrm rot="0">
            <a:off x="7966149" y="6731044"/>
            <a:ext cx="7560350" cy="571184"/>
          </a:xfrm>
          <a:prstGeom prst="rect">
            <a:avLst/>
          </a:prstGeom>
        </p:spPr>
        <p:txBody>
          <a:bodyPr anchor="t" rtlCol="false" tIns="0" lIns="0" bIns="0" rIns="0">
            <a:spAutoFit/>
          </a:bodyPr>
          <a:lstStyle/>
          <a:p>
            <a:pPr algn="ctr" marL="731346" indent="-365673" lvl="1">
              <a:lnSpc>
                <a:spcPts val="4742"/>
              </a:lnSpc>
              <a:buFont typeface="Arial"/>
              <a:buChar char="•"/>
            </a:pPr>
            <a:r>
              <a:rPr lang="en-US" sz="3387">
                <a:solidFill>
                  <a:srgbClr val="FFFFFF"/>
                </a:solidFill>
                <a:latin typeface="Muli Semi-Bold"/>
              </a:rPr>
              <a:t>Assess Impact of External Factors</a:t>
            </a:r>
          </a:p>
        </p:txBody>
      </p:sp>
      <p:sp>
        <p:nvSpPr>
          <p:cNvPr name="TextBox 10" id="10"/>
          <p:cNvSpPr txBox="true"/>
          <p:nvPr/>
        </p:nvSpPr>
        <p:spPr>
          <a:xfrm rot="0">
            <a:off x="7966149" y="5521685"/>
            <a:ext cx="5983486" cy="571184"/>
          </a:xfrm>
          <a:prstGeom prst="rect">
            <a:avLst/>
          </a:prstGeom>
        </p:spPr>
        <p:txBody>
          <a:bodyPr anchor="t" rtlCol="false" tIns="0" lIns="0" bIns="0" rIns="0">
            <a:spAutoFit/>
          </a:bodyPr>
          <a:lstStyle/>
          <a:p>
            <a:pPr algn="ctr" marL="731346" indent="-365673" lvl="1">
              <a:lnSpc>
                <a:spcPts val="4742"/>
              </a:lnSpc>
              <a:buFont typeface="Arial"/>
              <a:buChar char="•"/>
            </a:pPr>
            <a:r>
              <a:rPr lang="en-US" sz="3387">
                <a:solidFill>
                  <a:srgbClr val="FFFFFF"/>
                </a:solidFill>
                <a:latin typeface="Muli Semi-Bold"/>
              </a:rPr>
              <a:t>Provide Unbiased Insights</a:t>
            </a:r>
          </a:p>
        </p:txBody>
      </p:sp>
    </p:spTree>
  </p:cSld>
  <p:clrMapOvr>
    <a:masterClrMapping/>
  </p:clrMapOvr>
  <p:transition spd="slow">
    <p:fade/>
  </p:transition>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2301214" y="-3894890"/>
            <a:ext cx="10812392" cy="10812392"/>
          </a:xfrm>
          <a:custGeom>
            <a:avLst/>
            <a:gdLst/>
            <a:ahLst/>
            <a:cxnLst/>
            <a:rect r="r" b="b" t="t" l="l"/>
            <a:pathLst>
              <a:path h="10812392" w="10812392">
                <a:moveTo>
                  <a:pt x="0" y="0"/>
                </a:moveTo>
                <a:lnTo>
                  <a:pt x="10812392" y="0"/>
                </a:lnTo>
                <a:lnTo>
                  <a:pt x="10812392" y="10812392"/>
                </a:lnTo>
                <a:lnTo>
                  <a:pt x="0" y="108123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3">
              <a:alphaModFix amt="30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8257830" y="2713313"/>
            <a:ext cx="7315200" cy="3125585"/>
          </a:xfrm>
          <a:custGeom>
            <a:avLst/>
            <a:gdLst/>
            <a:ahLst/>
            <a:cxnLst/>
            <a:rect r="r" b="b" t="t" l="l"/>
            <a:pathLst>
              <a:path h="3125585" w="7315200">
                <a:moveTo>
                  <a:pt x="0" y="0"/>
                </a:moveTo>
                <a:lnTo>
                  <a:pt x="7315200" y="0"/>
                </a:lnTo>
                <a:lnTo>
                  <a:pt x="7315200" y="3125586"/>
                </a:lnTo>
                <a:lnTo>
                  <a:pt x="0" y="31255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6888779" y="6357019"/>
            <a:ext cx="10053302" cy="2612913"/>
          </a:xfrm>
          <a:prstGeom prst="rect">
            <a:avLst/>
          </a:prstGeom>
        </p:spPr>
        <p:txBody>
          <a:bodyPr anchor="t" rtlCol="false" tIns="0" lIns="0" bIns="0" rIns="0">
            <a:spAutoFit/>
          </a:bodyPr>
          <a:lstStyle/>
          <a:p>
            <a:pPr algn="ctr">
              <a:lnSpc>
                <a:spcPts val="3506"/>
              </a:lnSpc>
            </a:pPr>
            <a:r>
              <a:rPr lang="en-US" sz="2504">
                <a:solidFill>
                  <a:srgbClr val="FFFFFF"/>
                </a:solidFill>
                <a:latin typeface="Muli Semi-Bold Italics"/>
              </a:rPr>
              <a:t>I </a:t>
            </a:r>
            <a:r>
              <a:rPr lang="en-US" sz="2504">
                <a:solidFill>
                  <a:srgbClr val="FFFFFF"/>
                </a:solidFill>
                <a:latin typeface="Muli Semi-Bold"/>
              </a:rPr>
              <a:t>would like to express my gratitude towards Code Basics Team for providing this platform and opportunity to share key findings and insights.</a:t>
            </a:r>
          </a:p>
          <a:p>
            <a:pPr algn="ctr">
              <a:lnSpc>
                <a:spcPts val="3506"/>
              </a:lnSpc>
            </a:pPr>
          </a:p>
          <a:p>
            <a:pPr algn="ctr">
              <a:lnSpc>
                <a:spcPts val="3506"/>
              </a:lnSpc>
              <a:spcBef>
                <a:spcPct val="0"/>
              </a:spcBef>
            </a:pPr>
            <a:r>
              <a:rPr lang="en-US" sz="2504">
                <a:solidFill>
                  <a:srgbClr val="FFFFFF"/>
                </a:solidFill>
                <a:latin typeface="Muli Semi-Bold"/>
              </a:rPr>
              <a:t>Your support and feedback are greatly appreciated as I continue journey of learning and growth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2700000">
            <a:off x="-345417" y="-13651180"/>
            <a:ext cx="18978834" cy="18978834"/>
          </a:xfrm>
          <a:custGeom>
            <a:avLst/>
            <a:gdLst/>
            <a:ahLst/>
            <a:cxnLst/>
            <a:rect r="r" b="b" t="t" l="l"/>
            <a:pathLst>
              <a:path h="18978834" w="18978834">
                <a:moveTo>
                  <a:pt x="0" y="0"/>
                </a:moveTo>
                <a:lnTo>
                  <a:pt x="18978834" y="0"/>
                </a:lnTo>
                <a:lnTo>
                  <a:pt x="18978834" y="18978835"/>
                </a:lnTo>
                <a:lnTo>
                  <a:pt x="0" y="189788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575565" y="876300"/>
            <a:ext cx="7662734" cy="1355982"/>
          </a:xfrm>
          <a:prstGeom prst="rect">
            <a:avLst/>
          </a:prstGeom>
        </p:spPr>
        <p:txBody>
          <a:bodyPr anchor="t" rtlCol="false" tIns="0" lIns="0" bIns="0" rIns="0">
            <a:spAutoFit/>
          </a:bodyPr>
          <a:lstStyle/>
          <a:p>
            <a:pPr algn="ctr" marL="0" indent="0" lvl="0">
              <a:lnSpc>
                <a:spcPts val="11065"/>
              </a:lnSpc>
              <a:spcBef>
                <a:spcPct val="0"/>
              </a:spcBef>
            </a:pPr>
            <a:r>
              <a:rPr lang="en-US" sz="7903">
                <a:solidFill>
                  <a:srgbClr val="FFFFFF">
                    <a:alpha val="84706"/>
                  </a:srgbClr>
                </a:solidFill>
                <a:latin typeface="Anton"/>
              </a:rPr>
              <a:t>P</a:t>
            </a:r>
            <a:r>
              <a:rPr lang="en-US" sz="7903" strike="noStrike" u="none">
                <a:solidFill>
                  <a:srgbClr val="FFFFFF">
                    <a:alpha val="84706"/>
                  </a:srgbClr>
                </a:solidFill>
                <a:latin typeface="Anton"/>
              </a:rPr>
              <a:t>roblem Statement</a:t>
            </a:r>
          </a:p>
        </p:txBody>
      </p:sp>
      <p:sp>
        <p:nvSpPr>
          <p:cNvPr name="TextBox 5" id="5"/>
          <p:cNvSpPr txBox="true"/>
          <p:nvPr/>
        </p:nvSpPr>
        <p:spPr>
          <a:xfrm rot="0">
            <a:off x="1965208" y="3583422"/>
            <a:ext cx="14673414" cy="6348358"/>
          </a:xfrm>
          <a:prstGeom prst="rect">
            <a:avLst/>
          </a:prstGeom>
        </p:spPr>
        <p:txBody>
          <a:bodyPr anchor="t" rtlCol="false" tIns="0" lIns="0" bIns="0" rIns="0">
            <a:spAutoFit/>
          </a:bodyPr>
          <a:lstStyle/>
          <a:p>
            <a:pPr algn="ctr">
              <a:lnSpc>
                <a:spcPts val="5064"/>
              </a:lnSpc>
            </a:pPr>
            <a:r>
              <a:rPr lang="en-US" sz="3376" spc="168">
                <a:solidFill>
                  <a:srgbClr val="FFFFFF"/>
                </a:solidFill>
                <a:latin typeface="Muli Semi-Bold"/>
              </a:rPr>
              <a:t>AtliQ media is a private media company and they wanted to telecast a show on Lok Sabha elections 2024 in India. Unlike other channels they do not want to have a debate on who is going to win this election, they rather wanted to present insights from 2014 and 2019 elections without any bias and discuss less explored themes like voter turnout percentagein India. </a:t>
            </a:r>
          </a:p>
          <a:p>
            <a:pPr algn="ctr">
              <a:lnSpc>
                <a:spcPts val="5064"/>
              </a:lnSpc>
            </a:pPr>
          </a:p>
          <a:p>
            <a:pPr algn="ctr">
              <a:lnSpc>
                <a:spcPts val="5064"/>
              </a:lnSpc>
            </a:pPr>
            <a:r>
              <a:rPr lang="en-US" sz="3376" spc="168">
                <a:solidFill>
                  <a:srgbClr val="FFFFFF"/>
                </a:solidFill>
                <a:latin typeface="Muli Semi-Bold"/>
              </a:rPr>
              <a:t>We as a data analyst have to generate meaningful insights from data and provide to his manager Tony Sharma </a:t>
            </a:r>
          </a:p>
          <a:p>
            <a:pPr algn="ctr">
              <a:lnSpc>
                <a:spcPts val="5064"/>
              </a:lnSpc>
            </a:pPr>
          </a:p>
        </p:txBody>
      </p:sp>
      <p:sp>
        <p:nvSpPr>
          <p:cNvPr name="Freeform 6" id="6"/>
          <p:cNvSpPr/>
          <p:nvPr/>
        </p:nvSpPr>
        <p:spPr>
          <a:xfrm flipH="false" flipV="false" rot="0">
            <a:off x="11554129" y="720850"/>
            <a:ext cx="3663255" cy="2397767"/>
          </a:xfrm>
          <a:custGeom>
            <a:avLst/>
            <a:gdLst/>
            <a:ahLst/>
            <a:cxnLst/>
            <a:rect r="r" b="b" t="t" l="l"/>
            <a:pathLst>
              <a:path h="2397767" w="3663255">
                <a:moveTo>
                  <a:pt x="0" y="0"/>
                </a:moveTo>
                <a:lnTo>
                  <a:pt x="3663256" y="0"/>
                </a:lnTo>
                <a:lnTo>
                  <a:pt x="3663256" y="2397767"/>
                </a:lnTo>
                <a:lnTo>
                  <a:pt x="0" y="23977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transition spd="slow">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9144000" y="8769858"/>
            <a:ext cx="488442" cy="488442"/>
            <a:chOff x="0" y="0"/>
            <a:chExt cx="651256" cy="651256"/>
          </a:xfrm>
        </p:grpSpPr>
        <p:grpSp>
          <p:nvGrpSpPr>
            <p:cNvPr name="Group 4" id="4"/>
            <p:cNvGrpSpPr/>
            <p:nvPr/>
          </p:nvGrpSpPr>
          <p:grpSpPr>
            <a:xfrm rot="0">
              <a:off x="0" y="0"/>
              <a:ext cx="651256" cy="6512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F4F4"/>
              </a:solidFill>
              <a:ln cap="sq">
                <a:noFill/>
                <a:prstDash val="solid"/>
                <a:miter/>
              </a:ln>
            </p:spPr>
          </p:sp>
          <p:sp>
            <p:nvSpPr>
              <p:cNvPr name="TextBox 6" id="6"/>
              <p:cNvSpPr txBox="true"/>
              <p:nvPr/>
            </p:nvSpPr>
            <p:spPr>
              <a:xfrm>
                <a:off x="76200" y="47625"/>
                <a:ext cx="660400" cy="688975"/>
              </a:xfrm>
              <a:prstGeom prst="rect">
                <a:avLst/>
              </a:prstGeom>
            </p:spPr>
            <p:txBody>
              <a:bodyPr anchor="ctr" rtlCol="false" tIns="28893" lIns="28893" bIns="28893" rIns="28893"/>
              <a:lstStyle/>
              <a:p>
                <a:pPr algn="ctr">
                  <a:lnSpc>
                    <a:spcPts val="2067"/>
                  </a:lnSpc>
                </a:pPr>
              </a:p>
            </p:txBody>
          </p:sp>
        </p:grpSp>
        <p:sp>
          <p:nvSpPr>
            <p:cNvPr name="Freeform 7" id="7"/>
            <p:cNvSpPr/>
            <p:nvPr/>
          </p:nvSpPr>
          <p:spPr>
            <a:xfrm flipH="false" flipV="false" rot="0">
              <a:off x="192570" y="192570"/>
              <a:ext cx="266117" cy="266117"/>
            </a:xfrm>
            <a:custGeom>
              <a:avLst/>
              <a:gdLst/>
              <a:ahLst/>
              <a:cxnLst/>
              <a:rect r="r" b="b" t="t" l="l"/>
              <a:pathLst>
                <a:path h="266117" w="266117">
                  <a:moveTo>
                    <a:pt x="0" y="0"/>
                  </a:moveTo>
                  <a:lnTo>
                    <a:pt x="266116" y="0"/>
                  </a:lnTo>
                  <a:lnTo>
                    <a:pt x="266116" y="266116"/>
                  </a:lnTo>
                  <a:lnTo>
                    <a:pt x="0" y="2661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8" id="8"/>
          <p:cNvSpPr/>
          <p:nvPr/>
        </p:nvSpPr>
        <p:spPr>
          <a:xfrm flipH="false" flipV="false" rot="-2700000">
            <a:off x="13466794" y="3654074"/>
            <a:ext cx="5126309" cy="5126309"/>
          </a:xfrm>
          <a:custGeom>
            <a:avLst/>
            <a:gdLst/>
            <a:ahLst/>
            <a:cxnLst/>
            <a:rect r="r" b="b" t="t" l="l"/>
            <a:pathLst>
              <a:path h="5126309" w="5126309">
                <a:moveTo>
                  <a:pt x="0" y="0"/>
                </a:moveTo>
                <a:lnTo>
                  <a:pt x="5126309" y="0"/>
                </a:lnTo>
                <a:lnTo>
                  <a:pt x="5126309" y="5126309"/>
                </a:lnTo>
                <a:lnTo>
                  <a:pt x="0" y="5126309"/>
                </a:lnTo>
                <a:lnTo>
                  <a:pt x="0" y="0"/>
                </a:lnTo>
                <a:close/>
              </a:path>
            </a:pathLst>
          </a:custGeom>
          <a:blipFill>
            <a:blip r:embed="rId5">
              <a:alphaModFix amt="80000"/>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2700000">
            <a:off x="8984692" y="3518718"/>
            <a:ext cx="5126309" cy="5126309"/>
          </a:xfrm>
          <a:custGeom>
            <a:avLst/>
            <a:gdLst/>
            <a:ahLst/>
            <a:cxnLst/>
            <a:rect r="r" b="b" t="t" l="l"/>
            <a:pathLst>
              <a:path h="5126309" w="5126309">
                <a:moveTo>
                  <a:pt x="0" y="0"/>
                </a:moveTo>
                <a:lnTo>
                  <a:pt x="5126309" y="0"/>
                </a:lnTo>
                <a:lnTo>
                  <a:pt x="5126309" y="5126309"/>
                </a:lnTo>
                <a:lnTo>
                  <a:pt x="0" y="5126309"/>
                </a:lnTo>
                <a:lnTo>
                  <a:pt x="0" y="0"/>
                </a:lnTo>
                <a:close/>
              </a:path>
            </a:pathLst>
          </a:custGeom>
          <a:blipFill>
            <a:blip r:embed="rId5">
              <a:alphaModFix amt="80000"/>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2700000">
            <a:off x="4454592" y="3518718"/>
            <a:ext cx="5126309" cy="5126309"/>
          </a:xfrm>
          <a:custGeom>
            <a:avLst/>
            <a:gdLst/>
            <a:ahLst/>
            <a:cxnLst/>
            <a:rect r="r" b="b" t="t" l="l"/>
            <a:pathLst>
              <a:path h="5126309" w="5126309">
                <a:moveTo>
                  <a:pt x="0" y="0"/>
                </a:moveTo>
                <a:lnTo>
                  <a:pt x="5126309" y="0"/>
                </a:lnTo>
                <a:lnTo>
                  <a:pt x="5126309" y="5126309"/>
                </a:lnTo>
                <a:lnTo>
                  <a:pt x="0" y="5126309"/>
                </a:lnTo>
                <a:lnTo>
                  <a:pt x="0" y="0"/>
                </a:lnTo>
                <a:close/>
              </a:path>
            </a:pathLst>
          </a:custGeom>
          <a:blipFill>
            <a:blip r:embed="rId5">
              <a:alphaModFix amt="80000"/>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2700000">
            <a:off x="27449" y="3518718"/>
            <a:ext cx="5126309" cy="5126309"/>
          </a:xfrm>
          <a:custGeom>
            <a:avLst/>
            <a:gdLst/>
            <a:ahLst/>
            <a:cxnLst/>
            <a:rect r="r" b="b" t="t" l="l"/>
            <a:pathLst>
              <a:path h="5126309" w="5126309">
                <a:moveTo>
                  <a:pt x="0" y="0"/>
                </a:moveTo>
                <a:lnTo>
                  <a:pt x="5126309" y="0"/>
                </a:lnTo>
                <a:lnTo>
                  <a:pt x="5126309" y="5126309"/>
                </a:lnTo>
                <a:lnTo>
                  <a:pt x="0" y="5126309"/>
                </a:lnTo>
                <a:lnTo>
                  <a:pt x="0" y="0"/>
                </a:lnTo>
                <a:close/>
              </a:path>
            </a:pathLst>
          </a:custGeom>
          <a:blipFill>
            <a:blip r:embed="rId5">
              <a:alphaModFix amt="80000"/>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628388" y="5381069"/>
            <a:ext cx="1681490" cy="1672318"/>
          </a:xfrm>
          <a:custGeom>
            <a:avLst/>
            <a:gdLst/>
            <a:ahLst/>
            <a:cxnLst/>
            <a:rect r="r" b="b" t="t" l="l"/>
            <a:pathLst>
              <a:path h="1672318" w="1681490">
                <a:moveTo>
                  <a:pt x="0" y="0"/>
                </a:moveTo>
                <a:lnTo>
                  <a:pt x="1681490" y="0"/>
                </a:lnTo>
                <a:lnTo>
                  <a:pt x="1681490" y="1672318"/>
                </a:lnTo>
                <a:lnTo>
                  <a:pt x="0" y="167231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0661324" y="5597892"/>
            <a:ext cx="1773045" cy="2083706"/>
          </a:xfrm>
          <a:custGeom>
            <a:avLst/>
            <a:gdLst/>
            <a:ahLst/>
            <a:cxnLst/>
            <a:rect r="r" b="b" t="t" l="l"/>
            <a:pathLst>
              <a:path h="2083706" w="1773045">
                <a:moveTo>
                  <a:pt x="0" y="0"/>
                </a:moveTo>
                <a:lnTo>
                  <a:pt x="1773044" y="0"/>
                </a:lnTo>
                <a:lnTo>
                  <a:pt x="1773044" y="2083706"/>
                </a:lnTo>
                <a:lnTo>
                  <a:pt x="0" y="208370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4" id="14"/>
          <p:cNvGrpSpPr/>
          <p:nvPr/>
        </p:nvGrpSpPr>
        <p:grpSpPr>
          <a:xfrm rot="0">
            <a:off x="1400961" y="1013519"/>
            <a:ext cx="13044075" cy="2170024"/>
            <a:chOff x="0" y="0"/>
            <a:chExt cx="17392100" cy="2893365"/>
          </a:xfrm>
        </p:grpSpPr>
        <p:sp>
          <p:nvSpPr>
            <p:cNvPr name="TextBox 15" id="15"/>
            <p:cNvSpPr txBox="true"/>
            <p:nvPr/>
          </p:nvSpPr>
          <p:spPr>
            <a:xfrm rot="0">
              <a:off x="0" y="-285750"/>
              <a:ext cx="11662913" cy="3179115"/>
            </a:xfrm>
            <a:prstGeom prst="rect">
              <a:avLst/>
            </a:prstGeom>
          </p:spPr>
          <p:txBody>
            <a:bodyPr anchor="t" rtlCol="false" tIns="0" lIns="0" bIns="0" rIns="0">
              <a:spAutoFit/>
            </a:bodyPr>
            <a:lstStyle/>
            <a:p>
              <a:pPr algn="r">
                <a:lnSpc>
                  <a:spcPts val="19997"/>
                </a:lnSpc>
                <a:spcBef>
                  <a:spcPct val="0"/>
                </a:spcBef>
              </a:pPr>
              <a:r>
                <a:rPr lang="en-US" sz="14283">
                  <a:solidFill>
                    <a:srgbClr val="FFA857"/>
                  </a:solidFill>
                  <a:latin typeface="Dynamo Condensed Bold"/>
                </a:rPr>
                <a:t>TechStack</a:t>
              </a:r>
            </a:p>
          </p:txBody>
        </p:sp>
        <p:sp>
          <p:nvSpPr>
            <p:cNvPr name="TextBox 16" id="16"/>
            <p:cNvSpPr txBox="true"/>
            <p:nvPr/>
          </p:nvSpPr>
          <p:spPr>
            <a:xfrm rot="0">
              <a:off x="12006360" y="-285750"/>
              <a:ext cx="5385740" cy="3179115"/>
            </a:xfrm>
            <a:prstGeom prst="rect">
              <a:avLst/>
            </a:prstGeom>
          </p:spPr>
          <p:txBody>
            <a:bodyPr anchor="t" rtlCol="false" tIns="0" lIns="0" bIns="0" rIns="0">
              <a:spAutoFit/>
            </a:bodyPr>
            <a:lstStyle/>
            <a:p>
              <a:pPr algn="just">
                <a:lnSpc>
                  <a:spcPts val="19997"/>
                </a:lnSpc>
                <a:spcBef>
                  <a:spcPct val="0"/>
                </a:spcBef>
              </a:pPr>
              <a:r>
                <a:rPr lang="en-US" sz="14283">
                  <a:solidFill>
                    <a:srgbClr val="FFA857"/>
                  </a:solidFill>
                  <a:latin typeface="Dynamo Condensed Bold"/>
                </a:rPr>
                <a:t>Used.</a:t>
              </a:r>
            </a:p>
          </p:txBody>
        </p:sp>
      </p:grpSp>
      <p:sp>
        <p:nvSpPr>
          <p:cNvPr name="TextBox 17" id="17"/>
          <p:cNvSpPr txBox="true"/>
          <p:nvPr/>
        </p:nvSpPr>
        <p:spPr>
          <a:xfrm rot="0">
            <a:off x="1774340" y="7356490"/>
            <a:ext cx="1632528" cy="456252"/>
          </a:xfrm>
          <a:prstGeom prst="rect">
            <a:avLst/>
          </a:prstGeom>
        </p:spPr>
        <p:txBody>
          <a:bodyPr anchor="t" rtlCol="false" tIns="0" lIns="0" bIns="0" rIns="0">
            <a:spAutoFit/>
          </a:bodyPr>
          <a:lstStyle/>
          <a:p>
            <a:pPr algn="ctr">
              <a:lnSpc>
                <a:spcPts val="3727"/>
              </a:lnSpc>
              <a:spcBef>
                <a:spcPct val="0"/>
              </a:spcBef>
            </a:pPr>
            <a:r>
              <a:rPr lang="en-US" sz="2662">
                <a:solidFill>
                  <a:srgbClr val="FFFFFF"/>
                </a:solidFill>
                <a:latin typeface="Muli Semi-Bold"/>
              </a:rPr>
              <a:t>Python </a:t>
            </a:r>
          </a:p>
        </p:txBody>
      </p:sp>
      <p:sp>
        <p:nvSpPr>
          <p:cNvPr name="TextBox 18" id="18"/>
          <p:cNvSpPr txBox="true"/>
          <p:nvPr/>
        </p:nvSpPr>
        <p:spPr>
          <a:xfrm rot="0">
            <a:off x="850655" y="4221768"/>
            <a:ext cx="3236957" cy="949022"/>
          </a:xfrm>
          <a:prstGeom prst="rect">
            <a:avLst/>
          </a:prstGeom>
        </p:spPr>
        <p:txBody>
          <a:bodyPr anchor="t" rtlCol="false" tIns="0" lIns="0" bIns="0" rIns="0">
            <a:spAutoFit/>
          </a:bodyPr>
          <a:lstStyle/>
          <a:p>
            <a:pPr algn="ctr" marL="0" indent="0" lvl="1">
              <a:lnSpc>
                <a:spcPts val="3866"/>
              </a:lnSpc>
              <a:spcBef>
                <a:spcPct val="0"/>
              </a:spcBef>
            </a:pPr>
            <a:r>
              <a:rPr lang="en-US" sz="2761" spc="336" strike="noStrike" u="none">
                <a:solidFill>
                  <a:srgbClr val="FFFFFF"/>
                </a:solidFill>
                <a:latin typeface="Anton"/>
              </a:rPr>
              <a:t>PROGRAMMING LANGUAGE</a:t>
            </a:r>
          </a:p>
        </p:txBody>
      </p:sp>
      <p:sp>
        <p:nvSpPr>
          <p:cNvPr name="TextBox 19" id="19"/>
          <p:cNvSpPr txBox="true"/>
          <p:nvPr/>
        </p:nvSpPr>
        <p:spPr>
          <a:xfrm rot="0">
            <a:off x="5560039" y="4424996"/>
            <a:ext cx="3236957" cy="3256602"/>
          </a:xfrm>
          <a:prstGeom prst="rect">
            <a:avLst/>
          </a:prstGeom>
        </p:spPr>
        <p:txBody>
          <a:bodyPr anchor="t" rtlCol="false" tIns="0" lIns="0" bIns="0" rIns="0">
            <a:spAutoFit/>
          </a:bodyPr>
          <a:lstStyle/>
          <a:p>
            <a:pPr algn="l">
              <a:lnSpc>
                <a:spcPts val="3727"/>
              </a:lnSpc>
            </a:pPr>
            <a:r>
              <a:rPr lang="en-US" sz="2662" spc="260">
                <a:solidFill>
                  <a:srgbClr val="FFFFFF"/>
                </a:solidFill>
                <a:latin typeface="Anton"/>
              </a:rPr>
              <a:t>LIBRARIES</a:t>
            </a:r>
          </a:p>
          <a:p>
            <a:pPr algn="l">
              <a:lnSpc>
                <a:spcPts val="3727"/>
              </a:lnSpc>
            </a:pPr>
          </a:p>
          <a:p>
            <a:pPr algn="l">
              <a:lnSpc>
                <a:spcPts val="3727"/>
              </a:lnSpc>
            </a:pPr>
            <a:r>
              <a:rPr lang="en-US" sz="2662">
                <a:solidFill>
                  <a:srgbClr val="FFFFFF"/>
                </a:solidFill>
                <a:latin typeface="Muli Semi-Bold"/>
              </a:rPr>
              <a:t>1)</a:t>
            </a:r>
            <a:r>
              <a:rPr lang="en-US" sz="2662">
                <a:solidFill>
                  <a:srgbClr val="FFFFFF"/>
                </a:solidFill>
                <a:latin typeface="Muli Semi-Bold"/>
              </a:rPr>
              <a:t> Pandas</a:t>
            </a:r>
          </a:p>
          <a:p>
            <a:pPr algn="l">
              <a:lnSpc>
                <a:spcPts val="3727"/>
              </a:lnSpc>
            </a:pPr>
            <a:r>
              <a:rPr lang="en-US" sz="2662">
                <a:solidFill>
                  <a:srgbClr val="FFFFFF"/>
                </a:solidFill>
                <a:latin typeface="Muli Semi-Bold"/>
              </a:rPr>
              <a:t>2) Numpy</a:t>
            </a:r>
          </a:p>
          <a:p>
            <a:pPr algn="l">
              <a:lnSpc>
                <a:spcPts val="3727"/>
              </a:lnSpc>
            </a:pPr>
            <a:r>
              <a:rPr lang="en-US" sz="2662">
                <a:solidFill>
                  <a:srgbClr val="FFFFFF"/>
                </a:solidFill>
                <a:latin typeface="Muli Semi-Bold"/>
              </a:rPr>
              <a:t>3) Matplotlib</a:t>
            </a:r>
          </a:p>
          <a:p>
            <a:pPr algn="l">
              <a:lnSpc>
                <a:spcPts val="3727"/>
              </a:lnSpc>
            </a:pPr>
            <a:r>
              <a:rPr lang="en-US" sz="2662">
                <a:solidFill>
                  <a:srgbClr val="FFFFFF"/>
                </a:solidFill>
                <a:latin typeface="Muli Semi-Bold"/>
              </a:rPr>
              <a:t>4) Seaborn</a:t>
            </a:r>
          </a:p>
          <a:p>
            <a:pPr algn="l">
              <a:lnSpc>
                <a:spcPts val="3727"/>
              </a:lnSpc>
            </a:pPr>
          </a:p>
        </p:txBody>
      </p:sp>
      <p:sp>
        <p:nvSpPr>
          <p:cNvPr name="TextBox 20" id="20"/>
          <p:cNvSpPr txBox="true"/>
          <p:nvPr/>
        </p:nvSpPr>
        <p:spPr>
          <a:xfrm rot="0">
            <a:off x="9746650" y="4424555"/>
            <a:ext cx="3736384" cy="949022"/>
          </a:xfrm>
          <a:prstGeom prst="rect">
            <a:avLst/>
          </a:prstGeom>
        </p:spPr>
        <p:txBody>
          <a:bodyPr anchor="t" rtlCol="false" tIns="0" lIns="0" bIns="0" rIns="0">
            <a:spAutoFit/>
          </a:bodyPr>
          <a:lstStyle/>
          <a:p>
            <a:pPr algn="ctr" marL="0" indent="0" lvl="1">
              <a:lnSpc>
                <a:spcPts val="3866"/>
              </a:lnSpc>
              <a:spcBef>
                <a:spcPct val="0"/>
              </a:spcBef>
            </a:pPr>
            <a:r>
              <a:rPr lang="en-US" sz="2761" spc="281" strike="noStrike" u="none">
                <a:solidFill>
                  <a:srgbClr val="FFFFFF"/>
                </a:solidFill>
                <a:latin typeface="Anton"/>
              </a:rPr>
              <a:t>IDE</a:t>
            </a:r>
          </a:p>
          <a:p>
            <a:pPr algn="ctr" marL="0" indent="0" lvl="1">
              <a:lnSpc>
                <a:spcPts val="3866"/>
              </a:lnSpc>
              <a:spcBef>
                <a:spcPct val="0"/>
              </a:spcBef>
            </a:pPr>
            <a:r>
              <a:rPr lang="en-US" sz="2761" spc="281" strike="noStrike" u="none">
                <a:solidFill>
                  <a:srgbClr val="FFFFFF"/>
                </a:solidFill>
                <a:latin typeface="Anton"/>
              </a:rPr>
              <a:t>JUPYTER NOTEBOOK</a:t>
            </a:r>
          </a:p>
        </p:txBody>
      </p:sp>
      <p:sp>
        <p:nvSpPr>
          <p:cNvPr name="TextBox 21" id="21"/>
          <p:cNvSpPr txBox="true"/>
          <p:nvPr/>
        </p:nvSpPr>
        <p:spPr>
          <a:xfrm rot="0">
            <a:off x="14161756" y="4459631"/>
            <a:ext cx="3736384" cy="463247"/>
          </a:xfrm>
          <a:prstGeom prst="rect">
            <a:avLst/>
          </a:prstGeom>
        </p:spPr>
        <p:txBody>
          <a:bodyPr anchor="t" rtlCol="false" tIns="0" lIns="0" bIns="0" rIns="0">
            <a:spAutoFit/>
          </a:bodyPr>
          <a:lstStyle/>
          <a:p>
            <a:pPr algn="ctr">
              <a:lnSpc>
                <a:spcPts val="3866"/>
              </a:lnSpc>
            </a:pPr>
            <a:r>
              <a:rPr lang="en-US" sz="2761" spc="259">
                <a:solidFill>
                  <a:srgbClr val="FFFFFF"/>
                </a:solidFill>
                <a:latin typeface="Anton"/>
              </a:rPr>
              <a:t>DATASET</a:t>
            </a:r>
          </a:p>
        </p:txBody>
      </p:sp>
      <p:sp>
        <p:nvSpPr>
          <p:cNvPr name="TextBox 22" id="22"/>
          <p:cNvSpPr txBox="true"/>
          <p:nvPr/>
        </p:nvSpPr>
        <p:spPr>
          <a:xfrm rot="0">
            <a:off x="13940848" y="5032254"/>
            <a:ext cx="3838394" cy="808119"/>
          </a:xfrm>
          <a:prstGeom prst="rect">
            <a:avLst/>
          </a:prstGeom>
        </p:spPr>
        <p:txBody>
          <a:bodyPr anchor="t" rtlCol="false" tIns="0" lIns="0" bIns="0" rIns="0">
            <a:spAutoFit/>
          </a:bodyPr>
          <a:lstStyle/>
          <a:p>
            <a:pPr algn="ctr">
              <a:lnSpc>
                <a:spcPts val="3276"/>
              </a:lnSpc>
            </a:pPr>
            <a:r>
              <a:rPr lang="en-US" sz="2340">
                <a:solidFill>
                  <a:srgbClr val="FFFFFF"/>
                </a:solidFill>
                <a:latin typeface="Muli Semi-Bold"/>
              </a:rPr>
              <a:t>1) Constituency wise results 2014 file</a:t>
            </a:r>
          </a:p>
        </p:txBody>
      </p:sp>
      <p:sp>
        <p:nvSpPr>
          <p:cNvPr name="TextBox 23" id="23"/>
          <p:cNvSpPr txBox="true"/>
          <p:nvPr/>
        </p:nvSpPr>
        <p:spPr>
          <a:xfrm rot="0">
            <a:off x="13940848" y="6039689"/>
            <a:ext cx="3916215" cy="833063"/>
          </a:xfrm>
          <a:prstGeom prst="rect">
            <a:avLst/>
          </a:prstGeom>
        </p:spPr>
        <p:txBody>
          <a:bodyPr anchor="t" rtlCol="false" tIns="0" lIns="0" bIns="0" rIns="0">
            <a:spAutoFit/>
          </a:bodyPr>
          <a:lstStyle/>
          <a:p>
            <a:pPr algn="ctr">
              <a:lnSpc>
                <a:spcPts val="3343"/>
              </a:lnSpc>
            </a:pPr>
            <a:r>
              <a:rPr lang="en-US" sz="2387">
                <a:solidFill>
                  <a:srgbClr val="FFFFFF"/>
                </a:solidFill>
                <a:latin typeface="Muli Semi-Bold"/>
              </a:rPr>
              <a:t>2) Constituency wise results 2019 file.</a:t>
            </a:r>
          </a:p>
        </p:txBody>
      </p:sp>
      <p:sp>
        <p:nvSpPr>
          <p:cNvPr name="TextBox 24" id="24"/>
          <p:cNvSpPr txBox="true"/>
          <p:nvPr/>
        </p:nvSpPr>
        <p:spPr>
          <a:xfrm rot="0">
            <a:off x="14445036" y="7091117"/>
            <a:ext cx="3617485" cy="754826"/>
          </a:xfrm>
          <a:prstGeom prst="rect">
            <a:avLst/>
          </a:prstGeom>
        </p:spPr>
        <p:txBody>
          <a:bodyPr anchor="t" rtlCol="false" tIns="0" lIns="0" bIns="0" rIns="0">
            <a:spAutoFit/>
          </a:bodyPr>
          <a:lstStyle/>
          <a:p>
            <a:pPr algn="l">
              <a:lnSpc>
                <a:spcPts val="3088"/>
              </a:lnSpc>
            </a:pPr>
            <a:r>
              <a:rPr lang="en-US" sz="2205">
                <a:solidFill>
                  <a:srgbClr val="FFFFFF"/>
                </a:solidFill>
                <a:latin typeface="Muli Semi-Bold"/>
              </a:rPr>
              <a:t>3) State codes file</a:t>
            </a:r>
          </a:p>
          <a:p>
            <a:pPr algn="ctr">
              <a:lnSpc>
                <a:spcPts val="3088"/>
              </a:lnSpc>
            </a:pPr>
          </a:p>
        </p:txBody>
      </p:sp>
    </p:spTree>
  </p:cSld>
  <p:clrMapOvr>
    <a:masterClrMapping/>
  </p:clrMapOvr>
  <p:transition spd="slow">
    <p:cover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320429" y="1511018"/>
            <a:ext cx="7288247" cy="2751990"/>
          </a:xfrm>
          <a:prstGeom prst="rect">
            <a:avLst/>
          </a:prstGeom>
        </p:spPr>
        <p:txBody>
          <a:bodyPr anchor="t" rtlCol="false" tIns="0" lIns="0" bIns="0" rIns="0">
            <a:spAutoFit/>
          </a:bodyPr>
          <a:lstStyle/>
          <a:p>
            <a:pPr algn="ctr" marL="0" indent="0" lvl="0">
              <a:lnSpc>
                <a:spcPts val="11065"/>
              </a:lnSpc>
              <a:spcBef>
                <a:spcPct val="0"/>
              </a:spcBef>
            </a:pPr>
            <a:r>
              <a:rPr lang="en-US" sz="7903" spc="584">
                <a:solidFill>
                  <a:srgbClr val="FFA857">
                    <a:alpha val="84706"/>
                  </a:srgbClr>
                </a:solidFill>
                <a:latin typeface="Anton"/>
              </a:rPr>
              <a:t>Business requests</a:t>
            </a:r>
          </a:p>
        </p:txBody>
      </p:sp>
      <p:sp>
        <p:nvSpPr>
          <p:cNvPr name="Freeform 4" id="4"/>
          <p:cNvSpPr/>
          <p:nvPr/>
        </p:nvSpPr>
        <p:spPr>
          <a:xfrm flipH="false" flipV="false" rot="0">
            <a:off x="1661922" y="4883563"/>
            <a:ext cx="3940264" cy="3875787"/>
          </a:xfrm>
          <a:custGeom>
            <a:avLst/>
            <a:gdLst/>
            <a:ahLst/>
            <a:cxnLst/>
            <a:rect r="r" b="b" t="t" l="l"/>
            <a:pathLst>
              <a:path h="3875787" w="3940264">
                <a:moveTo>
                  <a:pt x="0" y="0"/>
                </a:moveTo>
                <a:lnTo>
                  <a:pt x="3940264" y="0"/>
                </a:lnTo>
                <a:lnTo>
                  <a:pt x="3940264" y="3875786"/>
                </a:lnTo>
                <a:lnTo>
                  <a:pt x="0" y="3875786"/>
                </a:lnTo>
                <a:lnTo>
                  <a:pt x="0" y="0"/>
                </a:lnTo>
                <a:close/>
              </a:path>
            </a:pathLst>
          </a:custGeom>
          <a:blipFill>
            <a:blip r:embed="rId3">
              <a:alphaModFix amt="81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602186" y="-4596726"/>
            <a:ext cx="19480453" cy="19480453"/>
          </a:xfrm>
          <a:custGeom>
            <a:avLst/>
            <a:gdLst/>
            <a:ahLst/>
            <a:cxnLst/>
            <a:rect r="r" b="b" t="t" l="l"/>
            <a:pathLst>
              <a:path h="19480453" w="19480453">
                <a:moveTo>
                  <a:pt x="0" y="0"/>
                </a:moveTo>
                <a:lnTo>
                  <a:pt x="19480453" y="0"/>
                </a:lnTo>
                <a:lnTo>
                  <a:pt x="19480453" y="19480452"/>
                </a:lnTo>
                <a:lnTo>
                  <a:pt x="0" y="19480452"/>
                </a:lnTo>
                <a:lnTo>
                  <a:pt x="0" y="0"/>
                </a:lnTo>
                <a:close/>
              </a:path>
            </a:pathLst>
          </a:custGeom>
          <a:blipFill>
            <a:blip r:embed="rId5">
              <a:alphaModFix amt="30000"/>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8539963" y="1606268"/>
            <a:ext cx="8426066" cy="1058002"/>
          </a:xfrm>
          <a:prstGeom prst="rect">
            <a:avLst/>
          </a:prstGeom>
        </p:spPr>
        <p:txBody>
          <a:bodyPr anchor="t" rtlCol="false" tIns="0" lIns="0" bIns="0" rIns="0">
            <a:spAutoFit/>
          </a:bodyPr>
          <a:lstStyle/>
          <a:p>
            <a:pPr algn="ctr">
              <a:lnSpc>
                <a:spcPts val="4267"/>
              </a:lnSpc>
              <a:spcBef>
                <a:spcPct val="0"/>
              </a:spcBef>
            </a:pPr>
            <a:r>
              <a:rPr lang="en-US" sz="3048">
                <a:solidFill>
                  <a:srgbClr val="FFFFFF"/>
                </a:solidFill>
                <a:latin typeface="Muli"/>
              </a:rPr>
              <a:t>1) Top / Bottom 5 Constituencies with Highest / Lowest Turnout Ratio</a:t>
            </a:r>
          </a:p>
        </p:txBody>
      </p:sp>
      <p:sp>
        <p:nvSpPr>
          <p:cNvPr name="TextBox 7" id="7"/>
          <p:cNvSpPr txBox="true"/>
          <p:nvPr/>
        </p:nvSpPr>
        <p:spPr>
          <a:xfrm rot="0">
            <a:off x="7197683" y="3084638"/>
            <a:ext cx="9599922" cy="1023086"/>
          </a:xfrm>
          <a:prstGeom prst="rect">
            <a:avLst/>
          </a:prstGeom>
        </p:spPr>
        <p:txBody>
          <a:bodyPr anchor="t" rtlCol="false" tIns="0" lIns="0" bIns="0" rIns="0">
            <a:spAutoFit/>
          </a:bodyPr>
          <a:lstStyle/>
          <a:p>
            <a:pPr algn="ctr">
              <a:lnSpc>
                <a:spcPts val="4118"/>
              </a:lnSpc>
              <a:spcBef>
                <a:spcPct val="0"/>
              </a:spcBef>
            </a:pPr>
            <a:r>
              <a:rPr lang="en-US" sz="2942">
                <a:solidFill>
                  <a:srgbClr val="FFFFFF"/>
                </a:solidFill>
                <a:latin typeface="Muli"/>
              </a:rPr>
              <a:t>2) Constituencies have elected the same / different party for two consecutive elections</a:t>
            </a:r>
          </a:p>
        </p:txBody>
      </p:sp>
      <p:sp>
        <p:nvSpPr>
          <p:cNvPr name="TextBox 8" id="8"/>
          <p:cNvSpPr txBox="true"/>
          <p:nvPr/>
        </p:nvSpPr>
        <p:spPr>
          <a:xfrm rot="0">
            <a:off x="6832462" y="4526824"/>
            <a:ext cx="9680392" cy="1073257"/>
          </a:xfrm>
          <a:prstGeom prst="rect">
            <a:avLst/>
          </a:prstGeom>
        </p:spPr>
        <p:txBody>
          <a:bodyPr anchor="t" rtlCol="false" tIns="0" lIns="0" bIns="0" rIns="0">
            <a:spAutoFit/>
          </a:bodyPr>
          <a:lstStyle/>
          <a:p>
            <a:pPr algn="ctr">
              <a:lnSpc>
                <a:spcPts val="4332"/>
              </a:lnSpc>
              <a:spcBef>
                <a:spcPct val="0"/>
              </a:spcBef>
            </a:pPr>
            <a:r>
              <a:rPr lang="en-US" sz="3094">
                <a:solidFill>
                  <a:srgbClr val="FFFFFF"/>
                </a:solidFill>
                <a:latin typeface="Muli"/>
              </a:rPr>
              <a:t>3) Top 5 candidates based on margin difference with runners up</a:t>
            </a:r>
          </a:p>
        </p:txBody>
      </p:sp>
      <p:sp>
        <p:nvSpPr>
          <p:cNvPr name="TextBox 9" id="9"/>
          <p:cNvSpPr txBox="true"/>
          <p:nvPr/>
        </p:nvSpPr>
        <p:spPr>
          <a:xfrm rot="0">
            <a:off x="6699072" y="6019181"/>
            <a:ext cx="10560228" cy="1547399"/>
          </a:xfrm>
          <a:prstGeom prst="rect">
            <a:avLst/>
          </a:prstGeom>
        </p:spPr>
        <p:txBody>
          <a:bodyPr anchor="t" rtlCol="false" tIns="0" lIns="0" bIns="0" rIns="0">
            <a:spAutoFit/>
          </a:bodyPr>
          <a:lstStyle/>
          <a:p>
            <a:pPr algn="ctr">
              <a:lnSpc>
                <a:spcPts val="4129"/>
              </a:lnSpc>
            </a:pPr>
            <a:r>
              <a:rPr lang="en-US" sz="2949">
                <a:solidFill>
                  <a:srgbClr val="FFFFFF"/>
                </a:solidFill>
                <a:latin typeface="Muli"/>
              </a:rPr>
              <a:t>4) % Split of votes of parties between 2014 vs 2019 at national / state level</a:t>
            </a:r>
          </a:p>
          <a:p>
            <a:pPr algn="ctr">
              <a:lnSpc>
                <a:spcPts val="4129"/>
              </a:lnSpc>
              <a:spcBef>
                <a:spcPct val="0"/>
              </a:spcBef>
            </a:pPr>
          </a:p>
        </p:txBody>
      </p:sp>
      <p:sp>
        <p:nvSpPr>
          <p:cNvPr name="TextBox 10" id="10"/>
          <p:cNvSpPr txBox="true"/>
          <p:nvPr/>
        </p:nvSpPr>
        <p:spPr>
          <a:xfrm rot="0">
            <a:off x="6967817" y="7466981"/>
            <a:ext cx="10560228" cy="1025674"/>
          </a:xfrm>
          <a:prstGeom prst="rect">
            <a:avLst/>
          </a:prstGeom>
        </p:spPr>
        <p:txBody>
          <a:bodyPr anchor="t" rtlCol="false" tIns="0" lIns="0" bIns="0" rIns="0">
            <a:spAutoFit/>
          </a:bodyPr>
          <a:lstStyle/>
          <a:p>
            <a:pPr algn="ctr">
              <a:lnSpc>
                <a:spcPts val="4129"/>
              </a:lnSpc>
            </a:pPr>
            <a:r>
              <a:rPr lang="en-US" sz="2949">
                <a:solidFill>
                  <a:srgbClr val="FFFFFF"/>
                </a:solidFill>
                <a:latin typeface="Muli"/>
              </a:rPr>
              <a:t>5) Highest Vote share Parties from each State</a:t>
            </a:r>
          </a:p>
          <a:p>
            <a:pPr algn="ctr">
              <a:lnSpc>
                <a:spcPts val="4129"/>
              </a:lnSpc>
              <a:spcBef>
                <a:spcPct val="0"/>
              </a:spcBef>
            </a:pPr>
          </a:p>
        </p:txBody>
      </p:sp>
      <p:sp>
        <p:nvSpPr>
          <p:cNvPr name="TextBox 11" id="11"/>
          <p:cNvSpPr txBox="true"/>
          <p:nvPr/>
        </p:nvSpPr>
        <p:spPr>
          <a:xfrm rot="0">
            <a:off x="7472882" y="8754352"/>
            <a:ext cx="10560228" cy="503948"/>
          </a:xfrm>
          <a:prstGeom prst="rect">
            <a:avLst/>
          </a:prstGeom>
        </p:spPr>
        <p:txBody>
          <a:bodyPr anchor="t" rtlCol="false" tIns="0" lIns="0" bIns="0" rIns="0">
            <a:spAutoFit/>
          </a:bodyPr>
          <a:lstStyle/>
          <a:p>
            <a:pPr algn="ctr">
              <a:lnSpc>
                <a:spcPts val="4129"/>
              </a:lnSpc>
              <a:spcBef>
                <a:spcPct val="0"/>
              </a:spcBef>
            </a:pPr>
            <a:r>
              <a:rPr lang="en-US" sz="2949">
                <a:solidFill>
                  <a:srgbClr val="FFFFFF"/>
                </a:solidFill>
                <a:latin typeface="Muli"/>
              </a:rPr>
              <a:t>6) Most Nota voted contituencies</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5426845" y="2750991"/>
            <a:ext cx="7434311" cy="223029"/>
          </a:xfrm>
          <a:custGeom>
            <a:avLst/>
            <a:gdLst/>
            <a:ahLst/>
            <a:cxnLst/>
            <a:rect r="r" b="b" t="t" l="l"/>
            <a:pathLst>
              <a:path h="223029" w="7434311">
                <a:moveTo>
                  <a:pt x="0" y="0"/>
                </a:moveTo>
                <a:lnTo>
                  <a:pt x="7434310" y="0"/>
                </a:lnTo>
                <a:lnTo>
                  <a:pt x="7434310" y="223029"/>
                </a:lnTo>
                <a:lnTo>
                  <a:pt x="0" y="223029"/>
                </a:lnTo>
                <a:lnTo>
                  <a:pt x="0" y="0"/>
                </a:lnTo>
                <a:close/>
              </a:path>
            </a:pathLst>
          </a:custGeom>
          <a:blipFill>
            <a:blip r:embed="rId3">
              <a:alphaModFix amt="68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630394" y="4060606"/>
            <a:ext cx="10439535" cy="5542577"/>
          </a:xfrm>
          <a:custGeom>
            <a:avLst/>
            <a:gdLst/>
            <a:ahLst/>
            <a:cxnLst/>
            <a:rect r="r" b="b" t="t" l="l"/>
            <a:pathLst>
              <a:path h="5542577" w="10439535">
                <a:moveTo>
                  <a:pt x="0" y="0"/>
                </a:moveTo>
                <a:lnTo>
                  <a:pt x="10439536" y="0"/>
                </a:lnTo>
                <a:lnTo>
                  <a:pt x="10439536" y="5542577"/>
                </a:lnTo>
                <a:lnTo>
                  <a:pt x="0" y="5542577"/>
                </a:lnTo>
                <a:lnTo>
                  <a:pt x="0" y="0"/>
                </a:lnTo>
                <a:close/>
              </a:path>
            </a:pathLst>
          </a:custGeom>
          <a:blipFill>
            <a:blip r:embed="rId5"/>
            <a:stretch>
              <a:fillRect l="0" t="0" r="0" b="0"/>
            </a:stretch>
          </a:blipFill>
        </p:spPr>
      </p:sp>
      <p:grpSp>
        <p:nvGrpSpPr>
          <p:cNvPr name="Group 5" id="5"/>
          <p:cNvGrpSpPr/>
          <p:nvPr/>
        </p:nvGrpSpPr>
        <p:grpSpPr>
          <a:xfrm rot="0">
            <a:off x="5277052" y="286747"/>
            <a:ext cx="8198828" cy="2304827"/>
            <a:chOff x="0" y="0"/>
            <a:chExt cx="10931771" cy="3073103"/>
          </a:xfrm>
        </p:grpSpPr>
        <p:sp>
          <p:nvSpPr>
            <p:cNvPr name="Freeform 6" id="6"/>
            <p:cNvSpPr/>
            <p:nvPr/>
          </p:nvSpPr>
          <p:spPr>
            <a:xfrm flipH="false" flipV="false" rot="0">
              <a:off x="0" y="0"/>
              <a:ext cx="2637281" cy="3073103"/>
            </a:xfrm>
            <a:custGeom>
              <a:avLst/>
              <a:gdLst/>
              <a:ahLst/>
              <a:cxnLst/>
              <a:rect r="r" b="b" t="t" l="l"/>
              <a:pathLst>
                <a:path h="3073103" w="2637281">
                  <a:moveTo>
                    <a:pt x="0" y="0"/>
                  </a:moveTo>
                  <a:lnTo>
                    <a:pt x="2637281" y="0"/>
                  </a:lnTo>
                  <a:lnTo>
                    <a:pt x="2637281" y="3073103"/>
                  </a:lnTo>
                  <a:lnTo>
                    <a:pt x="0" y="30731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404847" y="759453"/>
              <a:ext cx="10526924" cy="1884798"/>
            </a:xfrm>
            <a:prstGeom prst="rect">
              <a:avLst/>
            </a:prstGeom>
          </p:spPr>
          <p:txBody>
            <a:bodyPr anchor="t" rtlCol="false" tIns="0" lIns="0" bIns="0" rIns="0">
              <a:spAutoFit/>
            </a:bodyPr>
            <a:lstStyle/>
            <a:p>
              <a:pPr algn="ctr" marL="0" indent="0" lvl="0">
                <a:lnSpc>
                  <a:spcPts val="11987"/>
                </a:lnSpc>
                <a:spcBef>
                  <a:spcPct val="0"/>
                </a:spcBef>
              </a:pPr>
              <a:r>
                <a:rPr lang="en-US" sz="8562" spc="633">
                  <a:solidFill>
                    <a:srgbClr val="FFA857">
                      <a:alpha val="84706"/>
                    </a:srgbClr>
                  </a:solidFill>
                  <a:latin typeface="Anton"/>
                </a:rPr>
                <a:t>Insights</a:t>
              </a:r>
            </a:p>
          </p:txBody>
        </p:sp>
      </p:grpSp>
      <p:sp>
        <p:nvSpPr>
          <p:cNvPr name="TextBox 8" id="8"/>
          <p:cNvSpPr txBox="true"/>
          <p:nvPr/>
        </p:nvSpPr>
        <p:spPr>
          <a:xfrm rot="0">
            <a:off x="3248799" y="3179339"/>
            <a:ext cx="11790402" cy="605042"/>
          </a:xfrm>
          <a:prstGeom prst="rect">
            <a:avLst/>
          </a:prstGeom>
        </p:spPr>
        <p:txBody>
          <a:bodyPr anchor="t" rtlCol="false" tIns="0" lIns="0" bIns="0" rIns="0">
            <a:spAutoFit/>
          </a:bodyPr>
          <a:lstStyle/>
          <a:p>
            <a:pPr algn="ctr">
              <a:lnSpc>
                <a:spcPts val="4976"/>
              </a:lnSpc>
              <a:spcBef>
                <a:spcPct val="0"/>
              </a:spcBef>
            </a:pPr>
            <a:r>
              <a:rPr lang="en-US" sz="3554">
                <a:solidFill>
                  <a:srgbClr val="FFFFFF"/>
                </a:solidFill>
                <a:latin typeface="Muli Semi-Bold"/>
              </a:rPr>
              <a:t>Top 5 Constituencies with Highest Turnout Ratio - 2014</a:t>
            </a:r>
          </a:p>
        </p:txBody>
      </p:sp>
    </p:spTree>
  </p:cSld>
  <p:clrMapOvr>
    <a:masterClrMapping/>
  </p:clrMapOvr>
  <p:transition spd="slow">
    <p:push dir="u"/>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351453" y="1879561"/>
            <a:ext cx="11585094" cy="5896217"/>
          </a:xfrm>
          <a:custGeom>
            <a:avLst/>
            <a:gdLst/>
            <a:ahLst/>
            <a:cxnLst/>
            <a:rect r="r" b="b" t="t" l="l"/>
            <a:pathLst>
              <a:path h="5896217" w="11585094">
                <a:moveTo>
                  <a:pt x="0" y="0"/>
                </a:moveTo>
                <a:lnTo>
                  <a:pt x="11585094" y="0"/>
                </a:lnTo>
                <a:lnTo>
                  <a:pt x="11585094" y="5896217"/>
                </a:lnTo>
                <a:lnTo>
                  <a:pt x="0" y="5896217"/>
                </a:lnTo>
                <a:lnTo>
                  <a:pt x="0" y="0"/>
                </a:lnTo>
                <a:close/>
              </a:path>
            </a:pathLst>
          </a:custGeom>
          <a:blipFill>
            <a:blip r:embed="rId3"/>
            <a:stretch>
              <a:fillRect l="0" t="0" r="0" b="0"/>
            </a:stretch>
          </a:blipFill>
        </p:spPr>
      </p:sp>
      <p:sp>
        <p:nvSpPr>
          <p:cNvPr name="TextBox 4" id="4"/>
          <p:cNvSpPr txBox="true"/>
          <p:nvPr/>
        </p:nvSpPr>
        <p:spPr>
          <a:xfrm rot="0">
            <a:off x="2922448" y="692842"/>
            <a:ext cx="12443103" cy="605042"/>
          </a:xfrm>
          <a:prstGeom prst="rect">
            <a:avLst/>
          </a:prstGeom>
        </p:spPr>
        <p:txBody>
          <a:bodyPr anchor="t" rtlCol="false" tIns="0" lIns="0" bIns="0" rIns="0">
            <a:spAutoFit/>
          </a:bodyPr>
          <a:lstStyle/>
          <a:p>
            <a:pPr algn="ctr">
              <a:lnSpc>
                <a:spcPts val="4976"/>
              </a:lnSpc>
              <a:spcBef>
                <a:spcPct val="0"/>
              </a:spcBef>
            </a:pPr>
            <a:r>
              <a:rPr lang="en-US" sz="3554">
                <a:solidFill>
                  <a:srgbClr val="FFFFFF"/>
                </a:solidFill>
                <a:latin typeface="Muli Semi-Bold"/>
              </a:rPr>
              <a:t>Bottom 5 Constituencies with Lowest Turnout Ratio - 2014</a:t>
            </a:r>
          </a:p>
        </p:txBody>
      </p:sp>
      <p:sp>
        <p:nvSpPr>
          <p:cNvPr name="TextBox 5" id="5"/>
          <p:cNvSpPr txBox="true"/>
          <p:nvPr/>
        </p:nvSpPr>
        <p:spPr>
          <a:xfrm rot="0">
            <a:off x="1263096" y="8290128"/>
            <a:ext cx="2564130" cy="605042"/>
          </a:xfrm>
          <a:prstGeom prst="rect">
            <a:avLst/>
          </a:prstGeom>
        </p:spPr>
        <p:txBody>
          <a:bodyPr anchor="t" rtlCol="false" tIns="0" lIns="0" bIns="0" rIns="0">
            <a:spAutoFit/>
          </a:bodyPr>
          <a:lstStyle/>
          <a:p>
            <a:pPr algn="ctr">
              <a:lnSpc>
                <a:spcPts val="4976"/>
              </a:lnSpc>
              <a:spcBef>
                <a:spcPct val="0"/>
              </a:spcBef>
            </a:pPr>
            <a:r>
              <a:rPr lang="en-US" sz="3554" spc="277">
                <a:solidFill>
                  <a:srgbClr val="FFFFFF"/>
                </a:solidFill>
                <a:latin typeface="Fredoka"/>
              </a:rPr>
              <a:t>INSIGHT - </a:t>
            </a:r>
          </a:p>
        </p:txBody>
      </p:sp>
      <p:sp>
        <p:nvSpPr>
          <p:cNvPr name="TextBox 6" id="6"/>
          <p:cNvSpPr txBox="true"/>
          <p:nvPr/>
        </p:nvSpPr>
        <p:spPr>
          <a:xfrm rot="0">
            <a:off x="3827227" y="8246184"/>
            <a:ext cx="13432073" cy="1212293"/>
          </a:xfrm>
          <a:prstGeom prst="rect">
            <a:avLst/>
          </a:prstGeom>
        </p:spPr>
        <p:txBody>
          <a:bodyPr anchor="t" rtlCol="false" tIns="0" lIns="0" bIns="0" rIns="0">
            <a:spAutoFit/>
          </a:bodyPr>
          <a:lstStyle/>
          <a:p>
            <a:pPr algn="ctr">
              <a:lnSpc>
                <a:spcPts val="3201"/>
              </a:lnSpc>
              <a:spcBef>
                <a:spcPct val="0"/>
              </a:spcBef>
            </a:pPr>
            <a:r>
              <a:rPr lang="en-US" sz="2286">
                <a:solidFill>
                  <a:srgbClr val="FFFFFF"/>
                </a:solidFill>
                <a:latin typeface="Muli Semi-Bold"/>
              </a:rPr>
              <a:t>The constituencies in Jammu &amp; Kashmir, specifically Srinagar, Anantnag, and Baramulla, exhibited the lowest voter turnout rates in the 2014 elections .These faced significant disruptions due to riots and clashes, which deterred many eligible voters from casting their ballots</a:t>
            </a:r>
          </a:p>
        </p:txBody>
      </p:sp>
    </p:spTree>
  </p:cSld>
  <p:clrMapOvr>
    <a:masterClrMapping/>
  </p:clrMapOvr>
  <p:transition spd="slow">
    <p:cover dir="ru"/>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265543" y="2013400"/>
            <a:ext cx="11773658" cy="5574417"/>
          </a:xfrm>
          <a:custGeom>
            <a:avLst/>
            <a:gdLst/>
            <a:ahLst/>
            <a:cxnLst/>
            <a:rect r="r" b="b" t="t" l="l"/>
            <a:pathLst>
              <a:path h="5574417" w="11773658">
                <a:moveTo>
                  <a:pt x="0" y="0"/>
                </a:moveTo>
                <a:lnTo>
                  <a:pt x="11773658" y="0"/>
                </a:lnTo>
                <a:lnTo>
                  <a:pt x="11773658" y="5574417"/>
                </a:lnTo>
                <a:lnTo>
                  <a:pt x="0" y="5574417"/>
                </a:lnTo>
                <a:lnTo>
                  <a:pt x="0" y="0"/>
                </a:lnTo>
                <a:close/>
              </a:path>
            </a:pathLst>
          </a:custGeom>
          <a:blipFill>
            <a:blip r:embed="rId3"/>
            <a:stretch>
              <a:fillRect l="0" t="0" r="0" b="0"/>
            </a:stretch>
          </a:blipFill>
        </p:spPr>
      </p:sp>
      <p:sp>
        <p:nvSpPr>
          <p:cNvPr name="TextBox 4" id="4"/>
          <p:cNvSpPr txBox="true"/>
          <p:nvPr/>
        </p:nvSpPr>
        <p:spPr>
          <a:xfrm rot="0">
            <a:off x="3248799" y="692842"/>
            <a:ext cx="11790402" cy="605042"/>
          </a:xfrm>
          <a:prstGeom prst="rect">
            <a:avLst/>
          </a:prstGeom>
        </p:spPr>
        <p:txBody>
          <a:bodyPr anchor="t" rtlCol="false" tIns="0" lIns="0" bIns="0" rIns="0">
            <a:spAutoFit/>
          </a:bodyPr>
          <a:lstStyle/>
          <a:p>
            <a:pPr algn="ctr">
              <a:lnSpc>
                <a:spcPts val="4976"/>
              </a:lnSpc>
              <a:spcBef>
                <a:spcPct val="0"/>
              </a:spcBef>
            </a:pPr>
            <a:r>
              <a:rPr lang="en-US" sz="3554">
                <a:solidFill>
                  <a:srgbClr val="FFFFFF"/>
                </a:solidFill>
                <a:latin typeface="Muli Semi-Bold"/>
              </a:rPr>
              <a:t>Top 5 Constituencies with Highest Turnout Ratio - 2019</a:t>
            </a:r>
          </a:p>
        </p:txBody>
      </p:sp>
      <p:sp>
        <p:nvSpPr>
          <p:cNvPr name="TextBox 5" id="5"/>
          <p:cNvSpPr txBox="true"/>
          <p:nvPr/>
        </p:nvSpPr>
        <p:spPr>
          <a:xfrm rot="0">
            <a:off x="1263096" y="8290128"/>
            <a:ext cx="2564130" cy="605042"/>
          </a:xfrm>
          <a:prstGeom prst="rect">
            <a:avLst/>
          </a:prstGeom>
        </p:spPr>
        <p:txBody>
          <a:bodyPr anchor="t" rtlCol="false" tIns="0" lIns="0" bIns="0" rIns="0">
            <a:spAutoFit/>
          </a:bodyPr>
          <a:lstStyle/>
          <a:p>
            <a:pPr algn="ctr">
              <a:lnSpc>
                <a:spcPts val="4976"/>
              </a:lnSpc>
              <a:spcBef>
                <a:spcPct val="0"/>
              </a:spcBef>
            </a:pPr>
            <a:r>
              <a:rPr lang="en-US" sz="3554" spc="277">
                <a:solidFill>
                  <a:srgbClr val="FFFFFF"/>
                </a:solidFill>
                <a:latin typeface="Fredoka"/>
              </a:rPr>
              <a:t>INSIGHT - </a:t>
            </a:r>
          </a:p>
        </p:txBody>
      </p:sp>
      <p:sp>
        <p:nvSpPr>
          <p:cNvPr name="TextBox 6" id="6"/>
          <p:cNvSpPr txBox="true"/>
          <p:nvPr/>
        </p:nvSpPr>
        <p:spPr>
          <a:xfrm rot="0">
            <a:off x="4046463" y="8035058"/>
            <a:ext cx="12952710" cy="1682124"/>
          </a:xfrm>
          <a:prstGeom prst="rect">
            <a:avLst/>
          </a:prstGeom>
        </p:spPr>
        <p:txBody>
          <a:bodyPr anchor="t" rtlCol="false" tIns="0" lIns="0" bIns="0" rIns="0">
            <a:spAutoFit/>
          </a:bodyPr>
          <a:lstStyle/>
          <a:p>
            <a:pPr algn="ctr">
              <a:lnSpc>
                <a:spcPts val="3374"/>
              </a:lnSpc>
            </a:pPr>
            <a:r>
              <a:rPr lang="en-US" sz="2410">
                <a:solidFill>
                  <a:srgbClr val="FFFFFF"/>
                </a:solidFill>
                <a:latin typeface="Muli Semi-Bold"/>
              </a:rPr>
              <a:t>Dhubri constituency in Assam recorded the highest voter turnout ratio in the both 2014 and 2019 elections.</a:t>
            </a:r>
          </a:p>
          <a:p>
            <a:pPr algn="ctr">
              <a:lnSpc>
                <a:spcPts val="3374"/>
              </a:lnSpc>
              <a:spcBef>
                <a:spcPct val="0"/>
              </a:spcBef>
            </a:pPr>
            <a:r>
              <a:rPr lang="en-US" sz="2410">
                <a:solidFill>
                  <a:srgbClr val="FFFFFF"/>
                </a:solidFill>
                <a:latin typeface="Muli Semi-Bold"/>
              </a:rPr>
              <a:t> Bishnupur in West Bengal was among the top five constituencies with the highest voter turnout in the both 2014 and 2019 elections.</a:t>
            </a:r>
          </a:p>
        </p:txBody>
      </p:sp>
    </p:spTree>
  </p:cSld>
  <p:clrMapOvr>
    <a:masterClrMapping/>
  </p:clrMapOvr>
  <p:transition spd="slow">
    <p:cover dir="l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DAGGgeIDR3w</dc:identifier>
  <dcterms:modified xsi:type="dcterms:W3CDTF">2011-08-01T06:04:30Z</dcterms:modified>
  <cp:revision>1</cp:revision>
  <dc:title>Loksabha Election Analysis</dc:title>
</cp:coreProperties>
</file>