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43" r:id="rId5"/>
  </p:sldMasterIdLst>
  <p:notesMasterIdLst>
    <p:notesMasterId r:id="rId7"/>
  </p:notesMasterIdLst>
  <p:handoutMasterIdLst>
    <p:handoutMasterId r:id="rId8"/>
  </p:handoutMasterIdLst>
  <p:sldIdLst>
    <p:sldId id="104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04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50A7E9-CB84-4BF0-AD9D-B7BA5EC23CA2}" v="3" dt="2021-05-24T05:32:37.184"/>
    <p1510:client id="{BDA56503-2F5F-4890-A981-3E802E3B1002}" v="206" dt="2021-05-23T16:16:25.1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74" d="100"/>
          <a:sy n="74" d="100"/>
        </p:scale>
        <p:origin x="340" y="48"/>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10/11/2022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10/11/2022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4127"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7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95"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319"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22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780576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247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5151"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317580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6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1897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91"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3524797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148185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1430496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7439"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3378389502"/>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967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75"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199"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8223"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9247"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11/10/2022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3103"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43"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434659500"/>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2" r:id="rId8"/>
    <p:sldLayoutId id="2147483953" r:id="rId9"/>
    <p:sldLayoutId id="2147483954"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s://www.linkedin.com/in/nikkala-mrunalini-101938183/" TargetMode="External"/><Relationship Id="rId3" Type="http://schemas.openxmlformats.org/officeDocument/2006/relationships/hyperlink" Target="mailto:MRUNALINI.NIKKALAi@capgemini.com" TargetMode="External"/><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capgemini-my.sharepoint.com/:v:/p/mrunalini_nikkala/ER_FFrqKDNhFrSir-P27OQIBESBLvDU0j1BFaSlpj1wkIg?e=K18f5O" TargetMode="External"/><Relationship Id="rId5" Type="http://schemas.openxmlformats.org/officeDocument/2006/relationships/image" Target="../media/image14.png"/><Relationship Id="rId10" Type="http://schemas.openxmlformats.org/officeDocument/2006/relationships/image" Target="../media/image17.jpg"/><Relationship Id="rId4" Type="http://schemas.openxmlformats.org/officeDocument/2006/relationships/hyperlink" Target="https://github.com/Nikkala-Mrunalini/Nikkala-Mrunalini_Aissignments.git" TargetMode="External"/><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3008313"/>
            <a:ext cx="4008437" cy="3267867"/>
          </a:xfrm>
        </p:spPr>
        <p:txBody>
          <a:bodyPr/>
          <a:lstStyle/>
          <a:p>
            <a:pPr eaLnBrk="1" hangingPunct="1">
              <a:lnSpc>
                <a:spcPct val="114000"/>
              </a:lnSpc>
            </a:pPr>
            <a:r>
              <a:rPr lang="en-IN" altLang="en-US" sz="2400" dirty="0">
                <a:latin typeface="Times New Roman" panose="02020603050405020304" pitchFamily="18" charset="0"/>
                <a:cs typeface="Times New Roman" panose="02020603050405020304" pitchFamily="18" charset="0"/>
              </a:rPr>
              <a:t>Online Hotel Management System</a:t>
            </a:r>
          </a:p>
          <a:p>
            <a:pPr eaLnBrk="1" hangingPunct="1">
              <a:lnSpc>
                <a:spcPct val="114000"/>
              </a:lnSpc>
            </a:pPr>
            <a:r>
              <a:rPr lang="en-IN" altLang="en-US" sz="1100" dirty="0"/>
              <a:t>Completed end to end case study of Online Hotel Management System Application along with Swagger and Data validation for UI for Customer Login.</a:t>
            </a:r>
            <a:r>
              <a:rPr lang="en-US" altLang="en-US" sz="1100" dirty="0"/>
              <a:t>UI and React Bootstrap used for user interface.</a:t>
            </a:r>
            <a:endParaRPr lang="en-US" altLang="nl-NL" sz="1100" b="1"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6045" y="1509796"/>
            <a:ext cx="2373313" cy="260267"/>
          </a:xfrm>
        </p:spPr>
        <p:txBody>
          <a:bodyPr/>
          <a:lstStyle/>
          <a:p>
            <a:pPr eaLnBrk="1" hangingPunct="1"/>
            <a:r>
              <a:rPr lang="nl-NL" altLang="nl-NL" dirty="0">
                <a:hlinkClick r:id="rId3"/>
              </a:rPr>
              <a:t>Mrunalini.nikkala@capgemini.com</a:t>
            </a:r>
            <a:r>
              <a:rPr lang="nl-NL" altLang="nl-NL" dirty="0"/>
              <a:t>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8038" y="1770063"/>
            <a:ext cx="2382837" cy="330200"/>
          </a:xfrm>
        </p:spPr>
        <p:txBody>
          <a:bodyPr/>
          <a:lstStyle/>
          <a:p>
            <a:pPr eaLnBrk="1" hangingPunct="1"/>
            <a:r>
              <a:rPr lang="nl-NL" altLang="nl-NL" dirty="0"/>
              <a:t>   9866198160                                                                                                                                                                                                                                                                   </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230188" y="3008313"/>
            <a:ext cx="4265612" cy="3621087"/>
          </a:xfrm>
        </p:spPr>
        <p:txBody>
          <a:bodyPr/>
          <a:lstStyle/>
          <a:p>
            <a:pPr marL="171450" indent="-171450">
              <a:buFont typeface="Arial" panose="020B0604020202020204" pitchFamily="34" charset="0"/>
              <a:buChar char="•"/>
            </a:pPr>
            <a:r>
              <a:rPr lang="en-US" sz="1050" dirty="0"/>
              <a:t>Hands on experience in developing web pages using </a:t>
            </a:r>
            <a:r>
              <a:rPr lang="en-US" sz="1050" b="1" dirty="0"/>
              <a:t>HTML5, CSS3, Object Oriented Java script, ES6, JSON, XML</a:t>
            </a:r>
            <a:r>
              <a:rPr lang="en-US" sz="1050" dirty="0"/>
              <a:t>. Good understanding of Document Object Model (DOM) and DOM Functions.</a:t>
            </a:r>
          </a:p>
          <a:p>
            <a:pPr marL="171450" indent="-171450">
              <a:buFont typeface="Arial" panose="020B0604020202020204" pitchFamily="34" charset="0"/>
              <a:buChar char="•"/>
            </a:pPr>
            <a:r>
              <a:rPr lang="en-US" altLang="en-US" sz="1050" dirty="0"/>
              <a:t>Proficient </a:t>
            </a:r>
            <a:r>
              <a:rPr lang="en-US" altLang="en-US" sz="1050" b="1" dirty="0"/>
              <a:t>React developer</a:t>
            </a:r>
            <a:r>
              <a:rPr lang="en-US" altLang="en-US" sz="1050" dirty="0"/>
              <a:t> with working knowledge on </a:t>
            </a:r>
            <a:r>
              <a:rPr lang="en-US" altLang="en-US" sz="1050" b="1" dirty="0"/>
              <a:t>ReactJS</a:t>
            </a:r>
            <a:r>
              <a:rPr lang="en-US" altLang="en-US" sz="1050" dirty="0"/>
              <a:t>(Hooks, redux).</a:t>
            </a:r>
          </a:p>
          <a:p>
            <a:pPr marL="171450" indent="-171450">
              <a:buFont typeface="Arial" panose="020B0604020202020204" pitchFamily="34" charset="0"/>
              <a:buChar char="•"/>
            </a:pPr>
            <a:r>
              <a:rPr lang="en-US" altLang="en-US" sz="1050" b="1" dirty="0"/>
              <a:t>Java Microservice</a:t>
            </a:r>
            <a:r>
              <a:rPr lang="en-US" altLang="en-US" sz="1050" dirty="0"/>
              <a:t> Development knowledge using </a:t>
            </a:r>
            <a:r>
              <a:rPr lang="en-US" altLang="en-US" sz="1050" b="1" dirty="0"/>
              <a:t>Spring boot and spring cloud</a:t>
            </a:r>
            <a:r>
              <a:rPr lang="en-US" altLang="en-US" sz="1050" dirty="0"/>
              <a:t> framework on an intermediate level.</a:t>
            </a:r>
          </a:p>
          <a:p>
            <a:pPr marL="171450" indent="-171450">
              <a:buFont typeface="Arial" panose="020B0604020202020204" pitchFamily="34" charset="0"/>
              <a:buChar char="•"/>
            </a:pPr>
            <a:r>
              <a:rPr lang="en-US" altLang="nl-NL" sz="1050" dirty="0"/>
              <a:t>Implemented </a:t>
            </a:r>
            <a:r>
              <a:rPr lang="en-US" altLang="nl-NL" sz="1050" b="1" dirty="0"/>
              <a:t>Nodejs</a:t>
            </a:r>
            <a:r>
              <a:rPr lang="en-US" altLang="nl-NL" sz="1050" dirty="0"/>
              <a:t> in case study and upskilling his knowledge continuously.</a:t>
            </a:r>
          </a:p>
          <a:p>
            <a:pPr marL="171450" indent="-171450">
              <a:buFont typeface="Arial" panose="020B0604020202020204" pitchFamily="34" charset="0"/>
              <a:buChar char="•"/>
            </a:pPr>
            <a:r>
              <a:rPr lang="en-US" altLang="nl-NL" sz="1050" dirty="0"/>
              <a:t>Experienced in practicing </a:t>
            </a:r>
            <a:r>
              <a:rPr lang="en-US" altLang="nl-NL" sz="1050" b="1" dirty="0"/>
              <a:t>TDD based development </a:t>
            </a:r>
            <a:r>
              <a:rPr lang="en-US" altLang="nl-NL" sz="1050" dirty="0"/>
              <a:t>using tools like </a:t>
            </a:r>
            <a:r>
              <a:rPr lang="en-US" altLang="nl-NL" sz="1050" b="1" dirty="0"/>
              <a:t>Mockito, Junit, Istanbul </a:t>
            </a:r>
            <a:r>
              <a:rPr lang="en-US" altLang="nl-NL" sz="1050" dirty="0"/>
              <a:t>and ensuring quality</a:t>
            </a:r>
            <a:endParaRPr lang="en-US" altLang="nl-NL" sz="900"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a:t>Nikkala Mrunalini</a:t>
            </a:r>
          </a:p>
        </p:txBody>
      </p:sp>
      <p:pic>
        <p:nvPicPr>
          <p:cNvPr id="7179" name="Picture 7">
            <a:hlinkClick r:id="rId4"/>
            <a:extLst>
              <a:ext uri="{FF2B5EF4-FFF2-40B4-BE49-F238E27FC236}">
                <a16:creationId xmlns:a16="http://schemas.microsoft.com/office/drawing/2014/main" id="{12618B16-99B6-4F89-A145-C5939A9383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3582" t="2058" r="24332" b="4875"/>
          <a:stretch>
            <a:fillRect/>
          </a:stretch>
        </p:blipFill>
        <p:spPr bwMode="auto">
          <a:xfrm>
            <a:off x="4444005" y="6276180"/>
            <a:ext cx="58519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1" name="Picture 6" descr="Movie, play, video icon">
            <a:hlinkClick r:id="rId6"/>
            <a:extLst>
              <a:ext uri="{FF2B5EF4-FFF2-40B4-BE49-F238E27FC236}">
                <a16:creationId xmlns:a16="http://schemas.microsoft.com/office/drawing/2014/main" id="{568E79A1-196A-4599-9F1F-AD39B99F122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71480" y="6167537"/>
            <a:ext cx="47312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hlinkClick r:id="rId8"/>
            <a:extLst>
              <a:ext uri="{FF2B5EF4-FFF2-40B4-BE49-F238E27FC236}">
                <a16:creationId xmlns:a16="http://schemas.microsoft.com/office/drawing/2014/main" id="{89622B52-B834-40D0-9BA5-24EF14F2A61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72400" y="1992313"/>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98536" y="198913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1171282298"/>
              </p:ext>
            </p:extLst>
          </p:nvPr>
        </p:nvGraphicFramePr>
        <p:xfrm>
          <a:off x="9186863" y="1229421"/>
          <a:ext cx="3200400" cy="5334000"/>
        </p:xfrm>
        <a:graphic>
          <a:graphicData uri="http://schemas.openxmlformats.org/drawingml/2006/table">
            <a:tbl>
              <a:tblPr firstRow="1" bandRow="1">
                <a:tableStyleId>{0E3FDE45-AF77-4B5C-9715-49D594BDF05E}</a:tableStyleId>
              </a:tblPr>
              <a:tblGrid>
                <a:gridCol w="685800">
                  <a:extLst>
                    <a:ext uri="{9D8B030D-6E8A-4147-A177-3AD203B41FA5}">
                      <a16:colId xmlns:a16="http://schemas.microsoft.com/office/drawing/2014/main" val="3331298770"/>
                    </a:ext>
                  </a:extLst>
                </a:gridCol>
                <a:gridCol w="2514600">
                  <a:extLst>
                    <a:ext uri="{9D8B030D-6E8A-4147-A177-3AD203B41FA5}">
                      <a16:colId xmlns:a16="http://schemas.microsoft.com/office/drawing/2014/main" val="879084521"/>
                    </a:ext>
                  </a:extLst>
                </a:gridCol>
              </a:tblGrid>
              <a:tr h="432579">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u="none" strike="noStrike" kern="1200" cap="none" spc="0" normalizeH="0" baseline="0" noProof="0" dirty="0">
                          <a:ln>
                            <a:noFill/>
                          </a:ln>
                          <a:effectLst/>
                          <a:uLnTx/>
                          <a:uFillTx/>
                        </a:rPr>
                        <a:t>Java Basics, OOPS, Generics, Collections, Arrays, Loops, Lambda Exp, Stream API</a:t>
                      </a:r>
                    </a:p>
                    <a:p>
                      <a:r>
                        <a:rPr kumimoji="0" lang="en-US" sz="800" b="0" u="none" strike="noStrike" kern="1200" cap="none" spc="0" normalizeH="0" baseline="0" dirty="0">
                          <a:ln>
                            <a:noFill/>
                          </a:ln>
                          <a:effectLst/>
                          <a:uLnTx/>
                          <a:uFillTx/>
                        </a:rPr>
                        <a:t>Junit, Mockito, Servlets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172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800" u="none" strike="noStrike" kern="1200" cap="none" spc="0" normalizeH="0" baseline="0" dirty="0">
                          <a:ln>
                            <a:noFill/>
                          </a:ln>
                          <a:effectLst/>
                          <a:uLnTx/>
                          <a:uFillTx/>
                        </a:rPr>
                        <a:t>IOC &amp; Dependency Injection, Autowire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479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REST controllers, Implementation of GET, POST, PUT &amp; DELETE, Bean Validation &amp; Exception Handling, Testing Services, Controller &amp; Repository layer</a:t>
                      </a:r>
                      <a:endParaRPr lang="en-US" sz="800" dirty="0">
                        <a:solidFill>
                          <a:schemeClr val="tx1"/>
                        </a:solidFill>
                      </a:endParaRPr>
                    </a:p>
                  </a:txBody>
                  <a:tcPr/>
                </a:tc>
                <a:extLst>
                  <a:ext uri="{0D108BD9-81ED-4DB2-BD59-A6C34878D82A}">
                    <a16:rowId xmlns:a16="http://schemas.microsoft.com/office/drawing/2014/main" val="3229840877"/>
                  </a:ext>
                </a:extLst>
              </a:tr>
              <a:tr h="317225">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Implement DAO layer using spring Data repositories, Transaction Management</a:t>
                      </a:r>
                      <a:endParaRPr lang="en-US" sz="800" dirty="0">
                        <a:solidFill>
                          <a:schemeClr val="tx1"/>
                        </a:solidFill>
                      </a:endParaRPr>
                    </a:p>
                  </a:txBody>
                  <a:tcPr/>
                </a:tc>
                <a:extLst>
                  <a:ext uri="{0D108BD9-81ED-4DB2-BD59-A6C34878D82A}">
                    <a16:rowId xmlns:a16="http://schemas.microsoft.com/office/drawing/2014/main" val="668073409"/>
                  </a:ext>
                </a:extLst>
              </a:tr>
              <a:tr h="547934">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800" u="none" strike="noStrike" kern="1200" cap="none" spc="0" normalizeH="0" baseline="0" dirty="0">
                          <a:ln>
                            <a:noFill/>
                          </a:ln>
                          <a:effectLst/>
                          <a:uLnTx/>
                          <a:uFillTx/>
                        </a:rPr>
                        <a:t>Spring Boot Starters, annotations, Messaging Service, Sync/Async comms, Swagger API specifications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31722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Eureka, </a:t>
                      </a:r>
                      <a:r>
                        <a:rPr kumimoji="0" lang="en-US" sz="800" u="none" strike="noStrike" kern="1200" cap="none" spc="0" normalizeH="0" baseline="0" dirty="0" err="1">
                          <a:ln>
                            <a:noFill/>
                          </a:ln>
                          <a:solidFill>
                            <a:schemeClr val="tx1"/>
                          </a:solidFill>
                          <a:effectLst/>
                          <a:uLnTx/>
                          <a:uFillTx/>
                          <a:latin typeface="+mn-lt"/>
                          <a:ea typeface="+mn-ea"/>
                          <a:cs typeface="+mn-cs"/>
                        </a:rPr>
                        <a:t>Hystrix</a:t>
                      </a:r>
                      <a:r>
                        <a:rPr kumimoji="0" lang="en-US" sz="800" u="none" strike="noStrike" kern="1200" cap="none" spc="0" normalizeH="0" baseline="0" dirty="0">
                          <a:ln>
                            <a:noFill/>
                          </a:ln>
                          <a:solidFill>
                            <a:schemeClr val="tx1"/>
                          </a:solidFill>
                          <a:effectLst/>
                          <a:uLnTx/>
                          <a:uFillTx/>
                          <a:latin typeface="+mn-lt"/>
                          <a:ea typeface="+mn-ea"/>
                          <a:cs typeface="+mn-cs"/>
                        </a:rPr>
                        <a:t>, </a:t>
                      </a:r>
                      <a:r>
                        <a:rPr kumimoji="0" lang="en-US" sz="800" u="none" strike="noStrike" kern="1200" cap="none" spc="0" normalizeH="0" baseline="0" dirty="0" err="1">
                          <a:ln>
                            <a:noFill/>
                          </a:ln>
                          <a:solidFill>
                            <a:schemeClr val="tx1"/>
                          </a:solidFill>
                          <a:effectLst/>
                          <a:uLnTx/>
                          <a:uFillTx/>
                          <a:latin typeface="+mn-lt"/>
                          <a:ea typeface="+mn-ea"/>
                          <a:cs typeface="+mn-cs"/>
                        </a:rPr>
                        <a:t>Zuul</a:t>
                      </a:r>
                      <a:r>
                        <a:rPr kumimoji="0" lang="en-US" sz="800" u="none" strike="noStrike" kern="1200" cap="none" spc="0" normalizeH="0" baseline="0" dirty="0">
                          <a:ln>
                            <a:noFill/>
                          </a:ln>
                          <a:solidFill>
                            <a:schemeClr val="tx1"/>
                          </a:solidFill>
                          <a:effectLst/>
                          <a:uLnTx/>
                          <a:uFillTx/>
                          <a:latin typeface="+mn-lt"/>
                          <a:ea typeface="+mn-ea"/>
                          <a:cs typeface="+mn-cs"/>
                        </a:rPr>
                        <a:t> &amp; Config Server</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432579">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Components, Hooks, Event handling, Redux, Reducers, Testing using Jasmin &amp; Karma</a:t>
                      </a:r>
                    </a:p>
                    <a:p>
                      <a:pPr marL="0" lvl="1" indent="0" algn="l" defTabSz="914400" rtl="0" eaLnBrk="1" latinLnBrk="0" hangingPunct="1">
                        <a:buFont typeface="Arial" panose="020B0604020202020204" pitchFamily="34" charset="0"/>
                        <a:buNone/>
                      </a:pP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3172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a:t>
                      </a:r>
                      <a:r>
                        <a:rPr kumimoji="0" lang="en-US" sz="8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Sql</a:t>
                      </a: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 Advanced RDS Basics</a:t>
                      </a:r>
                    </a:p>
                  </a:txBody>
                  <a:tcPr/>
                </a:tc>
                <a:extLst>
                  <a:ext uri="{0D108BD9-81ED-4DB2-BD59-A6C34878D82A}">
                    <a16:rowId xmlns:a16="http://schemas.microsoft.com/office/drawing/2014/main" val="3158575213"/>
                  </a:ext>
                </a:extLst>
              </a:tr>
              <a:tr h="432579">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HTML 5 &amp; CSS 3,JavaScript, ES6 &amp; TypeScript</a:t>
                      </a:r>
                    </a:p>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Reusable templates, Optimized UI Designed</a:t>
                      </a:r>
                    </a:p>
                  </a:txBody>
                  <a:tcPr/>
                </a:tc>
                <a:extLst>
                  <a:ext uri="{0D108BD9-81ED-4DB2-BD59-A6C34878D82A}">
                    <a16:rowId xmlns:a16="http://schemas.microsoft.com/office/drawing/2014/main" val="2298680090"/>
                  </a:ext>
                </a:extLst>
              </a:tr>
              <a:tr h="432579">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a:t>
                      </a:r>
                      <a:r>
                        <a:rPr kumimoji="0" lang="en-US" sz="8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IDE,PMD,Checkstyle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pPr marL="0" lvl="1" indent="0" algn="l" defTabSz="914400" rtl="0" eaLnBrk="1" latinLnBrk="0" hangingPunct="1">
                        <a:buFont typeface="Arial" panose="020B0604020202020204" pitchFamily="34" charset="0"/>
                        <a:buNone/>
                      </a:pPr>
                      <a:endParaRPr kumimoji="0" lang="en-US" sz="80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val="9512774"/>
                  </a:ext>
                </a:extLst>
              </a:tr>
              <a:tr h="5479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645317192"/>
                  </a:ext>
                </a:extLst>
              </a:tr>
              <a:tr h="201870">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653916308"/>
                  </a:ext>
                </a:extLst>
              </a:tr>
              <a:tr h="201870">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840432058"/>
                  </a:ext>
                </a:extLst>
              </a:tr>
            </a:tbl>
          </a:graphicData>
        </a:graphic>
      </p:graphicFrame>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425950"/>
          </a:xfrm>
          <a:prstGeom prst="rect">
            <a:avLst/>
          </a:prstGeom>
        </p:spPr>
        <p:txBody>
          <a:bodyPr wrap="square">
            <a:spAutoFit/>
          </a:bodyPr>
          <a:lstStyle/>
          <a:p>
            <a:pPr lvl="0">
              <a:lnSpc>
                <a:spcPct val="114000"/>
              </a:lnSpc>
              <a:defRPr/>
            </a:pPr>
            <a:r>
              <a:rPr lang="en-US" altLang="nl-NL" sz="1000" dirty="0">
                <a:solidFill>
                  <a:prstClr val="black"/>
                </a:solidFill>
                <a:latin typeface="Verdana" panose="020B0604030504040204" pitchFamily="34" charset="0"/>
              </a:rPr>
              <a:t>Bachelor of Engineering </a:t>
            </a:r>
          </a:p>
          <a:p>
            <a:pPr lvl="0">
              <a:lnSpc>
                <a:spcPct val="114000"/>
              </a:lnSpc>
              <a:defRPr/>
            </a:pPr>
            <a:r>
              <a:rPr lang="en-US" altLang="nl-NL" sz="1000" dirty="0">
                <a:solidFill>
                  <a:prstClr val="black"/>
                </a:solidFill>
                <a:latin typeface="Verdana" panose="020B0604030504040204" pitchFamily="34" charset="0"/>
              </a:rPr>
              <a:t>Computer Science : 2017 - 2021</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r>
              <a:rPr lang="en-US" altLang="nl-NL" sz="1000" b="1" dirty="0">
                <a:solidFill>
                  <a:srgbClr val="0070AD"/>
                </a:solidFill>
                <a:latin typeface="Verdana" panose="020B0604030504040204" pitchFamily="34" charset="0"/>
              </a:rPr>
              <a:t>Skills</a:t>
            </a:r>
            <a:endParaRPr lang="en-US" sz="1000" dirty="0"/>
          </a:p>
        </p:txBody>
      </p:sp>
      <p:sp>
        <p:nvSpPr>
          <p:cNvPr id="4" name="Text Placeholder 3">
            <a:extLst>
              <a:ext uri="{FF2B5EF4-FFF2-40B4-BE49-F238E27FC236}">
                <a16:creationId xmlns:a16="http://schemas.microsoft.com/office/drawing/2014/main" id="{3A1D71D7-1BB5-4EBC-BF58-6052D553C22A}"/>
              </a:ext>
            </a:extLst>
          </p:cNvPr>
          <p:cNvSpPr>
            <a:spLocks noGrp="1"/>
          </p:cNvSpPr>
          <p:nvPr>
            <p:ph type="body" sz="quarter" idx="43"/>
          </p:nvPr>
        </p:nvSpPr>
        <p:spPr>
          <a:xfrm>
            <a:off x="3696642" y="1279518"/>
            <a:ext cx="2373312" cy="295449"/>
          </a:xfrm>
        </p:spPr>
        <p:txBody>
          <a:bodyPr/>
          <a:lstStyle/>
          <a:p>
            <a:r>
              <a:rPr lang="en-IN" dirty="0"/>
              <a:t>Hyderabad</a:t>
            </a:r>
          </a:p>
        </p:txBody>
      </p:sp>
      <p:pic>
        <p:nvPicPr>
          <p:cNvPr id="27" name="Picture Placeholder 26" descr="A picture containing person, posing&#10;&#10;Description automatically generated">
            <a:extLst>
              <a:ext uri="{FF2B5EF4-FFF2-40B4-BE49-F238E27FC236}">
                <a16:creationId xmlns:a16="http://schemas.microsoft.com/office/drawing/2014/main" id="{D3F6F601-48EB-4E00-807E-8F0DF17646ED}"/>
              </a:ext>
            </a:extLst>
          </p:cNvPr>
          <p:cNvPicPr>
            <a:picLocks noGrp="1" noChangeAspect="1"/>
          </p:cNvPicPr>
          <p:nvPr>
            <p:ph type="pic" sz="quarter" idx="46"/>
          </p:nvPr>
        </p:nvPicPr>
        <p:blipFill>
          <a:blip r:embed="rId10">
            <a:extLst>
              <a:ext uri="{28A0092B-C50C-407E-A947-70E740481C1C}">
                <a14:useLocalDpi xmlns:a14="http://schemas.microsoft.com/office/drawing/2010/main" val="0"/>
              </a:ext>
            </a:extLst>
          </a:blip>
          <a:srcRect t="16667" b="16667"/>
          <a:stretch>
            <a:fillRect/>
          </a:stretch>
        </p:blipFill>
        <p:spPr/>
      </p:pic>
    </p:spTree>
    <p:extLst>
      <p:ext uri="{BB962C8B-B14F-4D97-AF65-F5344CB8AC3E}">
        <p14:creationId xmlns:p14="http://schemas.microsoft.com/office/powerpoint/2010/main" val="2031523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5430857F-5B57-4BA6-87F2-356B3F6438EF}">
  <ds:schemaRefs>
    <ds:schemaRef ds:uri="http://purl.org/dc/terms/"/>
    <ds:schemaRef ds:uri="c43bfbf7-b5f8-4451-8464-ef79a2e28ca1"/>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25289c4b-8fd1-4155-b56f-82d6fa13afd3"/>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3596</TotalTime>
  <Words>330</Words>
  <Application>Microsoft Office PowerPoint</Application>
  <PresentationFormat>Widescreen</PresentationFormat>
  <Paragraphs>61</Paragraphs>
  <Slides>1</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Times New Roman</vt:lpstr>
      <vt:lpstr>Verdana</vt:lpstr>
      <vt:lpstr>Wingdings</vt:lpstr>
      <vt:lpstr>1_CG_2012_Template</vt:lpstr>
      <vt:lpstr>1_Capgemini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Nikkala, Mrunalini</cp:lastModifiedBy>
  <cp:revision>114</cp:revision>
  <dcterms:created xsi:type="dcterms:W3CDTF">2020-09-22T06:24:34Z</dcterms:created>
  <dcterms:modified xsi:type="dcterms:W3CDTF">2022-11-10T11:23:36Z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