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CA1"/>
    <a:srgbClr val="6E9BB0"/>
    <a:srgbClr val="63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FCC84-BC0F-4421-92AF-AB8966F59FD7}" v="425" dt="2019-04-23T15:42:25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a Simeonova Angelova" userId="S::s9anni00@students.osao.fi::9295779b-f178-4994-9708-40f3d840f44e" providerId="AD" clId="Web-{DD00C422-6240-460E-ACD6-DEEDCD2A30F8}"/>
    <pc:docChg chg="modSld">
      <pc:chgData name="Nina Simeonova Angelova" userId="S::s9anni00@students.osao.fi::9295779b-f178-4994-9708-40f3d840f44e" providerId="AD" clId="Web-{DD00C422-6240-460E-ACD6-DEEDCD2A30F8}" dt="2019-05-01T09:26:01.642" v="0" actId="1076"/>
      <pc:docMkLst>
        <pc:docMk/>
      </pc:docMkLst>
      <pc:sldChg chg="modSp">
        <pc:chgData name="Nina Simeonova Angelova" userId="S::s9anni00@students.osao.fi::9295779b-f178-4994-9708-40f3d840f44e" providerId="AD" clId="Web-{DD00C422-6240-460E-ACD6-DEEDCD2A30F8}" dt="2019-05-01T09:26:01.642" v="0" actId="1076"/>
        <pc:sldMkLst>
          <pc:docMk/>
          <pc:sldMk cId="1122172205" sldId="269"/>
        </pc:sldMkLst>
        <pc:picChg chg="mod">
          <ac:chgData name="Nina Simeonova Angelova" userId="S::s9anni00@students.osao.fi::9295779b-f178-4994-9708-40f3d840f44e" providerId="AD" clId="Web-{DD00C422-6240-460E-ACD6-DEEDCD2A30F8}" dt="2019-05-01T09:26:01.642" v="0" actId="1076"/>
          <ac:picMkLst>
            <pc:docMk/>
            <pc:sldMk cId="1122172205" sldId="269"/>
            <ac:picMk id="11" creationId="{DEB268B3-939C-449C-A209-3EFC7632D0BD}"/>
          </ac:picMkLst>
        </pc:picChg>
      </pc:sldChg>
    </pc:docChg>
  </pc:docChgLst>
  <pc:docChgLst>
    <pc:chgData name="Paula Saastamoinen" userId="7c83b564-de81-44b4-a91d-27bf1452344d" providerId="ADAL" clId="{33AFCC84-BC0F-4421-92AF-AB8966F59FD7}"/>
    <pc:docChg chg="custSel modSld">
      <pc:chgData name="Paula Saastamoinen" userId="7c83b564-de81-44b4-a91d-27bf1452344d" providerId="ADAL" clId="{33AFCC84-BC0F-4421-92AF-AB8966F59FD7}" dt="2019-04-23T15:42:25.717" v="423" actId="14100"/>
      <pc:docMkLst>
        <pc:docMk/>
      </pc:docMkLst>
      <pc:sldChg chg="modSp">
        <pc:chgData name="Paula Saastamoinen" userId="7c83b564-de81-44b4-a91d-27bf1452344d" providerId="ADAL" clId="{33AFCC84-BC0F-4421-92AF-AB8966F59FD7}" dt="2019-04-23T14:47:15.399" v="3" actId="313"/>
        <pc:sldMkLst>
          <pc:docMk/>
          <pc:sldMk cId="2702969683" sldId="257"/>
        </pc:sldMkLst>
        <pc:spChg chg="mod">
          <ac:chgData name="Paula Saastamoinen" userId="7c83b564-de81-44b4-a91d-27bf1452344d" providerId="ADAL" clId="{33AFCC84-BC0F-4421-92AF-AB8966F59FD7}" dt="2019-04-23T14:47:15.399" v="3" actId="313"/>
          <ac:spMkLst>
            <pc:docMk/>
            <pc:sldMk cId="2702969683" sldId="257"/>
            <ac:spMk id="3" creationId="{00000000-0000-0000-0000-000000000000}"/>
          </ac:spMkLst>
        </pc:spChg>
      </pc:sldChg>
      <pc:sldChg chg="modSp">
        <pc:chgData name="Paula Saastamoinen" userId="7c83b564-de81-44b4-a91d-27bf1452344d" providerId="ADAL" clId="{33AFCC84-BC0F-4421-92AF-AB8966F59FD7}" dt="2019-04-23T14:52:52.204" v="42" actId="20577"/>
        <pc:sldMkLst>
          <pc:docMk/>
          <pc:sldMk cId="238255135" sldId="258"/>
        </pc:sldMkLst>
        <pc:spChg chg="mod">
          <ac:chgData name="Paula Saastamoinen" userId="7c83b564-de81-44b4-a91d-27bf1452344d" providerId="ADAL" clId="{33AFCC84-BC0F-4421-92AF-AB8966F59FD7}" dt="2019-04-23T14:52:52.204" v="42" actId="20577"/>
          <ac:spMkLst>
            <pc:docMk/>
            <pc:sldMk cId="238255135" sldId="258"/>
            <ac:spMk id="3" creationId="{00000000-0000-0000-0000-000000000000}"/>
          </ac:spMkLst>
        </pc:spChg>
      </pc:sldChg>
      <pc:sldChg chg="modSp">
        <pc:chgData name="Paula Saastamoinen" userId="7c83b564-de81-44b4-a91d-27bf1452344d" providerId="ADAL" clId="{33AFCC84-BC0F-4421-92AF-AB8966F59FD7}" dt="2019-04-23T14:54:23.248" v="94" actId="20577"/>
        <pc:sldMkLst>
          <pc:docMk/>
          <pc:sldMk cId="3765102945" sldId="260"/>
        </pc:sldMkLst>
        <pc:spChg chg="mod">
          <ac:chgData name="Paula Saastamoinen" userId="7c83b564-de81-44b4-a91d-27bf1452344d" providerId="ADAL" clId="{33AFCC84-BC0F-4421-92AF-AB8966F59FD7}" dt="2019-04-23T14:54:23.248" v="94" actId="20577"/>
          <ac:spMkLst>
            <pc:docMk/>
            <pc:sldMk cId="3765102945" sldId="260"/>
            <ac:spMk id="3" creationId="{00000000-0000-0000-0000-000000000000}"/>
          </ac:spMkLst>
        </pc:spChg>
      </pc:sldChg>
      <pc:sldChg chg="modSp">
        <pc:chgData name="Paula Saastamoinen" userId="7c83b564-de81-44b4-a91d-27bf1452344d" providerId="ADAL" clId="{33AFCC84-BC0F-4421-92AF-AB8966F59FD7}" dt="2019-04-23T14:57:12.415" v="95" actId="113"/>
        <pc:sldMkLst>
          <pc:docMk/>
          <pc:sldMk cId="2009925764" sldId="261"/>
        </pc:sldMkLst>
        <pc:spChg chg="mod">
          <ac:chgData name="Paula Saastamoinen" userId="7c83b564-de81-44b4-a91d-27bf1452344d" providerId="ADAL" clId="{33AFCC84-BC0F-4421-92AF-AB8966F59FD7}" dt="2019-04-23T14:57:12.415" v="95" actId="113"/>
          <ac:spMkLst>
            <pc:docMk/>
            <pc:sldMk cId="2009925764" sldId="261"/>
            <ac:spMk id="3" creationId="{00000000-0000-0000-0000-000000000000}"/>
          </ac:spMkLst>
        </pc:spChg>
      </pc:sldChg>
      <pc:sldChg chg="addSp delSp modSp">
        <pc:chgData name="Paula Saastamoinen" userId="7c83b564-de81-44b4-a91d-27bf1452344d" providerId="ADAL" clId="{33AFCC84-BC0F-4421-92AF-AB8966F59FD7}" dt="2019-04-23T15:42:25.717" v="423" actId="14100"/>
        <pc:sldMkLst>
          <pc:docMk/>
          <pc:sldMk cId="1122172205" sldId="269"/>
        </pc:sldMkLst>
        <pc:spChg chg="mod">
          <ac:chgData name="Paula Saastamoinen" userId="7c83b564-de81-44b4-a91d-27bf1452344d" providerId="ADAL" clId="{33AFCC84-BC0F-4421-92AF-AB8966F59FD7}" dt="2019-04-23T15:42:25.717" v="423" actId="14100"/>
          <ac:spMkLst>
            <pc:docMk/>
            <pc:sldMk cId="1122172205" sldId="269"/>
            <ac:spMk id="3" creationId="{00000000-0000-0000-0000-000000000000}"/>
          </ac:spMkLst>
        </pc:spChg>
        <pc:picChg chg="del mod">
          <ac:chgData name="Paula Saastamoinen" userId="7c83b564-de81-44b4-a91d-27bf1452344d" providerId="ADAL" clId="{33AFCC84-BC0F-4421-92AF-AB8966F59FD7}" dt="2019-04-23T15:38:24.402" v="164" actId="478"/>
          <ac:picMkLst>
            <pc:docMk/>
            <pc:sldMk cId="1122172205" sldId="269"/>
            <ac:picMk id="7" creationId="{00000000-0000-0000-0000-000000000000}"/>
          </ac:picMkLst>
        </pc:picChg>
        <pc:picChg chg="add mod ord">
          <ac:chgData name="Paula Saastamoinen" userId="7c83b564-de81-44b4-a91d-27bf1452344d" providerId="ADAL" clId="{33AFCC84-BC0F-4421-92AF-AB8966F59FD7}" dt="2019-04-23T15:40:34.791" v="188" actId="1036"/>
          <ac:picMkLst>
            <pc:docMk/>
            <pc:sldMk cId="1122172205" sldId="269"/>
            <ac:picMk id="9" creationId="{634AD310-187C-4674-9D38-0596924AF6C7}"/>
          </ac:picMkLst>
        </pc:picChg>
        <pc:picChg chg="add mod">
          <ac:chgData name="Paula Saastamoinen" userId="7c83b564-de81-44b4-a91d-27bf1452344d" providerId="ADAL" clId="{33AFCC84-BC0F-4421-92AF-AB8966F59FD7}" dt="2019-04-23T15:40:22.558" v="179" actId="1076"/>
          <ac:picMkLst>
            <pc:docMk/>
            <pc:sldMk cId="1122172205" sldId="269"/>
            <ac:picMk id="11" creationId="{DEB268B3-939C-449C-A209-3EFC7632D0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3023D-A195-4657-AEE7-79EC5C51D325}" type="datetimeFigureOut">
              <a:rPr lang="fi-FI" smtClean="0"/>
              <a:t>1.5.2019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62E97-6F8A-4E9F-869F-33B1A8308A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189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"/>
            <a:ext cx="10226842" cy="7800134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436563"/>
            <a:ext cx="9144000" cy="2387600"/>
          </a:xfrm>
        </p:spPr>
        <p:txBody>
          <a:bodyPr anchor="b"/>
          <a:lstStyle>
            <a:lvl1pPr algn="ctr">
              <a:defRPr sz="6000" b="1">
                <a:latin typeface="Bradley Hand ITC" panose="03070402050302030203" pitchFamily="66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1448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BD0702-CD4A-4FFD-9F9C-DAD05F362FCA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053EF-15D7-4C53-A6A9-A43B92D5233D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940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2DEF-28E3-44D6-809A-4ABA6DC5F1DF}" type="datetime1">
              <a:rPr lang="fi-FI" smtClean="0"/>
              <a:t>1.5.2019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13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80DC-DA37-4950-B382-D069C65C4082}" type="datetime1">
              <a:rPr lang="fi-FI" smtClean="0"/>
              <a:t>1.5.2019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51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radley Hand ITC" panose="03070402050302030203" pitchFamily="66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ü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BF8CD9-EF20-44F3-9835-56B4984FFFBF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053EF-15D7-4C53-A6A9-A43B92D5233D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0398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AF91-D112-471A-839E-1C3B40AF5E5D}" type="datetime1">
              <a:rPr lang="fi-FI" smtClean="0"/>
              <a:t>1.5.2019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094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9924-2B08-4183-8AA2-D34E1074307D}" type="datetime1">
              <a:rPr lang="fi-FI" smtClean="0"/>
              <a:t>1.5.2019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95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1A58-FF06-4681-ADC3-B8588320B660}" type="datetime1">
              <a:rPr lang="fi-FI" smtClean="0"/>
              <a:t>1.5.2019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347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466D-593E-4546-8C98-703C7F616F8C}" type="datetime1">
              <a:rPr lang="fi-FI" smtClean="0"/>
              <a:t>1.5.2019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64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C9F2-8D9E-4C88-B16E-1F6659D8AF38}" type="datetime1">
              <a:rPr lang="fi-FI" smtClean="0"/>
              <a:t>1.5.2019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359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A16E-EEC3-4547-BE0C-C657427E2582}" type="datetime1">
              <a:rPr lang="fi-FI" smtClean="0"/>
              <a:t>1.5.2019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574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023D-5503-4F64-BE79-6B46F699EBFD}" type="datetime1">
              <a:rPr lang="fi-FI" smtClean="0"/>
              <a:t>1.5.2019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24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8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75EB-DD68-48C5-A908-B3544AE82871}" type="datetime1">
              <a:rPr lang="fi-FI" smtClean="0"/>
              <a:t>1.5.2019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Paula Saastamoinen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53EF-15D7-4C53-A6A9-A43B92D523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354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ranoste.fi/cv-vinkit/" TargetMode="External"/><Relationship Id="rId2" Type="http://schemas.openxmlformats.org/officeDocument/2006/relationships/hyperlink" Target="http://te-palvelut.fi/te/fi/pdf/curriculumvitae_malli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yle.fi/uutiset/3-1051741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uranoste.fi/cv-vinki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Curriculum Vitae</a:t>
            </a:r>
            <a:br>
              <a:rPr lang="fi-FI" dirty="0"/>
            </a:br>
            <a:r>
              <a:rPr lang="fi-FI" dirty="0"/>
              <a:t>Ansioluettelo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Paula Saastamoinen</a:t>
            </a:r>
          </a:p>
          <a:p>
            <a:r>
              <a:rPr lang="fi-FI" sz="1400" i="1" dirty="0"/>
              <a:t>Lähde: Uranoste – Vakuuttava CV kohta kohdalta – Jaana Lauri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4065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Muuta huomioitavaa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1" y="1825625"/>
            <a:ext cx="4993104" cy="4351338"/>
          </a:xfrm>
        </p:spPr>
        <p:txBody>
          <a:bodyPr>
            <a:normAutofit/>
          </a:bodyPr>
          <a:lstStyle/>
          <a:p>
            <a:r>
              <a:rPr lang="fi-FI" sz="1800" dirty="0"/>
              <a:t>Luottamustoimet</a:t>
            </a:r>
          </a:p>
          <a:p>
            <a:r>
              <a:rPr lang="fi-FI" sz="1800" dirty="0"/>
              <a:t>Harrastukset </a:t>
            </a:r>
          </a:p>
          <a:p>
            <a:pPr lvl="1"/>
            <a:r>
              <a:rPr lang="fi-FI" sz="1600" dirty="0"/>
              <a:t>Tuo esille etenkin työtehtäviin liittyvät harrastukset</a:t>
            </a:r>
          </a:p>
          <a:p>
            <a:pPr lvl="1"/>
            <a:r>
              <a:rPr lang="fi-FI" sz="1600" dirty="0"/>
              <a:t>Onko vapaa-ajallaan aktiivinen ihminen sitä myös työelämässä?</a:t>
            </a:r>
          </a:p>
          <a:p>
            <a:pPr lvl="1"/>
            <a:r>
              <a:rPr lang="fi-FI" sz="1600" dirty="0"/>
              <a:t>Mitä valintani vapaa-ajalla kertovat mielenkiinnon kohteistani, arvoistani, tavastani toimia yhteiskunnassa?</a:t>
            </a:r>
          </a:p>
          <a:p>
            <a:r>
              <a:rPr lang="fi-FI" sz="1800" dirty="0"/>
              <a:t>Asevelvollisuus </a:t>
            </a:r>
          </a:p>
          <a:p>
            <a:pPr lvl="1"/>
            <a:r>
              <a:rPr lang="fi-FI" sz="1600" dirty="0"/>
              <a:t>Saa tuoda esille, mutta ei ole pakollista</a:t>
            </a:r>
          </a:p>
          <a:p>
            <a:r>
              <a:rPr lang="fi-FI" sz="1800" dirty="0"/>
              <a:t>Julkaisut</a:t>
            </a:r>
          </a:p>
          <a:p>
            <a:r>
              <a:rPr lang="fi-FI" sz="1800" dirty="0"/>
              <a:t>HUOM! Älä tuo esiin liian vanhoja, tähän päivään liittymättömiä asioita menneisyydestäsi.</a:t>
            </a:r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10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" r="9821"/>
          <a:stretch/>
        </p:blipFill>
        <p:spPr>
          <a:xfrm>
            <a:off x="5983705" y="1825625"/>
            <a:ext cx="5670885" cy="384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2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Suosittelija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>
            <a:normAutofit/>
          </a:bodyPr>
          <a:lstStyle/>
          <a:p>
            <a:r>
              <a:rPr lang="fi-FI" sz="1800" dirty="0"/>
              <a:t>Kysy aina suosittelijalta etukäteen, voiko hän toimia suosittelijanasi</a:t>
            </a:r>
          </a:p>
          <a:p>
            <a:pPr lvl="1"/>
            <a:r>
              <a:rPr lang="fi-FI" sz="1600" dirty="0"/>
              <a:t>Kerro missä ja miten olisit häntä käyttämässä suosittelijana</a:t>
            </a:r>
          </a:p>
          <a:p>
            <a:pPr lvl="1"/>
            <a:r>
              <a:rPr lang="fi-FI" sz="1600" dirty="0"/>
              <a:t>On tärkeää, että suosittelijan ja hakijan näkemykset ovat yhtäpitävät</a:t>
            </a:r>
          </a:p>
          <a:p>
            <a:r>
              <a:rPr lang="fi-FI" sz="1800" dirty="0"/>
              <a:t>Mielellään ”tuore” henkilö.</a:t>
            </a:r>
          </a:p>
          <a:p>
            <a:r>
              <a:rPr lang="fi-FI" sz="1800" dirty="0"/>
              <a:t>Kerro, mikä on suhteesi suosittelijaan. Suosittelija maksimissaan 5 vuoden takaa, koska todennäköisesti olet ihmisenä muuttunut ja kehittynyt. </a:t>
            </a:r>
          </a:p>
          <a:p>
            <a:r>
              <a:rPr lang="fi-FI" sz="1800" dirty="0"/>
              <a:t>Suosittelijaa ei ole välttämätöntä esittää ensi hakemuksessa.</a:t>
            </a:r>
          </a:p>
          <a:p>
            <a:pPr lvl="1"/>
            <a:r>
              <a:rPr lang="fi-FI" sz="1600" dirty="0"/>
              <a:t>”Suosittelijat pyydettäessä”</a:t>
            </a:r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11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22" y="1825625"/>
            <a:ext cx="5075751" cy="32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7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Aukot työhistoriassa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>
            <a:normAutofit/>
          </a:bodyPr>
          <a:lstStyle/>
          <a:p>
            <a:r>
              <a:rPr lang="fi-FI" sz="1800" dirty="0"/>
              <a:t>Pääsääntöisesti rekrytoija odottaa saavansa nähdä katkeamattoman urahistorian</a:t>
            </a:r>
          </a:p>
          <a:p>
            <a:pPr lvl="1"/>
            <a:r>
              <a:rPr lang="fi-FI" sz="1600" dirty="0"/>
              <a:t>Ei kuitenkaan tarkoita ettei "aukkoja" ei saisi olla</a:t>
            </a:r>
          </a:p>
          <a:p>
            <a:r>
              <a:rPr lang="fi-FI" sz="1800" dirty="0"/>
              <a:t>Työttömyys, perhe-elämän vaateet, sairastumiset</a:t>
            </a:r>
          </a:p>
          <a:p>
            <a:pPr lvl="1"/>
            <a:r>
              <a:rPr lang="fi-FI" sz="1600" dirty="0"/>
              <a:t>Avaa harkiten tai älä ollenkaan. Mieti ovatko merkityksellisiä.</a:t>
            </a:r>
          </a:p>
          <a:p>
            <a:pPr lvl="1"/>
            <a:r>
              <a:rPr lang="fi-FI" sz="1600" dirty="0"/>
              <a:t>Jos rekrytoija kysyy mitä olet tehnyt, niin kerro sitten</a:t>
            </a:r>
          </a:p>
          <a:p>
            <a:r>
              <a:rPr lang="fi-FI" sz="1800" dirty="0"/>
              <a:t>Huomaako aukkoja välttämättä CV:stä? </a:t>
            </a:r>
          </a:p>
          <a:p>
            <a:r>
              <a:rPr lang="fi-FI" sz="1800" dirty="0"/>
              <a:t>Miten olet pitänyt itseäsi aktiivisena siinä välissä?</a:t>
            </a:r>
          </a:p>
          <a:p>
            <a:endParaRPr lang="fi-FI" sz="18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12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1"/>
          <a:stretch/>
        </p:blipFill>
        <p:spPr>
          <a:xfrm>
            <a:off x="5955631" y="1870075"/>
            <a:ext cx="5803232" cy="32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0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Mieti CV:n ulkoasua!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13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556" r="4785" b="3549"/>
          <a:stretch/>
        </p:blipFill>
        <p:spPr>
          <a:xfrm>
            <a:off x="930442" y="1690688"/>
            <a:ext cx="8487793" cy="459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8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Muut vinkit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5634789" cy="4351338"/>
          </a:xfrm>
        </p:spPr>
        <p:txBody>
          <a:bodyPr/>
          <a:lstStyle/>
          <a:p>
            <a:r>
              <a:rPr lang="fi-FI" sz="1800" dirty="0"/>
              <a:t>Nimeä CV: </a:t>
            </a:r>
            <a:r>
              <a:rPr lang="fi-FI" sz="1800" dirty="0" err="1"/>
              <a:t>Sukunimi_Etunimi_CV_pvkkvv</a:t>
            </a:r>
            <a:endParaRPr lang="fi-FI" sz="1800" dirty="0"/>
          </a:p>
          <a:p>
            <a:r>
              <a:rPr lang="fi-FI" sz="1800" dirty="0"/>
              <a:t>Lähetä / liitä hakemukseen pyydetyssä muodossa </a:t>
            </a:r>
            <a:r>
              <a:rPr lang="fi-FI" sz="1800" dirty="0">
                <a:sym typeface="Wingdings" panose="05000000000000000000" pitchFamily="2" charset="2"/>
              </a:rPr>
              <a:t></a:t>
            </a:r>
            <a:r>
              <a:rPr lang="fi-FI" sz="1800" dirty="0"/>
              <a:t> PDF toimii aina</a:t>
            </a:r>
          </a:p>
          <a:p>
            <a:r>
              <a:rPr lang="fi-FI" sz="1800" dirty="0"/>
              <a:t>Pidä yllä useampaa CV pohjaa</a:t>
            </a:r>
          </a:p>
          <a:p>
            <a:pPr lvl="1"/>
            <a:r>
              <a:rPr lang="fi-FI" sz="1600" dirty="0"/>
              <a:t>Ylläpidä CV:stä muutamaa eri versiota, joiden muokkaaminen haettavan paikan suhteen on helpompaa: projektityöhön, esimiestehtäviin, asiantuntijaksi.</a:t>
            </a:r>
          </a:p>
          <a:p>
            <a:pPr lvl="1"/>
            <a:r>
              <a:rPr lang="fi-FI" sz="1600" dirty="0"/>
              <a:t>Sinulla voi olla työkappale, johon olet kirjannut auki kaiken ja tarkasti </a:t>
            </a:r>
            <a:r>
              <a:rPr lang="fi-FI" sz="1600" dirty="0">
                <a:sym typeface="Wingdings" panose="05000000000000000000" pitchFamily="2" charset="2"/>
              </a:rPr>
              <a:t> </a:t>
            </a:r>
            <a:r>
              <a:rPr lang="fi-FI" sz="1600" dirty="0"/>
              <a:t>varo lähettämästä työkappaletta eteenpäin!</a:t>
            </a:r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14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725" y="1690688"/>
            <a:ext cx="4452895" cy="44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6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Linkit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6068627" cy="4351338"/>
          </a:xfrm>
        </p:spPr>
        <p:txBody>
          <a:bodyPr/>
          <a:lstStyle/>
          <a:p>
            <a:r>
              <a:rPr lang="fi-FI" sz="1800" dirty="0"/>
              <a:t>Työvoimatoimiston CV-malli:</a:t>
            </a:r>
          </a:p>
          <a:p>
            <a:pPr lvl="1"/>
            <a:r>
              <a:rPr lang="fi-FI" sz="1600" dirty="0">
                <a:hlinkClick r:id="rId2"/>
              </a:rPr>
              <a:t>http://te-palvelut.fi/te/fi/pdf/curriculumvitae_malli.pdf</a:t>
            </a:r>
            <a:endParaRPr lang="fi-FI" sz="1600" dirty="0"/>
          </a:p>
          <a:p>
            <a:r>
              <a:rPr lang="fi-FI" sz="1800" dirty="0" err="1"/>
              <a:t>Googlaa</a:t>
            </a:r>
            <a:r>
              <a:rPr lang="fi-FI" sz="1800" dirty="0"/>
              <a:t> "Visual CV”</a:t>
            </a:r>
          </a:p>
          <a:p>
            <a:pPr lvl="1"/>
            <a:r>
              <a:rPr lang="fi-FI" sz="1600" dirty="0"/>
              <a:t>Muista kuitenkin, että sisältö ratkaisee.</a:t>
            </a:r>
          </a:p>
          <a:p>
            <a:pPr lvl="1"/>
            <a:r>
              <a:rPr lang="fi-FI" sz="1600" dirty="0"/>
              <a:t>Sopiiko visuaalinen CV hakemaasi tehtävään?</a:t>
            </a:r>
          </a:p>
          <a:p>
            <a:r>
              <a:rPr lang="fi-FI" sz="1800" dirty="0"/>
              <a:t>Uranosteen CV-mallit:</a:t>
            </a:r>
          </a:p>
          <a:p>
            <a:pPr lvl="1"/>
            <a:r>
              <a:rPr lang="fi-FI" sz="1600" dirty="0">
                <a:hlinkClick r:id="rId3"/>
              </a:rPr>
              <a:t>http://uranoste.fi/cv-vinkit/</a:t>
            </a:r>
            <a:endParaRPr lang="fi-FI" sz="1600" dirty="0"/>
          </a:p>
          <a:p>
            <a:r>
              <a:rPr lang="fi-FI" sz="1800" dirty="0"/>
              <a:t>Näillä työhakemuksilla saatiin töitä, Yle 18.1.2019: </a:t>
            </a:r>
            <a:r>
              <a:rPr lang="fi-FI" sz="1800" dirty="0">
                <a:hlinkClick r:id="rId4"/>
              </a:rPr>
              <a:t>https://yle.fi/uutiset/3-10517412</a:t>
            </a:r>
            <a:endParaRPr lang="fi-FI" sz="1800" dirty="0"/>
          </a:p>
          <a:p>
            <a:r>
              <a:rPr lang="fi-FI" sz="1800" dirty="0"/>
              <a:t>Työkalu persoonallisen CV:n rakentamiseen</a:t>
            </a:r>
          </a:p>
          <a:p>
            <a:pPr lvl="1"/>
            <a:r>
              <a:rPr lang="fi-FI" sz="1400" dirty="0"/>
              <a:t>Canva.com</a:t>
            </a:r>
          </a:p>
          <a:p>
            <a:pPr lvl="1"/>
            <a:r>
              <a:rPr lang="fi-FI" sz="1400" dirty="0"/>
              <a:t>Hae ”ansioluettelo”, niin löydät ilmaiset ansioluettelopohjat</a:t>
            </a:r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15</a:t>
            </a:fld>
            <a:endParaRPr lang="fi-FI" dirty="0"/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DEB268B3-939C-449C-A209-3EFC7632D0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24" y="2837730"/>
            <a:ext cx="2676790" cy="3840613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634AD310-187C-4674-9D38-0596924AF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972" y="92198"/>
            <a:ext cx="2696187" cy="38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7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CV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8209547" cy="4351338"/>
          </a:xfrm>
        </p:spPr>
        <p:txBody>
          <a:bodyPr/>
          <a:lstStyle/>
          <a:p>
            <a:r>
              <a:rPr lang="fi-FI" sz="1600" dirty="0"/>
              <a:t>Töitä hakiessasi tarvitset kaksi erillistä dokumenttia: CV:n eli ansioluettelon ja työhakemuksen.</a:t>
            </a:r>
          </a:p>
          <a:p>
            <a:r>
              <a:rPr lang="fi-FI" sz="1600" dirty="0"/>
              <a:t>CV kertoo mitä olet tehnyt, mitä olet saanut aikaan ja </a:t>
            </a:r>
            <a:r>
              <a:rPr lang="fi-FI" sz="1600" b="1" dirty="0"/>
              <a:t>mitä osaat</a:t>
            </a:r>
            <a:r>
              <a:rPr lang="fi-FI" sz="1600" dirty="0"/>
              <a:t>:</a:t>
            </a:r>
          </a:p>
          <a:p>
            <a:pPr lvl="1"/>
            <a:r>
              <a:rPr lang="fi-FI" sz="1400" dirty="0"/>
              <a:t>CV on kuvaus työhistoriastasi, koulutuksestasi ja osaamisestasi.</a:t>
            </a:r>
          </a:p>
          <a:p>
            <a:pPr lvl="1"/>
            <a:r>
              <a:rPr lang="fi-FI" sz="1400" dirty="0"/>
              <a:t>Eniten työnantajaa kiinnostaa osaamisesi eli mitä pystyt tarjoamaan yritykselle.</a:t>
            </a:r>
          </a:p>
          <a:p>
            <a:r>
              <a:rPr lang="fi-FI" sz="1600" dirty="0"/>
              <a:t>Muokkaa CV:si aina avoimen työntehtävän mukaan korostaen niitä ominaisuuksia, joita </a:t>
            </a:r>
            <a:r>
              <a:rPr lang="fi-FI" sz="1600" b="1" dirty="0"/>
              <a:t>työtehtävässä edellytetään</a:t>
            </a:r>
            <a:r>
              <a:rPr lang="fi-FI" sz="1600" dirty="0"/>
              <a:t>. </a:t>
            </a:r>
          </a:p>
          <a:p>
            <a:r>
              <a:rPr lang="fi-FI" sz="1600" dirty="0"/>
              <a:t>CV:n lukijan pitää pystyä kertomasi perusteella arvioimaan, ovatko taitosi haetun työtehtävän kannalta riittävällä tasolla.</a:t>
            </a:r>
          </a:p>
          <a:p>
            <a:r>
              <a:rPr lang="fi-FI" sz="1600" dirty="0"/>
              <a:t>Vältä kertomasta samoja asioita CV:ssä ja työhakemuksessa. </a:t>
            </a:r>
          </a:p>
          <a:p>
            <a:r>
              <a:rPr lang="fi-FI" sz="1600" dirty="0"/>
              <a:t>Erottuminen muista työnhakijoista tapahtuu sisällön perusteella. </a:t>
            </a:r>
          </a:p>
          <a:p>
            <a:r>
              <a:rPr lang="fi-FI" sz="1600" dirty="0"/>
              <a:t>Ulkoasu ja tapasi tuottaa tekstiä kertovat ripauksen persoonastasi. </a:t>
            </a:r>
          </a:p>
          <a:p>
            <a:r>
              <a:rPr lang="fi-FI" sz="1600" dirty="0"/>
              <a:t>Muista myös CV:n "kieli”:</a:t>
            </a:r>
          </a:p>
          <a:p>
            <a:pPr lvl="1"/>
            <a:r>
              <a:rPr lang="fi-FI" sz="1400" dirty="0"/>
              <a:t>Otsikointi, ryhmittely ja looginen esitystapa parantavat luettavuutta.</a:t>
            </a:r>
            <a:endParaRPr lang="fi-FI" sz="1600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4738-926F-4111-9EAC-1EC28EF4A89B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2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81" y="2808830"/>
            <a:ext cx="3499072" cy="35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6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CV:n sisältö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6838"/>
          </a:xfrm>
        </p:spPr>
        <p:txBody>
          <a:bodyPr>
            <a:normAutofit fontScale="92500" lnSpcReduction="10000"/>
          </a:bodyPr>
          <a:lstStyle/>
          <a:p>
            <a:r>
              <a:rPr lang="fi-FI" sz="1600" dirty="0"/>
              <a:t>CV:n sisällön tulee olla selkeä, nopealukuinen: työnantaja käyttää lukemiseen aluksi vain 10 sekuntia. </a:t>
            </a:r>
          </a:p>
          <a:p>
            <a:r>
              <a:rPr lang="fi-FI" sz="1600" dirty="0"/>
              <a:t>Muotoile teksti niin että CV on informatiivinen ja helposti hahmotettava.</a:t>
            </a:r>
          </a:p>
          <a:p>
            <a:r>
              <a:rPr lang="fi-FI" sz="1600" dirty="0"/>
              <a:t>Henkilö- ja yhteystiedot, mahdollinen linkki </a:t>
            </a:r>
            <a:r>
              <a:rPr lang="fi-FI" sz="1600" dirty="0" err="1"/>
              <a:t>LinkedIn</a:t>
            </a:r>
            <a:r>
              <a:rPr lang="fi-FI" sz="1600" dirty="0"/>
              <a:t> -profiiliin </a:t>
            </a:r>
          </a:p>
          <a:p>
            <a:pPr lvl="1"/>
            <a:r>
              <a:rPr lang="fi-FI" sz="1400" dirty="0"/>
              <a:t>Huolehdi, että yhteystiedot toimivat!</a:t>
            </a:r>
          </a:p>
          <a:p>
            <a:r>
              <a:rPr lang="fi-FI" sz="1600" dirty="0"/>
              <a:t>Markkinointiosio/profiiliteksti: henkilöprofiili ja avaintaidot / ydinosaaminen</a:t>
            </a:r>
          </a:p>
          <a:p>
            <a:r>
              <a:rPr lang="fi-FI" sz="1600" dirty="0"/>
              <a:t>Koulutus ja täydennyskoulutus</a:t>
            </a:r>
          </a:p>
          <a:p>
            <a:r>
              <a:rPr lang="fi-FI" sz="1600" dirty="0"/>
              <a:t>Aikaisemmat työsuhteet ja niiden kesto</a:t>
            </a:r>
          </a:p>
          <a:p>
            <a:pPr lvl="1"/>
            <a:r>
              <a:rPr lang="fi-FI" sz="1400" dirty="0"/>
              <a:t>Työtehtävät avattuna sekä saavutukset lyhyesti, pelkkä nimike ei tarkoita mitään</a:t>
            </a:r>
          </a:p>
          <a:p>
            <a:pPr lvl="1"/>
            <a:r>
              <a:rPr lang="fi-FI" sz="1400" dirty="0"/>
              <a:t>Sama nimike eri työnantajan palveluksessa voi merkitä ihan eri asiaa</a:t>
            </a:r>
          </a:p>
          <a:p>
            <a:r>
              <a:rPr lang="fi-FI" sz="1600" dirty="0"/>
              <a:t>IT-taidot ja kielitaito (konkreettiset esimerkit osaamisen arvioinnissa)</a:t>
            </a:r>
          </a:p>
          <a:p>
            <a:pPr lvl="1"/>
            <a:r>
              <a:rPr lang="fi-FI" sz="1400" dirty="0"/>
              <a:t>Esim. html ja </a:t>
            </a:r>
            <a:r>
              <a:rPr lang="fi-FI" sz="1400" dirty="0" err="1"/>
              <a:t>css</a:t>
            </a:r>
            <a:r>
              <a:rPr lang="fi-FI" sz="1400" dirty="0"/>
              <a:t> perusteet, </a:t>
            </a:r>
            <a:r>
              <a:rPr lang="fi-FI" sz="1400" dirty="0" err="1"/>
              <a:t>javascript</a:t>
            </a:r>
            <a:r>
              <a:rPr lang="fi-FI" sz="1400" dirty="0"/>
              <a:t> alkeet, hyvä suullinen ja kirjallinen englanti</a:t>
            </a:r>
          </a:p>
          <a:p>
            <a:r>
              <a:rPr lang="fi-FI" sz="1600" dirty="0"/>
              <a:t>Mitä muuta CV:ssä voi olla:</a:t>
            </a:r>
          </a:p>
          <a:p>
            <a:pPr lvl="1"/>
            <a:r>
              <a:rPr lang="fi-FI" sz="1400" dirty="0"/>
              <a:t>Opiskelu tai harjoittelu ulkomailla, muu kansainvälinen kokemus</a:t>
            </a:r>
          </a:p>
          <a:p>
            <a:pPr lvl="1"/>
            <a:r>
              <a:rPr lang="fi-FI" sz="1400" dirty="0"/>
              <a:t>Harrastukset, kiinnostuksen kohteet ja luottamustehtävät</a:t>
            </a:r>
          </a:p>
          <a:p>
            <a:pPr lvl="1"/>
            <a:r>
              <a:rPr lang="fi-FI" sz="1400" dirty="0"/>
              <a:t>Julkaisut, linkitykset blogeihin</a:t>
            </a:r>
          </a:p>
          <a:p>
            <a:pPr lvl="1"/>
            <a:r>
              <a:rPr lang="fi-FI" sz="1400" dirty="0"/>
              <a:t>Suosittelijat</a:t>
            </a:r>
          </a:p>
          <a:p>
            <a:pPr lvl="1"/>
            <a:r>
              <a:rPr lang="fi-FI" sz="1400" dirty="0"/>
              <a:t>Muuta: äitiys- ja isyyslomat? Aukot työhistoriassa?</a:t>
            </a:r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E7E-5D96-4ED4-964B-83A0154F22BD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Paula Saastamoinen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3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87" y="2454443"/>
            <a:ext cx="3818020" cy="381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Valokuva ja yhteystiedot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9557084" cy="4351338"/>
          </a:xfrm>
        </p:spPr>
        <p:txBody>
          <a:bodyPr/>
          <a:lstStyle/>
          <a:p>
            <a:r>
              <a:rPr lang="fi-FI" sz="1600" dirty="0"/>
              <a:t>Kuva ei ole pakollinen CV:ssä, mutta se antaa persoonasta jonkinlaisen vaikutelman rekrytoijalle.</a:t>
            </a:r>
          </a:p>
          <a:p>
            <a:r>
              <a:rPr lang="fi-FI" sz="1600" dirty="0"/>
              <a:t>Kuva toimii muistityökaluna rekrytoijalle: kun käyt haastattelussa ja rekrytoija palaa papereihin </a:t>
            </a:r>
            <a:r>
              <a:rPr lang="fi-FI" sz="1600" dirty="0">
                <a:sym typeface="Wingdings" panose="05000000000000000000" pitchFamily="2" charset="2"/>
              </a:rPr>
              <a:t></a:t>
            </a:r>
            <a:r>
              <a:rPr lang="fi-FI" sz="1600" dirty="0"/>
              <a:t> kuva tuo muistikuvia haastattelusta.</a:t>
            </a:r>
          </a:p>
          <a:p>
            <a:r>
              <a:rPr lang="fi-FI" sz="1600" dirty="0"/>
              <a:t>Millainen kuvan tulisi olla</a:t>
            </a:r>
          </a:p>
          <a:p>
            <a:pPr lvl="1"/>
            <a:r>
              <a:rPr lang="fi-FI" sz="1400" dirty="0"/>
              <a:t>Kasvokuva ja katse kameraan </a:t>
            </a:r>
          </a:p>
          <a:p>
            <a:pPr lvl="1"/>
            <a:r>
              <a:rPr lang="fi-FI" sz="1400" dirty="0"/>
              <a:t>Ole positiivisen oloinen</a:t>
            </a:r>
          </a:p>
          <a:p>
            <a:pPr lvl="1"/>
            <a:r>
              <a:rPr lang="fi-FI" sz="1400" dirty="0"/>
              <a:t>Älä käytä harrastuskuvaa</a:t>
            </a:r>
          </a:p>
          <a:p>
            <a:r>
              <a:rPr lang="fi-FI" sz="1600" dirty="0"/>
              <a:t>Yhteystiedot voivat olla monella erilaisella tavalla näkyvillä </a:t>
            </a:r>
            <a:r>
              <a:rPr lang="fi-FI" sz="1600" dirty="0">
                <a:sym typeface="Wingdings" panose="05000000000000000000" pitchFamily="2" charset="2"/>
              </a:rPr>
              <a:t> m</a:t>
            </a:r>
            <a:r>
              <a:rPr lang="fi-FI" sz="1600" dirty="0"/>
              <a:t>ieti, miten yhteystiedot asettuvat CV:n ulkoasuun. </a:t>
            </a:r>
          </a:p>
          <a:p>
            <a:pPr lvl="1"/>
            <a:r>
              <a:rPr lang="fi-FI" sz="1400" dirty="0"/>
              <a:t>Voi olla vasemmalla, keskellä, oikealla - mieti millainen ulkoasu näyttää hyvälle ja mikä on järkevin tapa tuoda yhteystiedot esille.</a:t>
            </a:r>
          </a:p>
          <a:p>
            <a:r>
              <a:rPr lang="fi-FI" sz="1600" dirty="0"/>
              <a:t>Nimi, katuosoite, postinumero ja -paikkakunta, puhelinnumero, sähköposti ja mahdollinen linkki </a:t>
            </a:r>
            <a:r>
              <a:rPr lang="fi-FI" sz="1600" dirty="0" err="1"/>
              <a:t>LinkedIniin</a:t>
            </a:r>
            <a:r>
              <a:rPr lang="fi-FI" sz="1600" dirty="0"/>
              <a:t>. </a:t>
            </a:r>
          </a:p>
          <a:p>
            <a:r>
              <a:rPr lang="fi-FI" sz="1600" dirty="0"/>
              <a:t>Syntymäaika on vapaaehtoinen - ikä näkyy yleensä historiassa.</a:t>
            </a:r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4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825" y="2112157"/>
            <a:ext cx="1444918" cy="144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4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Profiiliteksti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7394464" cy="4351338"/>
          </a:xfrm>
        </p:spPr>
        <p:txBody>
          <a:bodyPr>
            <a:normAutofit lnSpcReduction="10000"/>
          </a:bodyPr>
          <a:lstStyle/>
          <a:p>
            <a:r>
              <a:rPr lang="fi-FI" sz="1600" dirty="0"/>
              <a:t>CV:n alussa oleva esittelyosio eli summa summarum: mitä osaan, mitä olen tehnyt. </a:t>
            </a:r>
          </a:p>
          <a:p>
            <a:pPr lvl="1"/>
            <a:r>
              <a:rPr lang="fi-FI" sz="1400" dirty="0"/>
              <a:t>Mitä pidempi ja monipuolisempi työhistoria on, niin sitä tärkeämpi on nostaa esille hakemaasi työpaikkaa koskevat asiat. </a:t>
            </a:r>
          </a:p>
          <a:p>
            <a:r>
              <a:rPr lang="fi-FI" sz="1600" dirty="0"/>
              <a:t>Muokkaa haettavan tehtävän mukaan.</a:t>
            </a:r>
          </a:p>
          <a:p>
            <a:r>
              <a:rPr lang="fi-FI" sz="1600" dirty="0"/>
              <a:t>Korosta yhteenvedon omaisesti</a:t>
            </a:r>
          </a:p>
          <a:p>
            <a:pPr lvl="1"/>
            <a:r>
              <a:rPr lang="fi-FI" sz="1400" dirty="0"/>
              <a:t>Ammattiosaamistasi haettavaa työpaikkaa ajatellen</a:t>
            </a:r>
          </a:p>
          <a:p>
            <a:pPr lvl="1"/>
            <a:r>
              <a:rPr lang="fi-FI" sz="1400" dirty="0"/>
              <a:t>Toiminta- ja työskentelytapasi hyötyjä työyhteisössä</a:t>
            </a:r>
          </a:p>
          <a:p>
            <a:pPr lvl="1"/>
            <a:r>
              <a:rPr lang="fi-FI" sz="1400" dirty="0"/>
              <a:t>Työnantajan näkökulmasta persoonasi positiivisesti erilaisia, mielenkiintoisia ominaisuuksia (kaikki työnhakijat ovat aktiivisia ja positiivisia </a:t>
            </a:r>
            <a:r>
              <a:rPr lang="fi-FI" sz="1400" dirty="0">
                <a:sym typeface="Wingdings" panose="05000000000000000000" pitchFamily="2" charset="2"/>
              </a:rPr>
              <a:t></a:t>
            </a:r>
            <a:r>
              <a:rPr lang="fi-FI" sz="1400" dirty="0"/>
              <a:t> vältä ”latteuksia”)</a:t>
            </a:r>
          </a:p>
          <a:p>
            <a:r>
              <a:rPr lang="fi-FI" sz="1600" dirty="0"/>
              <a:t>Herätä mielenkiinto! Personoi! Houkuttele lukemaan eteenpäin!</a:t>
            </a:r>
          </a:p>
          <a:p>
            <a:r>
              <a:rPr lang="fi-FI" sz="1600" dirty="0"/>
              <a:t>Tuo kaikki ne asiat esille, mitä itse haluat nostaa esille työpaikkaa ajatellen.</a:t>
            </a:r>
          </a:p>
          <a:p>
            <a:r>
              <a:rPr lang="fi-FI" sz="1600" dirty="0"/>
              <a:t>Nuori työntekijä: kerro itsestäsi, jos ei ole vielä paljon kokemusta. </a:t>
            </a:r>
          </a:p>
          <a:p>
            <a:pPr lvl="1"/>
            <a:r>
              <a:rPr lang="fi-FI" sz="1400" dirty="0"/>
              <a:t>Kerro persoonasta ja millaista palautetta olet saanut. Mistä sinulla on kokemusta.</a:t>
            </a:r>
          </a:p>
          <a:p>
            <a:r>
              <a:rPr lang="fi-FI" sz="1600" dirty="0"/>
              <a:t>Esimerkit Uranosteen sivulta:</a:t>
            </a:r>
          </a:p>
          <a:p>
            <a:pPr lvl="1"/>
            <a:r>
              <a:rPr lang="fi-FI" sz="1400" dirty="0">
                <a:hlinkClick r:id="rId2"/>
              </a:rPr>
              <a:t>http://uranoste.fi/cv-vinkit/</a:t>
            </a:r>
            <a:endParaRPr lang="fi-FI" sz="1400" dirty="0"/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5</a:t>
            </a:fld>
            <a:endParaRPr lang="fi-FI" dirty="0"/>
          </a:p>
        </p:txBody>
      </p:sp>
      <p:pic>
        <p:nvPicPr>
          <p:cNvPr id="10" name="Kuva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64" y="1825625"/>
            <a:ext cx="3492222" cy="29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0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Työkokemus 1/2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1600" dirty="0"/>
              <a:t>Esitä työkokemus tärkeysjärjestyksessä kyseistä työpaikkaa nähden</a:t>
            </a:r>
          </a:p>
          <a:p>
            <a:pPr lvl="1"/>
            <a:r>
              <a:rPr lang="fi-FI" sz="1400" dirty="0"/>
              <a:t>Tärkeysjärjestyksen sisällä aikajärjestys</a:t>
            </a:r>
          </a:p>
          <a:p>
            <a:r>
              <a:rPr lang="fi-FI" sz="1600" dirty="0"/>
              <a:t>Järjestys määräytyy haettavan paikan mukaan:</a:t>
            </a:r>
          </a:p>
          <a:p>
            <a:pPr lvl="1"/>
            <a:r>
              <a:rPr lang="fi-FI" sz="1400" dirty="0"/>
              <a:t>Vähäinen työkokemus </a:t>
            </a:r>
            <a:r>
              <a:rPr lang="fi-FI" sz="1400" dirty="0">
                <a:sym typeface="Wingdings" panose="05000000000000000000" pitchFamily="2" charset="2"/>
              </a:rPr>
              <a:t></a:t>
            </a:r>
            <a:r>
              <a:rPr lang="fi-FI" sz="1400" dirty="0"/>
              <a:t> nosta esiin koulutus</a:t>
            </a:r>
          </a:p>
          <a:p>
            <a:pPr lvl="1"/>
            <a:r>
              <a:rPr lang="fi-FI" sz="1400" dirty="0"/>
              <a:t>Työelämäsi viimeiset 15-20 vuotta, opinnoista jo pitkä aika </a:t>
            </a:r>
            <a:r>
              <a:rPr lang="fi-FI" sz="1400" dirty="0">
                <a:sym typeface="Wingdings" panose="05000000000000000000" pitchFamily="2" charset="2"/>
              </a:rPr>
              <a:t> </a:t>
            </a:r>
            <a:r>
              <a:rPr lang="fi-FI" sz="1400" dirty="0"/>
              <a:t>korosta työn kautta hankittua osaamista ja työelämän näyttöjä</a:t>
            </a:r>
          </a:p>
          <a:p>
            <a:r>
              <a:rPr lang="fi-FI" sz="1600" b="1" dirty="0"/>
              <a:t>Korosta asioita, jotka ovat merkityksellisiä haettavan paikan kannalta</a:t>
            </a:r>
          </a:p>
          <a:p>
            <a:r>
              <a:rPr lang="fi-FI" sz="1600" dirty="0"/>
              <a:t>Hyvä ansioluettelo on pituudeltaan 1-2 sivua</a:t>
            </a:r>
          </a:p>
          <a:p>
            <a:pPr lvl="1"/>
            <a:r>
              <a:rPr lang="fi-FI" sz="1400" dirty="0"/>
              <a:t>Jos ei ole paljon kokemusta, niin yksi sivu riittää</a:t>
            </a:r>
          </a:p>
          <a:p>
            <a:pPr lvl="1"/>
            <a:r>
              <a:rPr lang="fi-FI" sz="1400" dirty="0"/>
              <a:t>Jos teksti ei mahdu kahdelle sivulle, niin mieti, miten karsisit tekstiä. Kolme sivua on ehdoton maksimi. </a:t>
            </a:r>
          </a:p>
          <a:p>
            <a:pPr lvl="1"/>
            <a:r>
              <a:rPr lang="fi-FI" sz="1400" i="1" dirty="0"/>
              <a:t>”Isosta isosti, pienestä pienesti, eikä kaikkea kaikille.”</a:t>
            </a:r>
          </a:p>
          <a:p>
            <a:pPr lvl="1"/>
            <a:r>
              <a:rPr lang="fi-FI" sz="1400" dirty="0"/>
              <a:t>Ei ole välttämätöntä tuoda esiin koko työhistoriaa tai käytyjä kursseja.</a:t>
            </a:r>
          </a:p>
          <a:p>
            <a:r>
              <a:rPr lang="fi-FI" sz="1600" dirty="0"/>
              <a:t>Pidä CV:si aina ajan tasalla, viimeisin/menossa oleva työsuhde tai koulutus aina näkyville! Kerro onko työsuhde päättynyt vai ei.</a:t>
            </a:r>
          </a:p>
          <a:p>
            <a:r>
              <a:rPr lang="fi-FI" sz="1600" dirty="0"/>
              <a:t>Toisinaan etusijalla on työntekijä, joka voi aloittaa työsuhteessa mahdollisimman pian.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6</a:t>
            </a:fld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r="3564"/>
          <a:stretch/>
        </p:blipFill>
        <p:spPr>
          <a:xfrm>
            <a:off x="7984958" y="236788"/>
            <a:ext cx="3830051" cy="266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2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Työkokemus 2/2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884821"/>
          </a:xfrm>
        </p:spPr>
        <p:txBody>
          <a:bodyPr>
            <a:normAutofit/>
          </a:bodyPr>
          <a:lstStyle/>
          <a:p>
            <a:r>
              <a:rPr lang="fi-FI" sz="1400" dirty="0"/>
              <a:t>Kirjoita totuudenmukaisesti ja huolellisesti: mm. työjaksojesi pituudet ja tehtävänimikkeet</a:t>
            </a:r>
          </a:p>
          <a:p>
            <a:pPr lvl="1"/>
            <a:r>
              <a:rPr lang="fi-FI" sz="1200" dirty="0"/>
              <a:t>Jaa pitkä työhistoria saman työnantajan palveluksissa osiin: anna toimenkuvien muutosten, uralla etenemisen näkyvä selvästi</a:t>
            </a:r>
          </a:p>
          <a:p>
            <a:pPr lvl="1"/>
            <a:r>
              <a:rPr lang="fi-FI" sz="1200" dirty="0"/>
              <a:t>Voit kerätä useammat määräaikaisuudet/keikat saman yrityksen palveluksessa kokonaisuudeksi</a:t>
            </a:r>
          </a:p>
          <a:p>
            <a:r>
              <a:rPr lang="fi-FI" sz="1400" dirty="0"/>
              <a:t>Kuvaile työtehtäväsi, pelkkä tehtävänimike ei kerro vielä työnkuvastasi</a:t>
            </a:r>
          </a:p>
          <a:p>
            <a:pPr lvl="1"/>
            <a:r>
              <a:rPr lang="fi-FI" sz="1200" dirty="0"/>
              <a:t>Kerro niin että lukijalla on mahdollisuus ymmärtää, älä käytä aiemman työpaikkasi "slangia" tai lyhenteitä</a:t>
            </a:r>
          </a:p>
          <a:p>
            <a:r>
              <a:rPr lang="fi-FI" sz="1400" dirty="0"/>
              <a:t>Avaa mahdollisesti myös yrityksen toimialuetta ja yksikön kokoa, jossa toimit / olet toiminut</a:t>
            </a:r>
          </a:p>
          <a:p>
            <a:r>
              <a:rPr lang="fi-FI" sz="1400" dirty="0"/>
              <a:t>Lyhyissä työsuhteissakin riittää kuukausitasolla tiedot</a:t>
            </a:r>
          </a:p>
          <a:p>
            <a:r>
              <a:rPr lang="fi-FI" sz="1400" dirty="0"/>
              <a:t>Mitä kokeneempi olet, sitä vähemmän yksityiskohtia</a:t>
            </a:r>
          </a:p>
          <a:p>
            <a:r>
              <a:rPr lang="fi-FI" sz="1400" dirty="0"/>
              <a:t>Mitä monipuolisempi ja vahvempi työkokemuksesi on, sitä tarkemmin pohdi mikä sinun osaamisestasi on tärkeää haettavaa paikkaa ajatellen ja korosta sitä</a:t>
            </a:r>
          </a:p>
          <a:p>
            <a:r>
              <a:rPr lang="fi-FI" sz="1400" dirty="0"/>
              <a:t>Saavutuksesi kiinnostavat! Älä luettele työtehtäviä vaan kerro mieluummin saavutuksistasi</a:t>
            </a:r>
          </a:p>
          <a:p>
            <a:pPr lvl="1"/>
            <a:r>
              <a:rPr lang="fi-FI" sz="1200" dirty="0"/>
              <a:t>Esim. "Vastasin uuden palvelumme markkinoinnin suunnittelusta ja toteutuksesta, tämän ja hyvän myyntitiimimme yhteistyön tuloksena myyntimme kasvoi 20 % seuraavan puolen vuoden aikana."</a:t>
            </a:r>
          </a:p>
          <a:p>
            <a:pPr lvl="1"/>
            <a:r>
              <a:rPr lang="fi-FI" sz="1200" dirty="0"/>
              <a:t>Mieti rohkeasti mikä on sinun työsi tulos, mikä tiimin, mikä yhteistyön saavutus</a:t>
            </a:r>
          </a:p>
          <a:p>
            <a:r>
              <a:rPr lang="fi-FI" sz="1400" b="1" dirty="0"/>
              <a:t>Kielitaito, tietotekniikka, pätevyydet</a:t>
            </a:r>
            <a:endParaRPr lang="fi-FI" sz="1400" dirty="0"/>
          </a:p>
          <a:p>
            <a:pPr lvl="1"/>
            <a:r>
              <a:rPr lang="fi-FI" sz="1100" dirty="0"/>
              <a:t>Älä aliarvioi kielitaitoasi tai muita tärkeitä taitoja, joita työnantajat arvostavat</a:t>
            </a:r>
          </a:p>
          <a:p>
            <a:pPr lvl="2"/>
            <a:r>
              <a:rPr lang="fi-FI" sz="1050" dirty="0"/>
              <a:t>Esim. tulityökortti, tieturvakortti</a:t>
            </a:r>
          </a:p>
          <a:p>
            <a:pPr lvl="1"/>
            <a:r>
              <a:rPr lang="fi-FI" sz="1100" dirty="0"/>
              <a:t>Kielitaito: ”Englanti: erittäin sujuva (käyttänyt työssä päivittäin)”</a:t>
            </a:r>
          </a:p>
          <a:p>
            <a:pPr lvl="1"/>
            <a:r>
              <a:rPr lang="fi-FI" sz="1100" dirty="0"/>
              <a:t>Jos olet lukenut vaikka ranskan perusteet ja haet yritykseen, joka tekee ranskalaisten kanssa yhteistyötä, niin mainitse kielitaito</a:t>
            </a:r>
          </a:p>
          <a:p>
            <a:endParaRPr lang="fi-FI" sz="32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7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988" y="2031417"/>
            <a:ext cx="2131285" cy="183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3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Koulutus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6829926" cy="4351338"/>
          </a:xfrm>
        </p:spPr>
        <p:txBody>
          <a:bodyPr/>
          <a:lstStyle/>
          <a:p>
            <a:r>
              <a:rPr lang="fi-FI" sz="1800" dirty="0"/>
              <a:t>Viimeisin tai parasta aikaa meneillä oleva koulutus tuodaan esille ensin.</a:t>
            </a:r>
          </a:p>
          <a:p>
            <a:pPr lvl="1"/>
            <a:r>
              <a:rPr lang="fi-FI" sz="1300" dirty="0"/>
              <a:t>Jos koulutus on kesken, niin tuo esille arvioitu valmistumisaika.</a:t>
            </a:r>
          </a:p>
          <a:p>
            <a:pPr lvl="1"/>
            <a:r>
              <a:rPr lang="fi-FI" sz="1300" dirty="0"/>
              <a:t>Aikajärjestys: tuoreimmasta vanhimpaan</a:t>
            </a:r>
          </a:p>
          <a:p>
            <a:r>
              <a:rPr lang="fi-FI" sz="1800" dirty="0"/>
              <a:t>Esiteltynä pääaine/sivuopinnot, lopputyö, projektit työelämässä, työharjoittelut.</a:t>
            </a:r>
          </a:p>
          <a:p>
            <a:r>
              <a:rPr lang="fi-FI" sz="1800" dirty="0"/>
              <a:t>Jos myyt itseäsi omalla koulutuksella, niin kerro tarkemmin, mitä olet opiskellut tai opiskelet (lisää arvioitu valmistumisaika).</a:t>
            </a:r>
          </a:p>
          <a:p>
            <a:r>
              <a:rPr lang="fi-FI" sz="1800" dirty="0"/>
              <a:t>Muuten riittää esim. </a:t>
            </a:r>
          </a:p>
          <a:p>
            <a:pPr lvl="1"/>
            <a:r>
              <a:rPr lang="fi-FI" sz="1600" dirty="0"/>
              <a:t>KOULUTUS: </a:t>
            </a:r>
          </a:p>
          <a:p>
            <a:pPr lvl="1"/>
            <a:r>
              <a:rPr lang="fi-FI" sz="1600" dirty="0"/>
              <a:t>Automaatioinsinööri </a:t>
            </a:r>
          </a:p>
          <a:p>
            <a:pPr lvl="1"/>
            <a:r>
              <a:rPr lang="fi-FI" sz="1600" dirty="0"/>
              <a:t>1998 Oulun teknillinen oppilaitos</a:t>
            </a:r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8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788" y="1825625"/>
            <a:ext cx="3699209" cy="36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7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Täydennyskoulutus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6236368" cy="4351338"/>
          </a:xfrm>
        </p:spPr>
        <p:txBody>
          <a:bodyPr/>
          <a:lstStyle/>
          <a:p>
            <a:r>
              <a:rPr lang="fi-FI" sz="1800" dirty="0"/>
              <a:t>Mieti aina mikä antaa lisäarvoa kyseistä työpaikkaa ajatellen!</a:t>
            </a:r>
          </a:p>
          <a:p>
            <a:pPr lvl="1"/>
            <a:r>
              <a:rPr lang="fi-FI" sz="1600" dirty="0"/>
              <a:t>Vain merkityksellisimmät / tuoreimmat kurssit </a:t>
            </a:r>
          </a:p>
          <a:p>
            <a:r>
              <a:rPr lang="fi-FI" sz="1800" dirty="0"/>
              <a:t>Joissain tapauksissa kurssien esiintuominen osana toimenkuvaa toimii ja selventää vastuualuetta / osaamista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CD9-EF20-44F3-9835-56B4984FFFBF}" type="datetime1">
              <a:rPr lang="fi-FI" smtClean="0"/>
              <a:t>1.5.2019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Paula Saastamoinen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EF-15D7-4C53-A6A9-A43B92D5233D}" type="slidenum">
              <a:rPr lang="fi-FI" smtClean="0"/>
              <a:pPr/>
              <a:t>9</a:t>
            </a:fld>
            <a:endParaRPr lang="fi-FI" dirty="0"/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2"/>
          <a:stretch/>
        </p:blipFill>
        <p:spPr>
          <a:xfrm>
            <a:off x="7000375" y="1837991"/>
            <a:ext cx="4413584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5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1291</Words>
  <Application>Microsoft Office PowerPoint</Application>
  <PresentationFormat>Widescreen</PresentationFormat>
  <Paragraphs>191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Office-teema</vt:lpstr>
      <vt:lpstr>Curriculum Vitae Ansioluettelo</vt:lpstr>
      <vt:lpstr>CV</vt:lpstr>
      <vt:lpstr>CV:n sisältö</vt:lpstr>
      <vt:lpstr>Valokuva ja yhteystiedot</vt:lpstr>
      <vt:lpstr>Profiiliteksti</vt:lpstr>
      <vt:lpstr>Työkokemus 1/2</vt:lpstr>
      <vt:lpstr>Työkokemus 2/2</vt:lpstr>
      <vt:lpstr>Koulutus</vt:lpstr>
      <vt:lpstr>Täydennyskoulutus</vt:lpstr>
      <vt:lpstr>Muuta huomioitavaa</vt:lpstr>
      <vt:lpstr>Suosittelija</vt:lpstr>
      <vt:lpstr>Aukot työhistoriassa</vt:lpstr>
      <vt:lpstr>Mieti CV:n ulkoasua!</vt:lpstr>
      <vt:lpstr>Muut vinkit</vt:lpstr>
      <vt:lpstr>Linkit</vt:lpstr>
    </vt:vector>
  </TitlesOfParts>
  <Company>OSEKK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Vitae Ansioluettelo</dc:title>
  <dc:creator>Paula Saastamoinen</dc:creator>
  <cp:lastModifiedBy>Paula Saastamoinen</cp:lastModifiedBy>
  <cp:revision>27</cp:revision>
  <dcterms:created xsi:type="dcterms:W3CDTF">2018-03-15T07:46:56Z</dcterms:created>
  <dcterms:modified xsi:type="dcterms:W3CDTF">2019-05-01T09:26:02Z</dcterms:modified>
</cp:coreProperties>
</file>