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CA1"/>
    <a:srgbClr val="6E9BB0"/>
    <a:srgbClr val="6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023D-A195-4657-AEE7-79EC5C51D325}" type="datetimeFigureOut">
              <a:rPr lang="fi-FI" smtClean="0"/>
              <a:t>21.1.2019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62E97-6F8A-4E9F-869F-33B1A8308A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18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2387600"/>
          </a:xfrm>
        </p:spPr>
        <p:txBody>
          <a:bodyPr anchor="b"/>
          <a:lstStyle>
            <a:lvl1pPr algn="ctr">
              <a:defRPr sz="6000" b="1">
                <a:latin typeface="Bradley Hand ITC" panose="03070402050302030203" pitchFamily="66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1448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BD0702-CD4A-4FFD-9F9C-DAD05F362FCA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053EF-15D7-4C53-A6A9-A43B92D5233D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72" y="725904"/>
            <a:ext cx="5609247" cy="41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DEF-28E3-44D6-809A-4ABA6DC5F1DF}" type="datetime1">
              <a:rPr lang="fi-FI" smtClean="0"/>
              <a:t>21.1.2019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13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80DC-DA37-4950-B382-D069C65C4082}" type="datetime1">
              <a:rPr lang="fi-FI" smtClean="0"/>
              <a:t>21.1.2019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51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radley Hand ITC" panose="03070402050302030203" pitchFamily="66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053EF-15D7-4C53-A6A9-A43B92D5233D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39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F91-D112-471A-839E-1C3B40AF5E5D}" type="datetime1">
              <a:rPr lang="fi-FI" smtClean="0"/>
              <a:t>21.1.2019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094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9924-2B08-4183-8AA2-D34E1074307D}" type="datetime1">
              <a:rPr lang="fi-FI" smtClean="0"/>
              <a:t>21.1.2019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9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1A58-FF06-4681-ADC3-B8588320B660}" type="datetime1">
              <a:rPr lang="fi-FI" smtClean="0"/>
              <a:t>21.1.2019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34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466D-593E-4546-8C98-703C7F616F8C}" type="datetime1">
              <a:rPr lang="fi-FI" smtClean="0"/>
              <a:t>21.1.2019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64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C9F2-8D9E-4C88-B16E-1F6659D8AF38}" type="datetime1">
              <a:rPr lang="fi-FI" smtClean="0"/>
              <a:t>21.1.2019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35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A16E-EEC3-4547-BE0C-C657427E2582}" type="datetime1">
              <a:rPr lang="fi-FI" smtClean="0"/>
              <a:t>21.1.2019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574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23D-5503-4F64-BE79-6B46F699EBFD}" type="datetime1">
              <a:rPr lang="fi-FI" smtClean="0"/>
              <a:t>21.1.2019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24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75EB-DD68-48C5-A908-B3544AE82871}" type="datetime1">
              <a:rPr lang="fi-FI" smtClean="0"/>
              <a:t>21.1.2019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35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5149515"/>
            <a:ext cx="9144000" cy="1207163"/>
          </a:xfrm>
        </p:spPr>
        <p:txBody>
          <a:bodyPr/>
          <a:lstStyle/>
          <a:p>
            <a:r>
              <a:rPr lang="fi-FI" sz="2000" dirty="0"/>
              <a:t>Paula Saastamoinen</a:t>
            </a:r>
          </a:p>
          <a:p>
            <a:r>
              <a:rPr lang="fi-FI" sz="1400" dirty="0"/>
              <a:t>paula.saastamoinen@osao.fi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065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Profiilin alaosa - </a:t>
            </a:r>
            <a:r>
              <a:rPr lang="fi-FI" dirty="0" err="1"/>
              <a:t>Education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5570621" cy="4351338"/>
          </a:xfrm>
        </p:spPr>
        <p:txBody>
          <a:bodyPr>
            <a:normAutofit/>
          </a:bodyPr>
          <a:lstStyle/>
          <a:p>
            <a:r>
              <a:rPr lang="fi-FI" sz="2000" dirty="0"/>
              <a:t>Lisää koulutukseen kokonaiset koulutukset ja olennaiset kurssit. Pääaineet, sivuaineet, jne. </a:t>
            </a:r>
          </a:p>
          <a:p>
            <a:r>
              <a:rPr lang="fi-FI" sz="2000" dirty="0"/>
              <a:t>Jos vuosien takainen koulutus ei vastaa nykyistä osaamista, niin otsikkotaso riittää.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10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05" y="1870075"/>
            <a:ext cx="5279631" cy="39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Profiilin alaosa – </a:t>
            </a:r>
            <a:r>
              <a:rPr lang="fi-FI" dirty="0" err="1"/>
              <a:t>Featured</a:t>
            </a:r>
            <a:r>
              <a:rPr lang="fi-FI" dirty="0"/>
              <a:t> </a:t>
            </a:r>
            <a:r>
              <a:rPr lang="fi-FI" dirty="0" err="1"/>
              <a:t>Skills</a:t>
            </a:r>
            <a:r>
              <a:rPr lang="fi-FI" dirty="0"/>
              <a:t> ja </a:t>
            </a:r>
            <a:r>
              <a:rPr lang="fi-FI" dirty="0" err="1"/>
              <a:t>Recommendations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4840705" cy="4351338"/>
          </a:xfrm>
        </p:spPr>
        <p:txBody>
          <a:bodyPr>
            <a:normAutofit/>
          </a:bodyPr>
          <a:lstStyle/>
          <a:p>
            <a:r>
              <a:rPr lang="fi-FI" sz="2000" dirty="0"/>
              <a:t>Voit listata </a:t>
            </a:r>
            <a:r>
              <a:rPr lang="fi-FI" sz="2000" dirty="0" err="1"/>
              <a:t>Featured</a:t>
            </a:r>
            <a:r>
              <a:rPr lang="fi-FI" sz="2000" dirty="0"/>
              <a:t> </a:t>
            </a:r>
            <a:r>
              <a:rPr lang="fi-FI" sz="2000" dirty="0" err="1"/>
              <a:t>skills</a:t>
            </a:r>
            <a:r>
              <a:rPr lang="fi-FI" sz="2000" dirty="0"/>
              <a:t> –osioon omia avainosaamisalueitasi, joita kontaktisi voivat käydä kannattamassa, jos ovat samaa mieltä osaamisestasi.</a:t>
            </a:r>
          </a:p>
          <a:p>
            <a:pPr lvl="1"/>
            <a:r>
              <a:rPr lang="fi-FI" sz="1800" dirty="0"/>
              <a:t>Tee palvelus omille kontakteillesi ja kannata myös heidän osaamisalueita!</a:t>
            </a:r>
          </a:p>
          <a:p>
            <a:endParaRPr lang="fi-FI" sz="2000" dirty="0"/>
          </a:p>
          <a:p>
            <a:r>
              <a:rPr lang="fi-FI" sz="2000" dirty="0" err="1"/>
              <a:t>LinkedInissä</a:t>
            </a:r>
            <a:r>
              <a:rPr lang="fi-FI" sz="2000" dirty="0"/>
              <a:t> voit antaa ja pyytää suosituksia esim. entiseltä esimieheltäsi, kollegalta, asiakkaalta tai muilta sidosryhmiltä.</a:t>
            </a:r>
          </a:p>
          <a:p>
            <a:pPr lvl="1"/>
            <a:r>
              <a:rPr lang="fi-FI" sz="1800" dirty="0"/>
              <a:t>Asiakas on paras suosittelija, hyviä ovat kolme läheistä kollegaa.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11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11" y="1502149"/>
            <a:ext cx="4306521" cy="2142218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11" y="3834442"/>
            <a:ext cx="4476965" cy="25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Miten alkuun?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3637547" cy="4351338"/>
          </a:xfrm>
        </p:spPr>
        <p:txBody>
          <a:bodyPr>
            <a:normAutofit/>
          </a:bodyPr>
          <a:lstStyle/>
          <a:p>
            <a:r>
              <a:rPr lang="fi-FI" sz="2000" dirty="0"/>
              <a:t>Lisää profiiliin oma kuva ja työ- ja opiskelukokemus.</a:t>
            </a:r>
          </a:p>
          <a:p>
            <a:r>
              <a:rPr lang="fi-FI" sz="2000" dirty="0"/>
              <a:t>Lisää profiiliteksti. </a:t>
            </a:r>
          </a:p>
          <a:p>
            <a:r>
              <a:rPr lang="fi-FI" sz="2000" dirty="0"/>
              <a:t>Voit kirjoittaa myös </a:t>
            </a:r>
            <a:r>
              <a:rPr lang="fi-FI" sz="2000" b="1" dirty="0"/>
              <a:t>suomeksi</a:t>
            </a:r>
            <a:r>
              <a:rPr lang="fi-FI" sz="2000" dirty="0"/>
              <a:t>.</a:t>
            </a:r>
          </a:p>
          <a:p>
            <a:r>
              <a:rPr lang="fi-FI" sz="2000" dirty="0"/>
              <a:t>Kun luot profiilin, niin etsi </a:t>
            </a:r>
            <a:r>
              <a:rPr lang="fi-FI" sz="2000" dirty="0" err="1"/>
              <a:t>LinkedInistä</a:t>
            </a:r>
            <a:r>
              <a:rPr lang="fi-FI" sz="2000" dirty="0"/>
              <a:t> entisiä ja nykyisiä työ- ja opiskelukavereita, joille lähetät kutsun.</a:t>
            </a:r>
          </a:p>
          <a:p>
            <a:r>
              <a:rPr lang="fi-FI" sz="2000" dirty="0"/>
              <a:t>Kutsun voi lähettää myös omille opettajille sekä kavereille.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12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r="4264"/>
          <a:stretch/>
        </p:blipFill>
        <p:spPr>
          <a:xfrm>
            <a:off x="4804610" y="1870075"/>
            <a:ext cx="6866021" cy="37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LinkedIn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25381" y="1825625"/>
            <a:ext cx="4680284" cy="4286417"/>
          </a:xfrm>
        </p:spPr>
        <p:txBody>
          <a:bodyPr>
            <a:normAutofit/>
          </a:bodyPr>
          <a:lstStyle/>
          <a:p>
            <a:r>
              <a:rPr lang="fi-FI" sz="1800" dirty="0" err="1"/>
              <a:t>LinkedIn</a:t>
            </a:r>
            <a:r>
              <a:rPr lang="fi-FI" sz="1800" dirty="0"/>
              <a:t> on sosiaalisen median palvelu, jossa verkostoidutaan ammatillisesti, etsitään töitä ja työntekijöitä.</a:t>
            </a:r>
          </a:p>
          <a:p>
            <a:pPr lvl="1"/>
            <a:r>
              <a:rPr lang="fi-FI" sz="1600" dirty="0"/>
              <a:t>Kasvattaa koko ajan suosiotaan ja työpaikkoja on yhä enemmän auki</a:t>
            </a:r>
          </a:p>
          <a:p>
            <a:r>
              <a:rPr lang="fi-FI" sz="1800" dirty="0" err="1"/>
              <a:t>LinkedIniin</a:t>
            </a:r>
            <a:r>
              <a:rPr lang="fi-FI" sz="1800" dirty="0"/>
              <a:t> tulee koko ajan uusia ominaisuuksia, joten se voi näyttää eri henkilöillä erilaiselta. </a:t>
            </a:r>
          </a:p>
          <a:p>
            <a:pPr lvl="1"/>
            <a:r>
              <a:rPr lang="fi-FI" sz="1600" dirty="0"/>
              <a:t>Passiivisille käyttäjille uudet ominaisuudet tulevat hitaammin näkyviin.</a:t>
            </a:r>
          </a:p>
          <a:p>
            <a:r>
              <a:rPr lang="fi-FI" sz="1800" dirty="0"/>
              <a:t>”</a:t>
            </a:r>
            <a:r>
              <a:rPr lang="fi-FI" sz="1800" dirty="0" err="1"/>
              <a:t>Try</a:t>
            </a:r>
            <a:r>
              <a:rPr lang="fi-FI" sz="1800" dirty="0"/>
              <a:t> Premium for </a:t>
            </a:r>
            <a:r>
              <a:rPr lang="fi-FI" sz="1800" dirty="0" err="1"/>
              <a:t>free</a:t>
            </a:r>
            <a:r>
              <a:rPr lang="fi-FI" sz="1800" dirty="0"/>
              <a:t>” </a:t>
            </a:r>
            <a:r>
              <a:rPr lang="fi-FI" sz="1800" dirty="0">
                <a:sym typeface="Wingdings" panose="05000000000000000000" pitchFamily="2" charset="2"/>
              </a:rPr>
              <a:t></a:t>
            </a:r>
            <a:r>
              <a:rPr lang="fi-FI" sz="1800" dirty="0"/>
              <a:t> työnhakijalle maksullisesta tilistä ei ole hyötyä</a:t>
            </a:r>
          </a:p>
          <a:p>
            <a:pPr lvl="1"/>
            <a:r>
              <a:rPr lang="fi-FI" sz="1400" dirty="0"/>
              <a:t>Jos kokeilet palvelua 30 päivää ilmaiseksi, niin muista perua se ennen ajan umpeutumista.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2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60" y="1548063"/>
            <a:ext cx="6474949" cy="4628900"/>
          </a:xfrm>
          <a:prstGeom prst="rect">
            <a:avLst/>
          </a:prstGeom>
        </p:spPr>
      </p:pic>
      <p:cxnSp>
        <p:nvCxnSpPr>
          <p:cNvPr id="9" name="Suora nuoliyhdysviiva 8"/>
          <p:cNvCxnSpPr/>
          <p:nvPr/>
        </p:nvCxnSpPr>
        <p:spPr>
          <a:xfrm flipV="1">
            <a:off x="4716379" y="1892968"/>
            <a:ext cx="6408821" cy="294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Verkostoituminen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4"/>
            <a:ext cx="5466347" cy="4530725"/>
          </a:xfrm>
        </p:spPr>
        <p:txBody>
          <a:bodyPr>
            <a:normAutofit fontScale="70000" lnSpcReduction="20000"/>
          </a:bodyPr>
          <a:lstStyle/>
          <a:p>
            <a:r>
              <a:rPr lang="fi-FI" dirty="0" err="1"/>
              <a:t>LinkedInissä</a:t>
            </a:r>
            <a:r>
              <a:rPr lang="fi-FI" dirty="0"/>
              <a:t> luodaan ammatillisia verkostoja</a:t>
            </a:r>
          </a:p>
          <a:p>
            <a:r>
              <a:rPr lang="fi-FI" dirty="0" err="1"/>
              <a:t>LinkedIn</a:t>
            </a:r>
            <a:r>
              <a:rPr lang="fi-FI" dirty="0"/>
              <a:t> on kuin palapeli – mitä enemmän sinulla on palasia koossa, niin sitä parempi mahdollisuus sinulla on näkyä</a:t>
            </a:r>
          </a:p>
          <a:p>
            <a:r>
              <a:rPr lang="fi-FI" dirty="0"/>
              <a:t>Toisin sanoen mitä laajempi verkosto sinulla on, niin sen paremmin työnantajat löytävät sinut</a:t>
            </a:r>
          </a:p>
          <a:p>
            <a:pPr lvl="1"/>
            <a:r>
              <a:rPr lang="fi-FI" dirty="0"/>
              <a:t>Profiilisi näkyy korkeammalla ehdotuksissa</a:t>
            </a:r>
          </a:p>
          <a:p>
            <a:pPr lvl="1"/>
            <a:r>
              <a:rPr lang="fi-FI" dirty="0"/>
              <a:t>Kaverin kaverit näkevät profiilisi kokonaisuutena</a:t>
            </a:r>
          </a:p>
          <a:p>
            <a:pPr lvl="1"/>
            <a:r>
              <a:rPr lang="fi-FI" dirty="0"/>
              <a:t>Kaverin </a:t>
            </a:r>
            <a:r>
              <a:rPr lang="fi-FI" dirty="0" err="1"/>
              <a:t>kaverin</a:t>
            </a:r>
            <a:r>
              <a:rPr lang="fi-FI" dirty="0"/>
              <a:t> kaverit näkevät profiilistasi 2/3 tai korkeintaan puolet </a:t>
            </a:r>
            <a:r>
              <a:rPr lang="fi-FI" dirty="0">
                <a:sym typeface="Wingdings" panose="05000000000000000000" pitchFamily="2" charset="2"/>
              </a:rPr>
              <a:t> rekrytoijalle osaamisen tunnistaminen on hankalaa ja profiilisi ei välttämättä näy hakutuloksissa</a:t>
            </a:r>
          </a:p>
          <a:p>
            <a:pPr lvl="1"/>
            <a:endParaRPr lang="fi-FI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fi-FI" dirty="0">
                <a:sym typeface="Wingdings" panose="05000000000000000000" pitchFamily="2" charset="2"/>
              </a:rPr>
              <a:t> Kun </a:t>
            </a:r>
            <a:r>
              <a:rPr lang="fi-FI" dirty="0" err="1">
                <a:sym typeface="Wingdings" panose="05000000000000000000" pitchFamily="2" charset="2"/>
              </a:rPr>
              <a:t>Googlaat</a:t>
            </a:r>
            <a:r>
              <a:rPr lang="fi-FI" dirty="0">
                <a:sym typeface="Wingdings" panose="05000000000000000000" pitchFamily="2" charset="2"/>
              </a:rPr>
              <a:t> tietoa, niin käytkö läpi ensimmäiset linkit vai tutkitko linkkejä laajemmin?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3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78" y="1870075"/>
            <a:ext cx="5297437" cy="29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Jobs</a:t>
            </a:r>
            <a:r>
              <a:rPr lang="fi-FI" dirty="0"/>
              <a:t> – työpaikat 1/2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4"/>
            <a:ext cx="3966411" cy="4530725"/>
          </a:xfrm>
        </p:spPr>
        <p:txBody>
          <a:bodyPr>
            <a:normAutofit/>
          </a:bodyPr>
          <a:lstStyle/>
          <a:p>
            <a:r>
              <a:rPr lang="fi-FI" sz="2000" dirty="0"/>
              <a:t>Rekrytoijan ja työnhakijan keskipiste. </a:t>
            </a:r>
          </a:p>
          <a:p>
            <a:r>
              <a:rPr lang="fi-FI" sz="2000" dirty="0"/>
              <a:t>Voi tehdä eri tavoin yksinkertaisia ja laaja-alaisia hakuja.</a:t>
            </a:r>
          </a:p>
          <a:p>
            <a:r>
              <a:rPr lang="fi-FI" sz="2000" dirty="0"/>
              <a:t>Kirjoita </a:t>
            </a:r>
            <a:r>
              <a:rPr lang="fi-FI" sz="2000" dirty="0" err="1"/>
              <a:t>Location</a:t>
            </a:r>
            <a:r>
              <a:rPr lang="fi-FI" sz="2000" dirty="0"/>
              <a:t> kenttään Oulu ja valitse </a:t>
            </a:r>
            <a:r>
              <a:rPr lang="fi-FI" sz="2000" dirty="0" err="1"/>
              <a:t>Search</a:t>
            </a:r>
            <a:endParaRPr lang="fi-FI" sz="2000" dirty="0"/>
          </a:p>
          <a:p>
            <a:pPr lvl="1"/>
            <a:r>
              <a:rPr lang="fi-FI" sz="1800" dirty="0" err="1"/>
              <a:t>LinkedIn</a:t>
            </a:r>
            <a:r>
              <a:rPr lang="fi-FI" sz="1800" dirty="0"/>
              <a:t> listaa palveluun ilmoitetut Oulun avoimet työpaikat 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16" y="1582070"/>
            <a:ext cx="6547119" cy="47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Jobs</a:t>
            </a:r>
            <a:r>
              <a:rPr lang="fi-FI" dirty="0"/>
              <a:t> – työpaikat 2/2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3403" y="1690688"/>
            <a:ext cx="5257800" cy="4665661"/>
          </a:xfrm>
        </p:spPr>
        <p:txBody>
          <a:bodyPr>
            <a:normAutofit/>
          </a:bodyPr>
          <a:lstStyle/>
          <a:p>
            <a:r>
              <a:rPr lang="fi-FI" sz="2000" dirty="0"/>
              <a:t>Voit tallentaa työpaikkoja tulevaa tarkastelua varten [</a:t>
            </a:r>
            <a:r>
              <a:rPr lang="fi-FI" sz="2000" dirty="0" err="1"/>
              <a:t>Save</a:t>
            </a:r>
            <a:r>
              <a:rPr lang="fi-FI" sz="2000" dirty="0"/>
              <a:t>]. </a:t>
            </a:r>
          </a:p>
          <a:p>
            <a:pPr lvl="1"/>
            <a:r>
              <a:rPr lang="fi-FI" sz="1800" dirty="0"/>
              <a:t>Vaikka hakuaikaa olisikin reilusti jäljellä, niin paikkaa kannattaa hakea mahdollisimman pian, sillä sopivan </a:t>
            </a:r>
            <a:r>
              <a:rPr lang="fi-FI" sz="1800" dirty="0" err="1"/>
              <a:t>kanditaatin</a:t>
            </a:r>
            <a:r>
              <a:rPr lang="fi-FI" sz="1800" dirty="0"/>
              <a:t> löydyttyä ilmoitus poistetaan.</a:t>
            </a:r>
          </a:p>
          <a:p>
            <a:r>
              <a:rPr lang="fi-FI" sz="2000" dirty="0"/>
              <a:t>Joitakin paikkoja voi hakea suoraan </a:t>
            </a:r>
            <a:r>
              <a:rPr lang="fi-FI" sz="2000" dirty="0" err="1"/>
              <a:t>LinkedInin</a:t>
            </a:r>
            <a:r>
              <a:rPr lang="fi-FI" sz="2000" dirty="0"/>
              <a:t> kautta [</a:t>
            </a:r>
            <a:r>
              <a:rPr lang="fi-FI" sz="2000" dirty="0" err="1"/>
              <a:t>Apply</a:t>
            </a:r>
            <a:r>
              <a:rPr lang="fi-FI" sz="2000" dirty="0"/>
              <a:t>] tai vaihtoehtoisesti </a:t>
            </a:r>
            <a:r>
              <a:rPr lang="fi-FI" sz="2000" dirty="0" err="1"/>
              <a:t>LinkedInissä</a:t>
            </a:r>
            <a:r>
              <a:rPr lang="fi-FI" sz="2000" dirty="0"/>
              <a:t> on kerrottu, mitä kautta paikkaa haetaan.</a:t>
            </a:r>
          </a:p>
          <a:p>
            <a:r>
              <a:rPr lang="fi-FI" sz="2000" dirty="0"/>
              <a:t>Näet, jos verkostossasi on henkilöitä, jotka työskentelevät kyseisessä työpaikassa </a:t>
            </a:r>
            <a:r>
              <a:rPr lang="fi-FI" sz="2000" dirty="0">
                <a:sym typeface="Wingdings" panose="05000000000000000000" pitchFamily="2" charset="2"/>
              </a:rPr>
              <a:t> voit pyytää heiltä suositusta</a:t>
            </a:r>
            <a:endParaRPr lang="fi-FI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5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089" cy="4252407"/>
          </a:xfrm>
          <a:prstGeom prst="rect">
            <a:avLst/>
          </a:prstGeom>
        </p:spPr>
      </p:pic>
      <p:cxnSp>
        <p:nvCxnSpPr>
          <p:cNvPr id="9" name="Suora nuoliyhdysviiva 8"/>
          <p:cNvCxnSpPr/>
          <p:nvPr/>
        </p:nvCxnSpPr>
        <p:spPr>
          <a:xfrm flipV="1">
            <a:off x="4038600" y="3545305"/>
            <a:ext cx="6645442" cy="184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7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Profiili: henkilö – ja taustakuva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4"/>
            <a:ext cx="5546558" cy="4663407"/>
          </a:xfrm>
        </p:spPr>
        <p:txBody>
          <a:bodyPr/>
          <a:lstStyle/>
          <a:p>
            <a:r>
              <a:rPr lang="fi-FI" sz="1800" dirty="0"/>
              <a:t>Profiilin taustakuva:</a:t>
            </a:r>
          </a:p>
          <a:p>
            <a:pPr lvl="1"/>
            <a:r>
              <a:rPr lang="fi-FI" sz="1600" dirty="0"/>
              <a:t>Käyttäjä voi laittaa haluamansa kuvan. </a:t>
            </a:r>
          </a:p>
          <a:p>
            <a:pPr lvl="1"/>
            <a:r>
              <a:rPr lang="fi-FI" sz="1600" dirty="0"/>
              <a:t>Lukija kiinnittää helposti taustakuvaan huomiota </a:t>
            </a:r>
            <a:r>
              <a:rPr lang="fi-FI" sz="1600" dirty="0">
                <a:sym typeface="Wingdings" panose="05000000000000000000" pitchFamily="2" charset="2"/>
              </a:rPr>
              <a:t> </a:t>
            </a:r>
            <a:r>
              <a:rPr lang="fi-FI" sz="1600" dirty="0"/>
              <a:t>henkilön osaaminen pitäisi hahmottua kuvasta (kts. esimerkin kollaasi). </a:t>
            </a:r>
          </a:p>
          <a:p>
            <a:r>
              <a:rPr lang="fi-FI" sz="1800" dirty="0"/>
              <a:t>Profiilikuva:</a:t>
            </a:r>
          </a:p>
          <a:p>
            <a:pPr lvl="1"/>
            <a:r>
              <a:rPr lang="fi-FI" sz="1600" dirty="0"/>
              <a:t>Toiseksi tärkein on henkilökuva. </a:t>
            </a:r>
          </a:p>
          <a:p>
            <a:pPr lvl="2"/>
            <a:r>
              <a:rPr lang="fi-FI" sz="1400" dirty="0"/>
              <a:t>Tunnistettava kasvokuva. Ei muita ihmisiä, rekvisiittaa kuten aurinkolasit tai harrastekuvia.</a:t>
            </a:r>
          </a:p>
          <a:p>
            <a:pPr lvl="1"/>
            <a:r>
              <a:rPr lang="fi-FI" sz="1600" dirty="0"/>
              <a:t>Profiilikuva luo uskottavuuden sille, että olet oikea henkilö ja se jonka kanssa verkostoituja on joskus keskustellut/tavannut. </a:t>
            </a:r>
          </a:p>
          <a:p>
            <a:pPr lvl="2"/>
            <a:r>
              <a:rPr lang="fi-FI" sz="1400" dirty="0"/>
              <a:t>Suomessa ei hirveästi ole </a:t>
            </a:r>
            <a:r>
              <a:rPr lang="fi-FI" sz="1400" dirty="0" err="1"/>
              <a:t>feikkiprofiileja</a:t>
            </a:r>
            <a:r>
              <a:rPr lang="fi-FI" sz="1400" dirty="0"/>
              <a:t>, ulkomailla enemmän.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6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870075"/>
            <a:ext cx="5091900" cy="30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Profiili: otsikko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Profiilin otsikkokenttä on </a:t>
            </a:r>
            <a:r>
              <a:rPr lang="fi-FI" sz="2000" dirty="0" err="1"/>
              <a:t>LinkedInin</a:t>
            </a:r>
            <a:r>
              <a:rPr lang="fi-FI" sz="2000" dirty="0"/>
              <a:t> tärkein tekstikenttä </a:t>
            </a:r>
            <a:r>
              <a:rPr lang="fi-FI" sz="2000" dirty="0">
                <a:sym typeface="Wingdings" panose="05000000000000000000" pitchFamily="2" charset="2"/>
              </a:rPr>
              <a:t> se houkuttelee rekrytoijan avaamaan profiilisi.</a:t>
            </a:r>
            <a:endParaRPr lang="fi-FI" sz="2000" dirty="0"/>
          </a:p>
          <a:p>
            <a:r>
              <a:rPr lang="fi-FI" sz="2000" dirty="0"/>
              <a:t>Kuvaus tämän hetken tilanteestasi:</a:t>
            </a:r>
          </a:p>
          <a:p>
            <a:pPr lvl="1"/>
            <a:r>
              <a:rPr lang="fi-FI" sz="1800" dirty="0"/>
              <a:t>Esim. </a:t>
            </a:r>
            <a:r>
              <a:rPr lang="fi-FI" sz="1800" dirty="0" err="1"/>
              <a:t>Looking</a:t>
            </a:r>
            <a:r>
              <a:rPr lang="fi-FI" sz="1800" dirty="0"/>
              <a:t> for </a:t>
            </a:r>
            <a:r>
              <a:rPr lang="fi-FI" sz="1800" dirty="0" err="1"/>
              <a:t>job</a:t>
            </a:r>
            <a:r>
              <a:rPr lang="fi-FI" sz="1800" dirty="0"/>
              <a:t>, </a:t>
            </a:r>
            <a:r>
              <a:rPr lang="fi-FI" sz="1800" dirty="0" err="1"/>
              <a:t>Looking</a:t>
            </a:r>
            <a:r>
              <a:rPr lang="fi-FI" sz="1800" dirty="0"/>
              <a:t> for </a:t>
            </a:r>
            <a:r>
              <a:rPr lang="fi-FI" sz="1800" dirty="0" err="1"/>
              <a:t>new</a:t>
            </a:r>
            <a:r>
              <a:rPr lang="fi-FI" sz="1800" dirty="0"/>
              <a:t> </a:t>
            </a:r>
            <a:r>
              <a:rPr lang="fi-FI" sz="1800" dirty="0" err="1"/>
              <a:t>opportunities</a:t>
            </a:r>
            <a:r>
              <a:rPr lang="fi-FI" sz="1800" dirty="0"/>
              <a:t>. </a:t>
            </a:r>
          </a:p>
          <a:p>
            <a:pPr lvl="1"/>
            <a:r>
              <a:rPr lang="fi-FI" sz="1800" dirty="0"/>
              <a:t>Tai nykyinen titteli, yrityksen nimi ja jotain osaamiseen liittyvää sisältöä.</a:t>
            </a:r>
          </a:p>
          <a:p>
            <a:pPr lvl="1"/>
            <a:r>
              <a:rPr lang="fi-FI" sz="1800" dirty="0"/>
              <a:t>Jos haet passiivisesti töitä, niin siitä on vaikea kertoa otsikossa</a:t>
            </a:r>
          </a:p>
          <a:p>
            <a:pPr lvl="1"/>
            <a:r>
              <a:rPr lang="fi-FI" sz="1800" dirty="0"/>
              <a:t>Englanti on palvelun ykköskieli, suomen kieltä käytetään haussa todella vähän. </a:t>
            </a:r>
          </a:p>
          <a:p>
            <a:pPr lvl="1"/>
            <a:r>
              <a:rPr lang="fi-FI" sz="1800" dirty="0"/>
              <a:t>Mieti 3-5 avainsanaa, joilla haluat tulla löydetyksi. Konkreettisia ja selkeitä sanoa, ei ammattislangia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7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t="57110" r="8792" b="12759"/>
          <a:stretch/>
        </p:blipFill>
        <p:spPr>
          <a:xfrm>
            <a:off x="1615311" y="4849937"/>
            <a:ext cx="6028816" cy="13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Summary</a:t>
            </a:r>
            <a:r>
              <a:rPr lang="fi-FI" dirty="0"/>
              <a:t> - yhteenveto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fi-FI" sz="1800" dirty="0"/>
              <a:t>Yhteenveto on otsikon jälkeen tärkein perusprofiilin osa.</a:t>
            </a:r>
          </a:p>
          <a:p>
            <a:r>
              <a:rPr lang="fi-FI" sz="1800" dirty="0"/>
              <a:t>Rekrytoija silmäilee nopeasti yhteenvedon </a:t>
            </a:r>
            <a:r>
              <a:rPr lang="fi-FI" sz="1800" dirty="0">
                <a:sym typeface="Wingdings" panose="05000000000000000000" pitchFamily="2" charset="2"/>
              </a:rPr>
              <a:t> kannattaako henkilöön tutustua paremmin. </a:t>
            </a:r>
          </a:p>
          <a:p>
            <a:r>
              <a:rPr lang="fi-FI" sz="1800" dirty="0">
                <a:sym typeface="Wingdings" panose="05000000000000000000" pitchFamily="2" charset="2"/>
              </a:rPr>
              <a:t>Yhteenveto on p</a:t>
            </a:r>
            <a:r>
              <a:rPr lang="fi-FI" sz="1800" dirty="0"/>
              <a:t>ortti osaamisen tunnistamiseen ja helppoon </a:t>
            </a:r>
            <a:r>
              <a:rPr lang="fi-FI" sz="1800" dirty="0" err="1"/>
              <a:t>kontaktoimiseen</a:t>
            </a:r>
            <a:r>
              <a:rPr lang="fi-FI" sz="1800" dirty="0"/>
              <a:t>.</a:t>
            </a:r>
          </a:p>
          <a:p>
            <a:r>
              <a:rPr lang="fi-FI" sz="1800" dirty="0"/>
              <a:t>Usein yhteystiedot laitetaan heti alkuun, että rekrytoija saa helposti yhteyden. </a:t>
            </a:r>
          </a:p>
          <a:p>
            <a:pPr lvl="1"/>
            <a:r>
              <a:rPr lang="fi-FI" sz="1600" dirty="0"/>
              <a:t>E-mail kannattaa olla esillä.</a:t>
            </a:r>
          </a:p>
          <a:p>
            <a:pPr lvl="2"/>
            <a:r>
              <a:rPr lang="fi-FI" sz="1400" dirty="0"/>
              <a:t>E-mail osoite kannattaa kirjoittaa muodossa: nimi </a:t>
            </a:r>
            <a:r>
              <a:rPr lang="fi-FI" sz="1400" dirty="0" err="1"/>
              <a:t>dot</a:t>
            </a:r>
            <a:r>
              <a:rPr lang="fi-FI" sz="1400" dirty="0"/>
              <a:t> nimi at nimi </a:t>
            </a:r>
            <a:r>
              <a:rPr lang="fi-FI" sz="1400" dirty="0" err="1"/>
              <a:t>dot</a:t>
            </a:r>
            <a:r>
              <a:rPr lang="fi-FI" sz="1400" dirty="0"/>
              <a:t> </a:t>
            </a:r>
            <a:r>
              <a:rPr lang="fi-FI" sz="1400" dirty="0" err="1"/>
              <a:t>fi</a:t>
            </a:r>
            <a:r>
              <a:rPr lang="fi-FI" sz="1400" dirty="0"/>
              <a:t>, etteivät robotit tunnista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8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26" y="304800"/>
            <a:ext cx="5230331" cy="6356350"/>
          </a:xfrm>
          <a:prstGeom prst="rect">
            <a:avLst/>
          </a:prstGeom>
        </p:spPr>
      </p:pic>
      <p:cxnSp>
        <p:nvCxnSpPr>
          <p:cNvPr id="9" name="Suora nuoliyhdysviiva 8"/>
          <p:cNvCxnSpPr/>
          <p:nvPr/>
        </p:nvCxnSpPr>
        <p:spPr>
          <a:xfrm flipV="1">
            <a:off x="5783179" y="553453"/>
            <a:ext cx="1203158" cy="39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1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Profiilin alaosa - </a:t>
            </a:r>
            <a:r>
              <a:rPr lang="fi-FI" dirty="0" err="1"/>
              <a:t>Experience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>
            <a:normAutofit/>
          </a:bodyPr>
          <a:lstStyle/>
          <a:p>
            <a:r>
              <a:rPr lang="fi-FI" sz="2200" dirty="0"/>
              <a:t>Laajennettu ansioluettelo </a:t>
            </a:r>
            <a:r>
              <a:rPr lang="fi-FI" sz="2200" dirty="0">
                <a:sym typeface="Wingdings" panose="05000000000000000000" pitchFamily="2" charset="2"/>
              </a:rPr>
              <a:t> listaa työsuhteesi ja niiden kesto. </a:t>
            </a:r>
            <a:r>
              <a:rPr lang="fi-FI" sz="2200" dirty="0" err="1">
                <a:sym typeface="Wingdings" panose="05000000000000000000" pitchFamily="2" charset="2"/>
              </a:rPr>
              <a:t>LinkedInissä</a:t>
            </a:r>
            <a:r>
              <a:rPr lang="fi-FI" sz="2200" dirty="0">
                <a:sym typeface="Wingdings" panose="05000000000000000000" pitchFamily="2" charset="2"/>
              </a:rPr>
              <a:t> on mahdollista kertoa tarkkaan ja laajalla työnkuvauksella, mitä olet tehnyt.</a:t>
            </a:r>
            <a:r>
              <a:rPr lang="fi-FI" sz="2200" dirty="0"/>
              <a:t> </a:t>
            </a:r>
          </a:p>
          <a:p>
            <a:r>
              <a:rPr lang="fi-FI" sz="2200" dirty="0"/>
              <a:t>Esimerkiksi titteli Web </a:t>
            </a:r>
            <a:r>
              <a:rPr lang="fi-FI" sz="2200" dirty="0" err="1"/>
              <a:t>Developer</a:t>
            </a:r>
            <a:r>
              <a:rPr lang="fi-FI" sz="2200" dirty="0"/>
              <a:t> ei kerro lukijalle, että mitä ohjelmointikieliä hallitset.</a:t>
            </a:r>
          </a:p>
          <a:p>
            <a:r>
              <a:rPr lang="fi-FI" sz="2200" dirty="0"/>
              <a:t>Voit kertoa myös projekteista, joissa olet ollut mukana.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21.1.2019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9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1368936"/>
            <a:ext cx="4818946" cy="52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737</Words>
  <Application>Microsoft Office PowerPoint</Application>
  <PresentationFormat>Laajakuva</PresentationFormat>
  <Paragraphs>104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Wingdings</vt:lpstr>
      <vt:lpstr>Office-teema</vt:lpstr>
      <vt:lpstr>PowerPoint-esitys</vt:lpstr>
      <vt:lpstr>LinkedIn</vt:lpstr>
      <vt:lpstr>Verkostoituminen</vt:lpstr>
      <vt:lpstr>Jobs – työpaikat 1/2</vt:lpstr>
      <vt:lpstr>Jobs – työpaikat 2/2</vt:lpstr>
      <vt:lpstr>Profiili: henkilö – ja taustakuva</vt:lpstr>
      <vt:lpstr>Profiili: otsikko</vt:lpstr>
      <vt:lpstr>Summary - yhteenveto</vt:lpstr>
      <vt:lpstr>Profiilin alaosa - Experience</vt:lpstr>
      <vt:lpstr>Profiilin alaosa - Education</vt:lpstr>
      <vt:lpstr>Profiilin alaosa – Featured Skills ja Recommendations</vt:lpstr>
      <vt:lpstr>Miten alkuun?</vt:lpstr>
    </vt:vector>
  </TitlesOfParts>
  <Company>OSEKK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 Ansioluettelo</dc:title>
  <dc:creator>Paula Saastamoinen</dc:creator>
  <cp:lastModifiedBy>Paula Saastamoinen</cp:lastModifiedBy>
  <cp:revision>49</cp:revision>
  <dcterms:created xsi:type="dcterms:W3CDTF">2018-03-15T07:46:56Z</dcterms:created>
  <dcterms:modified xsi:type="dcterms:W3CDTF">2019-01-21T13:35:46Z</dcterms:modified>
</cp:coreProperties>
</file>