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Montserrat"/>
      <p:regular r:id="rId24"/>
      <p:bold r:id="rId25"/>
      <p:italic r:id="rId26"/>
      <p:boldItalic r:id="rId27"/>
    </p:embeddedFont>
    <p:embeddedFont>
      <p:font typeface="Montserrat Medium"/>
      <p:regular r:id="rId28"/>
      <p:bold r:id="rId29"/>
      <p:italic r:id="rId30"/>
      <p:boldItalic r:id="rId31"/>
    </p:embeddedFont>
    <p:embeddedFont>
      <p:font typeface="Bebas Neue"/>
      <p:regular r:id="rId32"/>
    </p:embeddedFon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450125-53FF-48AD-BDBF-E7E15ADC5098}">
  <a:tblStyle styleId="{2C450125-53FF-48AD-BDBF-E7E15ADC50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MontserratMedium-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boldItalic.fntdata"/><Relationship Id="rId30" Type="http://schemas.openxmlformats.org/officeDocument/2006/relationships/font" Target="fonts/MontserratMedium-italic.fntdata"/><Relationship Id="rId11" Type="http://schemas.openxmlformats.org/officeDocument/2006/relationships/slide" Target="slides/slide6.xml"/><Relationship Id="rId33" Type="http://schemas.openxmlformats.org/officeDocument/2006/relationships/font" Target="fonts/GillSans-regular.fntdata"/><Relationship Id="rId10" Type="http://schemas.openxmlformats.org/officeDocument/2006/relationships/slide" Target="slides/slide5.xml"/><Relationship Id="rId32" Type="http://schemas.openxmlformats.org/officeDocument/2006/relationships/font" Target="fonts/BebasNeue-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Gill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8b685d5de_3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1f8b685d5de_3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cd5867c61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cd5867c61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How does the academic performance of students with similar HS GPAs compare (those with SAT/ACT vs. those without SAT/ACT score submitted)?</a:t>
            </a:r>
            <a:endParaRPr/>
          </a:p>
          <a:p>
            <a:pPr indent="0" lvl="0" marL="0" rtl="0" algn="l">
              <a:spcBef>
                <a:spcPts val="0"/>
              </a:spcBef>
              <a:spcAft>
                <a:spcPts val="0"/>
              </a:spcAft>
              <a:buNone/>
            </a:pPr>
            <a:r>
              <a:rPr lang="en-US"/>
              <a:t>Cap HS GPA to 4.0 scale (any GPA above 4 is capped to 4)</a:t>
            </a:r>
            <a:endParaRPr/>
          </a:p>
          <a:p>
            <a:pPr indent="0" lvl="0" marL="0" rtl="0" algn="l">
              <a:spcBef>
                <a:spcPts val="0"/>
              </a:spcBef>
              <a:spcAft>
                <a:spcPts val="0"/>
              </a:spcAft>
              <a:buNone/>
            </a:pPr>
            <a:r>
              <a:rPr lang="en-US"/>
              <a:t>For students with similar high school GPAs, those who submit SAT/ACT scores tend to </a:t>
            </a:r>
            <a:r>
              <a:rPr lang="en-US"/>
              <a:t>perform</a:t>
            </a:r>
            <a:r>
              <a:rPr lang="en-US"/>
              <a:t> slightly better on average, particularly in the higher GPA ranks. However, the performance variability is quite similar across both groups, indicating having ACT/SAT scores does not drastically alter the variability in college academic performance.</a:t>
            </a:r>
            <a:endParaRPr/>
          </a:p>
          <a:p>
            <a:pPr indent="0" lvl="0" marL="0" rtl="0" algn="l">
              <a:spcBef>
                <a:spcPts val="0"/>
              </a:spcBef>
              <a:spcAft>
                <a:spcPts val="0"/>
              </a:spcAft>
              <a:buNone/>
            </a:pPr>
            <a:r>
              <a:rPr lang="en-US"/>
              <a:t>Row: HS GPA Rank</a:t>
            </a:r>
            <a:endParaRPr/>
          </a:p>
          <a:p>
            <a:pPr indent="0" lvl="0" marL="0" rtl="0" algn="l">
              <a:spcBef>
                <a:spcPts val="0"/>
              </a:spcBef>
              <a:spcAft>
                <a:spcPts val="0"/>
              </a:spcAft>
              <a:buNone/>
            </a:pPr>
            <a:r>
              <a:rPr lang="en-US"/>
              <a:t>Students without ACT/SAT scores vary larger in college GPA than those with (C+ - A VS. B- - A)</a:t>
            </a:r>
            <a:endParaRPr/>
          </a:p>
          <a:p>
            <a:pPr indent="0" lvl="0" marL="0" rtl="0" algn="l">
              <a:spcBef>
                <a:spcPts val="0"/>
              </a:spcBef>
              <a:spcAft>
                <a:spcPts val="0"/>
              </a:spcAft>
              <a:buNone/>
            </a:pPr>
            <a:r>
              <a:rPr lang="en-US"/>
              <a:t>C+ - B HS GPA: doesn’t really have a correlation (with/without ACT/SAT scores), those without even shows better performance</a:t>
            </a:r>
            <a:endParaRPr/>
          </a:p>
          <a:p>
            <a:pPr indent="0" lvl="0" marL="0" rtl="0" algn="l">
              <a:spcBef>
                <a:spcPts val="0"/>
              </a:spcBef>
              <a:spcAft>
                <a:spcPts val="0"/>
              </a:spcAft>
              <a:buNone/>
            </a:pPr>
            <a:r>
              <a:rPr lang="en-US"/>
              <a:t>B+ HS GPA: higher min, </a:t>
            </a:r>
            <a:r>
              <a:rPr lang="en-US"/>
              <a:t>mean, median</a:t>
            </a:r>
            <a:endParaRPr/>
          </a:p>
        </p:txBody>
      </p:sp>
      <p:sp>
        <p:nvSpPr>
          <p:cNvPr id="181" name="Google Shape;181;g30cd5867c61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cd5867c61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cd5867c61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College GPA Distribution based on HS GPA Rank</a:t>
            </a:r>
            <a:endParaRPr/>
          </a:p>
          <a:p>
            <a:pPr indent="0" lvl="0" marL="0" rtl="0" algn="l">
              <a:spcBef>
                <a:spcPts val="0"/>
              </a:spcBef>
              <a:spcAft>
                <a:spcPts val="0"/>
              </a:spcAft>
              <a:buNone/>
            </a:pPr>
            <a:r>
              <a:rPr lang="en-US"/>
              <a:t>blue-with, red-without</a:t>
            </a:r>
            <a:endParaRPr/>
          </a:p>
          <a:p>
            <a:pPr indent="0" lvl="0" marL="0" rtl="0" algn="l">
              <a:spcBef>
                <a:spcPts val="0"/>
              </a:spcBef>
              <a:spcAft>
                <a:spcPts val="0"/>
              </a:spcAft>
              <a:buNone/>
            </a:pPr>
            <a:r>
              <a:rPr lang="en-US"/>
              <a:t>Bar charts: For most GPA </a:t>
            </a:r>
            <a:r>
              <a:rPr lang="en-US"/>
              <a:t>ranks</a:t>
            </a:r>
            <a:r>
              <a:rPr lang="en-US"/>
              <a:t>, the distribution of college GPA among students with/without SAT/ACT scores is fairly similar. However, students with SAT/ACT scores tend to have a slightly higher representation in the upper GPA ranges and students without often have more students falling into the mid-range GPAs</a:t>
            </a:r>
            <a:endParaRPr/>
          </a:p>
          <a:p>
            <a:pPr indent="0" lvl="0" marL="0" rtl="0" algn="l">
              <a:spcBef>
                <a:spcPts val="0"/>
              </a:spcBef>
              <a:spcAft>
                <a:spcPts val="0"/>
              </a:spcAft>
              <a:buNone/>
            </a:pPr>
            <a:r>
              <a:rPr lang="en-US"/>
              <a:t>Box plots: students with SAT/ACT scores have slightly higher median GPAs across most HS GPA ranks. The range of GPA is typically wider for students without, indicating more variability in their academic performance. </a:t>
            </a:r>
            <a:endParaRPr/>
          </a:p>
        </p:txBody>
      </p:sp>
      <p:sp>
        <p:nvSpPr>
          <p:cNvPr id="191" name="Google Shape;191;g30cd5867c61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d3478b7ff_4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d3478b7ff_4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30d3478b7ff_4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ce4d0466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0ce4d0466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30ce4d0466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d3478b7ff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d3478b7ff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30d3478b7ff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d3478b7ff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d3478b7ff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30d3478b7ff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b3fc9753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b3fc97536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30b3fc97536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b3fc9753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0b3fc97536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30b3fc97536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7aed6778fa_0_10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27aed6778fa_0_10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b3fc9753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b3fc9753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30b3fc9753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cd5867c61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cd5867c61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30cd5867c61_0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b3fc9753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b3fc97536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national average for ACT score: 19.9 -&gt; all accepted BU </a:t>
            </a:r>
            <a:r>
              <a:rPr lang="en-US"/>
              <a:t>athletes</a:t>
            </a:r>
            <a:r>
              <a:rPr lang="en-US"/>
              <a:t> were above the national average</a:t>
            </a:r>
            <a:endParaRPr/>
          </a:p>
          <a:p>
            <a:pPr indent="0" lvl="0" marL="0" rtl="0" algn="l">
              <a:spcBef>
                <a:spcPts val="0"/>
              </a:spcBef>
              <a:spcAft>
                <a:spcPts val="0"/>
              </a:spcAft>
              <a:buNone/>
            </a:pPr>
            <a:r>
              <a:rPr lang="en-US"/>
              <a:t>105 have ACT scores, range from 22-35 points out of 36. In 2024, the national average for ACT scores is 19.9, which means all accepted BU athletes were above the national average.</a:t>
            </a:r>
            <a:endParaRPr/>
          </a:p>
          <a:p>
            <a:pPr indent="0" lvl="0" marL="0" rtl="0" algn="l">
              <a:spcBef>
                <a:spcPts val="0"/>
              </a:spcBef>
              <a:spcAft>
                <a:spcPts val="0"/>
              </a:spcAft>
              <a:buNone/>
            </a:pPr>
            <a:r>
              <a:rPr lang="en-US"/>
              <a:t>The median is 30, with 50% of the students ranging from 28-33, 25% lower than 28 and 25% above 33</a:t>
            </a:r>
            <a:endParaRPr/>
          </a:p>
        </p:txBody>
      </p:sp>
      <p:sp>
        <p:nvSpPr>
          <p:cNvPr id="119" name="Google Shape;119;g30b3fc97536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d3478b7ff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d3478b7ff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average SAT score: 1050, 75th percentile: 1200, 90th: 1440, 95th: 1520</a:t>
            </a:r>
            <a:endParaRPr/>
          </a:p>
          <a:p>
            <a:pPr indent="0" lvl="0" marL="0" rtl="0" algn="l">
              <a:spcBef>
                <a:spcPts val="0"/>
              </a:spcBef>
              <a:spcAft>
                <a:spcPts val="0"/>
              </a:spcAft>
              <a:buClr>
                <a:schemeClr val="dk1"/>
              </a:buClr>
              <a:buSzPts val="1100"/>
              <a:buFont typeface="Arial"/>
              <a:buNone/>
            </a:pPr>
            <a:r>
              <a:rPr lang="en-US"/>
              <a:t>176 have SAT scores, range from 980-1570 points out of 1600. In 2024, the national average SAT scores is 1050, 75th percentile is 1200, 90th percentile is 1440, 95th percentile is 1520, compare with the box plot and bar plot, meaning we have 3 students that’s below national average (lowest 980 is around 30th percentile), average is 1310, which is 260 above national average, and we have 27 above 90th percentile, 6 above 95th percentile (max: 1570 is around 99th percentile)</a:t>
            </a:r>
            <a:endParaRPr/>
          </a:p>
        </p:txBody>
      </p:sp>
      <p:sp>
        <p:nvSpPr>
          <p:cNvPr id="128" name="Google Shape;128;g30d3478b7ff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cd5867c61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cd5867c61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All accepted students have a HS GPA above C</a:t>
            </a:r>
            <a:endParaRPr/>
          </a:p>
          <a:p>
            <a:pPr indent="0" lvl="0" marL="0" rtl="0" algn="l">
              <a:spcBef>
                <a:spcPts val="0"/>
              </a:spcBef>
              <a:spcAft>
                <a:spcPts val="0"/>
              </a:spcAft>
              <a:buNone/>
            </a:pPr>
            <a:r>
              <a:rPr lang="en-US"/>
              <a:t>For the bar plot and box plot, for simplicity, the data is categorized into 6 ranks (shown on the left):</a:t>
            </a:r>
            <a:endParaRPr/>
          </a:p>
          <a:p>
            <a:pPr indent="0" lvl="0" marL="0" rtl="0" algn="l">
              <a:spcBef>
                <a:spcPts val="0"/>
              </a:spcBef>
              <a:spcAft>
                <a:spcPts val="0"/>
              </a:spcAft>
              <a:buNone/>
            </a:pPr>
            <a:r>
              <a:rPr b="1" lang="en-US" sz="1050">
                <a:highlight>
                  <a:srgbClr val="FFFFFF"/>
                </a:highlight>
                <a:latin typeface="Arial"/>
                <a:ea typeface="Arial"/>
                <a:cs typeface="Arial"/>
                <a:sym typeface="Arial"/>
              </a:rPr>
              <a:t>C+ (2.3-2.7), B- (2.7-3.0), B (3.0-3.3), B+ (3.3-3.7), A- (3.7-4.0), A(4.0), A+ (4.0+) (A+ rank for those enrolled in AP program)</a:t>
            </a:r>
            <a:endParaRPr b="1" sz="1050">
              <a:highlight>
                <a:srgbClr val="FFFFFF"/>
              </a:highlight>
              <a:latin typeface="Arial"/>
              <a:ea typeface="Arial"/>
              <a:cs typeface="Arial"/>
              <a:sym typeface="Arial"/>
            </a:endParaRPr>
          </a:p>
          <a:p>
            <a:pPr indent="0" lvl="0" marL="0" rtl="0" algn="l">
              <a:spcBef>
                <a:spcPts val="0"/>
              </a:spcBef>
              <a:spcAft>
                <a:spcPts val="0"/>
              </a:spcAft>
              <a:buNone/>
            </a:pPr>
            <a:r>
              <a:rPr b="1" lang="en-US" sz="1050">
                <a:highlight>
                  <a:srgbClr val="FFFFFF"/>
                </a:highlight>
                <a:latin typeface="Arial"/>
                <a:ea typeface="Arial"/>
                <a:cs typeface="Arial"/>
                <a:sym typeface="Arial"/>
              </a:rPr>
              <a:t>Bar Plot: the distribution of HS GPA based on letter grade (all accepted students have a HS GPA above C), at least 120 students enrolled in AP program</a:t>
            </a:r>
            <a:endParaRPr b="1" sz="1050">
              <a:highlight>
                <a:srgbClr val="FFFFFF"/>
              </a:highlight>
              <a:latin typeface="Arial"/>
              <a:ea typeface="Arial"/>
              <a:cs typeface="Arial"/>
              <a:sym typeface="Arial"/>
            </a:endParaRPr>
          </a:p>
          <a:p>
            <a:pPr indent="0" lvl="0" marL="0" rtl="0" algn="l">
              <a:spcBef>
                <a:spcPts val="0"/>
              </a:spcBef>
              <a:spcAft>
                <a:spcPts val="0"/>
              </a:spcAft>
              <a:buNone/>
            </a:pPr>
            <a:r>
              <a:rPr b="1" lang="en-US" sz="1050">
                <a:highlight>
                  <a:srgbClr val="FFFFFF"/>
                </a:highlight>
                <a:latin typeface="Arial"/>
                <a:ea typeface="Arial"/>
                <a:cs typeface="Arial"/>
                <a:sym typeface="Arial"/>
              </a:rPr>
              <a:t>Box Plot: Several outliers (anyone below 3.0), 8 students, majority have GPA above B, 50% students have GPA between 3.6-4.0, </a:t>
            </a:r>
            <a:r>
              <a:rPr b="1" lang="en-US" sz="1050">
                <a:highlight>
                  <a:schemeClr val="lt1"/>
                </a:highlight>
                <a:latin typeface="Arial"/>
                <a:ea typeface="Arial"/>
                <a:cs typeface="Arial"/>
                <a:sym typeface="Arial"/>
              </a:rPr>
              <a:t>Interquartile range is 0.4, which is a relatively small range, indicating a high academic performance for most students</a:t>
            </a:r>
            <a:endParaRPr b="1" sz="1050">
              <a:highlight>
                <a:srgbClr val="FFFFFF"/>
              </a:highlight>
              <a:latin typeface="Arial"/>
              <a:ea typeface="Arial"/>
              <a:cs typeface="Arial"/>
              <a:sym typeface="Arial"/>
            </a:endParaRPr>
          </a:p>
          <a:p>
            <a:pPr indent="0" lvl="0" marL="0" rtl="0" algn="l">
              <a:spcBef>
                <a:spcPts val="0"/>
              </a:spcBef>
              <a:spcAft>
                <a:spcPts val="0"/>
              </a:spcAft>
              <a:buNone/>
            </a:pPr>
            <a:r>
              <a:t/>
            </a:r>
            <a:endParaRPr b="1" sz="1050">
              <a:highlight>
                <a:srgbClr val="FFFFFF"/>
              </a:highlight>
              <a:latin typeface="Arial"/>
              <a:ea typeface="Arial"/>
              <a:cs typeface="Arial"/>
              <a:sym typeface="Arial"/>
            </a:endParaRPr>
          </a:p>
        </p:txBody>
      </p:sp>
      <p:sp>
        <p:nvSpPr>
          <p:cNvPr id="137" name="Google Shape;137;g30cd5867c61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cd5867c6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cd5867c61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30cd5867c61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cd5867c61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cd5867c61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Does English being the primary language of the country impact the students’ performance?</a:t>
            </a:r>
            <a:endParaRPr/>
          </a:p>
          <a:p>
            <a:pPr indent="0" lvl="0" marL="0" rtl="0" algn="l">
              <a:spcBef>
                <a:spcPts val="0"/>
              </a:spcBef>
              <a:spcAft>
                <a:spcPts val="0"/>
              </a:spcAft>
              <a:buClr>
                <a:schemeClr val="dk1"/>
              </a:buClr>
              <a:buSzPts val="1100"/>
              <a:buFont typeface="Arial"/>
              <a:buNone/>
            </a:pPr>
            <a:r>
              <a:rPr lang="en-US"/>
              <a:t>English as a primary language may not significantly impact the long-term academic performance</a:t>
            </a:r>
            <a:endParaRPr/>
          </a:p>
          <a:p>
            <a:pPr indent="0" lvl="0" marL="0" rtl="0" algn="l">
              <a:spcBef>
                <a:spcPts val="0"/>
              </a:spcBef>
              <a:spcAft>
                <a:spcPts val="0"/>
              </a:spcAft>
              <a:buNone/>
            </a:pPr>
            <a:r>
              <a:rPr lang="en-US"/>
              <a:t>Compare the range, mean, median of BU GPA (latest cum GPA) between domestic and international students</a:t>
            </a:r>
            <a:endParaRPr/>
          </a:p>
          <a:p>
            <a:pPr indent="0" lvl="0" marL="0" rtl="0" algn="l">
              <a:spcBef>
                <a:spcPts val="0"/>
              </a:spcBef>
              <a:spcAft>
                <a:spcPts val="0"/>
              </a:spcAft>
              <a:buNone/>
            </a:pPr>
            <a:r>
              <a:rPr lang="en-US"/>
              <a:t>Undergrad Freshman: domestic generally performs better than international students</a:t>
            </a:r>
            <a:endParaRPr/>
          </a:p>
          <a:p>
            <a:pPr indent="0" lvl="0" marL="0" rtl="0" algn="l">
              <a:spcBef>
                <a:spcPts val="0"/>
              </a:spcBef>
              <a:spcAft>
                <a:spcPts val="0"/>
              </a:spcAft>
              <a:buNone/>
            </a:pPr>
            <a:r>
              <a:rPr lang="en-US"/>
              <a:t>Sophomore - Senior: international has high mean and median (but no 4.0) =&gt; international students might need a period </a:t>
            </a:r>
            <a:r>
              <a:rPr lang="en-US"/>
              <a:t>of adjustment</a:t>
            </a:r>
            <a:endParaRPr/>
          </a:p>
        </p:txBody>
      </p:sp>
      <p:sp>
        <p:nvSpPr>
          <p:cNvPr id="155" name="Google Shape;155;g30cd5867c61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cd5867c61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cd5867c61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GPA distribution by school year (domestic VS international)</a:t>
            </a:r>
            <a:endParaRPr/>
          </a:p>
          <a:p>
            <a:pPr indent="0" lvl="0" marL="0" rtl="0" algn="l">
              <a:spcBef>
                <a:spcPts val="0"/>
              </a:spcBef>
              <a:spcAft>
                <a:spcPts val="0"/>
              </a:spcAft>
              <a:buNone/>
            </a:pPr>
            <a:r>
              <a:rPr lang="en-US"/>
              <a:t>domestic-red; international-blue</a:t>
            </a:r>
            <a:endParaRPr/>
          </a:p>
          <a:p>
            <a:pPr indent="0" lvl="0" marL="0" rtl="0" algn="l">
              <a:spcBef>
                <a:spcPts val="0"/>
              </a:spcBef>
              <a:spcAft>
                <a:spcPts val="0"/>
              </a:spcAft>
              <a:buNone/>
            </a:pPr>
            <a:r>
              <a:rPr lang="en-US"/>
              <a:t>the distribution of college GPA for domestic and international students is similar but with some variations, in several GPA ranges, international students often perform similarly or sometimes better than domestic counterparts, especially in higher GPA categories (Junior, A- rank, 47.4% VS. 21.8%)</a:t>
            </a:r>
            <a:br>
              <a:rPr lang="en-US"/>
            </a:br>
            <a:r>
              <a:rPr lang="en-US"/>
              <a:t>In short term, we did see the impact: 3.4% </a:t>
            </a:r>
            <a:r>
              <a:rPr lang="en-US"/>
              <a:t>international</a:t>
            </a:r>
            <a:r>
              <a:rPr lang="en-US"/>
              <a:t> students having D+</a:t>
            </a:r>
            <a:endParaRPr/>
          </a:p>
          <a:p>
            <a:pPr indent="0" lvl="0" marL="0" rtl="0" algn="l">
              <a:spcBef>
                <a:spcPts val="0"/>
              </a:spcBef>
              <a:spcAft>
                <a:spcPts val="0"/>
              </a:spcAft>
              <a:buNone/>
            </a:pPr>
            <a:r>
              <a:t/>
            </a:r>
            <a:endParaRPr/>
          </a:p>
        </p:txBody>
      </p:sp>
      <p:sp>
        <p:nvSpPr>
          <p:cNvPr id="167" name="Google Shape;167;g30cd5867c61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900"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2" type="sldNum"/>
          </p:nvPr>
        </p:nvSpPr>
        <p:spPr>
          <a:xfrm>
            <a:off x="10558300" y="5956137"/>
            <a:ext cx="1016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 type="body"/>
          </p:nvPr>
        </p:nvSpPr>
        <p:spPr>
          <a:xfrm rot="5400000">
            <a:off x="4334608" y="-1417297"/>
            <a:ext cx="3522900" cy="110295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1"/>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700" cy="5817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txBox="1"/>
          <p:nvPr>
            <p:ph type="title"/>
          </p:nvPr>
        </p:nvSpPr>
        <p:spPr>
          <a:xfrm rot="5400000">
            <a:off x="7249665" y="2265127"/>
            <a:ext cx="5183100" cy="2004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 type="body"/>
          </p:nvPr>
        </p:nvSpPr>
        <p:spPr>
          <a:xfrm rot="5400000">
            <a:off x="2131502" y="-680874"/>
            <a:ext cx="5183100" cy="78963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1" type="ftr"/>
          </p:nvPr>
        </p:nvSpPr>
        <p:spPr>
          <a:xfrm>
            <a:off x="774923" y="5951811"/>
            <a:ext cx="7896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2" type="sldNum"/>
          </p:nvPr>
        </p:nvSpPr>
        <p:spPr>
          <a:xfrm>
            <a:off x="10446615" y="5956137"/>
            <a:ext cx="11643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9" name="Google Shape;29;p3"/>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4"/>
          <p:cNvSpPr/>
          <p:nvPr/>
        </p:nvSpPr>
        <p:spPr>
          <a:xfrm>
            <a:off x="440683"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txBox="1"/>
          <p:nvPr>
            <p:ph type="title"/>
          </p:nvPr>
        </p:nvSpPr>
        <p:spPr>
          <a:xfrm>
            <a:off x="575894"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5"/>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6"/>
          <p:cNvSpPr/>
          <p:nvPr/>
        </p:nvSpPr>
        <p:spPr>
          <a:xfrm>
            <a:off x="447817" y="5141974"/>
            <a:ext cx="112908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txBox="1"/>
          <p:nvPr>
            <p:ph type="title"/>
          </p:nvPr>
        </p:nvSpPr>
        <p:spPr>
          <a:xfrm>
            <a:off x="581193" y="3043910"/>
            <a:ext cx="11029500" cy="1497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6" name="Google Shape;46;p6"/>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
          <p:cNvSpPr/>
          <p:nvPr/>
        </p:nvSpPr>
        <p:spPr>
          <a:xfrm>
            <a:off x="445982"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 type="body"/>
          </p:nvPr>
        </p:nvSpPr>
        <p:spPr>
          <a:xfrm>
            <a:off x="581193" y="2228003"/>
            <a:ext cx="5422500" cy="36330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3" name="Google Shape;53;p7"/>
          <p:cNvSpPr txBox="1"/>
          <p:nvPr>
            <p:ph idx="2" type="body"/>
          </p:nvPr>
        </p:nvSpPr>
        <p:spPr>
          <a:xfrm>
            <a:off x="6188417" y="2228003"/>
            <a:ext cx="5422500" cy="36330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8"/>
          <p:cNvSpPr/>
          <p:nvPr/>
        </p:nvSpPr>
        <p:spPr>
          <a:xfrm>
            <a:off x="445982"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 type="body"/>
          </p:nvPr>
        </p:nvSpPr>
        <p:spPr>
          <a:xfrm>
            <a:off x="887219" y="2250892"/>
            <a:ext cx="5087100" cy="5361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1" name="Google Shape;61;p8"/>
          <p:cNvSpPr txBox="1"/>
          <p:nvPr>
            <p:ph idx="2" type="body"/>
          </p:nvPr>
        </p:nvSpPr>
        <p:spPr>
          <a:xfrm>
            <a:off x="581194" y="2926052"/>
            <a:ext cx="53931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2" name="Google Shape;62;p8"/>
          <p:cNvSpPr txBox="1"/>
          <p:nvPr>
            <p:ph idx="3" type="body"/>
          </p:nvPr>
        </p:nvSpPr>
        <p:spPr>
          <a:xfrm>
            <a:off x="6523735" y="2250892"/>
            <a:ext cx="5087100" cy="5535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3" name="Google Shape;63;p8"/>
          <p:cNvSpPr txBox="1"/>
          <p:nvPr>
            <p:ph idx="4" type="body"/>
          </p:nvPr>
        </p:nvSpPr>
        <p:spPr>
          <a:xfrm>
            <a:off x="6217709" y="2926052"/>
            <a:ext cx="53931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4" name="Google Shape;64;p8"/>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300" cy="127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type="title"/>
          </p:nvPr>
        </p:nvSpPr>
        <p:spPr>
          <a:xfrm>
            <a:off x="581192" y="5262296"/>
            <a:ext cx="4909500" cy="689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F3F3F"/>
              </a:buClr>
              <a:buSzPts val="2000"/>
              <a:buFont typeface="Montserrat Medium"/>
              <a:buNone/>
              <a:defRPr b="0" sz="20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 type="body"/>
          </p:nvPr>
        </p:nvSpPr>
        <p:spPr>
          <a:xfrm>
            <a:off x="447816" y="601200"/>
            <a:ext cx="11292900" cy="42048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70100" cy="68940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2" name="Google Shape;72;p9"/>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Montserrat Medium"/>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p:nvPr>
            <p:ph idx="2" type="pic"/>
          </p:nvPr>
        </p:nvSpPr>
        <p:spPr>
          <a:xfrm>
            <a:off x="447817" y="599725"/>
            <a:ext cx="11290800" cy="35574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32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1pPr>
            <a:lvl2pPr lvl="1"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2pPr>
            <a:lvl3pPr lvl="2"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3pPr>
            <a:lvl4pPr lvl="3"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4pPr>
            <a:lvl5pPr lvl="4"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5pPr>
            <a:lvl6pPr lvl="5"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algn="l">
              <a:lnSpc>
                <a:spcPct val="100000"/>
              </a:lnSpc>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10"/>
          <p:cNvSpPr txBox="1"/>
          <p:nvPr>
            <p:ph idx="1" type="body"/>
          </p:nvPr>
        </p:nvSpPr>
        <p:spPr>
          <a:xfrm>
            <a:off x="581192" y="5260127"/>
            <a:ext cx="11029500" cy="5988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500" cy="1189500"/>
          </a:xfrm>
          <a:prstGeom prst="rect">
            <a:avLst/>
          </a:prstGeom>
          <a:noFill/>
          <a:ln>
            <a:noFill/>
          </a:ln>
        </p:spPr>
        <p:txBody>
          <a:bodyPr anchorCtr="0" anchor="b" bIns="45700" lIns="91425" spcFirstLastPara="1" rIns="91425" wrap="square" tIns="45700">
            <a:normAutofit/>
          </a:bodyPr>
          <a:lstStyle>
            <a:lvl1pPr lvl="0" marR="0" algn="l">
              <a:lnSpc>
                <a:spcPct val="100000"/>
              </a:lnSpc>
              <a:spcBef>
                <a:spcPts val="0"/>
              </a:spcBef>
              <a:spcAft>
                <a:spcPts val="0"/>
              </a:spcAft>
              <a:buClr>
                <a:schemeClr val="lt1"/>
              </a:buClr>
              <a:buSzPts val="2800"/>
              <a:buFont typeface="Montserrat Medium"/>
              <a:buNone/>
              <a:defRPr b="0" i="0" sz="2800" u="none" cap="none" strike="noStrike">
                <a:solidFill>
                  <a:schemeClr val="lt1"/>
                </a:solidFill>
                <a:latin typeface="Montserrat Medium"/>
                <a:ea typeface="Montserrat Medium"/>
                <a:cs typeface="Montserrat Medium"/>
                <a:sym typeface="Montserrat Medium"/>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2336003"/>
            <a:ext cx="11029500" cy="3522900"/>
          </a:xfrm>
          <a:prstGeom prst="rect">
            <a:avLst/>
          </a:prstGeom>
          <a:noFill/>
          <a:ln>
            <a:noFill/>
          </a:ln>
        </p:spPr>
        <p:txBody>
          <a:bodyPr anchorCtr="0" anchor="ctr" bIns="45700" lIns="91425" spcFirstLastPara="1" rIns="91425" wrap="square" tIns="45700">
            <a:normAutofit/>
          </a:bodyPr>
          <a:lstStyle>
            <a:lvl1pPr indent="-333756" lvl="0" marL="457200" marR="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Montserrat Medium"/>
                <a:ea typeface="Montserrat Medium"/>
                <a:cs typeface="Montserrat Medium"/>
                <a:sym typeface="Montserrat Medium"/>
              </a:defRPr>
            </a:lvl1pPr>
            <a:lvl2pPr indent="-322072" lvl="1" marL="914400" marR="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Montserrat Medium"/>
                <a:ea typeface="Montserrat Medium"/>
                <a:cs typeface="Montserrat Medium"/>
                <a:sym typeface="Montserrat Medium"/>
              </a:defRPr>
            </a:lvl2pPr>
            <a:lvl3pPr indent="-310388" lvl="2" marL="1371600" marR="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Montserrat Medium"/>
                <a:ea typeface="Montserrat Medium"/>
                <a:cs typeface="Montserrat Medium"/>
                <a:sym typeface="Montserrat Medium"/>
              </a:defRPr>
            </a:lvl3pPr>
            <a:lvl4pPr indent="-298703" lvl="3" marL="18288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4pPr>
            <a:lvl5pPr indent="-298704" lvl="4" marL="22860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5pPr>
            <a:lvl6pPr indent="-298704" lvl="5" marL="27432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marR="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200" cy="95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8042147" y="453643"/>
            <a:ext cx="3703200" cy="98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4241830" y="457200"/>
            <a:ext cx="37032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p:nvPr/>
        </p:nvSpPr>
        <p:spPr>
          <a:xfrm>
            <a:off x="441704" y="1917175"/>
            <a:ext cx="5692800" cy="101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3A694"/>
              </a:buClr>
              <a:buSzPts val="6000"/>
              <a:buFont typeface="Bebas Neue"/>
              <a:buNone/>
            </a:pPr>
            <a:r>
              <a:rPr lang="en-US" sz="6000">
                <a:solidFill>
                  <a:srgbClr val="13A694"/>
                </a:solidFill>
                <a:latin typeface="Bebas Neue"/>
                <a:ea typeface="Bebas Neue"/>
                <a:cs typeface="Bebas Neue"/>
                <a:sym typeface="Bebas Neue"/>
              </a:rPr>
              <a:t>BU Spark! Athletics</a:t>
            </a:r>
            <a:endParaRPr sz="6000">
              <a:solidFill>
                <a:srgbClr val="13A694"/>
              </a:solidFill>
              <a:latin typeface="Bebas Neue"/>
              <a:ea typeface="Bebas Neue"/>
              <a:cs typeface="Bebas Neue"/>
              <a:sym typeface="Bebas Neue"/>
            </a:endParaRPr>
          </a:p>
          <a:p>
            <a:pPr indent="0" lvl="0" marL="0" marR="0" rtl="0" algn="l">
              <a:lnSpc>
                <a:spcPct val="100000"/>
              </a:lnSpc>
              <a:spcBef>
                <a:spcPts val="0"/>
              </a:spcBef>
              <a:spcAft>
                <a:spcPts val="0"/>
              </a:spcAft>
              <a:buClr>
                <a:srgbClr val="13A694"/>
              </a:buClr>
              <a:buSzPts val="6000"/>
              <a:buFont typeface="Bebas Neue"/>
              <a:buNone/>
            </a:pPr>
            <a:r>
              <a:t/>
            </a:r>
            <a:endParaRPr b="0" i="0" sz="6600" u="none" cap="none" strike="noStrike">
              <a:solidFill>
                <a:srgbClr val="13A694"/>
              </a:solidFill>
              <a:latin typeface="Bebas Neue"/>
              <a:ea typeface="Bebas Neue"/>
              <a:cs typeface="Bebas Neue"/>
              <a:sym typeface="Bebas Neue"/>
            </a:endParaRPr>
          </a:p>
        </p:txBody>
      </p:sp>
      <p:pic>
        <p:nvPicPr>
          <p:cNvPr id="101" name="Google Shape;101;p13"/>
          <p:cNvPicPr preferRelativeResize="0"/>
          <p:nvPr/>
        </p:nvPicPr>
        <p:blipFill rotWithShape="1">
          <a:blip r:embed="rId3">
            <a:alphaModFix/>
          </a:blip>
          <a:srcRect b="0" l="0" r="0" t="0"/>
          <a:stretch/>
        </p:blipFill>
        <p:spPr>
          <a:xfrm>
            <a:off x="8921175" y="3703250"/>
            <a:ext cx="2360925" cy="23149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Key Output - Q1</a:t>
            </a:r>
            <a:endParaRPr sz="7500">
              <a:solidFill>
                <a:schemeClr val="accent2"/>
              </a:solidFill>
              <a:latin typeface="Bebas Neue"/>
              <a:ea typeface="Bebas Neue"/>
              <a:cs typeface="Bebas Neue"/>
              <a:sym typeface="Bebas Neue"/>
            </a:endParaRPr>
          </a:p>
        </p:txBody>
      </p:sp>
      <p:pic>
        <p:nvPicPr>
          <p:cNvPr id="184" name="Google Shape;184;p22"/>
          <p:cNvPicPr preferRelativeResize="0"/>
          <p:nvPr/>
        </p:nvPicPr>
        <p:blipFill>
          <a:blip r:embed="rId3">
            <a:alphaModFix/>
          </a:blip>
          <a:stretch>
            <a:fillRect/>
          </a:stretch>
        </p:blipFill>
        <p:spPr>
          <a:xfrm>
            <a:off x="76200" y="2398900"/>
            <a:ext cx="5980349" cy="3419950"/>
          </a:xfrm>
          <a:prstGeom prst="rect">
            <a:avLst/>
          </a:prstGeom>
          <a:noFill/>
          <a:ln>
            <a:noFill/>
          </a:ln>
        </p:spPr>
      </p:pic>
      <p:pic>
        <p:nvPicPr>
          <p:cNvPr id="185" name="Google Shape;185;p22"/>
          <p:cNvPicPr preferRelativeResize="0"/>
          <p:nvPr/>
        </p:nvPicPr>
        <p:blipFill>
          <a:blip r:embed="rId4">
            <a:alphaModFix/>
          </a:blip>
          <a:stretch>
            <a:fillRect/>
          </a:stretch>
        </p:blipFill>
        <p:spPr>
          <a:xfrm>
            <a:off x="6132750" y="2398900"/>
            <a:ext cx="5980349" cy="3393770"/>
          </a:xfrm>
          <a:prstGeom prst="rect">
            <a:avLst/>
          </a:prstGeom>
          <a:noFill/>
          <a:ln>
            <a:noFill/>
          </a:ln>
        </p:spPr>
      </p:pic>
      <p:sp>
        <p:nvSpPr>
          <p:cNvPr id="186" name="Google Shape;186;p22"/>
          <p:cNvSpPr txBox="1"/>
          <p:nvPr/>
        </p:nvSpPr>
        <p:spPr>
          <a:xfrm>
            <a:off x="1212675" y="1912275"/>
            <a:ext cx="37074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With ACT/SAT scores</a:t>
            </a:r>
            <a:endParaRPr b="1" sz="2500">
              <a:solidFill>
                <a:srgbClr val="13A694"/>
              </a:solidFill>
              <a:latin typeface="Montserrat"/>
              <a:ea typeface="Montserrat"/>
              <a:cs typeface="Montserrat"/>
              <a:sym typeface="Montserrat"/>
            </a:endParaRPr>
          </a:p>
        </p:txBody>
      </p:sp>
      <p:sp>
        <p:nvSpPr>
          <p:cNvPr id="187" name="Google Shape;187;p22"/>
          <p:cNvSpPr txBox="1"/>
          <p:nvPr/>
        </p:nvSpPr>
        <p:spPr>
          <a:xfrm>
            <a:off x="7213775" y="1912275"/>
            <a:ext cx="44769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Without ACT/SAT scores</a:t>
            </a:r>
            <a:endParaRPr b="1" sz="2500">
              <a:solidFill>
                <a:srgbClr val="13A694"/>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3"/>
          <p:cNvPicPr preferRelativeResize="0"/>
          <p:nvPr/>
        </p:nvPicPr>
        <p:blipFill>
          <a:blip r:embed="rId3">
            <a:alphaModFix/>
          </a:blip>
          <a:stretch>
            <a:fillRect/>
          </a:stretch>
        </p:blipFill>
        <p:spPr>
          <a:xfrm>
            <a:off x="0" y="1041275"/>
            <a:ext cx="6096001" cy="5165102"/>
          </a:xfrm>
          <a:prstGeom prst="rect">
            <a:avLst/>
          </a:prstGeom>
          <a:noFill/>
          <a:ln>
            <a:noFill/>
          </a:ln>
        </p:spPr>
      </p:pic>
      <p:pic>
        <p:nvPicPr>
          <p:cNvPr id="194" name="Google Shape;194;p23"/>
          <p:cNvPicPr preferRelativeResize="0"/>
          <p:nvPr/>
        </p:nvPicPr>
        <p:blipFill>
          <a:blip r:embed="rId4">
            <a:alphaModFix/>
          </a:blip>
          <a:stretch>
            <a:fillRect/>
          </a:stretch>
        </p:blipFill>
        <p:spPr>
          <a:xfrm>
            <a:off x="6096000" y="1041275"/>
            <a:ext cx="6005355" cy="5052475"/>
          </a:xfrm>
          <a:prstGeom prst="rect">
            <a:avLst/>
          </a:prstGeom>
          <a:noFill/>
          <a:ln>
            <a:noFill/>
          </a:ln>
        </p:spPr>
      </p:pic>
      <p:sp>
        <p:nvSpPr>
          <p:cNvPr id="195" name="Google Shape;195;p23"/>
          <p:cNvSpPr txBox="1"/>
          <p:nvPr/>
        </p:nvSpPr>
        <p:spPr>
          <a:xfrm>
            <a:off x="337075" y="1251650"/>
            <a:ext cx="19695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HS A-</a:t>
            </a:r>
            <a:endParaRPr b="1" sz="2500">
              <a:solidFill>
                <a:srgbClr val="13A694"/>
              </a:solidFill>
              <a:latin typeface="Montserrat"/>
              <a:ea typeface="Montserrat"/>
              <a:cs typeface="Montserrat"/>
              <a:sym typeface="Montserrat"/>
            </a:endParaRPr>
          </a:p>
        </p:txBody>
      </p:sp>
      <p:sp>
        <p:nvSpPr>
          <p:cNvPr id="196" name="Google Shape;196;p23"/>
          <p:cNvSpPr txBox="1"/>
          <p:nvPr/>
        </p:nvSpPr>
        <p:spPr>
          <a:xfrm>
            <a:off x="337075" y="3860850"/>
            <a:ext cx="19695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HS A</a:t>
            </a:r>
            <a:endParaRPr b="1" sz="2500">
              <a:solidFill>
                <a:srgbClr val="13A694"/>
              </a:solidFill>
              <a:latin typeface="Montserrat"/>
              <a:ea typeface="Montserrat"/>
              <a:cs typeface="Montserrat"/>
              <a:sym typeface="Montserrat"/>
            </a:endParaRPr>
          </a:p>
        </p:txBody>
      </p:sp>
      <p:sp>
        <p:nvSpPr>
          <p:cNvPr id="197" name="Google Shape;197;p23"/>
          <p:cNvSpPr txBox="1"/>
          <p:nvPr/>
        </p:nvSpPr>
        <p:spPr>
          <a:xfrm>
            <a:off x="6525050" y="1251650"/>
            <a:ext cx="19695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HS B</a:t>
            </a:r>
            <a:endParaRPr b="1" sz="2500">
              <a:solidFill>
                <a:srgbClr val="13A694"/>
              </a:solidFill>
              <a:latin typeface="Montserrat"/>
              <a:ea typeface="Montserrat"/>
              <a:cs typeface="Montserrat"/>
              <a:sym typeface="Montserrat"/>
            </a:endParaRPr>
          </a:p>
        </p:txBody>
      </p:sp>
      <p:sp>
        <p:nvSpPr>
          <p:cNvPr id="198" name="Google Shape;198;p23"/>
          <p:cNvSpPr txBox="1"/>
          <p:nvPr/>
        </p:nvSpPr>
        <p:spPr>
          <a:xfrm>
            <a:off x="6525050" y="3860850"/>
            <a:ext cx="19695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HS B+</a:t>
            </a:r>
            <a:endParaRPr b="1" sz="2500">
              <a:solidFill>
                <a:srgbClr val="13A694"/>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24"/>
          <p:cNvPicPr preferRelativeResize="0"/>
          <p:nvPr/>
        </p:nvPicPr>
        <p:blipFill>
          <a:blip r:embed="rId3">
            <a:alphaModFix/>
          </a:blip>
          <a:stretch>
            <a:fillRect/>
          </a:stretch>
        </p:blipFill>
        <p:spPr>
          <a:xfrm>
            <a:off x="2774600" y="3648591"/>
            <a:ext cx="6642799" cy="3048809"/>
          </a:xfrm>
          <a:prstGeom prst="rect">
            <a:avLst/>
          </a:prstGeom>
          <a:noFill/>
          <a:ln>
            <a:noFill/>
          </a:ln>
        </p:spPr>
      </p:pic>
      <p:pic>
        <p:nvPicPr>
          <p:cNvPr id="205" name="Google Shape;205;p24"/>
          <p:cNvPicPr preferRelativeResize="0"/>
          <p:nvPr/>
        </p:nvPicPr>
        <p:blipFill>
          <a:blip r:embed="rId4">
            <a:alphaModFix/>
          </a:blip>
          <a:stretch>
            <a:fillRect/>
          </a:stretch>
        </p:blipFill>
        <p:spPr>
          <a:xfrm>
            <a:off x="2774600" y="615075"/>
            <a:ext cx="6622895" cy="3048809"/>
          </a:xfrm>
          <a:prstGeom prst="rect">
            <a:avLst/>
          </a:prstGeom>
          <a:noFill/>
          <a:ln>
            <a:noFill/>
          </a:ln>
        </p:spPr>
      </p:pic>
      <p:sp>
        <p:nvSpPr>
          <p:cNvPr id="206" name="Google Shape;206;p24"/>
          <p:cNvSpPr txBox="1"/>
          <p:nvPr/>
        </p:nvSpPr>
        <p:spPr>
          <a:xfrm>
            <a:off x="3157550" y="847025"/>
            <a:ext cx="19695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HS B-</a:t>
            </a:r>
            <a:endParaRPr b="1" sz="2500">
              <a:solidFill>
                <a:srgbClr val="13A694"/>
              </a:solidFill>
              <a:latin typeface="Montserrat"/>
              <a:ea typeface="Montserrat"/>
              <a:cs typeface="Montserrat"/>
              <a:sym typeface="Montserrat"/>
            </a:endParaRPr>
          </a:p>
        </p:txBody>
      </p:sp>
      <p:sp>
        <p:nvSpPr>
          <p:cNvPr id="207" name="Google Shape;207;p24"/>
          <p:cNvSpPr txBox="1"/>
          <p:nvPr/>
        </p:nvSpPr>
        <p:spPr>
          <a:xfrm>
            <a:off x="3157550" y="3936375"/>
            <a:ext cx="19695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HS C+</a:t>
            </a:r>
            <a:endParaRPr b="1" sz="2500">
              <a:solidFill>
                <a:srgbClr val="13A694"/>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Key Output - Q2</a:t>
            </a:r>
            <a:endParaRPr sz="7500">
              <a:solidFill>
                <a:schemeClr val="accent2"/>
              </a:solidFill>
              <a:latin typeface="Bebas Neue"/>
              <a:ea typeface="Bebas Neue"/>
              <a:cs typeface="Bebas Neue"/>
              <a:sym typeface="Bebas Neue"/>
            </a:endParaRPr>
          </a:p>
        </p:txBody>
      </p:sp>
      <p:sp>
        <p:nvSpPr>
          <p:cNvPr id="214" name="Google Shape;214;p25"/>
          <p:cNvSpPr txBox="1"/>
          <p:nvPr/>
        </p:nvSpPr>
        <p:spPr>
          <a:xfrm>
            <a:off x="172950" y="1657400"/>
            <a:ext cx="10756500" cy="44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Q2: What is the range of BU gpa for student </a:t>
            </a:r>
            <a:r>
              <a:rPr b="1" lang="en-US" sz="2000">
                <a:solidFill>
                  <a:schemeClr val="dk1"/>
                </a:solidFill>
                <a:latin typeface="Montserrat"/>
                <a:ea typeface="Montserrat"/>
                <a:cs typeface="Montserrat"/>
                <a:sym typeface="Montserrat"/>
              </a:rPr>
              <a:t>athletes</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Minimum BU GPA for student athletes: 1.33</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Maximum </a:t>
            </a:r>
            <a:r>
              <a:rPr b="1" lang="en-US" sz="2000">
                <a:solidFill>
                  <a:schemeClr val="dk1"/>
                </a:solidFill>
                <a:latin typeface="Montserrat"/>
                <a:ea typeface="Montserrat"/>
                <a:cs typeface="Montserrat"/>
                <a:sym typeface="Montserrat"/>
              </a:rPr>
              <a:t>BU GPA for student athletes</a:t>
            </a:r>
            <a:r>
              <a:rPr b="1" lang="en-US" sz="2000">
                <a:solidFill>
                  <a:schemeClr val="dk1"/>
                </a:solidFill>
                <a:latin typeface="Montserrat"/>
                <a:ea typeface="Montserrat"/>
                <a:cs typeface="Montserrat"/>
                <a:sym typeface="Montserrat"/>
              </a:rPr>
              <a:t>: 4.0</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US" sz="2000">
                <a:solidFill>
                  <a:schemeClr val="dk1"/>
                </a:solidFill>
                <a:latin typeface="Montserrat"/>
                <a:ea typeface="Montserrat"/>
                <a:cs typeface="Montserrat"/>
                <a:sym typeface="Montserrat"/>
              </a:rPr>
              <a:t>GPA Range: [1.33, 4.0]</a:t>
            </a:r>
            <a:endParaRPr b="1" sz="20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2000">
                <a:solidFill>
                  <a:schemeClr val="dk1"/>
                </a:solidFill>
                <a:latin typeface="Montserrat"/>
                <a:ea typeface="Montserrat"/>
                <a:cs typeface="Montserrat"/>
                <a:sym typeface="Montserrat"/>
              </a:rPr>
              <a:t>50% of students have a GPA between 3.1 and 3.6.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2000">
                <a:solidFill>
                  <a:schemeClr val="dk1"/>
                </a:solidFill>
                <a:latin typeface="Montserrat"/>
                <a:ea typeface="Montserrat"/>
                <a:cs typeface="Montserrat"/>
                <a:sym typeface="Montserrat"/>
              </a:rPr>
              <a:t>25% of students have a GPA lower than 3.1. </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2000">
                <a:solidFill>
                  <a:schemeClr val="dk1"/>
                </a:solidFill>
                <a:latin typeface="Montserrat"/>
                <a:ea typeface="Montserrat"/>
                <a:cs typeface="Montserrat"/>
                <a:sym typeface="Montserrat"/>
              </a:rPr>
              <a:t>25% of students have a GPA higher than 3.6.</a:t>
            </a:r>
            <a:endParaRPr b="1" sz="20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b="1" sz="2000">
              <a:solidFill>
                <a:schemeClr val="dk1"/>
              </a:solidFill>
              <a:latin typeface="Montserrat"/>
              <a:ea typeface="Montserrat"/>
              <a:cs typeface="Montserrat"/>
              <a:sym typeface="Montserrat"/>
            </a:endParaRPr>
          </a:p>
        </p:txBody>
      </p:sp>
      <p:pic>
        <p:nvPicPr>
          <p:cNvPr id="215" name="Google Shape;215;p25"/>
          <p:cNvPicPr preferRelativeResize="0"/>
          <p:nvPr/>
        </p:nvPicPr>
        <p:blipFill rotWithShape="1">
          <a:blip r:embed="rId3">
            <a:alphaModFix/>
          </a:blip>
          <a:srcRect b="0" l="1805" r="3685" t="0"/>
          <a:stretch/>
        </p:blipFill>
        <p:spPr>
          <a:xfrm>
            <a:off x="6785650" y="2056950"/>
            <a:ext cx="5271135" cy="4564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Key Output - Q3</a:t>
            </a:r>
            <a:endParaRPr sz="7500">
              <a:solidFill>
                <a:schemeClr val="accent2"/>
              </a:solidFill>
              <a:latin typeface="Bebas Neue"/>
              <a:ea typeface="Bebas Neue"/>
              <a:cs typeface="Bebas Neue"/>
              <a:sym typeface="Bebas Neue"/>
            </a:endParaRPr>
          </a:p>
        </p:txBody>
      </p:sp>
      <p:sp>
        <p:nvSpPr>
          <p:cNvPr id="222" name="Google Shape;222;p26"/>
          <p:cNvSpPr txBox="1"/>
          <p:nvPr/>
        </p:nvSpPr>
        <p:spPr>
          <a:xfrm>
            <a:off x="896375" y="1835450"/>
            <a:ext cx="10756500" cy="44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FF9900"/>
              </a:solidFill>
              <a:latin typeface="Montserrat Medium"/>
              <a:ea typeface="Montserrat Medium"/>
              <a:cs typeface="Montserrat Medium"/>
              <a:sym typeface="Montserrat Medium"/>
            </a:endParaRPr>
          </a:p>
        </p:txBody>
      </p:sp>
      <p:pic>
        <p:nvPicPr>
          <p:cNvPr id="223" name="Google Shape;223;p26"/>
          <p:cNvPicPr preferRelativeResize="0"/>
          <p:nvPr/>
        </p:nvPicPr>
        <p:blipFill>
          <a:blip r:embed="rId3">
            <a:alphaModFix/>
          </a:blip>
          <a:stretch>
            <a:fillRect/>
          </a:stretch>
        </p:blipFill>
        <p:spPr>
          <a:xfrm>
            <a:off x="4938550" y="1990625"/>
            <a:ext cx="7253450" cy="4689875"/>
          </a:xfrm>
          <a:prstGeom prst="rect">
            <a:avLst/>
          </a:prstGeom>
          <a:noFill/>
          <a:ln>
            <a:noFill/>
          </a:ln>
        </p:spPr>
      </p:pic>
      <p:sp>
        <p:nvSpPr>
          <p:cNvPr id="224" name="Google Shape;224;p26"/>
          <p:cNvSpPr txBox="1"/>
          <p:nvPr/>
        </p:nvSpPr>
        <p:spPr>
          <a:xfrm>
            <a:off x="383050" y="2282975"/>
            <a:ext cx="44238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0000FF"/>
                </a:solidFill>
                <a:highlight>
                  <a:srgbClr val="FFFFFF"/>
                </a:highlight>
                <a:latin typeface="Montserrat"/>
                <a:ea typeface="Montserrat"/>
                <a:cs typeface="Montserrat"/>
                <a:sym typeface="Montserrat"/>
              </a:rPr>
              <a:t>Difference between High &amp; Low SAT/ACT Scores Group: </a:t>
            </a:r>
            <a:endParaRPr b="1" sz="2000">
              <a:solidFill>
                <a:srgbClr val="0000FF"/>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0000F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Median Difference: 0.1</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1st Quartile (Q1) Difference: 0.1</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3rd Quartile (Q3) Difference: 0.3</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Mean Difference: 0.17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nvSpPr>
        <p:spPr>
          <a:xfrm>
            <a:off x="6357600" y="1568400"/>
            <a:ext cx="5622300" cy="22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0000FF"/>
                </a:solidFill>
                <a:highlight>
                  <a:srgbClr val="FFFFFF"/>
                </a:highlight>
                <a:latin typeface="Montserrat"/>
                <a:ea typeface="Montserrat"/>
                <a:cs typeface="Montserrat"/>
                <a:sym typeface="Montserrat"/>
              </a:rPr>
              <a:t>Low SAT/ACT Scores Group:</a:t>
            </a:r>
            <a:endParaRPr b="1" sz="2000">
              <a:solidFill>
                <a:srgbClr val="0000F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0000FF"/>
                </a:solidFill>
                <a:highlight>
                  <a:srgbClr val="FFFFFF"/>
                </a:highlight>
                <a:latin typeface="Montserrat"/>
                <a:ea typeface="Montserrat"/>
                <a:cs typeface="Montserrat"/>
                <a:sym typeface="Montserrat"/>
              </a:rPr>
              <a:t> </a:t>
            </a:r>
            <a:endParaRPr b="1" sz="2000">
              <a:solidFill>
                <a:srgbClr val="0000F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Median: 3.9</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1st Quartile (Q1): 3.7</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3rd Quartile (Q3): 4.0</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Mean: 3.81</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Standard Deviation: 0.31</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range: [2.8,4.3]</a:t>
            </a:r>
            <a:endParaRPr b="1" sz="2000">
              <a:solidFill>
                <a:srgbClr val="212121"/>
              </a:solidFill>
              <a:highlight>
                <a:srgbClr val="FFFFFF"/>
              </a:highlight>
              <a:latin typeface="Montserrat"/>
              <a:ea typeface="Montserrat"/>
              <a:cs typeface="Montserrat"/>
              <a:sym typeface="Montserrat"/>
            </a:endParaRPr>
          </a:p>
        </p:txBody>
      </p:sp>
      <p:sp>
        <p:nvSpPr>
          <p:cNvPr id="231" name="Google Shape;231;p27"/>
          <p:cNvSpPr txBox="1"/>
          <p:nvPr/>
        </p:nvSpPr>
        <p:spPr>
          <a:xfrm>
            <a:off x="762000" y="1500400"/>
            <a:ext cx="5436900" cy="44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rgbClr val="0000FF"/>
                </a:solidFill>
                <a:highlight>
                  <a:srgbClr val="FFFFFF"/>
                </a:highlight>
                <a:latin typeface="Montserrat"/>
                <a:ea typeface="Montserrat"/>
                <a:cs typeface="Montserrat"/>
                <a:sym typeface="Montserrat"/>
              </a:rPr>
              <a:t>High SAT/ACT Scores Group:</a:t>
            </a:r>
            <a:endParaRPr b="1" sz="2000">
              <a:solidFill>
                <a:srgbClr val="0000F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0000FF"/>
                </a:solidFill>
                <a:highlight>
                  <a:srgbClr val="FFFFFF"/>
                </a:highlight>
                <a:latin typeface="Montserrat"/>
                <a:ea typeface="Montserrat"/>
                <a:cs typeface="Montserrat"/>
                <a:sym typeface="Montserrat"/>
              </a:rPr>
              <a:t>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Median: 4.0</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1st Quartile (Q1): 3.8</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3rd Quartile (Q3): 4.3</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Mean: 3.98</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Standard Deviation: 0.27</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2000">
              <a:solidFill>
                <a:srgbClr val="212121"/>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2000">
                <a:solidFill>
                  <a:srgbClr val="212121"/>
                </a:solidFill>
                <a:highlight>
                  <a:srgbClr val="FFFFFF"/>
                </a:highlight>
                <a:latin typeface="Montserrat"/>
                <a:ea typeface="Montserrat"/>
                <a:cs typeface="Montserrat"/>
                <a:sym typeface="Montserrat"/>
              </a:rPr>
              <a:t>range: [3.3,4.3]</a:t>
            </a:r>
            <a:endParaRPr b="1" sz="2000">
              <a:solidFill>
                <a:srgbClr val="212121"/>
              </a:solidFill>
              <a:highlight>
                <a:srgbClr val="FFFFFF"/>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Blockers</a:t>
            </a:r>
            <a:endParaRPr sz="7500">
              <a:solidFill>
                <a:schemeClr val="accent2"/>
              </a:solidFill>
              <a:latin typeface="Bebas Neue"/>
              <a:ea typeface="Bebas Neue"/>
              <a:cs typeface="Bebas Neue"/>
              <a:sym typeface="Bebas Neue"/>
            </a:endParaRPr>
          </a:p>
        </p:txBody>
      </p:sp>
      <p:sp>
        <p:nvSpPr>
          <p:cNvPr id="238" name="Google Shape;238;p28"/>
          <p:cNvSpPr txBox="1"/>
          <p:nvPr/>
        </p:nvSpPr>
        <p:spPr>
          <a:xfrm>
            <a:off x="484600" y="1751900"/>
            <a:ext cx="11396400" cy="44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dk2"/>
              </a:solidFill>
              <a:latin typeface="Montserrat"/>
              <a:ea typeface="Montserrat"/>
              <a:cs typeface="Montserrat"/>
              <a:sym typeface="Montserrat"/>
            </a:endParaRPr>
          </a:p>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Based on the current analysis, is there any other area you would like us to explore more?</a:t>
            </a:r>
            <a:endParaRPr sz="2000">
              <a:solidFill>
                <a:schemeClr val="dk2"/>
              </a:solidFill>
              <a:latin typeface="Montserrat Medium"/>
              <a:ea typeface="Montserrat Medium"/>
              <a:cs typeface="Montserrat Medium"/>
              <a:sym typeface="Montserrat Medium"/>
            </a:endParaRPr>
          </a:p>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Currently, when comparing college GPA, we used the latest cumulative GPA. Do you think this is the right approach, or would you prefer that we go a step further and analyze the data on a semester-by-semester basis?</a:t>
            </a:r>
            <a:endParaRPr sz="20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Future steps</a:t>
            </a:r>
            <a:endParaRPr sz="7500">
              <a:solidFill>
                <a:schemeClr val="accent2"/>
              </a:solidFill>
              <a:latin typeface="Bebas Neue"/>
              <a:ea typeface="Bebas Neue"/>
              <a:cs typeface="Bebas Neue"/>
              <a:sym typeface="Bebas Neue"/>
            </a:endParaRPr>
          </a:p>
        </p:txBody>
      </p:sp>
      <p:sp>
        <p:nvSpPr>
          <p:cNvPr id="245" name="Google Shape;245;p29"/>
          <p:cNvSpPr txBox="1"/>
          <p:nvPr/>
        </p:nvSpPr>
        <p:spPr>
          <a:xfrm>
            <a:off x="896375" y="1835450"/>
            <a:ext cx="10756500" cy="44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2"/>
                </a:solidFill>
                <a:latin typeface="Montserrat"/>
                <a:ea typeface="Montserrat"/>
                <a:cs typeface="Montserrat"/>
                <a:sym typeface="Montserrat"/>
              </a:rPr>
              <a:t>Next Meeting Time: Nov. 8</a:t>
            </a:r>
            <a:endParaRPr b="1" sz="20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rPr lang="en-US" sz="2000">
                <a:solidFill>
                  <a:schemeClr val="dk1"/>
                </a:solidFill>
                <a:latin typeface="Montserrat Medium"/>
                <a:ea typeface="Montserrat Medium"/>
                <a:cs typeface="Montserrat Medium"/>
                <a:sym typeface="Montserrat Medium"/>
              </a:rPr>
              <a:t>Explore &amp; Add all the missing points mentioned in today’s meeting</a:t>
            </a:r>
            <a:endParaRPr sz="2000">
              <a:solidFill>
                <a:schemeClr val="dk1"/>
              </a:solidFill>
              <a:latin typeface="Montserrat Medium"/>
              <a:ea typeface="Montserrat Medium"/>
              <a:cs typeface="Montserrat Medium"/>
              <a:sym typeface="Montserrat Medium"/>
            </a:endParaRPr>
          </a:p>
          <a:p>
            <a:pPr indent="-355600" lvl="0" marL="457200" rtl="0" algn="l">
              <a:spcBef>
                <a:spcPts val="0"/>
              </a:spcBef>
              <a:spcAft>
                <a:spcPts val="0"/>
              </a:spcAft>
              <a:buClr>
                <a:schemeClr val="accent6"/>
              </a:buClr>
              <a:buSzPts val="2000"/>
              <a:buFont typeface="Montserrat Medium"/>
              <a:buChar char="●"/>
            </a:pPr>
            <a:r>
              <a:rPr lang="en-US" sz="2000">
                <a:solidFill>
                  <a:schemeClr val="accent6"/>
                </a:solidFill>
                <a:latin typeface="Montserrat Medium"/>
                <a:ea typeface="Montserrat Medium"/>
                <a:cs typeface="Montserrat Medium"/>
                <a:sym typeface="Montserrat Medium"/>
              </a:rPr>
              <a:t>Upload Modified Data &amp; Code with proper documentation</a:t>
            </a:r>
            <a:endParaRPr sz="2000">
              <a:solidFill>
                <a:schemeClr val="accent6"/>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rPr lang="en-US" sz="2000">
                <a:solidFill>
                  <a:schemeClr val="dk1"/>
                </a:solidFill>
                <a:latin typeface="Montserrat Medium"/>
                <a:ea typeface="Montserrat Medium"/>
                <a:cs typeface="Montserrat Medium"/>
                <a:sym typeface="Montserrat Medium"/>
              </a:rPr>
              <a:t>Complete Base Question 4-6</a:t>
            </a:r>
            <a:endParaRPr sz="2000">
              <a:solidFill>
                <a:schemeClr val="dk1"/>
              </a:solidFill>
              <a:latin typeface="Montserrat Medium"/>
              <a:ea typeface="Montserrat Medium"/>
              <a:cs typeface="Montserrat Medium"/>
              <a:sym typeface="Montserrat Medium"/>
            </a:endParaRPr>
          </a:p>
          <a:p>
            <a:pPr indent="-355600" lvl="0" marL="457200" rtl="0" algn="l">
              <a:spcBef>
                <a:spcPts val="0"/>
              </a:spcBef>
              <a:spcAft>
                <a:spcPts val="0"/>
              </a:spcAft>
              <a:buClr>
                <a:schemeClr val="accent6"/>
              </a:buClr>
              <a:buSzPts val="2000"/>
              <a:buFont typeface="Montserrat Medium"/>
              <a:buChar char="●"/>
            </a:pPr>
            <a:r>
              <a:rPr lang="en-US" sz="2000">
                <a:solidFill>
                  <a:schemeClr val="accent6"/>
                </a:solidFill>
                <a:latin typeface="Montserrat Medium"/>
                <a:ea typeface="Montserrat Medium"/>
                <a:cs typeface="Montserrat Medium"/>
                <a:sym typeface="Montserrat Medium"/>
              </a:rPr>
              <a:t>Brainstorm strategies</a:t>
            </a:r>
            <a:endParaRPr sz="2000">
              <a:solidFill>
                <a:schemeClr val="accent6"/>
              </a:solidFill>
              <a:latin typeface="Montserrat Medium"/>
              <a:ea typeface="Montserrat Medium"/>
              <a:cs typeface="Montserrat Medium"/>
              <a:sym typeface="Montserrat Medium"/>
            </a:endParaRPr>
          </a:p>
          <a:p>
            <a:pPr indent="-355600" lvl="0" marL="457200" rtl="0" algn="l">
              <a:spcBef>
                <a:spcPts val="0"/>
              </a:spcBef>
              <a:spcAft>
                <a:spcPts val="0"/>
              </a:spcAft>
              <a:buClr>
                <a:schemeClr val="accent6"/>
              </a:buClr>
              <a:buSzPts val="2000"/>
              <a:buFont typeface="Montserrat Medium"/>
              <a:buChar char="●"/>
            </a:pPr>
            <a:r>
              <a:rPr lang="en-US" sz="2000">
                <a:solidFill>
                  <a:schemeClr val="accent6"/>
                </a:solidFill>
                <a:latin typeface="Montserrat Medium"/>
                <a:ea typeface="Montserrat Medium"/>
                <a:cs typeface="Montserrat Medium"/>
                <a:sym typeface="Montserrat Medium"/>
              </a:rPr>
              <a:t>Analyze and visualize the problems</a:t>
            </a:r>
            <a:endParaRPr sz="2000">
              <a:solidFill>
                <a:schemeClr val="accent6"/>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nvSpPr>
        <p:spPr>
          <a:xfrm>
            <a:off x="2608656" y="1298185"/>
            <a:ext cx="6829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3A694"/>
              </a:buClr>
              <a:buSzPts val="4800"/>
              <a:buFont typeface="Montserrat Medium"/>
              <a:buNone/>
            </a:pPr>
            <a:r>
              <a:rPr lang="en-US" sz="4800">
                <a:solidFill>
                  <a:srgbClr val="13A694"/>
                </a:solidFill>
                <a:latin typeface="Montserrat Medium"/>
                <a:ea typeface="Montserrat Medium"/>
                <a:cs typeface="Montserrat Medium"/>
                <a:sym typeface="Montserrat Medium"/>
              </a:rPr>
              <a:t>Thank you!</a:t>
            </a:r>
            <a:endParaRPr b="0" i="0" sz="1400" u="none" cap="none" strike="noStrike">
              <a:solidFill>
                <a:srgbClr val="000000"/>
              </a:solidFill>
              <a:latin typeface="Arial"/>
              <a:ea typeface="Arial"/>
              <a:cs typeface="Arial"/>
              <a:sym typeface="Arial"/>
            </a:endParaRPr>
          </a:p>
        </p:txBody>
      </p:sp>
      <p:pic>
        <p:nvPicPr>
          <p:cNvPr id="251" name="Google Shape;251;p30"/>
          <p:cNvPicPr preferRelativeResize="0"/>
          <p:nvPr/>
        </p:nvPicPr>
        <p:blipFill>
          <a:blip r:embed="rId3">
            <a:alphaModFix/>
          </a:blip>
          <a:stretch>
            <a:fillRect/>
          </a:stretch>
        </p:blipFill>
        <p:spPr>
          <a:xfrm>
            <a:off x="4420650" y="2651328"/>
            <a:ext cx="3350700" cy="3285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Key Tasks to Complete</a:t>
            </a:r>
            <a:endParaRPr sz="7500">
              <a:solidFill>
                <a:schemeClr val="accent2"/>
              </a:solidFill>
              <a:latin typeface="Bebas Neue"/>
              <a:ea typeface="Bebas Neue"/>
              <a:cs typeface="Bebas Neue"/>
              <a:sym typeface="Bebas Neue"/>
            </a:endParaRPr>
          </a:p>
        </p:txBody>
      </p:sp>
      <p:sp>
        <p:nvSpPr>
          <p:cNvPr id="108" name="Google Shape;108;p14"/>
          <p:cNvSpPr txBox="1"/>
          <p:nvPr/>
        </p:nvSpPr>
        <p:spPr>
          <a:xfrm>
            <a:off x="881800" y="1912275"/>
            <a:ext cx="10756500" cy="4465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Complete Base Question 1-3</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Preprocess</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Analysis</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Visualization</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Interpretation</a:t>
            </a:r>
            <a:endParaRPr sz="20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Data Documentation</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Upload data &amp; code (Q1-3) with proper documentation</a:t>
            </a:r>
            <a:endParaRPr sz="2000">
              <a:solidFill>
                <a:schemeClr val="dk2"/>
              </a:solidFill>
              <a:latin typeface="Montserrat Medium"/>
              <a:ea typeface="Montserrat Medium"/>
              <a:cs typeface="Montserrat Medium"/>
              <a:sym typeface="Montserrat Medium"/>
            </a:endParaRPr>
          </a:p>
          <a:p>
            <a:pPr indent="0" lvl="0" marL="45720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Preparation for Base Question 4-6</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Read through the questions</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Come up with an approach</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Preliminary analysis (individually)</a:t>
            </a:r>
            <a:endParaRPr sz="20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PROCESS</a:t>
            </a:r>
            <a:endParaRPr sz="7500">
              <a:solidFill>
                <a:schemeClr val="accent2"/>
              </a:solidFill>
              <a:latin typeface="Bebas Neue"/>
              <a:ea typeface="Bebas Neue"/>
              <a:cs typeface="Bebas Neue"/>
              <a:sym typeface="Bebas Neue"/>
            </a:endParaRPr>
          </a:p>
        </p:txBody>
      </p:sp>
      <p:sp>
        <p:nvSpPr>
          <p:cNvPr id="115" name="Google Shape;115;p15"/>
          <p:cNvSpPr txBox="1"/>
          <p:nvPr/>
        </p:nvSpPr>
        <p:spPr>
          <a:xfrm>
            <a:off x="881800" y="1912275"/>
            <a:ext cx="10756500" cy="4465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Complete Base Question 1-3</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rgbClr val="6AA84F"/>
              </a:buClr>
              <a:buSzPts val="2000"/>
              <a:buFont typeface="Montserrat Medium"/>
              <a:buChar char="○"/>
            </a:pPr>
            <a:r>
              <a:rPr lang="en-US" sz="2000">
                <a:solidFill>
                  <a:srgbClr val="6AA84F"/>
                </a:solidFill>
                <a:latin typeface="Montserrat Medium"/>
                <a:ea typeface="Montserrat Medium"/>
                <a:cs typeface="Montserrat Medium"/>
                <a:sym typeface="Montserrat Medium"/>
              </a:rPr>
              <a:t>Preprocess</a:t>
            </a:r>
            <a:endParaRPr sz="2000">
              <a:solidFill>
                <a:srgbClr val="6AA84F"/>
              </a:solidFill>
              <a:latin typeface="Montserrat Medium"/>
              <a:ea typeface="Montserrat Medium"/>
              <a:cs typeface="Montserrat Medium"/>
              <a:sym typeface="Montserrat Medium"/>
            </a:endParaRPr>
          </a:p>
          <a:p>
            <a:pPr indent="-355600" lvl="1" marL="914400" rtl="0" algn="l">
              <a:spcBef>
                <a:spcPts val="0"/>
              </a:spcBef>
              <a:spcAft>
                <a:spcPts val="0"/>
              </a:spcAft>
              <a:buClr>
                <a:srgbClr val="6AA84F"/>
              </a:buClr>
              <a:buSzPts val="2000"/>
              <a:buFont typeface="Montserrat Medium"/>
              <a:buChar char="○"/>
            </a:pPr>
            <a:r>
              <a:rPr lang="en-US" sz="2000">
                <a:solidFill>
                  <a:srgbClr val="6AA84F"/>
                </a:solidFill>
                <a:latin typeface="Montserrat Medium"/>
                <a:ea typeface="Montserrat Medium"/>
                <a:cs typeface="Montserrat Medium"/>
                <a:sym typeface="Montserrat Medium"/>
              </a:rPr>
              <a:t>Analysis</a:t>
            </a:r>
            <a:endParaRPr sz="2000">
              <a:solidFill>
                <a:srgbClr val="6AA84F"/>
              </a:solidFill>
              <a:latin typeface="Montserrat Medium"/>
              <a:ea typeface="Montserrat Medium"/>
              <a:cs typeface="Montserrat Medium"/>
              <a:sym typeface="Montserrat Medium"/>
            </a:endParaRPr>
          </a:p>
          <a:p>
            <a:pPr indent="-355600" lvl="1" marL="914400" rtl="0" algn="l">
              <a:spcBef>
                <a:spcPts val="0"/>
              </a:spcBef>
              <a:spcAft>
                <a:spcPts val="0"/>
              </a:spcAft>
              <a:buClr>
                <a:srgbClr val="6AA84F"/>
              </a:buClr>
              <a:buSzPts val="2000"/>
              <a:buFont typeface="Montserrat Medium"/>
              <a:buChar char="○"/>
            </a:pPr>
            <a:r>
              <a:rPr lang="en-US" sz="2000">
                <a:solidFill>
                  <a:srgbClr val="6AA84F"/>
                </a:solidFill>
                <a:latin typeface="Montserrat Medium"/>
                <a:ea typeface="Montserrat Medium"/>
                <a:cs typeface="Montserrat Medium"/>
                <a:sym typeface="Montserrat Medium"/>
              </a:rPr>
              <a:t>Visualization</a:t>
            </a:r>
            <a:endParaRPr sz="2000">
              <a:solidFill>
                <a:srgbClr val="6AA84F"/>
              </a:solidFill>
              <a:latin typeface="Montserrat Medium"/>
              <a:ea typeface="Montserrat Medium"/>
              <a:cs typeface="Montserrat Medium"/>
              <a:sym typeface="Montserrat Medium"/>
            </a:endParaRPr>
          </a:p>
          <a:p>
            <a:pPr indent="-355600" lvl="1" marL="914400" rtl="0" algn="l">
              <a:spcBef>
                <a:spcPts val="0"/>
              </a:spcBef>
              <a:spcAft>
                <a:spcPts val="0"/>
              </a:spcAft>
              <a:buClr>
                <a:srgbClr val="434343"/>
              </a:buClr>
              <a:buSzPts val="2000"/>
              <a:buFont typeface="Montserrat Medium"/>
              <a:buChar char="○"/>
            </a:pPr>
            <a:r>
              <a:rPr lang="en-US" sz="2000">
                <a:solidFill>
                  <a:srgbClr val="434343"/>
                </a:solidFill>
                <a:latin typeface="Montserrat Medium"/>
                <a:ea typeface="Montserrat Medium"/>
                <a:cs typeface="Montserrat Medium"/>
                <a:sym typeface="Montserrat Medium"/>
              </a:rPr>
              <a:t>Interpretation</a:t>
            </a:r>
            <a:endParaRPr sz="2000">
              <a:solidFill>
                <a:srgbClr val="434343"/>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Data Documentation</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rgbClr val="6AA84F"/>
              </a:buClr>
              <a:buSzPts val="2000"/>
              <a:buFont typeface="Montserrat Medium"/>
              <a:buChar char="○"/>
            </a:pPr>
            <a:r>
              <a:rPr lang="en-US" sz="2000">
                <a:solidFill>
                  <a:srgbClr val="6AA84F"/>
                </a:solidFill>
                <a:latin typeface="Montserrat Medium"/>
                <a:ea typeface="Montserrat Medium"/>
                <a:cs typeface="Montserrat Medium"/>
                <a:sym typeface="Montserrat Medium"/>
              </a:rPr>
              <a:t>Upload data &amp; code (Q1-3) with proper documentation</a:t>
            </a:r>
            <a:endParaRPr sz="2000">
              <a:solidFill>
                <a:srgbClr val="6AA84F"/>
              </a:solidFill>
              <a:latin typeface="Montserrat Medium"/>
              <a:ea typeface="Montserrat Medium"/>
              <a:cs typeface="Montserrat Medium"/>
              <a:sym typeface="Montserrat Medium"/>
            </a:endParaRPr>
          </a:p>
          <a:p>
            <a:pPr indent="0" lvl="0" marL="45720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Preparation for Base Question 4-6</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rgbClr val="6AA84F"/>
              </a:buClr>
              <a:buSzPts val="2000"/>
              <a:buFont typeface="Montserrat Medium"/>
              <a:buChar char="○"/>
            </a:pPr>
            <a:r>
              <a:rPr lang="en-US" sz="2000">
                <a:solidFill>
                  <a:srgbClr val="6AA84F"/>
                </a:solidFill>
                <a:latin typeface="Montserrat Medium"/>
                <a:ea typeface="Montserrat Medium"/>
                <a:cs typeface="Montserrat Medium"/>
                <a:sym typeface="Montserrat Medium"/>
              </a:rPr>
              <a:t>Read through the questions</a:t>
            </a:r>
            <a:endParaRPr sz="2000">
              <a:solidFill>
                <a:srgbClr val="6AA84F"/>
              </a:solidFill>
              <a:latin typeface="Montserrat Medium"/>
              <a:ea typeface="Montserrat Medium"/>
              <a:cs typeface="Montserrat Medium"/>
              <a:sym typeface="Montserrat Medium"/>
            </a:endParaRPr>
          </a:p>
          <a:p>
            <a:pPr indent="-355600" lvl="1" marL="914400" rtl="0" algn="l">
              <a:spcBef>
                <a:spcPts val="0"/>
              </a:spcBef>
              <a:spcAft>
                <a:spcPts val="0"/>
              </a:spcAft>
              <a:buClr>
                <a:srgbClr val="6AA84F"/>
              </a:buClr>
              <a:buSzPts val="2000"/>
              <a:buFont typeface="Montserrat Medium"/>
              <a:buChar char="○"/>
            </a:pPr>
            <a:r>
              <a:rPr lang="en-US" sz="2000">
                <a:solidFill>
                  <a:srgbClr val="6AA84F"/>
                </a:solidFill>
                <a:latin typeface="Montserrat Medium"/>
                <a:ea typeface="Montserrat Medium"/>
                <a:cs typeface="Montserrat Medium"/>
                <a:sym typeface="Montserrat Medium"/>
              </a:rPr>
              <a:t>Come up with an approach</a:t>
            </a:r>
            <a:endParaRPr sz="2000">
              <a:solidFill>
                <a:srgbClr val="6AA84F"/>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Preliminary analysis (individually)</a:t>
            </a:r>
            <a:endParaRPr sz="20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Key Output - Q1</a:t>
            </a:r>
            <a:endParaRPr sz="7500">
              <a:solidFill>
                <a:schemeClr val="accent2"/>
              </a:solidFill>
              <a:latin typeface="Bebas Neue"/>
              <a:ea typeface="Bebas Neue"/>
              <a:cs typeface="Bebas Neue"/>
              <a:sym typeface="Bebas Neue"/>
            </a:endParaRPr>
          </a:p>
        </p:txBody>
      </p:sp>
      <p:sp>
        <p:nvSpPr>
          <p:cNvPr id="122" name="Google Shape;122;p16"/>
          <p:cNvSpPr txBox="1"/>
          <p:nvPr/>
        </p:nvSpPr>
        <p:spPr>
          <a:xfrm>
            <a:off x="896375" y="1835450"/>
            <a:ext cx="10756500" cy="44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latin typeface="Montserrat"/>
                <a:ea typeface="Montserrat"/>
                <a:cs typeface="Montserrat"/>
                <a:sym typeface="Montserrat"/>
              </a:rPr>
              <a:t>Range of Accepted ACT scores:</a:t>
            </a:r>
            <a:r>
              <a:rPr lang="en-US" sz="2000">
                <a:solidFill>
                  <a:schemeClr val="dk1"/>
                </a:solidFill>
                <a:latin typeface="Montserrat Medium"/>
                <a:ea typeface="Montserrat Medium"/>
                <a:cs typeface="Montserrat Medium"/>
                <a:sym typeface="Montserrat Medium"/>
              </a:rPr>
              <a:t> </a:t>
            </a:r>
            <a:r>
              <a:rPr b="1" lang="en-US" sz="2000">
                <a:solidFill>
                  <a:srgbClr val="13A694"/>
                </a:solidFill>
                <a:latin typeface="Montserrat"/>
                <a:ea typeface="Montserrat"/>
                <a:cs typeface="Montserrat"/>
                <a:sym typeface="Montserrat"/>
              </a:rPr>
              <a:t>22-35</a:t>
            </a:r>
            <a:r>
              <a:rPr lang="en-US" sz="2000">
                <a:solidFill>
                  <a:schemeClr val="dk1"/>
                </a:solidFill>
                <a:latin typeface="Montserrat Medium"/>
                <a:ea typeface="Montserrat Medium"/>
                <a:cs typeface="Montserrat Medium"/>
                <a:sym typeface="Montserrat Medium"/>
              </a:rPr>
              <a:t> (out of 36)</a:t>
            </a:r>
            <a:endParaRPr sz="2000">
              <a:solidFill>
                <a:schemeClr val="dk1"/>
              </a:solidFill>
              <a:latin typeface="Montserrat Medium"/>
              <a:ea typeface="Montserrat Medium"/>
              <a:cs typeface="Montserrat Medium"/>
              <a:sym typeface="Montserrat Medium"/>
            </a:endParaRPr>
          </a:p>
        </p:txBody>
      </p:sp>
      <p:pic>
        <p:nvPicPr>
          <p:cNvPr id="123" name="Google Shape;123;p16"/>
          <p:cNvPicPr preferRelativeResize="0"/>
          <p:nvPr/>
        </p:nvPicPr>
        <p:blipFill>
          <a:blip r:embed="rId3">
            <a:alphaModFix/>
          </a:blip>
          <a:stretch>
            <a:fillRect/>
          </a:stretch>
        </p:blipFill>
        <p:spPr>
          <a:xfrm>
            <a:off x="1719800" y="2379525"/>
            <a:ext cx="3309425" cy="4297050"/>
          </a:xfrm>
          <a:prstGeom prst="rect">
            <a:avLst/>
          </a:prstGeom>
          <a:noFill/>
          <a:ln>
            <a:noFill/>
          </a:ln>
        </p:spPr>
      </p:pic>
      <p:pic>
        <p:nvPicPr>
          <p:cNvPr id="124" name="Google Shape;124;p16"/>
          <p:cNvPicPr preferRelativeResize="0"/>
          <p:nvPr/>
        </p:nvPicPr>
        <p:blipFill>
          <a:blip r:embed="rId4">
            <a:alphaModFix/>
          </a:blip>
          <a:stretch>
            <a:fillRect/>
          </a:stretch>
        </p:blipFill>
        <p:spPr>
          <a:xfrm>
            <a:off x="5831225" y="2463026"/>
            <a:ext cx="5058511" cy="413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Key Output - Q1</a:t>
            </a:r>
            <a:endParaRPr sz="7500">
              <a:solidFill>
                <a:schemeClr val="accent2"/>
              </a:solidFill>
              <a:latin typeface="Bebas Neue"/>
              <a:ea typeface="Bebas Neue"/>
              <a:cs typeface="Bebas Neue"/>
              <a:sym typeface="Bebas Neue"/>
            </a:endParaRPr>
          </a:p>
        </p:txBody>
      </p:sp>
      <p:pic>
        <p:nvPicPr>
          <p:cNvPr id="131" name="Google Shape;131;p17"/>
          <p:cNvPicPr preferRelativeResize="0"/>
          <p:nvPr/>
        </p:nvPicPr>
        <p:blipFill>
          <a:blip r:embed="rId3">
            <a:alphaModFix/>
          </a:blip>
          <a:stretch>
            <a:fillRect/>
          </a:stretch>
        </p:blipFill>
        <p:spPr>
          <a:xfrm>
            <a:off x="696375" y="2415750"/>
            <a:ext cx="4163356" cy="4130049"/>
          </a:xfrm>
          <a:prstGeom prst="rect">
            <a:avLst/>
          </a:prstGeom>
          <a:noFill/>
          <a:ln>
            <a:noFill/>
          </a:ln>
        </p:spPr>
      </p:pic>
      <p:sp>
        <p:nvSpPr>
          <p:cNvPr id="132" name="Google Shape;132;p17"/>
          <p:cNvSpPr txBox="1"/>
          <p:nvPr/>
        </p:nvSpPr>
        <p:spPr>
          <a:xfrm>
            <a:off x="609600" y="1797250"/>
            <a:ext cx="10972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Montserrat"/>
                <a:ea typeface="Montserrat"/>
                <a:cs typeface="Montserrat"/>
                <a:sym typeface="Montserrat"/>
              </a:rPr>
              <a:t>Range of Accepted SAT scores:</a:t>
            </a:r>
            <a:r>
              <a:rPr lang="en-US" sz="2000">
                <a:solidFill>
                  <a:schemeClr val="dk1"/>
                </a:solidFill>
                <a:latin typeface="Montserrat Medium"/>
                <a:ea typeface="Montserrat Medium"/>
                <a:cs typeface="Montserrat Medium"/>
                <a:sym typeface="Montserrat Medium"/>
              </a:rPr>
              <a:t> </a:t>
            </a:r>
            <a:r>
              <a:rPr b="1" lang="en-US" sz="2000">
                <a:solidFill>
                  <a:schemeClr val="accent2"/>
                </a:solidFill>
                <a:latin typeface="Montserrat"/>
                <a:ea typeface="Montserrat"/>
                <a:cs typeface="Montserrat"/>
                <a:sym typeface="Montserrat"/>
              </a:rPr>
              <a:t>980 - 1570</a:t>
            </a:r>
            <a:r>
              <a:rPr lang="en-US" sz="2000">
                <a:solidFill>
                  <a:schemeClr val="dk1"/>
                </a:solidFill>
                <a:latin typeface="Montserrat Medium"/>
                <a:ea typeface="Montserrat Medium"/>
                <a:cs typeface="Montserrat Medium"/>
                <a:sym typeface="Montserrat Medium"/>
              </a:rPr>
              <a:t> (out of 1600)</a:t>
            </a:r>
            <a:endParaRPr/>
          </a:p>
        </p:txBody>
      </p:sp>
      <p:pic>
        <p:nvPicPr>
          <p:cNvPr id="133" name="Google Shape;133;p17"/>
          <p:cNvPicPr preferRelativeResize="0"/>
          <p:nvPr/>
        </p:nvPicPr>
        <p:blipFill>
          <a:blip r:embed="rId4">
            <a:alphaModFix/>
          </a:blip>
          <a:stretch>
            <a:fillRect/>
          </a:stretch>
        </p:blipFill>
        <p:spPr>
          <a:xfrm>
            <a:off x="6130799" y="2415750"/>
            <a:ext cx="5058511" cy="4130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Key Output - Q1</a:t>
            </a:r>
            <a:endParaRPr sz="7500">
              <a:solidFill>
                <a:schemeClr val="accent2"/>
              </a:solidFill>
              <a:latin typeface="Bebas Neue"/>
              <a:ea typeface="Bebas Neue"/>
              <a:cs typeface="Bebas Neue"/>
              <a:sym typeface="Bebas Neue"/>
            </a:endParaRPr>
          </a:p>
        </p:txBody>
      </p:sp>
      <p:sp>
        <p:nvSpPr>
          <p:cNvPr id="140" name="Google Shape;140;p18"/>
          <p:cNvSpPr txBox="1"/>
          <p:nvPr/>
        </p:nvSpPr>
        <p:spPr>
          <a:xfrm>
            <a:off x="833325" y="1849025"/>
            <a:ext cx="10756500" cy="44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latin typeface="Montserrat"/>
                <a:ea typeface="Montserrat"/>
                <a:cs typeface="Montserrat"/>
                <a:sym typeface="Montserrat"/>
              </a:rPr>
              <a:t>Range of Accepted HS GPA:</a:t>
            </a:r>
            <a:r>
              <a:rPr lang="en-US" sz="2000">
                <a:solidFill>
                  <a:schemeClr val="dk1"/>
                </a:solidFill>
                <a:latin typeface="Montserrat Medium"/>
                <a:ea typeface="Montserrat Medium"/>
                <a:cs typeface="Montserrat Medium"/>
                <a:sym typeface="Montserrat Medium"/>
              </a:rPr>
              <a:t> </a:t>
            </a:r>
            <a:r>
              <a:rPr b="1" lang="en-US" sz="2000">
                <a:solidFill>
                  <a:srgbClr val="13A694"/>
                </a:solidFill>
                <a:latin typeface="Montserrat"/>
                <a:ea typeface="Montserrat"/>
                <a:cs typeface="Montserrat"/>
                <a:sym typeface="Montserrat"/>
              </a:rPr>
              <a:t>2.3</a:t>
            </a:r>
            <a:r>
              <a:rPr b="1" lang="en-US" sz="2000">
                <a:solidFill>
                  <a:srgbClr val="13A694"/>
                </a:solidFill>
                <a:latin typeface="Montserrat"/>
                <a:ea typeface="Montserrat"/>
                <a:cs typeface="Montserrat"/>
                <a:sym typeface="Montserrat"/>
              </a:rPr>
              <a:t> - 4.3</a:t>
            </a:r>
            <a:r>
              <a:rPr lang="en-US" sz="2000">
                <a:solidFill>
                  <a:schemeClr val="dk1"/>
                </a:solidFill>
                <a:latin typeface="Montserrat Medium"/>
                <a:ea typeface="Montserrat Medium"/>
                <a:cs typeface="Montserrat Medium"/>
                <a:sym typeface="Montserrat Medium"/>
              </a:rPr>
              <a:t> (out of 4.5)</a:t>
            </a:r>
            <a:endParaRPr sz="2000">
              <a:solidFill>
                <a:schemeClr val="dk1"/>
              </a:solidFill>
              <a:latin typeface="Montserrat Medium"/>
              <a:ea typeface="Montserrat Medium"/>
              <a:cs typeface="Montserrat Medium"/>
              <a:sym typeface="Montserrat Medium"/>
            </a:endParaRPr>
          </a:p>
        </p:txBody>
      </p:sp>
      <p:pic>
        <p:nvPicPr>
          <p:cNvPr id="141" name="Google Shape;141;p18"/>
          <p:cNvPicPr preferRelativeResize="0"/>
          <p:nvPr/>
        </p:nvPicPr>
        <p:blipFill>
          <a:blip r:embed="rId3">
            <a:alphaModFix/>
          </a:blip>
          <a:stretch>
            <a:fillRect/>
          </a:stretch>
        </p:blipFill>
        <p:spPr>
          <a:xfrm>
            <a:off x="3305500" y="2592750"/>
            <a:ext cx="5303525" cy="3353700"/>
          </a:xfrm>
          <a:prstGeom prst="rect">
            <a:avLst/>
          </a:prstGeom>
          <a:noFill/>
          <a:ln>
            <a:noFill/>
          </a:ln>
        </p:spPr>
      </p:pic>
      <p:graphicFrame>
        <p:nvGraphicFramePr>
          <p:cNvPr id="142" name="Google Shape;142;p18"/>
          <p:cNvGraphicFramePr/>
          <p:nvPr/>
        </p:nvGraphicFramePr>
        <p:xfrm>
          <a:off x="270625" y="2377713"/>
          <a:ext cx="3000000" cy="3000000"/>
        </p:xfrm>
        <a:graphic>
          <a:graphicData uri="http://schemas.openxmlformats.org/drawingml/2006/table">
            <a:tbl>
              <a:tblPr>
                <a:noFill/>
                <a:tableStyleId>{2C450125-53FF-48AD-BDBF-E7E15ADC5098}</a:tableStyleId>
              </a:tblPr>
              <a:tblGrid>
                <a:gridCol w="1011625"/>
                <a:gridCol w="1011625"/>
                <a:gridCol w="1011625"/>
              </a:tblGrid>
              <a:tr h="396775">
                <a:tc>
                  <a:txBody>
                    <a:bodyPr/>
                    <a:lstStyle/>
                    <a:p>
                      <a:pPr indent="0" lvl="0" marL="0" rtl="0" algn="l">
                        <a:spcBef>
                          <a:spcPts val="0"/>
                        </a:spcBef>
                        <a:spcAft>
                          <a:spcPts val="0"/>
                        </a:spcAft>
                        <a:buNone/>
                      </a:pPr>
                      <a:r>
                        <a:rPr lang="en-US"/>
                        <a:t>Letter Grade</a:t>
                      </a:r>
                      <a:endParaRPr/>
                    </a:p>
                  </a:txBody>
                  <a:tcPr marT="91425" marB="91425" marR="91425" marL="91425">
                    <a:solidFill>
                      <a:srgbClr val="B7B7B7"/>
                    </a:solidFill>
                  </a:tcPr>
                </a:tc>
                <a:tc>
                  <a:txBody>
                    <a:bodyPr/>
                    <a:lstStyle/>
                    <a:p>
                      <a:pPr indent="0" lvl="0" marL="0" rtl="0" algn="l">
                        <a:spcBef>
                          <a:spcPts val="0"/>
                        </a:spcBef>
                        <a:spcAft>
                          <a:spcPts val="0"/>
                        </a:spcAft>
                        <a:buNone/>
                      </a:pPr>
                      <a:r>
                        <a:rPr lang="en-US"/>
                        <a:t>Percent Grade</a:t>
                      </a:r>
                      <a:endParaRPr/>
                    </a:p>
                  </a:txBody>
                  <a:tcPr marT="91425" marB="91425" marR="91425" marL="91425">
                    <a:solidFill>
                      <a:srgbClr val="B7B7B7"/>
                    </a:solidFill>
                  </a:tcPr>
                </a:tc>
                <a:tc>
                  <a:txBody>
                    <a:bodyPr/>
                    <a:lstStyle/>
                    <a:p>
                      <a:pPr indent="0" lvl="0" marL="0" rtl="0" algn="l">
                        <a:spcBef>
                          <a:spcPts val="0"/>
                        </a:spcBef>
                        <a:spcAft>
                          <a:spcPts val="0"/>
                        </a:spcAft>
                        <a:buNone/>
                      </a:pPr>
                      <a:r>
                        <a:rPr lang="en-US"/>
                        <a:t>4.0 Scale</a:t>
                      </a:r>
                      <a:endParaRPr/>
                    </a:p>
                  </a:txBody>
                  <a:tcPr marT="91425" marB="91425" marR="91425" marL="91425">
                    <a:solidFill>
                      <a:srgbClr val="B7B7B7"/>
                    </a:solidFill>
                  </a:tcPr>
                </a:tc>
              </a:tr>
              <a:tr h="396775">
                <a:tc>
                  <a:txBody>
                    <a:bodyPr/>
                    <a:lstStyle/>
                    <a:p>
                      <a:pPr indent="0" lvl="0" marL="0" rtl="0" algn="l">
                        <a:spcBef>
                          <a:spcPts val="0"/>
                        </a:spcBef>
                        <a:spcAft>
                          <a:spcPts val="0"/>
                        </a:spcAft>
                        <a:buNone/>
                      </a:pPr>
                      <a:r>
                        <a:rPr lang="en-US"/>
                        <a:t>A+</a:t>
                      </a:r>
                      <a:endParaRPr/>
                    </a:p>
                  </a:txBody>
                  <a:tcPr marT="91425" marB="91425" marR="91425" marL="91425"/>
                </a:tc>
                <a:tc>
                  <a:txBody>
                    <a:bodyPr/>
                    <a:lstStyle/>
                    <a:p>
                      <a:pPr indent="0" lvl="0" marL="0" rtl="0" algn="l">
                        <a:spcBef>
                          <a:spcPts val="0"/>
                        </a:spcBef>
                        <a:spcAft>
                          <a:spcPts val="0"/>
                        </a:spcAft>
                        <a:buNone/>
                      </a:pPr>
                      <a:r>
                        <a:rPr lang="en-US"/>
                        <a:t>97-100</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r>
              <a:tr h="396775">
                <a:tc>
                  <a:txBody>
                    <a:bodyPr/>
                    <a:lstStyle/>
                    <a:p>
                      <a:pPr indent="0" lvl="0" marL="0" rtl="0" algn="l">
                        <a:spcBef>
                          <a:spcPts val="0"/>
                        </a:spcBef>
                        <a:spcAft>
                          <a:spcPts val="0"/>
                        </a:spcAft>
                        <a:buNone/>
                      </a:pPr>
                      <a:r>
                        <a:rPr lang="en-US"/>
                        <a:t>A</a:t>
                      </a:r>
                      <a:endParaRPr/>
                    </a:p>
                  </a:txBody>
                  <a:tcPr marT="91425" marB="91425" marR="91425" marL="91425"/>
                </a:tc>
                <a:tc>
                  <a:txBody>
                    <a:bodyPr/>
                    <a:lstStyle/>
                    <a:p>
                      <a:pPr indent="0" lvl="0" marL="0" rtl="0" algn="l">
                        <a:spcBef>
                          <a:spcPts val="0"/>
                        </a:spcBef>
                        <a:spcAft>
                          <a:spcPts val="0"/>
                        </a:spcAft>
                        <a:buNone/>
                      </a:pPr>
                      <a:r>
                        <a:rPr lang="en-US"/>
                        <a:t>93-96</a:t>
                      </a:r>
                      <a:endParaRPr/>
                    </a:p>
                  </a:txBody>
                  <a:tcPr marT="91425" marB="91425" marR="91425" marL="91425"/>
                </a:tc>
                <a:tc>
                  <a:txBody>
                    <a:bodyPr/>
                    <a:lstStyle/>
                    <a:p>
                      <a:pPr indent="0" lvl="0" marL="0" rtl="0" algn="l">
                        <a:spcBef>
                          <a:spcPts val="0"/>
                        </a:spcBef>
                        <a:spcAft>
                          <a:spcPts val="0"/>
                        </a:spcAft>
                        <a:buNone/>
                      </a:pPr>
                      <a:r>
                        <a:rPr lang="en-US"/>
                        <a:t>4.0</a:t>
                      </a:r>
                      <a:endParaRPr/>
                    </a:p>
                  </a:txBody>
                  <a:tcPr marT="91425" marB="91425" marR="91425" marL="91425"/>
                </a:tc>
              </a:tr>
              <a:tr h="396775">
                <a:tc>
                  <a:txBody>
                    <a:bodyPr/>
                    <a:lstStyle/>
                    <a:p>
                      <a:pPr indent="0" lvl="0" marL="0" rtl="0" algn="l">
                        <a:spcBef>
                          <a:spcPts val="0"/>
                        </a:spcBef>
                        <a:spcAft>
                          <a:spcPts val="0"/>
                        </a:spcAft>
                        <a:buNone/>
                      </a:pPr>
                      <a:r>
                        <a:rPr lang="en-US"/>
                        <a:t>A-</a:t>
                      </a:r>
                      <a:endParaRPr/>
                    </a:p>
                  </a:txBody>
                  <a:tcPr marT="91425" marB="91425" marR="91425" marL="91425"/>
                </a:tc>
                <a:tc>
                  <a:txBody>
                    <a:bodyPr/>
                    <a:lstStyle/>
                    <a:p>
                      <a:pPr indent="0" lvl="0" marL="0" rtl="0" algn="l">
                        <a:spcBef>
                          <a:spcPts val="0"/>
                        </a:spcBef>
                        <a:spcAft>
                          <a:spcPts val="0"/>
                        </a:spcAft>
                        <a:buNone/>
                      </a:pPr>
                      <a:r>
                        <a:rPr lang="en-US"/>
                        <a:t>90-92</a:t>
                      </a:r>
                      <a:endParaRPr/>
                    </a:p>
                  </a:txBody>
                  <a:tcPr marT="91425" marB="91425" marR="91425" marL="91425"/>
                </a:tc>
                <a:tc>
                  <a:txBody>
                    <a:bodyPr/>
                    <a:lstStyle/>
                    <a:p>
                      <a:pPr indent="0" lvl="0" marL="0" rtl="0" algn="l">
                        <a:spcBef>
                          <a:spcPts val="0"/>
                        </a:spcBef>
                        <a:spcAft>
                          <a:spcPts val="0"/>
                        </a:spcAft>
                        <a:buNone/>
                      </a:pPr>
                      <a:r>
                        <a:rPr lang="en-US"/>
                        <a:t>3.7</a:t>
                      </a:r>
                      <a:endParaRPr/>
                    </a:p>
                  </a:txBody>
                  <a:tcPr marT="91425" marB="91425" marR="91425" marL="91425"/>
                </a:tc>
              </a:tr>
              <a:tr h="396775">
                <a:tc>
                  <a:txBody>
                    <a:bodyPr/>
                    <a:lstStyle/>
                    <a:p>
                      <a:pPr indent="0" lvl="0" marL="0" rtl="0" algn="l">
                        <a:spcBef>
                          <a:spcPts val="0"/>
                        </a:spcBef>
                        <a:spcAft>
                          <a:spcPts val="0"/>
                        </a:spcAft>
                        <a:buNone/>
                      </a:pPr>
                      <a:r>
                        <a:rPr lang="en-US"/>
                        <a:t>B+</a:t>
                      </a:r>
                      <a:endParaRPr/>
                    </a:p>
                  </a:txBody>
                  <a:tcPr marT="91425" marB="91425" marR="91425" marL="91425"/>
                </a:tc>
                <a:tc>
                  <a:txBody>
                    <a:bodyPr/>
                    <a:lstStyle/>
                    <a:p>
                      <a:pPr indent="0" lvl="0" marL="0" rtl="0" algn="l">
                        <a:spcBef>
                          <a:spcPts val="0"/>
                        </a:spcBef>
                        <a:spcAft>
                          <a:spcPts val="0"/>
                        </a:spcAft>
                        <a:buNone/>
                      </a:pPr>
                      <a:r>
                        <a:rPr lang="en-US"/>
                        <a:t>87-89</a:t>
                      </a:r>
                      <a:endParaRPr/>
                    </a:p>
                  </a:txBody>
                  <a:tcPr marT="91425" marB="91425" marR="91425" marL="91425"/>
                </a:tc>
                <a:tc>
                  <a:txBody>
                    <a:bodyPr/>
                    <a:lstStyle/>
                    <a:p>
                      <a:pPr indent="0" lvl="0" marL="0" rtl="0" algn="l">
                        <a:spcBef>
                          <a:spcPts val="0"/>
                        </a:spcBef>
                        <a:spcAft>
                          <a:spcPts val="0"/>
                        </a:spcAft>
                        <a:buNone/>
                      </a:pPr>
                      <a:r>
                        <a:rPr lang="en-US"/>
                        <a:t>3.3</a:t>
                      </a:r>
                      <a:endParaRPr/>
                    </a:p>
                  </a:txBody>
                  <a:tcPr marT="91425" marB="91425" marR="91425" marL="91425"/>
                </a:tc>
              </a:tr>
              <a:tr h="396775">
                <a:tc>
                  <a:txBody>
                    <a:bodyPr/>
                    <a:lstStyle/>
                    <a:p>
                      <a:pPr indent="0" lvl="0" marL="0" rtl="0" algn="l">
                        <a:spcBef>
                          <a:spcPts val="0"/>
                        </a:spcBef>
                        <a:spcAft>
                          <a:spcPts val="0"/>
                        </a:spcAft>
                        <a:buNone/>
                      </a:pPr>
                      <a:r>
                        <a:rPr lang="en-US"/>
                        <a:t>B</a:t>
                      </a:r>
                      <a:endParaRPr/>
                    </a:p>
                  </a:txBody>
                  <a:tcPr marT="91425" marB="91425" marR="91425" marL="91425"/>
                </a:tc>
                <a:tc>
                  <a:txBody>
                    <a:bodyPr/>
                    <a:lstStyle/>
                    <a:p>
                      <a:pPr indent="0" lvl="0" marL="0" rtl="0" algn="l">
                        <a:spcBef>
                          <a:spcPts val="0"/>
                        </a:spcBef>
                        <a:spcAft>
                          <a:spcPts val="0"/>
                        </a:spcAft>
                        <a:buNone/>
                      </a:pPr>
                      <a:r>
                        <a:rPr lang="en-US"/>
                        <a:t>83-86</a:t>
                      </a:r>
                      <a:endParaRPr/>
                    </a:p>
                  </a:txBody>
                  <a:tcPr marT="91425" marB="91425" marR="91425" marL="91425"/>
                </a:tc>
                <a:tc>
                  <a:txBody>
                    <a:bodyPr/>
                    <a:lstStyle/>
                    <a:p>
                      <a:pPr indent="0" lvl="0" marL="0" rtl="0" algn="l">
                        <a:spcBef>
                          <a:spcPts val="0"/>
                        </a:spcBef>
                        <a:spcAft>
                          <a:spcPts val="0"/>
                        </a:spcAft>
                        <a:buNone/>
                      </a:pPr>
                      <a:r>
                        <a:rPr lang="en-US"/>
                        <a:t>3.0</a:t>
                      </a:r>
                      <a:endParaRPr/>
                    </a:p>
                  </a:txBody>
                  <a:tcPr marT="91425" marB="91425" marR="91425" marL="91425"/>
                </a:tc>
              </a:tr>
              <a:tr h="396775">
                <a:tc>
                  <a:txBody>
                    <a:bodyPr/>
                    <a:lstStyle/>
                    <a:p>
                      <a:pPr indent="0" lvl="0" marL="0" rtl="0" algn="l">
                        <a:spcBef>
                          <a:spcPts val="0"/>
                        </a:spcBef>
                        <a:spcAft>
                          <a:spcPts val="0"/>
                        </a:spcAft>
                        <a:buNone/>
                      </a:pPr>
                      <a:r>
                        <a:rPr lang="en-US"/>
                        <a:t>B-</a:t>
                      </a:r>
                      <a:endParaRPr/>
                    </a:p>
                  </a:txBody>
                  <a:tcPr marT="91425" marB="91425" marR="91425" marL="91425"/>
                </a:tc>
                <a:tc>
                  <a:txBody>
                    <a:bodyPr/>
                    <a:lstStyle/>
                    <a:p>
                      <a:pPr indent="0" lvl="0" marL="0" rtl="0" algn="l">
                        <a:spcBef>
                          <a:spcPts val="0"/>
                        </a:spcBef>
                        <a:spcAft>
                          <a:spcPts val="0"/>
                        </a:spcAft>
                        <a:buNone/>
                      </a:pPr>
                      <a:r>
                        <a:rPr lang="en-US"/>
                        <a:t>80-82</a:t>
                      </a:r>
                      <a:endParaRPr/>
                    </a:p>
                  </a:txBody>
                  <a:tcPr marT="91425" marB="91425" marR="91425" marL="91425"/>
                </a:tc>
                <a:tc>
                  <a:txBody>
                    <a:bodyPr/>
                    <a:lstStyle/>
                    <a:p>
                      <a:pPr indent="0" lvl="0" marL="0" rtl="0" algn="l">
                        <a:spcBef>
                          <a:spcPts val="0"/>
                        </a:spcBef>
                        <a:spcAft>
                          <a:spcPts val="0"/>
                        </a:spcAft>
                        <a:buNone/>
                      </a:pPr>
                      <a:r>
                        <a:rPr lang="en-US"/>
                        <a:t>2.7</a:t>
                      </a:r>
                      <a:endParaRPr/>
                    </a:p>
                  </a:txBody>
                  <a:tcPr marT="91425" marB="91425" marR="91425" marL="91425"/>
                </a:tc>
              </a:tr>
              <a:tr h="396775">
                <a:tc>
                  <a:txBody>
                    <a:bodyPr/>
                    <a:lstStyle/>
                    <a:p>
                      <a:pPr indent="0" lvl="0" marL="0" rtl="0" algn="l">
                        <a:spcBef>
                          <a:spcPts val="0"/>
                        </a:spcBef>
                        <a:spcAft>
                          <a:spcPts val="0"/>
                        </a:spcAft>
                        <a:buNone/>
                      </a:pPr>
                      <a:r>
                        <a:rPr lang="en-US"/>
                        <a:t>C+</a:t>
                      </a:r>
                      <a:endParaRPr/>
                    </a:p>
                  </a:txBody>
                  <a:tcPr marT="91425" marB="91425" marR="91425" marL="91425"/>
                </a:tc>
                <a:tc>
                  <a:txBody>
                    <a:bodyPr/>
                    <a:lstStyle/>
                    <a:p>
                      <a:pPr indent="0" lvl="0" marL="0" rtl="0" algn="l">
                        <a:spcBef>
                          <a:spcPts val="0"/>
                        </a:spcBef>
                        <a:spcAft>
                          <a:spcPts val="0"/>
                        </a:spcAft>
                        <a:buNone/>
                      </a:pPr>
                      <a:r>
                        <a:rPr lang="en-US"/>
                        <a:t>77-79</a:t>
                      </a:r>
                      <a:endParaRPr/>
                    </a:p>
                  </a:txBody>
                  <a:tcPr marT="91425" marB="91425" marR="91425" marL="91425"/>
                </a:tc>
                <a:tc>
                  <a:txBody>
                    <a:bodyPr/>
                    <a:lstStyle/>
                    <a:p>
                      <a:pPr indent="0" lvl="0" marL="0" rtl="0" algn="l">
                        <a:spcBef>
                          <a:spcPts val="0"/>
                        </a:spcBef>
                        <a:spcAft>
                          <a:spcPts val="0"/>
                        </a:spcAft>
                        <a:buNone/>
                      </a:pPr>
                      <a:r>
                        <a:rPr lang="en-US"/>
                        <a:t>2.3</a:t>
                      </a:r>
                      <a:endParaRPr/>
                    </a:p>
                  </a:txBody>
                  <a:tcPr marT="91425" marB="91425" marR="91425" marL="91425"/>
                </a:tc>
              </a:tr>
              <a:tr h="396775">
                <a:tc>
                  <a:txBody>
                    <a:bodyPr/>
                    <a:lstStyle/>
                    <a:p>
                      <a:pPr indent="0" lvl="0" marL="0" rtl="0" algn="l">
                        <a:spcBef>
                          <a:spcPts val="0"/>
                        </a:spcBef>
                        <a:spcAft>
                          <a:spcPts val="0"/>
                        </a:spcAft>
                        <a:buNone/>
                      </a:pPr>
                      <a:r>
                        <a:rPr lang="en-US"/>
                        <a:t>C</a:t>
                      </a:r>
                      <a:endParaRPr/>
                    </a:p>
                  </a:txBody>
                  <a:tcPr marT="91425" marB="91425" marR="91425" marL="91425"/>
                </a:tc>
                <a:tc>
                  <a:txBody>
                    <a:bodyPr/>
                    <a:lstStyle/>
                    <a:p>
                      <a:pPr indent="0" lvl="0" marL="0" rtl="0" algn="l">
                        <a:spcBef>
                          <a:spcPts val="0"/>
                        </a:spcBef>
                        <a:spcAft>
                          <a:spcPts val="0"/>
                        </a:spcAft>
                        <a:buNone/>
                      </a:pPr>
                      <a:r>
                        <a:rPr lang="en-US"/>
                        <a:t>73-76</a:t>
                      </a:r>
                      <a:endParaRPr/>
                    </a:p>
                  </a:txBody>
                  <a:tcPr marT="91425" marB="91425" marR="91425" marL="91425"/>
                </a:tc>
                <a:tc>
                  <a:txBody>
                    <a:bodyPr/>
                    <a:lstStyle/>
                    <a:p>
                      <a:pPr indent="0" lvl="0" marL="0" rtl="0" algn="l">
                        <a:spcBef>
                          <a:spcPts val="0"/>
                        </a:spcBef>
                        <a:spcAft>
                          <a:spcPts val="0"/>
                        </a:spcAft>
                        <a:buNone/>
                      </a:pPr>
                      <a:r>
                        <a:rPr lang="en-US"/>
                        <a:t>2.0</a:t>
                      </a:r>
                      <a:endParaRPr/>
                    </a:p>
                  </a:txBody>
                  <a:tcPr marT="91425" marB="91425" marR="91425" marL="91425"/>
                </a:tc>
              </a:tr>
            </a:tbl>
          </a:graphicData>
        </a:graphic>
      </p:graphicFrame>
      <p:pic>
        <p:nvPicPr>
          <p:cNvPr id="143" name="Google Shape;143;p18"/>
          <p:cNvPicPr preferRelativeResize="0"/>
          <p:nvPr/>
        </p:nvPicPr>
        <p:blipFill>
          <a:blip r:embed="rId4">
            <a:alphaModFix/>
          </a:blip>
          <a:stretch>
            <a:fillRect/>
          </a:stretch>
        </p:blipFill>
        <p:spPr>
          <a:xfrm>
            <a:off x="8744351" y="2377725"/>
            <a:ext cx="3191943" cy="3924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Key Output - Q1</a:t>
            </a:r>
            <a:endParaRPr sz="7500">
              <a:solidFill>
                <a:schemeClr val="accent2"/>
              </a:solidFill>
              <a:latin typeface="Bebas Neue"/>
              <a:ea typeface="Bebas Neue"/>
              <a:cs typeface="Bebas Neue"/>
              <a:sym typeface="Bebas Neue"/>
            </a:endParaRPr>
          </a:p>
        </p:txBody>
      </p:sp>
      <p:sp>
        <p:nvSpPr>
          <p:cNvPr id="150" name="Google Shape;150;p19"/>
          <p:cNvSpPr txBox="1"/>
          <p:nvPr/>
        </p:nvSpPr>
        <p:spPr>
          <a:xfrm>
            <a:off x="834025" y="2532825"/>
            <a:ext cx="5556300" cy="19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latin typeface="Montserrat"/>
                <a:ea typeface="Montserrat"/>
                <a:cs typeface="Montserrat"/>
                <a:sym typeface="Montserrat"/>
              </a:rPr>
              <a:t>Number of Domestic Students</a:t>
            </a:r>
            <a:r>
              <a:rPr b="1" lang="en-US" sz="2000">
                <a:solidFill>
                  <a:schemeClr val="dk1"/>
                </a:solidFill>
                <a:latin typeface="Montserrat"/>
                <a:ea typeface="Montserrat"/>
                <a:cs typeface="Montserrat"/>
                <a:sym typeface="Montserrat"/>
              </a:rPr>
              <a:t>:</a:t>
            </a:r>
            <a:r>
              <a:rPr lang="en-US" sz="2000">
                <a:solidFill>
                  <a:schemeClr val="dk1"/>
                </a:solidFill>
                <a:latin typeface="Montserrat Medium"/>
                <a:ea typeface="Montserrat Medium"/>
                <a:cs typeface="Montserrat Medium"/>
                <a:sym typeface="Montserrat Medium"/>
              </a:rPr>
              <a:t> </a:t>
            </a:r>
            <a:r>
              <a:rPr b="1" lang="en-US" sz="2000">
                <a:solidFill>
                  <a:srgbClr val="13A694"/>
                </a:solidFill>
                <a:latin typeface="Montserrat"/>
                <a:ea typeface="Montserrat"/>
                <a:cs typeface="Montserrat"/>
                <a:sym typeface="Montserrat"/>
              </a:rPr>
              <a:t>526</a:t>
            </a:r>
            <a:r>
              <a:rPr lang="en-US" sz="2000">
                <a:solidFill>
                  <a:schemeClr val="dk1"/>
                </a:solidFill>
                <a:latin typeface="Montserrat Medium"/>
                <a:ea typeface="Montserrat Medium"/>
                <a:cs typeface="Montserrat Medium"/>
                <a:sym typeface="Montserrat Medium"/>
              </a:rPr>
              <a:t> (out of 623)</a:t>
            </a:r>
            <a:endParaRPr sz="20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rPr b="1" lang="en-US" sz="2000">
                <a:solidFill>
                  <a:schemeClr val="dk1"/>
                </a:solidFill>
                <a:latin typeface="Montserrat"/>
                <a:ea typeface="Montserrat"/>
                <a:cs typeface="Montserrat"/>
                <a:sym typeface="Montserrat"/>
              </a:rPr>
              <a:t>Number of International Students:</a:t>
            </a:r>
            <a:r>
              <a:rPr lang="en-US" sz="2000">
                <a:solidFill>
                  <a:schemeClr val="dk1"/>
                </a:solidFill>
                <a:latin typeface="Montserrat Medium"/>
                <a:ea typeface="Montserrat Medium"/>
                <a:cs typeface="Montserrat Medium"/>
                <a:sym typeface="Montserrat Medium"/>
              </a:rPr>
              <a:t> </a:t>
            </a:r>
            <a:r>
              <a:rPr b="1" lang="en-US" sz="2000">
                <a:solidFill>
                  <a:srgbClr val="13A694"/>
                </a:solidFill>
                <a:latin typeface="Montserrat"/>
                <a:ea typeface="Montserrat"/>
                <a:cs typeface="Montserrat"/>
                <a:sym typeface="Montserrat"/>
              </a:rPr>
              <a:t>97</a:t>
            </a:r>
            <a:r>
              <a:rPr lang="en-US" sz="2000">
                <a:solidFill>
                  <a:schemeClr val="dk1"/>
                </a:solidFill>
                <a:latin typeface="Montserrat Medium"/>
                <a:ea typeface="Montserrat Medium"/>
                <a:cs typeface="Montserrat Medium"/>
                <a:sym typeface="Montserrat Medium"/>
              </a:rPr>
              <a:t> (out of 623)</a:t>
            </a:r>
            <a:endParaRPr sz="2000">
              <a:solidFill>
                <a:schemeClr val="dk1"/>
              </a:solidFill>
              <a:latin typeface="Montserrat Medium"/>
              <a:ea typeface="Montserrat Medium"/>
              <a:cs typeface="Montserrat Medium"/>
              <a:sym typeface="Montserrat Medium"/>
            </a:endParaRPr>
          </a:p>
        </p:txBody>
      </p:sp>
      <p:pic>
        <p:nvPicPr>
          <p:cNvPr id="151" name="Google Shape;151;p19"/>
          <p:cNvPicPr preferRelativeResize="0"/>
          <p:nvPr/>
        </p:nvPicPr>
        <p:blipFill>
          <a:blip r:embed="rId3">
            <a:alphaModFix/>
          </a:blip>
          <a:stretch>
            <a:fillRect/>
          </a:stretch>
        </p:blipFill>
        <p:spPr>
          <a:xfrm>
            <a:off x="7026098" y="1835450"/>
            <a:ext cx="4388327" cy="445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Key Output - Q1</a:t>
            </a:r>
            <a:endParaRPr sz="7500">
              <a:solidFill>
                <a:schemeClr val="accent2"/>
              </a:solidFill>
              <a:latin typeface="Bebas Neue"/>
              <a:ea typeface="Bebas Neue"/>
              <a:cs typeface="Bebas Neue"/>
              <a:sym typeface="Bebas Neue"/>
            </a:endParaRPr>
          </a:p>
        </p:txBody>
      </p:sp>
      <p:pic>
        <p:nvPicPr>
          <p:cNvPr id="158" name="Google Shape;158;p20"/>
          <p:cNvPicPr preferRelativeResize="0"/>
          <p:nvPr/>
        </p:nvPicPr>
        <p:blipFill>
          <a:blip r:embed="rId3">
            <a:alphaModFix/>
          </a:blip>
          <a:stretch>
            <a:fillRect/>
          </a:stretch>
        </p:blipFill>
        <p:spPr>
          <a:xfrm>
            <a:off x="513252" y="2573250"/>
            <a:ext cx="5518345" cy="2823768"/>
          </a:xfrm>
          <a:prstGeom prst="rect">
            <a:avLst/>
          </a:prstGeom>
          <a:noFill/>
          <a:ln>
            <a:noFill/>
          </a:ln>
        </p:spPr>
      </p:pic>
      <p:pic>
        <p:nvPicPr>
          <p:cNvPr id="159" name="Google Shape;159;p20"/>
          <p:cNvPicPr preferRelativeResize="0"/>
          <p:nvPr/>
        </p:nvPicPr>
        <p:blipFill>
          <a:blip r:embed="rId4">
            <a:alphaModFix/>
          </a:blip>
          <a:stretch>
            <a:fillRect/>
          </a:stretch>
        </p:blipFill>
        <p:spPr>
          <a:xfrm>
            <a:off x="6031597" y="2778476"/>
            <a:ext cx="2713452" cy="2532545"/>
          </a:xfrm>
          <a:prstGeom prst="rect">
            <a:avLst/>
          </a:prstGeom>
          <a:noFill/>
          <a:ln>
            <a:noFill/>
          </a:ln>
        </p:spPr>
      </p:pic>
      <p:pic>
        <p:nvPicPr>
          <p:cNvPr id="160" name="Google Shape;160;p20"/>
          <p:cNvPicPr preferRelativeResize="0"/>
          <p:nvPr/>
        </p:nvPicPr>
        <p:blipFill>
          <a:blip r:embed="rId5">
            <a:alphaModFix/>
          </a:blip>
          <a:stretch>
            <a:fillRect/>
          </a:stretch>
        </p:blipFill>
        <p:spPr>
          <a:xfrm>
            <a:off x="8745049" y="2794726"/>
            <a:ext cx="2713452" cy="2431542"/>
          </a:xfrm>
          <a:prstGeom prst="rect">
            <a:avLst/>
          </a:prstGeom>
          <a:noFill/>
          <a:ln>
            <a:noFill/>
          </a:ln>
        </p:spPr>
      </p:pic>
      <p:sp>
        <p:nvSpPr>
          <p:cNvPr id="161" name="Google Shape;161;p20"/>
          <p:cNvSpPr txBox="1"/>
          <p:nvPr/>
        </p:nvSpPr>
        <p:spPr>
          <a:xfrm>
            <a:off x="3945975" y="2250125"/>
            <a:ext cx="14082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Range</a:t>
            </a:r>
            <a:endParaRPr b="1" sz="2500">
              <a:solidFill>
                <a:srgbClr val="13A694"/>
              </a:solidFill>
              <a:latin typeface="Montserrat"/>
              <a:ea typeface="Montserrat"/>
              <a:cs typeface="Montserrat"/>
              <a:sym typeface="Montserrat"/>
            </a:endParaRPr>
          </a:p>
        </p:txBody>
      </p:sp>
      <p:sp>
        <p:nvSpPr>
          <p:cNvPr id="162" name="Google Shape;162;p20"/>
          <p:cNvSpPr txBox="1"/>
          <p:nvPr/>
        </p:nvSpPr>
        <p:spPr>
          <a:xfrm>
            <a:off x="6684225" y="2250125"/>
            <a:ext cx="14082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Mean</a:t>
            </a:r>
            <a:endParaRPr b="1" sz="2500">
              <a:solidFill>
                <a:srgbClr val="13A694"/>
              </a:solidFill>
              <a:latin typeface="Montserrat"/>
              <a:ea typeface="Montserrat"/>
              <a:cs typeface="Montserrat"/>
              <a:sym typeface="Montserrat"/>
            </a:endParaRPr>
          </a:p>
        </p:txBody>
      </p:sp>
      <p:sp>
        <p:nvSpPr>
          <p:cNvPr id="163" name="Google Shape;163;p20"/>
          <p:cNvSpPr txBox="1"/>
          <p:nvPr/>
        </p:nvSpPr>
        <p:spPr>
          <a:xfrm>
            <a:off x="9397675" y="2250125"/>
            <a:ext cx="18783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Median</a:t>
            </a:r>
            <a:endParaRPr b="1" sz="2500">
              <a:solidFill>
                <a:srgbClr val="13A694"/>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pSp>
        <p:nvGrpSpPr>
          <p:cNvPr id="169" name="Google Shape;169;p21"/>
          <p:cNvGrpSpPr/>
          <p:nvPr/>
        </p:nvGrpSpPr>
        <p:grpSpPr>
          <a:xfrm>
            <a:off x="1035525" y="138250"/>
            <a:ext cx="10120975" cy="6581501"/>
            <a:chOff x="1035525" y="138250"/>
            <a:chExt cx="10120975" cy="6581501"/>
          </a:xfrm>
        </p:grpSpPr>
        <p:pic>
          <p:nvPicPr>
            <p:cNvPr id="170" name="Google Shape;170;p21"/>
            <p:cNvPicPr preferRelativeResize="0"/>
            <p:nvPr/>
          </p:nvPicPr>
          <p:blipFill>
            <a:blip r:embed="rId3">
              <a:alphaModFix/>
            </a:blip>
            <a:stretch>
              <a:fillRect/>
            </a:stretch>
          </p:blipFill>
          <p:spPr>
            <a:xfrm>
              <a:off x="1035525" y="138250"/>
              <a:ext cx="4959287" cy="3290749"/>
            </a:xfrm>
            <a:prstGeom prst="rect">
              <a:avLst/>
            </a:prstGeom>
            <a:noFill/>
            <a:ln>
              <a:noFill/>
            </a:ln>
          </p:spPr>
        </p:pic>
        <p:pic>
          <p:nvPicPr>
            <p:cNvPr id="171" name="Google Shape;171;p21"/>
            <p:cNvPicPr preferRelativeResize="0"/>
            <p:nvPr/>
          </p:nvPicPr>
          <p:blipFill>
            <a:blip r:embed="rId4">
              <a:alphaModFix/>
            </a:blip>
            <a:stretch>
              <a:fillRect/>
            </a:stretch>
          </p:blipFill>
          <p:spPr>
            <a:xfrm>
              <a:off x="6197212" y="138250"/>
              <a:ext cx="4959287" cy="3290741"/>
            </a:xfrm>
            <a:prstGeom prst="rect">
              <a:avLst/>
            </a:prstGeom>
            <a:noFill/>
            <a:ln>
              <a:noFill/>
            </a:ln>
          </p:spPr>
        </p:pic>
        <p:pic>
          <p:nvPicPr>
            <p:cNvPr id="172" name="Google Shape;172;p21"/>
            <p:cNvPicPr preferRelativeResize="0"/>
            <p:nvPr/>
          </p:nvPicPr>
          <p:blipFill>
            <a:blip r:embed="rId5">
              <a:alphaModFix/>
            </a:blip>
            <a:stretch>
              <a:fillRect/>
            </a:stretch>
          </p:blipFill>
          <p:spPr>
            <a:xfrm>
              <a:off x="1035525" y="3428999"/>
              <a:ext cx="4959287" cy="3290749"/>
            </a:xfrm>
            <a:prstGeom prst="rect">
              <a:avLst/>
            </a:prstGeom>
            <a:noFill/>
            <a:ln>
              <a:noFill/>
            </a:ln>
          </p:spPr>
        </p:pic>
        <p:pic>
          <p:nvPicPr>
            <p:cNvPr id="173" name="Google Shape;173;p21"/>
            <p:cNvPicPr preferRelativeResize="0"/>
            <p:nvPr/>
          </p:nvPicPr>
          <p:blipFill>
            <a:blip r:embed="rId6">
              <a:alphaModFix/>
            </a:blip>
            <a:stretch>
              <a:fillRect/>
            </a:stretch>
          </p:blipFill>
          <p:spPr>
            <a:xfrm>
              <a:off x="6197212" y="3428999"/>
              <a:ext cx="4959287" cy="3290752"/>
            </a:xfrm>
            <a:prstGeom prst="rect">
              <a:avLst/>
            </a:prstGeom>
            <a:noFill/>
            <a:ln>
              <a:noFill/>
            </a:ln>
          </p:spPr>
        </p:pic>
        <p:sp>
          <p:nvSpPr>
            <p:cNvPr id="174" name="Google Shape;174;p21"/>
            <p:cNvSpPr txBox="1"/>
            <p:nvPr/>
          </p:nvSpPr>
          <p:spPr>
            <a:xfrm>
              <a:off x="1322425" y="345125"/>
              <a:ext cx="19695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Freshman</a:t>
              </a:r>
              <a:endParaRPr b="1" sz="2500">
                <a:solidFill>
                  <a:srgbClr val="13A694"/>
                </a:solidFill>
                <a:latin typeface="Montserrat"/>
                <a:ea typeface="Montserrat"/>
                <a:cs typeface="Montserrat"/>
                <a:sym typeface="Montserrat"/>
              </a:endParaRPr>
            </a:p>
          </p:txBody>
        </p:sp>
        <p:sp>
          <p:nvSpPr>
            <p:cNvPr id="175" name="Google Shape;175;p21"/>
            <p:cNvSpPr txBox="1"/>
            <p:nvPr/>
          </p:nvSpPr>
          <p:spPr>
            <a:xfrm>
              <a:off x="6588225" y="345125"/>
              <a:ext cx="2285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Sophomore</a:t>
              </a:r>
              <a:endParaRPr b="1" sz="2500">
                <a:solidFill>
                  <a:srgbClr val="13A694"/>
                </a:solidFill>
                <a:latin typeface="Montserrat"/>
                <a:ea typeface="Montserrat"/>
                <a:cs typeface="Montserrat"/>
                <a:sym typeface="Montserrat"/>
              </a:endParaRPr>
            </a:p>
          </p:txBody>
        </p:sp>
        <p:sp>
          <p:nvSpPr>
            <p:cNvPr id="176" name="Google Shape;176;p21"/>
            <p:cNvSpPr txBox="1"/>
            <p:nvPr/>
          </p:nvSpPr>
          <p:spPr>
            <a:xfrm>
              <a:off x="1322425" y="3772775"/>
              <a:ext cx="2285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Junior</a:t>
              </a:r>
              <a:endParaRPr b="1" sz="2500">
                <a:solidFill>
                  <a:srgbClr val="13A694"/>
                </a:solidFill>
                <a:latin typeface="Montserrat"/>
                <a:ea typeface="Montserrat"/>
                <a:cs typeface="Montserrat"/>
                <a:sym typeface="Montserrat"/>
              </a:endParaRPr>
            </a:p>
          </p:txBody>
        </p:sp>
        <p:sp>
          <p:nvSpPr>
            <p:cNvPr id="177" name="Google Shape;177;p21"/>
            <p:cNvSpPr txBox="1"/>
            <p:nvPr/>
          </p:nvSpPr>
          <p:spPr>
            <a:xfrm>
              <a:off x="6588225" y="3772775"/>
              <a:ext cx="2285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13A694"/>
                  </a:solidFill>
                  <a:latin typeface="Montserrat"/>
                  <a:ea typeface="Montserrat"/>
                  <a:cs typeface="Montserrat"/>
                  <a:sym typeface="Montserrat"/>
                </a:rPr>
                <a:t>Senior</a:t>
              </a:r>
              <a:endParaRPr b="1" sz="2500">
                <a:solidFill>
                  <a:srgbClr val="13A694"/>
                </a:solidFill>
                <a:latin typeface="Montserrat"/>
                <a:ea typeface="Montserrat"/>
                <a:cs typeface="Montserrat"/>
                <a:sym typeface="Montserrat"/>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4">
      <a:dk1>
        <a:srgbClr val="000000"/>
      </a:dk1>
      <a:lt1>
        <a:srgbClr val="FFFFFF"/>
      </a:lt1>
      <a:dk2>
        <a:srgbClr val="3D3D3D"/>
      </a:dk2>
      <a:lt2>
        <a:srgbClr val="EBEBEB"/>
      </a:lt2>
      <a:accent1>
        <a:srgbClr val="000000"/>
      </a:accent1>
      <a:accent2>
        <a:srgbClr val="13A694"/>
      </a:accent2>
      <a:accent3>
        <a:srgbClr val="D9E5D8"/>
      </a:accent3>
      <a:accent4>
        <a:srgbClr val="A9A9A9"/>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