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Montserrat"/>
      <p:regular r:id="rId31"/>
      <p:bold r:id="rId32"/>
      <p:italic r:id="rId33"/>
      <p:boldItalic r:id="rId34"/>
    </p:embeddedFont>
    <p:embeddedFont>
      <p:font typeface="Montserrat Medium"/>
      <p:regular r:id="rId35"/>
      <p:bold r:id="rId36"/>
      <p:italic r:id="rId37"/>
      <p:boldItalic r:id="rId38"/>
    </p:embeddedFont>
    <p:embeddedFont>
      <p:font typeface="Bebas Neue"/>
      <p:regular r:id="rId39"/>
    </p:embeddedFont>
    <p:embeddedFont>
      <p:font typeface="Gill Sans"/>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CFF241-15C3-44FE-91B5-7C9FDF051EF3}">
  <a:tblStyle styleId="{3FCFF241-15C3-44FE-91B5-7C9FDF051E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GillSans-regular.fntdata"/><Relationship Id="rId20" Type="http://schemas.openxmlformats.org/officeDocument/2006/relationships/slide" Target="slides/slide15.xml"/><Relationship Id="rId41" Type="http://schemas.openxmlformats.org/officeDocument/2006/relationships/font" Target="fonts/GillSans-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MontserratMedium-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MontserratMedium-italic.fntdata"/><Relationship Id="rId14" Type="http://schemas.openxmlformats.org/officeDocument/2006/relationships/slide" Target="slides/slide9.xml"/><Relationship Id="rId36" Type="http://schemas.openxmlformats.org/officeDocument/2006/relationships/font" Target="fonts/MontserratMedium-bold.fntdata"/><Relationship Id="rId17" Type="http://schemas.openxmlformats.org/officeDocument/2006/relationships/slide" Target="slides/slide12.xml"/><Relationship Id="rId39" Type="http://schemas.openxmlformats.org/officeDocument/2006/relationships/font" Target="fonts/BebasNeue-regular.fntdata"/><Relationship Id="rId16" Type="http://schemas.openxmlformats.org/officeDocument/2006/relationships/slide" Target="slides/slide11.xml"/><Relationship Id="rId38" Type="http://schemas.openxmlformats.org/officeDocument/2006/relationships/font" Target="fonts/Montserrat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8b685d5de_3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f8b685d5de_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5b90abea9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5b90abea9_1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domestic-red, international-blue</a:t>
            </a:r>
            <a:endParaRPr/>
          </a:p>
          <a:p>
            <a:pPr indent="0" lvl="0" marL="0" rtl="0" algn="l">
              <a:spcBef>
                <a:spcPts val="0"/>
              </a:spcBef>
              <a:spcAft>
                <a:spcPts val="0"/>
              </a:spcAft>
              <a:buNone/>
            </a:pPr>
            <a:r>
              <a:rPr lang="en-US"/>
              <a:t>(Junior, A- rank, 47.4% VS 21.8%)</a:t>
            </a:r>
            <a:endParaRPr/>
          </a:p>
          <a:p>
            <a:pPr indent="0" lvl="0" marL="0" rtl="0" algn="l">
              <a:spcBef>
                <a:spcPts val="0"/>
              </a:spcBef>
              <a:spcAft>
                <a:spcPts val="0"/>
              </a:spcAft>
              <a:buClr>
                <a:schemeClr val="dk1"/>
              </a:buClr>
              <a:buSzPts val="1100"/>
              <a:buFont typeface="Arial"/>
              <a:buNone/>
            </a:pPr>
            <a:r>
              <a:rPr lang="en-US"/>
              <a:t>In short term, we did see the impact: 3.4% international students having D+</a:t>
            </a:r>
            <a:endParaRPr/>
          </a:p>
        </p:txBody>
      </p:sp>
      <p:sp>
        <p:nvSpPr>
          <p:cNvPr id="188" name="Google Shape;188;g2d5b90abea9_1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5c20c4e3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5c20c4e3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d5c20c4e3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5fde5d09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5fde5d094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213" name="Google Shape;213;g315fde5d094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5fde5d094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5fde5d094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223" name="Google Shape;223;g315fde5d094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5b90abea9_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5b90abea9_1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d5b90abea9_1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1807e379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1807e379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Number of Domestic Students: 526</a:t>
            </a:r>
            <a:endParaRPr/>
          </a:p>
          <a:p>
            <a:pPr indent="0" lvl="0" marL="0" rtl="0" algn="l">
              <a:spcBef>
                <a:spcPts val="0"/>
              </a:spcBef>
              <a:spcAft>
                <a:spcPts val="0"/>
              </a:spcAft>
              <a:buClr>
                <a:schemeClr val="dk1"/>
              </a:buClr>
              <a:buSzPts val="1100"/>
              <a:buFont typeface="Arial"/>
              <a:buNone/>
            </a:pPr>
            <a:r>
              <a:rPr lang="en-US"/>
              <a:t>Number of International Students: 97</a:t>
            </a:r>
            <a:endParaRPr sz="10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43" name="Google Shape;243;g311807e379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1807e379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11807e3798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Students from the </a:t>
            </a:r>
            <a:r>
              <a:rPr b="1" lang="en-US" sz="1100">
                <a:latin typeface="Arial"/>
                <a:ea typeface="Arial"/>
                <a:cs typeface="Arial"/>
                <a:sym typeface="Arial"/>
              </a:rPr>
              <a:t>Midwest</a:t>
            </a:r>
            <a:r>
              <a:rPr lang="en-US" sz="1100">
                <a:latin typeface="Arial"/>
                <a:ea typeface="Arial"/>
                <a:cs typeface="Arial"/>
                <a:sym typeface="Arial"/>
              </a:rPr>
              <a:t> and </a:t>
            </a:r>
            <a:r>
              <a:rPr b="1" lang="en-US" sz="1100">
                <a:latin typeface="Arial"/>
                <a:ea typeface="Arial"/>
                <a:cs typeface="Arial"/>
                <a:sym typeface="Arial"/>
              </a:rPr>
              <a:t>South</a:t>
            </a:r>
            <a:r>
              <a:rPr lang="en-US" sz="1100">
                <a:latin typeface="Arial"/>
                <a:ea typeface="Arial"/>
                <a:cs typeface="Arial"/>
                <a:sym typeface="Arial"/>
              </a:rPr>
              <a:t> regions generally perform better academically, with consistently high median GPAs across years. The </a:t>
            </a:r>
            <a:r>
              <a:rPr b="1" lang="en-US" sz="1100">
                <a:latin typeface="Arial"/>
                <a:ea typeface="Arial"/>
                <a:cs typeface="Arial"/>
                <a:sym typeface="Arial"/>
              </a:rPr>
              <a:t>Pacific</a:t>
            </a:r>
            <a:r>
              <a:rPr lang="en-US" sz="1100">
                <a:latin typeface="Arial"/>
                <a:ea typeface="Arial"/>
                <a:cs typeface="Arial"/>
                <a:sym typeface="Arial"/>
              </a:rPr>
              <a:t> also shows strong performance. In contrast, the </a:t>
            </a:r>
            <a:r>
              <a:rPr b="1" lang="en-US" sz="1100">
                <a:latin typeface="Arial"/>
                <a:ea typeface="Arial"/>
                <a:cs typeface="Arial"/>
                <a:sym typeface="Arial"/>
              </a:rPr>
              <a:t>Southwest</a:t>
            </a:r>
            <a:r>
              <a:rPr lang="en-US" sz="1100">
                <a:latin typeface="Arial"/>
                <a:ea typeface="Arial"/>
                <a:cs typeface="Arial"/>
                <a:sym typeface="Arial"/>
              </a:rPr>
              <a:t> region tends to have the lowest median GPAs, suggesting a potential need for academic support.</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Midwest: best in freshman year</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South: best in Junior and senior year, but also shows great variability in junior year</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Pacific: also shows astonishing performance in sophomore, generally shows greater variability in freshman, sophomore</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Southwest: generally performs worse, consistently the lowest in median</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Mid-Atlantic, South: great variability (especially south for junior year)</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Junior year: high variability (with outliers)</a:t>
            </a:r>
            <a:endParaRPr sz="1100">
              <a:latin typeface="Arial"/>
              <a:ea typeface="Arial"/>
              <a:cs typeface="Arial"/>
              <a:sym typeface="Arial"/>
            </a:endParaRPr>
          </a:p>
        </p:txBody>
      </p:sp>
      <p:sp>
        <p:nvSpPr>
          <p:cNvPr id="254" name="Google Shape;254;g311807e3798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1807e3798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1807e3798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International students from the </a:t>
            </a:r>
            <a:r>
              <a:rPr b="1" lang="en-US" sz="1100">
                <a:latin typeface="Arial"/>
                <a:ea typeface="Arial"/>
                <a:cs typeface="Arial"/>
                <a:sym typeface="Arial"/>
              </a:rPr>
              <a:t>Baguette</a:t>
            </a:r>
            <a:r>
              <a:rPr lang="en-US" sz="1100">
                <a:latin typeface="Arial"/>
                <a:ea typeface="Arial"/>
                <a:cs typeface="Arial"/>
                <a:sym typeface="Arial"/>
              </a:rPr>
              <a:t> and </a:t>
            </a:r>
            <a:r>
              <a:rPr b="1" lang="en-US" sz="1100">
                <a:latin typeface="Arial"/>
                <a:ea typeface="Arial"/>
                <a:cs typeface="Arial"/>
                <a:sym typeface="Arial"/>
              </a:rPr>
              <a:t>Wheat</a:t>
            </a:r>
            <a:r>
              <a:rPr lang="en-US" sz="1100">
                <a:latin typeface="Arial"/>
                <a:ea typeface="Arial"/>
                <a:cs typeface="Arial"/>
                <a:sym typeface="Arial"/>
              </a:rPr>
              <a:t> regions appear to perform better academically, with high median GPAs and consistent performance across years.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In contrast, students from </a:t>
            </a:r>
            <a:r>
              <a:rPr b="1" lang="en-US" sz="1100">
                <a:latin typeface="Arial"/>
                <a:ea typeface="Arial"/>
                <a:cs typeface="Arial"/>
                <a:sym typeface="Arial"/>
              </a:rPr>
              <a:t>Ciabatta</a:t>
            </a:r>
            <a:r>
              <a:rPr lang="en-US" sz="1100">
                <a:latin typeface="Arial"/>
                <a:ea typeface="Arial"/>
                <a:cs typeface="Arial"/>
                <a:sym typeface="Arial"/>
              </a:rPr>
              <a:t> show strong performance in first two years, but drop to region with the lowest median GPAs in the last two year, suggesting that they may need additional academic support for Junior and Senior year.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Cornbread</a:t>
            </a:r>
            <a:r>
              <a:rPr lang="en-US" sz="1100">
                <a:latin typeface="Arial"/>
                <a:ea typeface="Arial"/>
                <a:cs typeface="Arial"/>
                <a:sym typeface="Arial"/>
              </a:rPr>
              <a:t> and </a:t>
            </a:r>
            <a:r>
              <a:rPr b="1" lang="en-US" sz="1100">
                <a:latin typeface="Arial"/>
                <a:ea typeface="Arial"/>
                <a:cs typeface="Arial"/>
                <a:sym typeface="Arial"/>
              </a:rPr>
              <a:t>Sourdough</a:t>
            </a:r>
            <a:r>
              <a:rPr lang="en-US" sz="1100">
                <a:latin typeface="Arial"/>
                <a:ea typeface="Arial"/>
                <a:cs typeface="Arial"/>
                <a:sym typeface="Arial"/>
              </a:rPr>
              <a:t> regions show moderate performance, students from these regions are achieving respectably but not as high as those from Baguette and Wheat.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Look at individual region</a:t>
            </a:r>
            <a:endParaRPr/>
          </a:p>
          <a:p>
            <a:pPr indent="0" lvl="0" marL="0" rtl="0" algn="l">
              <a:spcBef>
                <a:spcPts val="0"/>
              </a:spcBef>
              <a:spcAft>
                <a:spcPts val="0"/>
              </a:spcAft>
              <a:buNone/>
            </a:pPr>
            <a:r>
              <a:rPr lang="en-US"/>
              <a:t>Wheat: the median line tend to be left-skewed, lower values are more spread out</a:t>
            </a:r>
            <a:endParaRPr/>
          </a:p>
          <a:p>
            <a:pPr indent="0" lvl="0" marL="0" rtl="0" algn="l">
              <a:spcBef>
                <a:spcPts val="0"/>
              </a:spcBef>
              <a:spcAft>
                <a:spcPts val="0"/>
              </a:spcAft>
              <a:buNone/>
            </a:pPr>
            <a:r>
              <a:rPr lang="en-US"/>
              <a:t>Pita: incomplete data, difficult to analyze</a:t>
            </a:r>
            <a:endParaRPr/>
          </a:p>
          <a:p>
            <a:pPr indent="0" lvl="0" marL="0" rtl="0" algn="l">
              <a:spcBef>
                <a:spcPts val="0"/>
              </a:spcBef>
              <a:spcAft>
                <a:spcPts val="0"/>
              </a:spcAft>
              <a:buNone/>
            </a:pPr>
            <a:r>
              <a:rPr lang="en-US"/>
              <a:t>Cornbread: consistent moderate performance</a:t>
            </a:r>
            <a:endParaRPr/>
          </a:p>
          <a:p>
            <a:pPr indent="0" lvl="0" marL="0" rtl="0" algn="l">
              <a:spcBef>
                <a:spcPts val="0"/>
              </a:spcBef>
              <a:spcAft>
                <a:spcPts val="0"/>
              </a:spcAft>
              <a:buNone/>
            </a:pPr>
            <a:r>
              <a:rPr lang="en-US"/>
              <a:t>Sourdough: worse than cornbread, relatively lower performance, median line right-skewed, higher values are more spread out, more data concentrated at lower values, especially sophomore year, outliers on top (exceptional high performers)</a:t>
            </a:r>
            <a:endParaRPr/>
          </a:p>
        </p:txBody>
      </p:sp>
      <p:sp>
        <p:nvSpPr>
          <p:cNvPr id="275" name="Google Shape;275;g311807e3798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1807e379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1807e3798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11807e3798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85167a1d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185167a1d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3185167a1d2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b3fc9753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b3fc9753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30b3fc9753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5b90abea9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5b90abea9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d5b90abea9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5b90abea9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5b90abea9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q5, we </a:t>
            </a:r>
            <a:r>
              <a:rPr lang="en-US"/>
              <a:t>conclude</a:t>
            </a:r>
            <a:r>
              <a:rPr lang="en-US"/>
              <a:t> that students from South region generally perform the best, while students from Southwest region generally perform the worst. Right here, we can see that HS GPA does have certain impact on their college performance. (South region has the second highest HS GPA while Southwest has the lowest HS GPA). </a:t>
            </a:r>
            <a:endParaRPr/>
          </a:p>
          <a:p>
            <a:pPr indent="0" lvl="0" marL="0" rtl="0" algn="l">
              <a:spcBef>
                <a:spcPts val="0"/>
              </a:spcBef>
              <a:spcAft>
                <a:spcPts val="0"/>
              </a:spcAft>
              <a:buNone/>
            </a:pPr>
            <a:r>
              <a:rPr lang="en-US"/>
              <a:t>This indicates that HS GPA could be a useful predictor of college success, but additional factors should be noticed, especially the sample size. For example, we only have 15 samples from Southwest and that could be one of the reasons for the relatively bad overall academic performance.</a:t>
            </a:r>
            <a:endParaRPr/>
          </a:p>
          <a:p>
            <a:pPr indent="0" lvl="0" marL="0" rtl="0" algn="l">
              <a:spcBef>
                <a:spcPts val="0"/>
              </a:spcBef>
              <a:spcAft>
                <a:spcPts val="0"/>
              </a:spcAft>
              <a:buNone/>
            </a:pPr>
            <a:r>
              <a:rPr lang="en-US"/>
              <a:t>Also, as the line graph shows a big drop from HS GPA to College GPA, this is largely due to the different scales of GPA used in HS and College (4.5 GPA </a:t>
            </a:r>
            <a:r>
              <a:rPr lang="en-US"/>
              <a:t>scale for HS, capped to 4.0 for simplicity, but still generally raise the average HS GPA)</a:t>
            </a:r>
            <a:endParaRPr/>
          </a:p>
          <a:p>
            <a:pPr indent="0" lvl="0" marL="0" rtl="0" algn="l">
              <a:spcBef>
                <a:spcPts val="0"/>
              </a:spcBef>
              <a:spcAft>
                <a:spcPts val="0"/>
              </a:spcAft>
              <a:buNone/>
            </a:pPr>
            <a:r>
              <a:rPr lang="en-US"/>
              <a:t>Other than that, factors like(e.g., access to resources, institutional support, or cultural adaptability) might also play a significant role in student outcomes.</a:t>
            </a:r>
            <a:endParaRPr/>
          </a:p>
          <a:p>
            <a:pPr indent="0" lvl="0" marL="0" rtl="0" algn="l">
              <a:spcBef>
                <a:spcPts val="0"/>
              </a:spcBef>
              <a:spcAft>
                <a:spcPts val="0"/>
              </a:spcAft>
              <a:buNone/>
            </a:pPr>
            <a:r>
              <a:rPr lang="en-US"/>
              <a:t>p-value (domestic only)</a:t>
            </a:r>
            <a:endParaRPr/>
          </a:p>
        </p:txBody>
      </p:sp>
      <p:sp>
        <p:nvSpPr>
          <p:cNvPr id="322" name="Google Shape;322;g2d5b90abea9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5b90abea9_3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5b90abea9_3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lack of data, less accurate</a:t>
            </a:r>
            <a:endParaRPr/>
          </a:p>
          <a:p>
            <a:pPr indent="0" lvl="0" marL="0" rtl="0" algn="l">
              <a:spcBef>
                <a:spcPts val="0"/>
              </a:spcBef>
              <a:spcAft>
                <a:spcPts val="0"/>
              </a:spcAft>
              <a:buNone/>
            </a:pPr>
            <a:r>
              <a:rPr lang="en-US"/>
              <a:t>Baguette and Wheat: generally perform better (have higher HS GPA)</a:t>
            </a:r>
            <a:endParaRPr/>
          </a:p>
          <a:p>
            <a:pPr indent="0" lvl="0" marL="0" rtl="0" algn="l">
              <a:spcBef>
                <a:spcPts val="0"/>
              </a:spcBef>
              <a:spcAft>
                <a:spcPts val="0"/>
              </a:spcAft>
              <a:buNone/>
            </a:pPr>
            <a:r>
              <a:rPr lang="en-US"/>
              <a:t>Ciabatta: perform worse and worse (has the second lowest HS GPA)</a:t>
            </a:r>
            <a:endParaRPr/>
          </a:p>
          <a:p>
            <a:pPr indent="0" lvl="0" marL="0" rtl="0" algn="l">
              <a:spcBef>
                <a:spcPts val="0"/>
              </a:spcBef>
              <a:spcAft>
                <a:spcPts val="0"/>
              </a:spcAft>
              <a:buNone/>
            </a:pPr>
            <a:r>
              <a:rPr lang="en-US"/>
              <a:t>Still can’t conclude that HS GPA is a definite factor in impacting GPA because of the sample size:</a:t>
            </a:r>
            <a:endParaRPr/>
          </a:p>
          <a:p>
            <a:pPr indent="0" lvl="0" marL="0" rtl="0" algn="l">
              <a:spcBef>
                <a:spcPts val="0"/>
              </a:spcBef>
              <a:spcAft>
                <a:spcPts val="0"/>
              </a:spcAft>
              <a:buNone/>
            </a:pPr>
            <a:r>
              <a:rPr lang="en-US"/>
              <a:t>Baguette: 8 while Wheat: 43 (the sudden drop in Sophomore year in Baguette could due to lack of sample), the Wheat data reflects more near to true circumstances)</a:t>
            </a:r>
            <a:endParaRPr/>
          </a:p>
          <a:p>
            <a:pPr indent="0" lvl="0" marL="0" rtl="0" algn="l">
              <a:spcBef>
                <a:spcPts val="0"/>
              </a:spcBef>
              <a:spcAft>
                <a:spcPts val="0"/>
              </a:spcAft>
              <a:buNone/>
            </a:pPr>
            <a:r>
              <a:rPr lang="en-US"/>
              <a:t>Ciabatta: 9</a:t>
            </a:r>
            <a:endParaRPr/>
          </a:p>
        </p:txBody>
      </p:sp>
      <p:sp>
        <p:nvSpPr>
          <p:cNvPr id="334" name="Google Shape;334;g2d5b90abea9_3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b3fc9753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0b3fc9753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30b3fc97536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0b3fc9753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0b3fc97536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Is it possible to do more interactions of two variable comparison? </a:t>
            </a:r>
            <a:endParaRPr/>
          </a:p>
          <a:p>
            <a:pPr indent="0" lvl="0" marL="0" rtl="0" algn="l">
              <a:spcBef>
                <a:spcPts val="0"/>
              </a:spcBef>
              <a:spcAft>
                <a:spcPts val="0"/>
              </a:spcAft>
              <a:buClr>
                <a:schemeClr val="dk1"/>
              </a:buClr>
              <a:buSzPts val="1100"/>
              <a:buFont typeface="Arial"/>
              <a:buNone/>
            </a:pPr>
            <a:r>
              <a:rPr lang="en-US"/>
              <a:t>– Get the statistical significance for each of those models</a:t>
            </a:r>
            <a:endParaRPr/>
          </a:p>
          <a:p>
            <a:pPr indent="0" lvl="0" marL="0" rtl="0" algn="l">
              <a:spcBef>
                <a:spcPts val="0"/>
              </a:spcBef>
              <a:spcAft>
                <a:spcPts val="0"/>
              </a:spcAft>
              <a:buClr>
                <a:schemeClr val="dk1"/>
              </a:buClr>
              <a:buSzPts val="1100"/>
              <a:buFont typeface="Arial"/>
              <a:buNone/>
            </a:pPr>
            <a:r>
              <a:rPr lang="en-US"/>
              <a:t>– She liked the geographic for domestic. See if you can add sports.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 Not as meaningful using the GPA since they already know a lot of one variable but variable interactions.</a:t>
            </a:r>
            <a:endParaRPr/>
          </a:p>
          <a:p>
            <a:pPr indent="0" lvl="0" marL="0" rtl="0" algn="l">
              <a:spcBef>
                <a:spcPts val="0"/>
              </a:spcBef>
              <a:spcAft>
                <a:spcPts val="0"/>
              </a:spcAft>
              <a:buNone/>
            </a:pPr>
            <a:r>
              <a:rPr lang="en-US"/>
              <a:t>– SAT/ACT isn’t important since they don’t require it anymore</a:t>
            </a:r>
            <a:endParaRPr/>
          </a:p>
          <a:p>
            <a:pPr indent="0" lvl="0" marL="0" rtl="0" algn="l">
              <a:spcBef>
                <a:spcPts val="0"/>
              </a:spcBef>
              <a:spcAft>
                <a:spcPts val="0"/>
              </a:spcAft>
              <a:buNone/>
            </a:pPr>
            <a:r>
              <a:t/>
            </a:r>
            <a:endParaRPr/>
          </a:p>
        </p:txBody>
      </p:sp>
      <p:sp>
        <p:nvSpPr>
          <p:cNvPr id="351" name="Google Shape;351;g30b3fc97536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aed6778fa_0_10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27aed6778fa_0_10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5fde5d09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5fde5d09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315fde5d094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5b90abea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5b90abea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d5b90abea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5b90abea9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5b90abea9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d5b90abea9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5fde5d09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5fde5d09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315fde5d094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5fde5d09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5fde5d09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15fde5d09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5b90abea9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5b90abea9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Domestic students: generally wider GPA range (higher variability), </a:t>
            </a:r>
            <a:r>
              <a:rPr lang="en-US" sz="1100">
                <a:latin typeface="Arial"/>
                <a:ea typeface="Arial"/>
                <a:cs typeface="Arial"/>
                <a:sym typeface="Arial"/>
              </a:rPr>
              <a:t>Undergrad Freshmen show the greatest disparity</a:t>
            </a:r>
            <a:r>
              <a:rPr lang="en-US"/>
              <a:t>. Variability tends to decrease with advancing class year for both groups (period of adjustment).</a:t>
            </a:r>
            <a:endParaRPr/>
          </a:p>
        </p:txBody>
      </p:sp>
      <p:sp>
        <p:nvSpPr>
          <p:cNvPr id="159" name="Google Shape;159;g2d5b90abea9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5b90abea9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5b90abea9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Domestic students: generally wider GPA range (higher variability), </a:t>
            </a:r>
            <a:r>
              <a:rPr lang="en-US" sz="1100">
                <a:latin typeface="Arial"/>
                <a:ea typeface="Arial"/>
                <a:cs typeface="Arial"/>
                <a:sym typeface="Arial"/>
              </a:rPr>
              <a:t>Undergrad Freshmen show the greatest disparity</a:t>
            </a:r>
            <a:r>
              <a:rPr lang="en-US"/>
              <a:t>. </a:t>
            </a:r>
            <a:endParaRPr/>
          </a:p>
          <a:p>
            <a:pPr indent="0" lvl="0" marL="0" rtl="0" algn="l">
              <a:spcBef>
                <a:spcPts val="0"/>
              </a:spcBef>
              <a:spcAft>
                <a:spcPts val="0"/>
              </a:spcAft>
              <a:buNone/>
            </a:pPr>
            <a:r>
              <a:rPr lang="en-US"/>
              <a:t>The presence of these lower outliers may suggest a wider spread in academic performance among domestic students. </a:t>
            </a:r>
            <a:endParaRPr/>
          </a:p>
          <a:p>
            <a:pPr indent="0" lvl="0" marL="0" rtl="0" algn="l">
              <a:spcBef>
                <a:spcPts val="0"/>
              </a:spcBef>
              <a:spcAft>
                <a:spcPts val="0"/>
              </a:spcAft>
              <a:buNone/>
            </a:pPr>
            <a:r>
              <a:rPr lang="en-US"/>
              <a:t>The interquartile range (IQR) for domestic students appears slightly wider in some plots, further emphasizing a larger spread in GPA distribution for domestic students. </a:t>
            </a:r>
            <a:endParaRPr/>
          </a:p>
          <a:p>
            <a:pPr indent="0" lvl="0" marL="0" rtl="0" algn="l">
              <a:spcBef>
                <a:spcPts val="0"/>
              </a:spcBef>
              <a:spcAft>
                <a:spcPts val="0"/>
              </a:spcAft>
              <a:buClr>
                <a:schemeClr val="dk1"/>
              </a:buClr>
              <a:buSzPts val="1100"/>
              <a:buFont typeface="Arial"/>
              <a:buNone/>
            </a:pPr>
            <a:r>
              <a:rPr lang="en-US"/>
              <a:t>Variability tends to decrease with advancing class year for both groups (period of adjustment).</a:t>
            </a:r>
            <a:endParaRPr/>
          </a:p>
        </p:txBody>
      </p:sp>
      <p:sp>
        <p:nvSpPr>
          <p:cNvPr id="175" name="Google Shape;175;g2d5b90abea9_1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900"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10558300" y="5956137"/>
            <a:ext cx="1016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 type="body"/>
          </p:nvPr>
        </p:nvSpPr>
        <p:spPr>
          <a:xfrm rot="5400000">
            <a:off x="4334608" y="-1417297"/>
            <a:ext cx="3522900" cy="110295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700" cy="5817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txBox="1"/>
          <p:nvPr>
            <p:ph type="title"/>
          </p:nvPr>
        </p:nvSpPr>
        <p:spPr>
          <a:xfrm rot="5400000">
            <a:off x="7249665" y="2265127"/>
            <a:ext cx="5183100" cy="2004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rot="5400000">
            <a:off x="2131502" y="-680874"/>
            <a:ext cx="5183100" cy="78963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1" type="ftr"/>
          </p:nvPr>
        </p:nvSpPr>
        <p:spPr>
          <a:xfrm>
            <a:off x="774923" y="5951811"/>
            <a:ext cx="7896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2" type="sldNum"/>
          </p:nvPr>
        </p:nvSpPr>
        <p:spPr>
          <a:xfrm>
            <a:off x="10446615" y="5956137"/>
            <a:ext cx="11643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3"/>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
          <p:cNvSpPr/>
          <p:nvPr/>
        </p:nvSpPr>
        <p:spPr>
          <a:xfrm>
            <a:off x="440683"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ph type="title"/>
          </p:nvPr>
        </p:nvSpPr>
        <p:spPr>
          <a:xfrm>
            <a:off x="575894"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447817" y="5141974"/>
            <a:ext cx="112908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type="title"/>
          </p:nvPr>
        </p:nvSpPr>
        <p:spPr>
          <a:xfrm>
            <a:off x="581193" y="3043910"/>
            <a:ext cx="11029500" cy="149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6" name="Google Shape;46;p6"/>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 type="body"/>
          </p:nvPr>
        </p:nvSpPr>
        <p:spPr>
          <a:xfrm>
            <a:off x="581193"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3" name="Google Shape;53;p7"/>
          <p:cNvSpPr txBox="1"/>
          <p:nvPr>
            <p:ph idx="2" type="body"/>
          </p:nvPr>
        </p:nvSpPr>
        <p:spPr>
          <a:xfrm>
            <a:off x="6188417"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8"/>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887219" y="2250892"/>
            <a:ext cx="5087100" cy="5361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1" name="Google Shape;61;p8"/>
          <p:cNvSpPr txBox="1"/>
          <p:nvPr>
            <p:ph idx="2" type="body"/>
          </p:nvPr>
        </p:nvSpPr>
        <p:spPr>
          <a:xfrm>
            <a:off x="581194" y="2926052"/>
            <a:ext cx="53931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2" name="Google Shape;62;p8"/>
          <p:cNvSpPr txBox="1"/>
          <p:nvPr>
            <p:ph idx="3" type="body"/>
          </p:nvPr>
        </p:nvSpPr>
        <p:spPr>
          <a:xfrm>
            <a:off x="6523735" y="2250892"/>
            <a:ext cx="5087100" cy="553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3" name="Google Shape;63;p8"/>
          <p:cNvSpPr txBox="1"/>
          <p:nvPr>
            <p:ph idx="4" type="body"/>
          </p:nvPr>
        </p:nvSpPr>
        <p:spPr>
          <a:xfrm>
            <a:off x="6217709" y="2926052"/>
            <a:ext cx="53931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4" name="Google Shape;64;p8"/>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300" cy="127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581192" y="5262296"/>
            <a:ext cx="4909500" cy="689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2000"/>
              <a:buFont typeface="Montserrat Medium"/>
              <a:buNone/>
              <a:defRPr b="0" sz="20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 type="body"/>
          </p:nvPr>
        </p:nvSpPr>
        <p:spPr>
          <a:xfrm>
            <a:off x="447816" y="601200"/>
            <a:ext cx="1129290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70100" cy="6894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9"/>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Montserrat Medium"/>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p:nvPr>
            <p:ph idx="2" type="pic"/>
          </p:nvPr>
        </p:nvSpPr>
        <p:spPr>
          <a:xfrm>
            <a:off x="447817" y="599725"/>
            <a:ext cx="11290800" cy="3557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32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1pPr>
            <a:lvl2pPr lvl="1"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2pPr>
            <a:lvl3pPr lvl="2"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3pPr>
            <a:lvl4pPr lvl="3"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4pPr>
            <a:lvl5pPr lvl="4"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5pPr>
            <a:lvl6pPr lvl="5"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algn="l">
              <a:lnSpc>
                <a:spcPct val="100000"/>
              </a:lnSpc>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0"/>
          <p:cNvSpPr txBox="1"/>
          <p:nvPr>
            <p:ph idx="1" type="body"/>
          </p:nvPr>
        </p:nvSpPr>
        <p:spPr>
          <a:xfrm>
            <a:off x="581192" y="5260127"/>
            <a:ext cx="11029500" cy="5988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500" cy="1189500"/>
          </a:xfrm>
          <a:prstGeom prst="rect">
            <a:avLst/>
          </a:prstGeom>
          <a:noFill/>
          <a:ln>
            <a:noFill/>
          </a:ln>
        </p:spPr>
        <p:txBody>
          <a:bodyPr anchorCtr="0" anchor="b" bIns="45700" lIns="91425" spcFirstLastPara="1" rIns="91425" wrap="square" tIns="45700">
            <a:normAutofit/>
          </a:bodyPr>
          <a:lstStyle>
            <a:lvl1pPr lvl="0" marR="0" algn="l">
              <a:lnSpc>
                <a:spcPct val="100000"/>
              </a:lnSpc>
              <a:spcBef>
                <a:spcPts val="0"/>
              </a:spcBef>
              <a:spcAft>
                <a:spcPts val="0"/>
              </a:spcAft>
              <a:buClr>
                <a:schemeClr val="lt1"/>
              </a:buClr>
              <a:buSzPts val="2800"/>
              <a:buFont typeface="Montserrat Medium"/>
              <a:buNone/>
              <a:defRPr b="0" i="0" sz="2800" u="none" cap="none" strike="noStrike">
                <a:solidFill>
                  <a:schemeClr val="lt1"/>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2336003"/>
            <a:ext cx="11029500" cy="3522900"/>
          </a:xfrm>
          <a:prstGeom prst="rect">
            <a:avLst/>
          </a:prstGeom>
          <a:noFill/>
          <a:ln>
            <a:noFill/>
          </a:ln>
        </p:spPr>
        <p:txBody>
          <a:bodyPr anchorCtr="0" anchor="ctr" bIns="45700" lIns="91425" spcFirstLastPara="1" rIns="91425" wrap="square" tIns="45700">
            <a:normAutofit/>
          </a:bodyPr>
          <a:lstStyle>
            <a:lvl1pPr indent="-333756" lvl="0" marL="457200" marR="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Montserrat Medium"/>
                <a:ea typeface="Montserrat Medium"/>
                <a:cs typeface="Montserrat Medium"/>
                <a:sym typeface="Montserrat Medium"/>
              </a:defRPr>
            </a:lvl1pPr>
            <a:lvl2pPr indent="-322072" lvl="1" marL="914400" marR="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Montserrat Medium"/>
                <a:ea typeface="Montserrat Medium"/>
                <a:cs typeface="Montserrat Medium"/>
                <a:sym typeface="Montserrat Medium"/>
              </a:defRPr>
            </a:lvl2pPr>
            <a:lvl3pPr indent="-310388" lvl="2" marL="1371600" marR="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Montserrat Medium"/>
                <a:ea typeface="Montserrat Medium"/>
                <a:cs typeface="Montserrat Medium"/>
                <a:sym typeface="Montserrat Medium"/>
              </a:defRPr>
            </a:lvl3pPr>
            <a:lvl4pPr indent="-298703" lvl="3" marL="18288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4pPr>
            <a:lvl5pPr indent="-298704" lvl="4" marL="22860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5pPr>
            <a:lvl6pPr indent="-298704" lvl="5" marL="27432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200" cy="9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8042147" y="453643"/>
            <a:ext cx="3703200" cy="98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4241830" y="457200"/>
            <a:ext cx="37032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5.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p:nvPr/>
        </p:nvSpPr>
        <p:spPr>
          <a:xfrm>
            <a:off x="441704" y="1917175"/>
            <a:ext cx="5692800" cy="10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3A694"/>
              </a:buClr>
              <a:buSzPts val="6000"/>
              <a:buFont typeface="Bebas Neue"/>
              <a:buNone/>
            </a:pPr>
            <a:r>
              <a:rPr lang="en-US" sz="6000">
                <a:solidFill>
                  <a:srgbClr val="13A694"/>
                </a:solidFill>
                <a:latin typeface="Bebas Neue"/>
                <a:ea typeface="Bebas Neue"/>
                <a:cs typeface="Bebas Neue"/>
                <a:sym typeface="Bebas Neue"/>
              </a:rPr>
              <a:t>BU Spark! Athletics</a:t>
            </a:r>
            <a:endParaRPr sz="6000">
              <a:solidFill>
                <a:srgbClr val="13A694"/>
              </a:solidFill>
              <a:latin typeface="Bebas Neue"/>
              <a:ea typeface="Bebas Neue"/>
              <a:cs typeface="Bebas Neue"/>
              <a:sym typeface="Bebas Neue"/>
            </a:endParaRPr>
          </a:p>
          <a:p>
            <a:pPr indent="0" lvl="0" marL="0" marR="0" rtl="0" algn="l">
              <a:lnSpc>
                <a:spcPct val="100000"/>
              </a:lnSpc>
              <a:spcBef>
                <a:spcPts val="0"/>
              </a:spcBef>
              <a:spcAft>
                <a:spcPts val="0"/>
              </a:spcAft>
              <a:buClr>
                <a:srgbClr val="13A694"/>
              </a:buClr>
              <a:buSzPts val="6000"/>
              <a:buFont typeface="Bebas Neue"/>
              <a:buNone/>
            </a:pPr>
            <a:r>
              <a:t/>
            </a:r>
            <a:endParaRPr b="0" i="0" sz="6600" u="none" cap="none" strike="noStrike">
              <a:solidFill>
                <a:srgbClr val="13A694"/>
              </a:solidFill>
              <a:latin typeface="Bebas Neue"/>
              <a:ea typeface="Bebas Neue"/>
              <a:cs typeface="Bebas Neue"/>
              <a:sym typeface="Bebas Neue"/>
            </a:endParaRPr>
          </a:p>
        </p:txBody>
      </p:sp>
      <p:pic>
        <p:nvPicPr>
          <p:cNvPr id="101" name="Google Shape;101;p13"/>
          <p:cNvPicPr preferRelativeResize="0"/>
          <p:nvPr/>
        </p:nvPicPr>
        <p:blipFill rotWithShape="1">
          <a:blip r:embed="rId3">
            <a:alphaModFix/>
          </a:blip>
          <a:srcRect b="0" l="0" r="0" t="0"/>
          <a:stretch/>
        </p:blipFill>
        <p:spPr>
          <a:xfrm>
            <a:off x="8921175" y="3703250"/>
            <a:ext cx="2360925" cy="2314902"/>
          </a:xfrm>
          <a:prstGeom prst="rect">
            <a:avLst/>
          </a:prstGeom>
          <a:noFill/>
          <a:ln>
            <a:noFill/>
          </a:ln>
        </p:spPr>
      </p:pic>
      <p:sp>
        <p:nvSpPr>
          <p:cNvPr id="102" name="Google Shape;102;p13"/>
          <p:cNvSpPr txBox="1"/>
          <p:nvPr/>
        </p:nvSpPr>
        <p:spPr>
          <a:xfrm>
            <a:off x="553000" y="3198375"/>
            <a:ext cx="536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accent2"/>
                </a:solidFill>
                <a:latin typeface="Bebas Neue"/>
                <a:ea typeface="Bebas Neue"/>
                <a:cs typeface="Bebas Neue"/>
                <a:sym typeface="Bebas Neue"/>
              </a:rPr>
              <a:t>Nov 22</a:t>
            </a:r>
            <a:endParaRPr sz="3600">
              <a:solidFill>
                <a:schemeClr val="accent2"/>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nvSpPr>
        <p:spPr>
          <a:xfrm>
            <a:off x="160800" y="780725"/>
            <a:ext cx="118704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2"/>
                </a:solidFill>
                <a:latin typeface="Montserrat"/>
                <a:ea typeface="Montserrat"/>
                <a:cs typeface="Montserrat"/>
                <a:sym typeface="Montserrat"/>
              </a:rPr>
              <a:t>Does English being the primary language of the country impact the students’ performance?</a:t>
            </a:r>
            <a:endParaRPr b="1" sz="2000">
              <a:solidFill>
                <a:schemeClr val="dk2"/>
              </a:solidFill>
              <a:latin typeface="Montserrat"/>
              <a:ea typeface="Montserrat"/>
              <a:cs typeface="Montserrat"/>
              <a:sym typeface="Montserrat"/>
            </a:endParaRPr>
          </a:p>
        </p:txBody>
      </p:sp>
      <p:sp>
        <p:nvSpPr>
          <p:cNvPr id="191" name="Google Shape;191;p22"/>
          <p:cNvSpPr txBox="1"/>
          <p:nvPr/>
        </p:nvSpPr>
        <p:spPr>
          <a:xfrm>
            <a:off x="242450" y="2226475"/>
            <a:ext cx="4069800" cy="27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P</a:t>
            </a:r>
            <a:r>
              <a:rPr b="1" lang="en-US" sz="2000">
                <a:solidFill>
                  <a:schemeClr val="dk2"/>
                </a:solidFill>
                <a:latin typeface="Montserrat"/>
                <a:ea typeface="Montserrat"/>
                <a:cs typeface="Montserrat"/>
                <a:sym typeface="Montserrat"/>
              </a:rPr>
              <a:t>ercentage of each GPA rank</a:t>
            </a:r>
            <a:r>
              <a:rPr lang="en-US" sz="2000">
                <a:solidFill>
                  <a:schemeClr val="dk2"/>
                </a:solidFill>
                <a:latin typeface="Montserrat Medium"/>
                <a:ea typeface="Montserrat Medium"/>
                <a:cs typeface="Montserrat Medium"/>
                <a:sym typeface="Montserrat Medium"/>
              </a:rPr>
              <a:t> </a:t>
            </a:r>
            <a:r>
              <a:rPr b="1" lang="en-US" sz="2000">
                <a:solidFill>
                  <a:schemeClr val="dk2"/>
                </a:solidFill>
                <a:latin typeface="Montserrat"/>
                <a:ea typeface="Montserrat"/>
                <a:cs typeface="Montserrat"/>
                <a:sym typeface="Montserrat"/>
              </a:rPr>
              <a:t>for each school year</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1"/>
              </a:buClr>
              <a:buSzPts val="2000"/>
              <a:buFont typeface="Montserrat Medium"/>
              <a:buChar char="●"/>
            </a:pPr>
            <a:r>
              <a:rPr lang="en-US" sz="2000">
                <a:solidFill>
                  <a:schemeClr val="dk1"/>
                </a:solidFill>
                <a:latin typeface="Montserrat Medium"/>
                <a:ea typeface="Montserrat Medium"/>
                <a:cs typeface="Montserrat Medium"/>
                <a:sym typeface="Montserrat Medium"/>
              </a:rPr>
              <a:t>Generally </a:t>
            </a:r>
            <a:r>
              <a:rPr b="1" lang="en-US" sz="2000">
                <a:solidFill>
                  <a:schemeClr val="dk1"/>
                </a:solidFill>
                <a:latin typeface="Montserrat"/>
                <a:ea typeface="Montserrat"/>
                <a:cs typeface="Montserrat"/>
                <a:sym typeface="Montserrat"/>
              </a:rPr>
              <a:t>similar</a:t>
            </a:r>
            <a:r>
              <a:rPr lang="en-US" sz="2000">
                <a:solidFill>
                  <a:schemeClr val="dk1"/>
                </a:solidFill>
                <a:latin typeface="Montserrat Medium"/>
                <a:ea typeface="Montserrat Medium"/>
                <a:cs typeface="Montserrat Medium"/>
                <a:sym typeface="Montserrat Medium"/>
              </a:rPr>
              <a:t> in </a:t>
            </a:r>
            <a:r>
              <a:rPr lang="en-US" sz="2000">
                <a:solidFill>
                  <a:schemeClr val="dk1"/>
                </a:solidFill>
                <a:latin typeface="Montserrat Medium"/>
                <a:ea typeface="Montserrat Medium"/>
                <a:cs typeface="Montserrat Medium"/>
                <a:sym typeface="Montserrat Medium"/>
              </a:rPr>
              <a:t>distribution</a:t>
            </a:r>
            <a:r>
              <a:rPr lang="en-US" sz="2000">
                <a:solidFill>
                  <a:schemeClr val="dk1"/>
                </a:solidFill>
                <a:latin typeface="Montserrat Medium"/>
                <a:ea typeface="Montserrat Medium"/>
                <a:cs typeface="Montserrat Medium"/>
                <a:sym typeface="Montserrat Medium"/>
              </a:rPr>
              <a:t>. Sometimes </a:t>
            </a:r>
            <a:r>
              <a:rPr b="1" lang="en-US" sz="2000">
                <a:solidFill>
                  <a:schemeClr val="dk1"/>
                </a:solidFill>
                <a:latin typeface="Montserrat"/>
                <a:ea typeface="Montserrat"/>
                <a:cs typeface="Montserrat"/>
                <a:sym typeface="Montserrat"/>
              </a:rPr>
              <a:t>international</a:t>
            </a:r>
            <a:r>
              <a:rPr lang="en-US" sz="2000">
                <a:solidFill>
                  <a:schemeClr val="dk1"/>
                </a:solidFill>
                <a:latin typeface="Montserrat Medium"/>
                <a:ea typeface="Montserrat Medium"/>
                <a:cs typeface="Montserrat Medium"/>
                <a:sym typeface="Montserrat Medium"/>
              </a:rPr>
              <a:t> students perform </a:t>
            </a:r>
            <a:r>
              <a:rPr b="1" lang="en-US" sz="2000">
                <a:solidFill>
                  <a:schemeClr val="dk1"/>
                </a:solidFill>
                <a:latin typeface="Montserrat"/>
                <a:ea typeface="Montserrat"/>
                <a:cs typeface="Montserrat"/>
                <a:sym typeface="Montserrat"/>
              </a:rPr>
              <a:t>better</a:t>
            </a:r>
            <a:r>
              <a:rPr lang="en-US" sz="2000">
                <a:solidFill>
                  <a:schemeClr val="dk1"/>
                </a:solidFill>
                <a:latin typeface="Montserrat Medium"/>
                <a:ea typeface="Montserrat Medium"/>
                <a:cs typeface="Montserrat Medium"/>
                <a:sym typeface="Montserrat Medium"/>
              </a:rPr>
              <a:t> in </a:t>
            </a:r>
            <a:r>
              <a:rPr b="1" lang="en-US" sz="2000">
                <a:solidFill>
                  <a:schemeClr val="dk1"/>
                </a:solidFill>
                <a:latin typeface="Montserrat"/>
                <a:ea typeface="Montserrat"/>
                <a:cs typeface="Montserrat"/>
                <a:sym typeface="Montserrat"/>
              </a:rPr>
              <a:t>higher GPA ranks.</a:t>
            </a:r>
            <a:endParaRPr b="1" sz="2000">
              <a:solidFill>
                <a:schemeClr val="dk1"/>
              </a:solidFill>
              <a:latin typeface="Montserrat"/>
              <a:ea typeface="Montserrat"/>
              <a:cs typeface="Montserrat"/>
              <a:sym typeface="Montserrat"/>
            </a:endParaRPr>
          </a:p>
        </p:txBody>
      </p:sp>
      <p:grpSp>
        <p:nvGrpSpPr>
          <p:cNvPr id="192" name="Google Shape;192;p22"/>
          <p:cNvGrpSpPr/>
          <p:nvPr/>
        </p:nvGrpSpPr>
        <p:grpSpPr>
          <a:xfrm>
            <a:off x="4162908" y="1733854"/>
            <a:ext cx="7869058" cy="4847275"/>
            <a:chOff x="1035525" y="138250"/>
            <a:chExt cx="10120975" cy="6581501"/>
          </a:xfrm>
        </p:grpSpPr>
        <p:pic>
          <p:nvPicPr>
            <p:cNvPr id="193" name="Google Shape;193;p22"/>
            <p:cNvPicPr preferRelativeResize="0"/>
            <p:nvPr/>
          </p:nvPicPr>
          <p:blipFill>
            <a:blip r:embed="rId3">
              <a:alphaModFix/>
            </a:blip>
            <a:stretch>
              <a:fillRect/>
            </a:stretch>
          </p:blipFill>
          <p:spPr>
            <a:xfrm>
              <a:off x="1035525" y="138250"/>
              <a:ext cx="4959287" cy="3290749"/>
            </a:xfrm>
            <a:prstGeom prst="rect">
              <a:avLst/>
            </a:prstGeom>
            <a:noFill/>
            <a:ln>
              <a:noFill/>
            </a:ln>
          </p:spPr>
        </p:pic>
        <p:pic>
          <p:nvPicPr>
            <p:cNvPr id="194" name="Google Shape;194;p22"/>
            <p:cNvPicPr preferRelativeResize="0"/>
            <p:nvPr/>
          </p:nvPicPr>
          <p:blipFill>
            <a:blip r:embed="rId4">
              <a:alphaModFix/>
            </a:blip>
            <a:stretch>
              <a:fillRect/>
            </a:stretch>
          </p:blipFill>
          <p:spPr>
            <a:xfrm>
              <a:off x="6197212" y="138250"/>
              <a:ext cx="4959287" cy="3290741"/>
            </a:xfrm>
            <a:prstGeom prst="rect">
              <a:avLst/>
            </a:prstGeom>
            <a:noFill/>
            <a:ln>
              <a:noFill/>
            </a:ln>
          </p:spPr>
        </p:pic>
        <p:pic>
          <p:nvPicPr>
            <p:cNvPr id="195" name="Google Shape;195;p22"/>
            <p:cNvPicPr preferRelativeResize="0"/>
            <p:nvPr/>
          </p:nvPicPr>
          <p:blipFill>
            <a:blip r:embed="rId5">
              <a:alphaModFix/>
            </a:blip>
            <a:stretch>
              <a:fillRect/>
            </a:stretch>
          </p:blipFill>
          <p:spPr>
            <a:xfrm>
              <a:off x="1035525" y="3428999"/>
              <a:ext cx="4959287" cy="3290749"/>
            </a:xfrm>
            <a:prstGeom prst="rect">
              <a:avLst/>
            </a:prstGeom>
            <a:noFill/>
            <a:ln>
              <a:noFill/>
            </a:ln>
          </p:spPr>
        </p:pic>
        <p:pic>
          <p:nvPicPr>
            <p:cNvPr id="196" name="Google Shape;196;p22"/>
            <p:cNvPicPr preferRelativeResize="0"/>
            <p:nvPr/>
          </p:nvPicPr>
          <p:blipFill>
            <a:blip r:embed="rId6">
              <a:alphaModFix/>
            </a:blip>
            <a:stretch>
              <a:fillRect/>
            </a:stretch>
          </p:blipFill>
          <p:spPr>
            <a:xfrm>
              <a:off x="6197212" y="3428999"/>
              <a:ext cx="4959287" cy="3290752"/>
            </a:xfrm>
            <a:prstGeom prst="rect">
              <a:avLst/>
            </a:prstGeom>
            <a:noFill/>
            <a:ln>
              <a:noFill/>
            </a:ln>
          </p:spPr>
        </p:pic>
        <p:sp>
          <p:nvSpPr>
            <p:cNvPr id="197" name="Google Shape;197;p22"/>
            <p:cNvSpPr txBox="1"/>
            <p:nvPr/>
          </p:nvSpPr>
          <p:spPr>
            <a:xfrm>
              <a:off x="1322429" y="345135"/>
              <a:ext cx="25113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Freshman</a:t>
              </a:r>
              <a:endParaRPr b="1" sz="2500">
                <a:solidFill>
                  <a:srgbClr val="13A694"/>
                </a:solidFill>
                <a:latin typeface="Montserrat"/>
                <a:ea typeface="Montserrat"/>
                <a:cs typeface="Montserrat"/>
                <a:sym typeface="Montserrat"/>
              </a:endParaRPr>
            </a:p>
          </p:txBody>
        </p:sp>
        <p:sp>
          <p:nvSpPr>
            <p:cNvPr id="198" name="Google Shape;198;p22"/>
            <p:cNvSpPr txBox="1"/>
            <p:nvPr/>
          </p:nvSpPr>
          <p:spPr>
            <a:xfrm>
              <a:off x="6588212" y="345135"/>
              <a:ext cx="3103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Sophomore</a:t>
              </a:r>
              <a:endParaRPr b="1" sz="2500">
                <a:solidFill>
                  <a:srgbClr val="13A694"/>
                </a:solidFill>
                <a:latin typeface="Montserrat"/>
                <a:ea typeface="Montserrat"/>
                <a:cs typeface="Montserrat"/>
                <a:sym typeface="Montserrat"/>
              </a:endParaRPr>
            </a:p>
          </p:txBody>
        </p:sp>
        <p:sp>
          <p:nvSpPr>
            <p:cNvPr id="199" name="Google Shape;199;p22"/>
            <p:cNvSpPr txBox="1"/>
            <p:nvPr/>
          </p:nvSpPr>
          <p:spPr>
            <a:xfrm>
              <a:off x="1322425" y="3772775"/>
              <a:ext cx="2285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Junior</a:t>
              </a:r>
              <a:endParaRPr b="1" sz="2500">
                <a:solidFill>
                  <a:srgbClr val="13A694"/>
                </a:solidFill>
                <a:latin typeface="Montserrat"/>
                <a:ea typeface="Montserrat"/>
                <a:cs typeface="Montserrat"/>
                <a:sym typeface="Montserrat"/>
              </a:endParaRPr>
            </a:p>
          </p:txBody>
        </p:sp>
        <p:sp>
          <p:nvSpPr>
            <p:cNvPr id="200" name="Google Shape;200;p22"/>
            <p:cNvSpPr txBox="1"/>
            <p:nvPr/>
          </p:nvSpPr>
          <p:spPr>
            <a:xfrm>
              <a:off x="6588225" y="3772775"/>
              <a:ext cx="2285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Senior</a:t>
              </a:r>
              <a:endParaRPr b="1" sz="2500">
                <a:solidFill>
                  <a:srgbClr val="13A694"/>
                </a:solidFill>
                <a:latin typeface="Montserrat"/>
                <a:ea typeface="Montserrat"/>
                <a:cs typeface="Montserrat"/>
                <a:sym typeface="Montserra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2</a:t>
            </a:r>
            <a:endParaRPr sz="7500">
              <a:solidFill>
                <a:schemeClr val="accent2"/>
              </a:solidFill>
              <a:latin typeface="Bebas Neue"/>
              <a:ea typeface="Bebas Neue"/>
              <a:cs typeface="Bebas Neue"/>
              <a:sym typeface="Bebas Neue"/>
            </a:endParaRPr>
          </a:p>
        </p:txBody>
      </p:sp>
      <p:sp>
        <p:nvSpPr>
          <p:cNvPr id="207" name="Google Shape;207;p23"/>
          <p:cNvSpPr txBox="1"/>
          <p:nvPr/>
        </p:nvSpPr>
        <p:spPr>
          <a:xfrm>
            <a:off x="1016850" y="1657400"/>
            <a:ext cx="10158300" cy="65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What is the range of BU gpa for student athletes</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208" name="Google Shape;208;p23"/>
          <p:cNvPicPr preferRelativeResize="0"/>
          <p:nvPr/>
        </p:nvPicPr>
        <p:blipFill rotWithShape="1">
          <a:blip r:embed="rId3">
            <a:alphaModFix/>
          </a:blip>
          <a:srcRect b="0" l="1805" r="3685" t="0"/>
          <a:stretch/>
        </p:blipFill>
        <p:spPr>
          <a:xfrm>
            <a:off x="624600" y="2100400"/>
            <a:ext cx="5394200" cy="4670599"/>
          </a:xfrm>
          <a:prstGeom prst="rect">
            <a:avLst/>
          </a:prstGeom>
          <a:noFill/>
          <a:ln>
            <a:noFill/>
          </a:ln>
        </p:spPr>
      </p:pic>
      <p:sp>
        <p:nvSpPr>
          <p:cNvPr id="209" name="Google Shape;209;p23"/>
          <p:cNvSpPr txBox="1"/>
          <p:nvPr/>
        </p:nvSpPr>
        <p:spPr>
          <a:xfrm>
            <a:off x="6076700" y="3505425"/>
            <a:ext cx="5927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Minimum </a:t>
            </a:r>
            <a:r>
              <a:rPr lang="en-US" sz="2000">
                <a:solidFill>
                  <a:schemeClr val="dk1"/>
                </a:solidFill>
                <a:latin typeface="Montserrat Medium"/>
                <a:ea typeface="Montserrat Medium"/>
                <a:cs typeface="Montserrat Medium"/>
                <a:sym typeface="Montserrat Medium"/>
              </a:rPr>
              <a:t>BU GPA for student athletes:</a:t>
            </a:r>
            <a:r>
              <a:rPr b="1" lang="en-US" sz="2000">
                <a:solidFill>
                  <a:schemeClr val="dk1"/>
                </a:solidFill>
                <a:latin typeface="Montserrat"/>
                <a:ea typeface="Montserrat"/>
                <a:cs typeface="Montserrat"/>
                <a:sym typeface="Montserrat"/>
              </a:rPr>
              <a:t> 1.33</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Maximum </a:t>
            </a:r>
            <a:r>
              <a:rPr lang="en-US" sz="2000">
                <a:solidFill>
                  <a:schemeClr val="dk1"/>
                </a:solidFill>
                <a:latin typeface="Montserrat Medium"/>
                <a:ea typeface="Montserrat Medium"/>
                <a:cs typeface="Montserrat Medium"/>
                <a:sym typeface="Montserrat Medium"/>
              </a:rPr>
              <a:t>BU GPA for student athletes:</a:t>
            </a:r>
            <a:r>
              <a:rPr b="1" lang="en-US" sz="2000">
                <a:solidFill>
                  <a:schemeClr val="dk1"/>
                </a:solidFill>
                <a:latin typeface="Montserrat"/>
                <a:ea typeface="Montserrat"/>
                <a:cs typeface="Montserrat"/>
                <a:sym typeface="Montserrat"/>
              </a:rPr>
              <a:t> 4.0</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GPA Range: [1.33, 4.0]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3</a:t>
            </a:r>
            <a:endParaRPr sz="7500">
              <a:solidFill>
                <a:schemeClr val="accent2"/>
              </a:solidFill>
              <a:latin typeface="Bebas Neue"/>
              <a:ea typeface="Bebas Neue"/>
              <a:cs typeface="Bebas Neue"/>
              <a:sym typeface="Bebas Neue"/>
            </a:endParaRPr>
          </a:p>
        </p:txBody>
      </p:sp>
      <p:sp>
        <p:nvSpPr>
          <p:cNvPr id="216" name="Google Shape;216;p24"/>
          <p:cNvSpPr txBox="1"/>
          <p:nvPr/>
        </p:nvSpPr>
        <p:spPr>
          <a:xfrm>
            <a:off x="0" y="1754450"/>
            <a:ext cx="12192000" cy="81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How do these students with high SAT/ACT scores or high GPA perform academically at BU compared to student athletes with low SAT/ACT scores or low GPA?</a:t>
            </a:r>
            <a:endParaRPr b="1" sz="2000">
              <a:solidFill>
                <a:schemeClr val="dk2"/>
              </a:solidFill>
              <a:latin typeface="Montserrat"/>
              <a:ea typeface="Montserrat"/>
              <a:cs typeface="Montserrat"/>
              <a:sym typeface="Montserrat"/>
            </a:endParaRPr>
          </a:p>
        </p:txBody>
      </p:sp>
      <p:sp>
        <p:nvSpPr>
          <p:cNvPr id="217" name="Google Shape;217;p24"/>
          <p:cNvSpPr txBox="1"/>
          <p:nvPr/>
        </p:nvSpPr>
        <p:spPr>
          <a:xfrm>
            <a:off x="7616200" y="2896575"/>
            <a:ext cx="4022100" cy="1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50">
                <a:solidFill>
                  <a:srgbClr val="0000FF"/>
                </a:solidFill>
                <a:highlight>
                  <a:srgbClr val="FFFFFF"/>
                </a:highlight>
                <a:latin typeface="Courier New"/>
                <a:ea typeface="Courier New"/>
                <a:cs typeface="Courier New"/>
                <a:sym typeface="Courier New"/>
              </a:rPr>
              <a:t>High SAT/ACT Scores Group:</a:t>
            </a:r>
            <a:r>
              <a:rPr b="1" lang="en-US" sz="1550">
                <a:solidFill>
                  <a:srgbClr val="1F1F1F"/>
                </a:solidFill>
                <a:highlight>
                  <a:srgbClr val="FFFFFF"/>
                </a:highlight>
                <a:latin typeface="Courier New"/>
                <a:ea typeface="Courier New"/>
                <a:cs typeface="Courier New"/>
                <a:sym typeface="Courier New"/>
              </a:rPr>
              <a:t> </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Median: 3.55</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1st Quartile (Q1): 3.33</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3rd Quartile (Q3): 3.77</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Mean: 3.47</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Standard Deviation: 0.43</a:t>
            </a:r>
            <a:endParaRPr b="1" sz="2500">
              <a:solidFill>
                <a:schemeClr val="dk2"/>
              </a:solidFill>
              <a:latin typeface="Montserrat"/>
              <a:ea typeface="Montserrat"/>
              <a:cs typeface="Montserrat"/>
              <a:sym typeface="Montserrat"/>
            </a:endParaRPr>
          </a:p>
        </p:txBody>
      </p:sp>
      <p:sp>
        <p:nvSpPr>
          <p:cNvPr id="218" name="Google Shape;218;p24"/>
          <p:cNvSpPr txBox="1"/>
          <p:nvPr/>
        </p:nvSpPr>
        <p:spPr>
          <a:xfrm>
            <a:off x="7616200" y="4913550"/>
            <a:ext cx="4022100" cy="1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50">
                <a:solidFill>
                  <a:srgbClr val="0431FA"/>
                </a:solidFill>
                <a:highlight>
                  <a:srgbClr val="FFFFFF"/>
                </a:highlight>
                <a:latin typeface="Courier New"/>
                <a:ea typeface="Courier New"/>
                <a:cs typeface="Courier New"/>
                <a:sym typeface="Courier New"/>
              </a:rPr>
              <a:t>Low SAT/ACT Scores Group:</a:t>
            </a:r>
            <a:r>
              <a:rPr b="1" lang="en-US" sz="1550">
                <a:solidFill>
                  <a:srgbClr val="1F1F1F"/>
                </a:solidFill>
                <a:highlight>
                  <a:srgbClr val="FFFFFF"/>
                </a:highlight>
                <a:latin typeface="Courier New"/>
                <a:ea typeface="Courier New"/>
                <a:cs typeface="Courier New"/>
                <a:sym typeface="Courier New"/>
              </a:rPr>
              <a:t> </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Median: 3.39</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1st Quartile (Q1): 3.15</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3rd Quartile (Q3): 3.57</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Mean: 3.35</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Standard Deviation: 0.34</a:t>
            </a:r>
            <a:endParaRPr b="1" sz="1950">
              <a:solidFill>
                <a:srgbClr val="1F1F1F"/>
              </a:solidFill>
              <a:highlight>
                <a:srgbClr val="FFFFFF"/>
              </a:highlight>
              <a:latin typeface="Courier New"/>
              <a:ea typeface="Courier New"/>
              <a:cs typeface="Courier New"/>
              <a:sym typeface="Courier New"/>
            </a:endParaRPr>
          </a:p>
        </p:txBody>
      </p:sp>
      <p:pic>
        <p:nvPicPr>
          <p:cNvPr id="219" name="Google Shape;219;p24"/>
          <p:cNvPicPr preferRelativeResize="0"/>
          <p:nvPr/>
        </p:nvPicPr>
        <p:blipFill>
          <a:blip r:embed="rId3">
            <a:alphaModFix/>
          </a:blip>
          <a:stretch>
            <a:fillRect/>
          </a:stretch>
        </p:blipFill>
        <p:spPr>
          <a:xfrm>
            <a:off x="0" y="2565950"/>
            <a:ext cx="6873858" cy="444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4</a:t>
            </a:r>
            <a:endParaRPr sz="7500">
              <a:solidFill>
                <a:schemeClr val="accent2"/>
              </a:solidFill>
              <a:latin typeface="Bebas Neue"/>
              <a:ea typeface="Bebas Neue"/>
              <a:cs typeface="Bebas Neue"/>
              <a:sym typeface="Bebas Neue"/>
            </a:endParaRPr>
          </a:p>
        </p:txBody>
      </p:sp>
      <p:sp>
        <p:nvSpPr>
          <p:cNvPr id="226" name="Google Shape;226;p25"/>
          <p:cNvSpPr txBox="1"/>
          <p:nvPr/>
        </p:nvSpPr>
        <p:spPr>
          <a:xfrm>
            <a:off x="717750" y="1836075"/>
            <a:ext cx="10756500" cy="81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Does the average student athlete improve their GPA throughout their college years?</a:t>
            </a:r>
            <a:endParaRPr b="1" sz="2000">
              <a:solidFill>
                <a:schemeClr val="dk2"/>
              </a:solidFill>
              <a:latin typeface="Montserrat"/>
              <a:ea typeface="Montserrat"/>
              <a:cs typeface="Montserrat"/>
              <a:sym typeface="Montserrat"/>
            </a:endParaRPr>
          </a:p>
        </p:txBody>
      </p:sp>
      <p:sp>
        <p:nvSpPr>
          <p:cNvPr id="227" name="Google Shape;227;p25"/>
          <p:cNvSpPr txBox="1"/>
          <p:nvPr/>
        </p:nvSpPr>
        <p:spPr>
          <a:xfrm>
            <a:off x="5922600" y="3689922"/>
            <a:ext cx="3134700" cy="22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1:    3.00</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2:    3.01</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3:   3.02</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4:    3.03</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5:    3.06</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6:    3.09</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7:    3.15</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8:    3.16</a:t>
            </a:r>
            <a:endParaRPr b="1" sz="1800">
              <a:solidFill>
                <a:schemeClr val="dk2"/>
              </a:solidFill>
              <a:latin typeface="Montserrat"/>
              <a:ea typeface="Montserrat"/>
              <a:cs typeface="Montserrat"/>
              <a:sym typeface="Montserrat"/>
            </a:endParaRPr>
          </a:p>
        </p:txBody>
      </p:sp>
      <p:sp>
        <p:nvSpPr>
          <p:cNvPr id="228" name="Google Shape;228;p25"/>
          <p:cNvSpPr txBox="1"/>
          <p:nvPr/>
        </p:nvSpPr>
        <p:spPr>
          <a:xfrm>
            <a:off x="9057288" y="3689922"/>
            <a:ext cx="3134700" cy="22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1:    1.10</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2:    1.57</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3:    1.86</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4:    2.16</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5:    2.35</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6:    2.31</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7:    2.30</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8:    2.29</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rgbClr val="1F1F1F"/>
              </a:solidFill>
              <a:highlight>
                <a:srgbClr val="FFFFFF"/>
              </a:highlight>
              <a:latin typeface="Montserrat"/>
              <a:ea typeface="Montserrat"/>
              <a:cs typeface="Montserrat"/>
              <a:sym typeface="Montserrat"/>
            </a:endParaRPr>
          </a:p>
        </p:txBody>
      </p:sp>
      <p:sp>
        <p:nvSpPr>
          <p:cNvPr id="229" name="Google Shape;229;p25"/>
          <p:cNvSpPr txBox="1"/>
          <p:nvPr/>
        </p:nvSpPr>
        <p:spPr>
          <a:xfrm>
            <a:off x="5922600" y="3035625"/>
            <a:ext cx="30081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Lower Quartile GPA</a:t>
            </a:r>
            <a:endParaRPr sz="1800">
              <a:solidFill>
                <a:schemeClr val="dk2"/>
              </a:solidFill>
              <a:latin typeface="Montserrat Medium"/>
              <a:ea typeface="Montserrat Medium"/>
              <a:cs typeface="Montserrat Medium"/>
              <a:sym typeface="Montserrat Medium"/>
            </a:endParaRPr>
          </a:p>
        </p:txBody>
      </p:sp>
      <p:sp>
        <p:nvSpPr>
          <p:cNvPr id="230" name="Google Shape;230;p25"/>
          <p:cNvSpPr txBox="1"/>
          <p:nvPr/>
        </p:nvSpPr>
        <p:spPr>
          <a:xfrm>
            <a:off x="9057288" y="3035625"/>
            <a:ext cx="30081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Lowest GPA</a:t>
            </a:r>
            <a:endParaRPr sz="1800">
              <a:solidFill>
                <a:schemeClr val="dk2"/>
              </a:solidFill>
              <a:latin typeface="Montserrat Medium"/>
              <a:ea typeface="Montserrat Medium"/>
              <a:cs typeface="Montserrat Medium"/>
              <a:sym typeface="Montserrat Medium"/>
            </a:endParaRPr>
          </a:p>
        </p:txBody>
      </p:sp>
      <p:pic>
        <p:nvPicPr>
          <p:cNvPr id="231" name="Google Shape;231;p25"/>
          <p:cNvPicPr preferRelativeResize="0"/>
          <p:nvPr/>
        </p:nvPicPr>
        <p:blipFill>
          <a:blip r:embed="rId3">
            <a:alphaModFix/>
          </a:blip>
          <a:stretch>
            <a:fillRect/>
          </a:stretch>
        </p:blipFill>
        <p:spPr>
          <a:xfrm>
            <a:off x="0" y="2647575"/>
            <a:ext cx="5755889" cy="413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5</a:t>
            </a:r>
            <a:endParaRPr sz="7500">
              <a:solidFill>
                <a:schemeClr val="accent2"/>
              </a:solidFill>
              <a:latin typeface="Bebas Neue"/>
              <a:ea typeface="Bebas Neue"/>
              <a:cs typeface="Bebas Neue"/>
              <a:sym typeface="Bebas Neue"/>
            </a:endParaRPr>
          </a:p>
        </p:txBody>
      </p:sp>
      <p:sp>
        <p:nvSpPr>
          <p:cNvPr id="238" name="Google Shape;238;p26"/>
          <p:cNvSpPr txBox="1"/>
          <p:nvPr/>
        </p:nvSpPr>
        <p:spPr>
          <a:xfrm>
            <a:off x="717750" y="1697525"/>
            <a:ext cx="10756500" cy="81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Do students from certain geographic areas perform better academically than other geographic areas?</a:t>
            </a:r>
            <a:endParaRPr b="1" sz="2000">
              <a:solidFill>
                <a:schemeClr val="dk2"/>
              </a:solidFill>
              <a:latin typeface="Montserrat"/>
              <a:ea typeface="Montserrat"/>
              <a:cs typeface="Montserrat"/>
              <a:sym typeface="Montserrat"/>
            </a:endParaRPr>
          </a:p>
        </p:txBody>
      </p:sp>
      <p:sp>
        <p:nvSpPr>
          <p:cNvPr id="239" name="Google Shape;239;p26"/>
          <p:cNvSpPr txBox="1"/>
          <p:nvPr/>
        </p:nvSpPr>
        <p:spPr>
          <a:xfrm>
            <a:off x="717750" y="2509027"/>
            <a:ext cx="10756500" cy="42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1"/>
                </a:solidFill>
                <a:latin typeface="Montserrat"/>
                <a:ea typeface="Montserrat"/>
                <a:cs typeface="Montserrat"/>
                <a:sym typeface="Montserrat"/>
              </a:rPr>
              <a:t>Approach:</a:t>
            </a:r>
            <a:endParaRPr b="1" sz="2000">
              <a:solidFill>
                <a:schemeClr val="dk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1"/>
              </a:buClr>
              <a:buSzPts val="2000"/>
              <a:buFont typeface="Montserrat"/>
              <a:buAutoNum type="arabicPeriod"/>
            </a:pPr>
            <a:r>
              <a:rPr lang="en-US" sz="2000">
                <a:solidFill>
                  <a:schemeClr val="dk1"/>
                </a:solidFill>
                <a:latin typeface="Montserrat"/>
                <a:ea typeface="Montserrat"/>
                <a:cs typeface="Montserrat"/>
                <a:sym typeface="Montserrat"/>
              </a:rPr>
              <a:t>For </a:t>
            </a:r>
            <a:r>
              <a:rPr b="1" lang="en-US" sz="2000">
                <a:solidFill>
                  <a:schemeClr val="dk1"/>
                </a:solidFill>
                <a:latin typeface="Montserrat"/>
                <a:ea typeface="Montserrat"/>
                <a:cs typeface="Montserrat"/>
                <a:sym typeface="Montserrat"/>
              </a:rPr>
              <a:t>domestic</a:t>
            </a:r>
            <a:r>
              <a:rPr lang="en-US" sz="2000">
                <a:solidFill>
                  <a:schemeClr val="dk1"/>
                </a:solidFill>
                <a:latin typeface="Montserrat"/>
                <a:ea typeface="Montserrat"/>
                <a:cs typeface="Montserrat"/>
                <a:sym typeface="Montserrat"/>
              </a:rPr>
              <a:t> students, group the students by their </a:t>
            </a:r>
            <a:r>
              <a:rPr b="1" lang="en-US" sz="2000">
                <a:solidFill>
                  <a:schemeClr val="dk1"/>
                </a:solidFill>
                <a:latin typeface="Montserrat"/>
                <a:ea typeface="Montserrat"/>
                <a:cs typeface="Montserrat"/>
                <a:sym typeface="Montserrat"/>
              </a:rPr>
              <a:t>home admission regions</a:t>
            </a:r>
            <a:endParaRPr b="1" sz="2000">
              <a:solidFill>
                <a:schemeClr val="dk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1"/>
              </a:buClr>
              <a:buSzPts val="2000"/>
              <a:buFont typeface="Montserrat"/>
              <a:buAutoNum type="arabicPeriod"/>
            </a:pPr>
            <a:r>
              <a:rPr lang="en-US" sz="2000">
                <a:solidFill>
                  <a:schemeClr val="dk1"/>
                </a:solidFill>
                <a:latin typeface="Montserrat"/>
                <a:ea typeface="Montserrat"/>
                <a:cs typeface="Montserrat"/>
                <a:sym typeface="Montserrat"/>
              </a:rPr>
              <a:t>For </a:t>
            </a:r>
            <a:r>
              <a:rPr b="1" lang="en-US" sz="2000">
                <a:solidFill>
                  <a:schemeClr val="dk1"/>
                </a:solidFill>
                <a:latin typeface="Montserrat"/>
                <a:ea typeface="Montserrat"/>
                <a:cs typeface="Montserrat"/>
                <a:sym typeface="Montserrat"/>
              </a:rPr>
              <a:t>international</a:t>
            </a:r>
            <a:r>
              <a:rPr lang="en-US" sz="2000">
                <a:solidFill>
                  <a:schemeClr val="dk1"/>
                </a:solidFill>
                <a:latin typeface="Montserrat"/>
                <a:ea typeface="Montserrat"/>
                <a:cs typeface="Montserrat"/>
                <a:sym typeface="Montserrat"/>
              </a:rPr>
              <a:t> students, group the students by their </a:t>
            </a:r>
            <a:r>
              <a:rPr b="1" lang="en-US" sz="2000">
                <a:solidFill>
                  <a:schemeClr val="dk1"/>
                </a:solidFill>
                <a:latin typeface="Montserrat"/>
                <a:ea typeface="Montserrat"/>
                <a:cs typeface="Montserrat"/>
                <a:sym typeface="Montserrat"/>
              </a:rPr>
              <a:t>region of citizenship</a:t>
            </a:r>
            <a:endParaRPr b="1" sz="2000">
              <a:solidFill>
                <a:schemeClr val="dk1"/>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1"/>
              </a:buClr>
              <a:buSzPts val="2000"/>
              <a:buFont typeface="Montserrat"/>
              <a:buAutoNum type="arabicPeriod"/>
            </a:pPr>
            <a:r>
              <a:rPr lang="en-US" sz="2000">
                <a:solidFill>
                  <a:schemeClr val="dk1"/>
                </a:solidFill>
                <a:latin typeface="Montserrat"/>
                <a:ea typeface="Montserrat"/>
                <a:cs typeface="Montserrat"/>
                <a:sym typeface="Montserrat"/>
              </a:rPr>
              <a:t>Compare the </a:t>
            </a:r>
            <a:r>
              <a:rPr b="1" lang="en-US" sz="2000">
                <a:solidFill>
                  <a:schemeClr val="dk1"/>
                </a:solidFill>
                <a:latin typeface="Montserrat"/>
                <a:ea typeface="Montserrat"/>
                <a:cs typeface="Montserrat"/>
                <a:sym typeface="Montserrat"/>
              </a:rPr>
              <a:t>latest cumulative GPA</a:t>
            </a:r>
            <a:endParaRPr b="1"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US" sz="2000">
                <a:solidFill>
                  <a:schemeClr val="dk1"/>
                </a:solidFill>
                <a:latin typeface="Montserrat"/>
                <a:ea typeface="Montserrat"/>
                <a:cs typeface="Montserrat"/>
                <a:sym typeface="Montserrat"/>
              </a:rPr>
              <a:t>Key Insight:</a:t>
            </a:r>
            <a:endParaRPr b="1"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US" sz="2000">
                <a:solidFill>
                  <a:schemeClr val="accent2"/>
                </a:solidFill>
                <a:latin typeface="Montserrat"/>
                <a:ea typeface="Montserrat"/>
                <a:cs typeface="Montserrat"/>
                <a:sym typeface="Montserrat"/>
              </a:rPr>
              <a:t>Domestic students:</a:t>
            </a:r>
            <a:r>
              <a:rPr b="1" lang="en-US" sz="2000">
                <a:solidFill>
                  <a:schemeClr val="dk1"/>
                </a:solidFill>
                <a:latin typeface="Montserrat"/>
                <a:ea typeface="Montserrat"/>
                <a:cs typeface="Montserrat"/>
                <a:sym typeface="Montserrat"/>
              </a:rPr>
              <a:t> </a:t>
            </a:r>
            <a:r>
              <a:rPr lang="en-US" sz="2000">
                <a:solidFill>
                  <a:schemeClr val="dk1"/>
                </a:solidFill>
                <a:latin typeface="Montserrat"/>
                <a:ea typeface="Montserrat"/>
                <a:cs typeface="Montserrat"/>
                <a:sym typeface="Montserrat"/>
              </a:rPr>
              <a:t>students from </a:t>
            </a:r>
            <a:r>
              <a:rPr b="1" lang="en-US" sz="2000">
                <a:solidFill>
                  <a:schemeClr val="accent2"/>
                </a:solidFill>
                <a:latin typeface="Montserrat"/>
                <a:ea typeface="Montserrat"/>
                <a:cs typeface="Montserrat"/>
                <a:sym typeface="Montserrat"/>
              </a:rPr>
              <a:t>South</a:t>
            </a:r>
            <a:r>
              <a:rPr lang="en-US" sz="2000">
                <a:solidFill>
                  <a:schemeClr val="accent2"/>
                </a:solidFill>
                <a:latin typeface="Montserrat"/>
                <a:ea typeface="Montserrat"/>
                <a:cs typeface="Montserrat"/>
                <a:sym typeface="Montserrat"/>
              </a:rPr>
              <a:t> </a:t>
            </a:r>
            <a:r>
              <a:rPr lang="en-US" sz="2000">
                <a:solidFill>
                  <a:schemeClr val="dk1"/>
                </a:solidFill>
                <a:latin typeface="Montserrat"/>
                <a:ea typeface="Montserrat"/>
                <a:cs typeface="Montserrat"/>
                <a:sym typeface="Montserrat"/>
              </a:rPr>
              <a:t>and </a:t>
            </a:r>
            <a:r>
              <a:rPr b="1" lang="en-US" sz="2000">
                <a:solidFill>
                  <a:schemeClr val="accent2"/>
                </a:solidFill>
                <a:latin typeface="Montserrat"/>
                <a:ea typeface="Montserrat"/>
                <a:cs typeface="Montserrat"/>
                <a:sym typeface="Montserrat"/>
              </a:rPr>
              <a:t>Pacific</a:t>
            </a:r>
            <a:r>
              <a:rPr b="1" lang="en-US" sz="2000">
                <a:solidFill>
                  <a:schemeClr val="dk1"/>
                </a:solidFill>
                <a:latin typeface="Montserrat"/>
                <a:ea typeface="Montserrat"/>
                <a:cs typeface="Montserrat"/>
                <a:sym typeface="Montserrat"/>
              </a:rPr>
              <a:t> </a:t>
            </a:r>
            <a:r>
              <a:rPr lang="en-US" sz="2000">
                <a:solidFill>
                  <a:schemeClr val="dk1"/>
                </a:solidFill>
                <a:latin typeface="Montserrat"/>
                <a:ea typeface="Montserrat"/>
                <a:cs typeface="Montserrat"/>
                <a:sym typeface="Montserrat"/>
              </a:rPr>
              <a:t>generally perform </a:t>
            </a:r>
            <a:r>
              <a:rPr b="1" lang="en-US" sz="2000">
                <a:solidFill>
                  <a:schemeClr val="dk1"/>
                </a:solidFill>
                <a:latin typeface="Montserrat"/>
                <a:ea typeface="Montserrat"/>
                <a:cs typeface="Montserrat"/>
                <a:sym typeface="Montserrat"/>
              </a:rPr>
              <a:t>better</a:t>
            </a:r>
            <a:r>
              <a:rPr lang="en-US" sz="2000">
                <a:solidFill>
                  <a:schemeClr val="dk1"/>
                </a:solidFill>
                <a:latin typeface="Montserrat"/>
                <a:ea typeface="Montserrat"/>
                <a:cs typeface="Montserrat"/>
                <a:sym typeface="Montserrat"/>
              </a:rPr>
              <a:t>, while students from </a:t>
            </a:r>
            <a:r>
              <a:rPr b="1" lang="en-US" sz="2000">
                <a:solidFill>
                  <a:srgbClr val="980000"/>
                </a:solidFill>
                <a:latin typeface="Montserrat"/>
                <a:ea typeface="Montserrat"/>
                <a:cs typeface="Montserrat"/>
                <a:sym typeface="Montserrat"/>
              </a:rPr>
              <a:t>Southwest</a:t>
            </a:r>
            <a:r>
              <a:rPr lang="en-US" sz="2000">
                <a:solidFill>
                  <a:schemeClr val="dk1"/>
                </a:solidFill>
                <a:latin typeface="Montserrat"/>
                <a:ea typeface="Montserrat"/>
                <a:cs typeface="Montserrat"/>
                <a:sym typeface="Montserrat"/>
              </a:rPr>
              <a:t> may need potential academic support</a:t>
            </a:r>
            <a:endParaRPr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US" sz="2000">
                <a:solidFill>
                  <a:srgbClr val="13A694"/>
                </a:solidFill>
                <a:latin typeface="Montserrat"/>
                <a:ea typeface="Montserrat"/>
                <a:cs typeface="Montserrat"/>
                <a:sym typeface="Montserrat"/>
              </a:rPr>
              <a:t>International students: </a:t>
            </a:r>
            <a:r>
              <a:rPr lang="en-US" sz="2000">
                <a:solidFill>
                  <a:schemeClr val="dk1"/>
                </a:solidFill>
                <a:latin typeface="Montserrat"/>
                <a:ea typeface="Montserrat"/>
                <a:cs typeface="Montserrat"/>
                <a:sym typeface="Montserrat"/>
              </a:rPr>
              <a:t>students from </a:t>
            </a:r>
            <a:r>
              <a:rPr b="1" lang="en-US" sz="2000">
                <a:solidFill>
                  <a:schemeClr val="accent2"/>
                </a:solidFill>
                <a:latin typeface="Montserrat"/>
                <a:ea typeface="Montserrat"/>
                <a:cs typeface="Montserrat"/>
                <a:sym typeface="Montserrat"/>
              </a:rPr>
              <a:t>Baguette</a:t>
            </a:r>
            <a:r>
              <a:rPr lang="en-US" sz="2000">
                <a:solidFill>
                  <a:schemeClr val="dk1"/>
                </a:solidFill>
                <a:latin typeface="Montserrat"/>
                <a:ea typeface="Montserrat"/>
                <a:cs typeface="Montserrat"/>
                <a:sym typeface="Montserrat"/>
              </a:rPr>
              <a:t> and </a:t>
            </a:r>
            <a:r>
              <a:rPr b="1" lang="en-US" sz="2000">
                <a:solidFill>
                  <a:schemeClr val="accent2"/>
                </a:solidFill>
                <a:latin typeface="Montserrat"/>
                <a:ea typeface="Montserrat"/>
                <a:cs typeface="Montserrat"/>
                <a:sym typeface="Montserrat"/>
              </a:rPr>
              <a:t>Wheat</a:t>
            </a:r>
            <a:r>
              <a:rPr b="1" lang="en-US" sz="2000">
                <a:solidFill>
                  <a:schemeClr val="dk1"/>
                </a:solidFill>
                <a:latin typeface="Montserrat"/>
                <a:ea typeface="Montserrat"/>
                <a:cs typeface="Montserrat"/>
                <a:sym typeface="Montserrat"/>
              </a:rPr>
              <a:t> </a:t>
            </a:r>
            <a:r>
              <a:rPr lang="en-US" sz="2000">
                <a:solidFill>
                  <a:schemeClr val="dk1"/>
                </a:solidFill>
                <a:latin typeface="Montserrat"/>
                <a:ea typeface="Montserrat"/>
                <a:cs typeface="Montserrat"/>
                <a:sym typeface="Montserrat"/>
              </a:rPr>
              <a:t>generally perform </a:t>
            </a:r>
            <a:r>
              <a:rPr b="1" lang="en-US" sz="2000">
                <a:solidFill>
                  <a:schemeClr val="dk1"/>
                </a:solidFill>
                <a:latin typeface="Montserrat"/>
                <a:ea typeface="Montserrat"/>
                <a:cs typeface="Montserrat"/>
                <a:sym typeface="Montserrat"/>
              </a:rPr>
              <a:t>better</a:t>
            </a:r>
            <a:r>
              <a:rPr lang="en-US" sz="2000">
                <a:solidFill>
                  <a:schemeClr val="dk1"/>
                </a:solidFill>
                <a:latin typeface="Montserrat"/>
                <a:ea typeface="Montserrat"/>
                <a:cs typeface="Montserrat"/>
                <a:sym typeface="Montserrat"/>
              </a:rPr>
              <a:t>, while students from</a:t>
            </a:r>
            <a:r>
              <a:rPr lang="en-US" sz="2000">
                <a:solidFill>
                  <a:srgbClr val="980000"/>
                </a:solidFill>
                <a:latin typeface="Montserrat"/>
                <a:ea typeface="Montserrat"/>
                <a:cs typeface="Montserrat"/>
                <a:sym typeface="Montserrat"/>
              </a:rPr>
              <a:t> </a:t>
            </a:r>
            <a:r>
              <a:rPr b="1" lang="en-US" sz="2000">
                <a:solidFill>
                  <a:srgbClr val="980000"/>
                </a:solidFill>
                <a:latin typeface="Montserrat"/>
                <a:ea typeface="Montserrat"/>
                <a:cs typeface="Montserrat"/>
                <a:sym typeface="Montserrat"/>
              </a:rPr>
              <a:t>Ciabatta</a:t>
            </a:r>
            <a:r>
              <a:rPr b="1" lang="en-US" sz="2000">
                <a:solidFill>
                  <a:schemeClr val="dk1"/>
                </a:solidFill>
                <a:latin typeface="Montserrat"/>
                <a:ea typeface="Montserrat"/>
                <a:cs typeface="Montserrat"/>
                <a:sym typeface="Montserrat"/>
              </a:rPr>
              <a:t> </a:t>
            </a:r>
            <a:r>
              <a:rPr lang="en-US" sz="2000">
                <a:solidFill>
                  <a:schemeClr val="dk1"/>
                </a:solidFill>
                <a:latin typeface="Montserrat"/>
                <a:ea typeface="Montserrat"/>
                <a:cs typeface="Montserrat"/>
                <a:sym typeface="Montserrat"/>
              </a:rPr>
              <a:t>may need </a:t>
            </a:r>
            <a:r>
              <a:rPr lang="en-US" sz="2000">
                <a:solidFill>
                  <a:schemeClr val="dk1"/>
                </a:solidFill>
                <a:latin typeface="Montserrat"/>
                <a:ea typeface="Montserrat"/>
                <a:cs typeface="Montserrat"/>
                <a:sym typeface="Montserrat"/>
              </a:rPr>
              <a:t>potential</a:t>
            </a:r>
            <a:r>
              <a:rPr lang="en-US" sz="2000">
                <a:solidFill>
                  <a:schemeClr val="dk1"/>
                </a:solidFill>
                <a:latin typeface="Montserrat"/>
                <a:ea typeface="Montserrat"/>
                <a:cs typeface="Montserrat"/>
                <a:sym typeface="Montserrat"/>
              </a:rPr>
              <a:t> academic support</a:t>
            </a:r>
            <a:endParaRPr sz="20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nvSpPr>
        <p:spPr>
          <a:xfrm>
            <a:off x="717750" y="727700"/>
            <a:ext cx="10756500" cy="81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Do students from certain geographic areas perform better academically than other geographic areas?</a:t>
            </a:r>
            <a:endParaRPr b="1" sz="2000">
              <a:solidFill>
                <a:schemeClr val="dk2"/>
              </a:solidFill>
              <a:latin typeface="Montserrat"/>
              <a:ea typeface="Montserrat"/>
              <a:cs typeface="Montserrat"/>
              <a:sym typeface="Montserrat"/>
            </a:endParaRPr>
          </a:p>
        </p:txBody>
      </p:sp>
      <p:pic>
        <p:nvPicPr>
          <p:cNvPr id="246" name="Google Shape;246;p27"/>
          <p:cNvPicPr preferRelativeResize="0"/>
          <p:nvPr/>
        </p:nvPicPr>
        <p:blipFill>
          <a:blip r:embed="rId3">
            <a:alphaModFix/>
          </a:blip>
          <a:stretch>
            <a:fillRect/>
          </a:stretch>
        </p:blipFill>
        <p:spPr>
          <a:xfrm>
            <a:off x="152400" y="2978225"/>
            <a:ext cx="5614325" cy="3120725"/>
          </a:xfrm>
          <a:prstGeom prst="rect">
            <a:avLst/>
          </a:prstGeom>
          <a:noFill/>
          <a:ln>
            <a:noFill/>
          </a:ln>
        </p:spPr>
      </p:pic>
      <p:pic>
        <p:nvPicPr>
          <p:cNvPr id="247" name="Google Shape;247;p27"/>
          <p:cNvPicPr preferRelativeResize="0"/>
          <p:nvPr/>
        </p:nvPicPr>
        <p:blipFill>
          <a:blip r:embed="rId4">
            <a:alphaModFix/>
          </a:blip>
          <a:stretch>
            <a:fillRect/>
          </a:stretch>
        </p:blipFill>
        <p:spPr>
          <a:xfrm>
            <a:off x="5901825" y="2902025"/>
            <a:ext cx="5978450" cy="2765025"/>
          </a:xfrm>
          <a:prstGeom prst="rect">
            <a:avLst/>
          </a:prstGeom>
          <a:noFill/>
          <a:ln>
            <a:noFill/>
          </a:ln>
        </p:spPr>
      </p:pic>
      <p:sp>
        <p:nvSpPr>
          <p:cNvPr id="248" name="Google Shape;248;p27"/>
          <p:cNvSpPr txBox="1"/>
          <p:nvPr/>
        </p:nvSpPr>
        <p:spPr>
          <a:xfrm>
            <a:off x="1983363" y="2422450"/>
            <a:ext cx="19524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Domestic</a:t>
            </a:r>
            <a:endParaRPr b="1" sz="2500">
              <a:solidFill>
                <a:srgbClr val="13A694"/>
              </a:solidFill>
              <a:latin typeface="Montserrat"/>
              <a:ea typeface="Montserrat"/>
              <a:cs typeface="Montserrat"/>
              <a:sym typeface="Montserrat"/>
            </a:endParaRPr>
          </a:p>
        </p:txBody>
      </p:sp>
      <p:sp>
        <p:nvSpPr>
          <p:cNvPr id="249" name="Google Shape;249;p27"/>
          <p:cNvSpPr txBox="1"/>
          <p:nvPr/>
        </p:nvSpPr>
        <p:spPr>
          <a:xfrm>
            <a:off x="7880201" y="2422450"/>
            <a:ext cx="24414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International</a:t>
            </a:r>
            <a:endParaRPr b="1" sz="2500">
              <a:solidFill>
                <a:srgbClr val="13A694"/>
              </a:solidFill>
              <a:latin typeface="Montserrat"/>
              <a:ea typeface="Montserrat"/>
              <a:cs typeface="Montserrat"/>
              <a:sym typeface="Montserrat"/>
            </a:endParaRPr>
          </a:p>
        </p:txBody>
      </p:sp>
      <p:sp>
        <p:nvSpPr>
          <p:cNvPr id="250" name="Google Shape;250;p27"/>
          <p:cNvSpPr txBox="1"/>
          <p:nvPr/>
        </p:nvSpPr>
        <p:spPr>
          <a:xfrm>
            <a:off x="717750" y="1858746"/>
            <a:ext cx="10756500" cy="56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How students are distributed geographically</a:t>
            </a:r>
            <a:endParaRPr b="1" sz="2000">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pSp>
        <p:nvGrpSpPr>
          <p:cNvPr id="256" name="Google Shape;256;p28"/>
          <p:cNvGrpSpPr/>
          <p:nvPr/>
        </p:nvGrpSpPr>
        <p:grpSpPr>
          <a:xfrm>
            <a:off x="98700" y="771525"/>
            <a:ext cx="8292274" cy="5987625"/>
            <a:chOff x="98700" y="771525"/>
            <a:chExt cx="8292274" cy="5987625"/>
          </a:xfrm>
        </p:grpSpPr>
        <p:pic>
          <p:nvPicPr>
            <p:cNvPr id="257" name="Google Shape;257;p28"/>
            <p:cNvPicPr preferRelativeResize="0"/>
            <p:nvPr/>
          </p:nvPicPr>
          <p:blipFill>
            <a:blip r:embed="rId3">
              <a:alphaModFix/>
            </a:blip>
            <a:stretch>
              <a:fillRect/>
            </a:stretch>
          </p:blipFill>
          <p:spPr>
            <a:xfrm>
              <a:off x="98700" y="771525"/>
              <a:ext cx="4203057" cy="3036075"/>
            </a:xfrm>
            <a:prstGeom prst="rect">
              <a:avLst/>
            </a:prstGeom>
            <a:noFill/>
            <a:ln>
              <a:noFill/>
            </a:ln>
          </p:spPr>
        </p:pic>
        <p:pic>
          <p:nvPicPr>
            <p:cNvPr id="258" name="Google Shape;258;p28"/>
            <p:cNvPicPr preferRelativeResize="0"/>
            <p:nvPr/>
          </p:nvPicPr>
          <p:blipFill>
            <a:blip r:embed="rId4">
              <a:alphaModFix/>
            </a:blip>
            <a:stretch>
              <a:fillRect/>
            </a:stretch>
          </p:blipFill>
          <p:spPr>
            <a:xfrm>
              <a:off x="4187924" y="771525"/>
              <a:ext cx="4203050" cy="2988840"/>
            </a:xfrm>
            <a:prstGeom prst="rect">
              <a:avLst/>
            </a:prstGeom>
            <a:noFill/>
            <a:ln>
              <a:noFill/>
            </a:ln>
          </p:spPr>
        </p:pic>
        <p:pic>
          <p:nvPicPr>
            <p:cNvPr id="259" name="Google Shape;259;p28"/>
            <p:cNvPicPr preferRelativeResize="0"/>
            <p:nvPr/>
          </p:nvPicPr>
          <p:blipFill>
            <a:blip r:embed="rId5">
              <a:alphaModFix/>
            </a:blip>
            <a:stretch>
              <a:fillRect/>
            </a:stretch>
          </p:blipFill>
          <p:spPr>
            <a:xfrm>
              <a:off x="98700" y="3723075"/>
              <a:ext cx="4089214" cy="3036075"/>
            </a:xfrm>
            <a:prstGeom prst="rect">
              <a:avLst/>
            </a:prstGeom>
            <a:noFill/>
            <a:ln>
              <a:noFill/>
            </a:ln>
          </p:spPr>
        </p:pic>
        <p:pic>
          <p:nvPicPr>
            <p:cNvPr id="260" name="Google Shape;260;p28"/>
            <p:cNvPicPr preferRelativeResize="0"/>
            <p:nvPr/>
          </p:nvPicPr>
          <p:blipFill>
            <a:blip r:embed="rId6">
              <a:alphaModFix/>
            </a:blip>
            <a:stretch>
              <a:fillRect/>
            </a:stretch>
          </p:blipFill>
          <p:spPr>
            <a:xfrm>
              <a:off x="4187925" y="3727174"/>
              <a:ext cx="4089225" cy="3022051"/>
            </a:xfrm>
            <a:prstGeom prst="rect">
              <a:avLst/>
            </a:prstGeom>
            <a:noFill/>
            <a:ln>
              <a:noFill/>
            </a:ln>
          </p:spPr>
        </p:pic>
      </p:grpSp>
      <p:sp>
        <p:nvSpPr>
          <p:cNvPr id="261" name="Google Shape;261;p28"/>
          <p:cNvSpPr txBox="1"/>
          <p:nvPr/>
        </p:nvSpPr>
        <p:spPr>
          <a:xfrm>
            <a:off x="8390975" y="1774950"/>
            <a:ext cx="36168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Students from </a:t>
            </a:r>
            <a:r>
              <a:rPr b="1" lang="en-US" sz="1800">
                <a:solidFill>
                  <a:schemeClr val="accent2"/>
                </a:solidFill>
                <a:latin typeface="Montserrat"/>
                <a:ea typeface="Montserrat"/>
                <a:cs typeface="Montserrat"/>
                <a:sym typeface="Montserrat"/>
              </a:rPr>
              <a:t>South</a:t>
            </a:r>
            <a:r>
              <a:rPr lang="en-US" sz="1800">
                <a:solidFill>
                  <a:schemeClr val="dk2"/>
                </a:solidFill>
                <a:latin typeface="Montserrat Medium"/>
                <a:ea typeface="Montserrat Medium"/>
                <a:cs typeface="Montserrat Medium"/>
                <a:sym typeface="Montserrat Medium"/>
              </a:rPr>
              <a:t> regions generally perform </a:t>
            </a:r>
            <a:r>
              <a:rPr b="1" lang="en-US" sz="1800">
                <a:solidFill>
                  <a:schemeClr val="dk2"/>
                </a:solidFill>
                <a:latin typeface="Montserrat"/>
                <a:ea typeface="Montserrat"/>
                <a:cs typeface="Montserrat"/>
                <a:sym typeface="Montserrat"/>
              </a:rPr>
              <a:t>better</a:t>
            </a:r>
            <a:r>
              <a:rPr lang="en-US" sz="1800">
                <a:solidFill>
                  <a:schemeClr val="dk2"/>
                </a:solidFill>
                <a:latin typeface="Montserrat Medium"/>
                <a:ea typeface="Montserrat Medium"/>
                <a:cs typeface="Montserrat Medium"/>
                <a:sym typeface="Montserrat Medium"/>
              </a:rPr>
              <a:t> academically</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The </a:t>
            </a:r>
            <a:r>
              <a:rPr b="1" lang="en-US" sz="1800">
                <a:solidFill>
                  <a:srgbClr val="FF9900"/>
                </a:solidFill>
                <a:latin typeface="Montserrat"/>
                <a:ea typeface="Montserrat"/>
                <a:cs typeface="Montserrat"/>
                <a:sym typeface="Montserrat"/>
              </a:rPr>
              <a:t>Pacific</a:t>
            </a:r>
            <a:r>
              <a:rPr lang="en-US" sz="1800">
                <a:solidFill>
                  <a:schemeClr val="dk2"/>
                </a:solidFill>
                <a:latin typeface="Montserrat Medium"/>
                <a:ea typeface="Montserrat Medium"/>
                <a:cs typeface="Montserrat Medium"/>
                <a:sym typeface="Montserrat Medium"/>
              </a:rPr>
              <a:t> area also shows strong performance in </a:t>
            </a:r>
            <a:r>
              <a:rPr b="1" lang="en-US" sz="1800">
                <a:solidFill>
                  <a:schemeClr val="dk2"/>
                </a:solidFill>
                <a:latin typeface="Montserrat"/>
                <a:ea typeface="Montserrat"/>
                <a:cs typeface="Montserrat"/>
                <a:sym typeface="Montserrat"/>
              </a:rPr>
              <a:t>Sophomore</a:t>
            </a:r>
            <a:r>
              <a:rPr lang="en-US" sz="1800">
                <a:solidFill>
                  <a:schemeClr val="dk2"/>
                </a:solidFill>
                <a:latin typeface="Montserrat Medium"/>
                <a:ea typeface="Montserrat Medium"/>
                <a:cs typeface="Montserrat Medium"/>
                <a:sym typeface="Montserrat Medium"/>
              </a:rPr>
              <a:t> and </a:t>
            </a:r>
            <a:r>
              <a:rPr b="1" lang="en-US" sz="1800">
                <a:solidFill>
                  <a:schemeClr val="dk2"/>
                </a:solidFill>
                <a:latin typeface="Montserrat"/>
                <a:ea typeface="Montserrat"/>
                <a:cs typeface="Montserrat"/>
                <a:sym typeface="Montserrat"/>
              </a:rPr>
              <a:t>Junior</a:t>
            </a:r>
            <a:r>
              <a:rPr lang="en-US" sz="1800">
                <a:solidFill>
                  <a:schemeClr val="dk2"/>
                </a:solidFill>
                <a:latin typeface="Montserrat Medium"/>
                <a:ea typeface="Montserrat Medium"/>
                <a:cs typeface="Montserrat Medium"/>
                <a:sym typeface="Montserrat Medium"/>
              </a:rPr>
              <a:t> year</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The </a:t>
            </a:r>
            <a:r>
              <a:rPr b="1" lang="en-US" sz="1800">
                <a:solidFill>
                  <a:srgbClr val="980000"/>
                </a:solidFill>
                <a:latin typeface="Montserrat"/>
                <a:ea typeface="Montserrat"/>
                <a:cs typeface="Montserrat"/>
                <a:sym typeface="Montserrat"/>
              </a:rPr>
              <a:t>Southwest</a:t>
            </a:r>
            <a:r>
              <a:rPr lang="en-US" sz="1800">
                <a:solidFill>
                  <a:schemeClr val="dk2"/>
                </a:solidFill>
                <a:latin typeface="Montserrat Medium"/>
                <a:ea typeface="Montserrat Medium"/>
                <a:cs typeface="Montserrat Medium"/>
                <a:sym typeface="Montserrat Medium"/>
              </a:rPr>
              <a:t> region tends to have the </a:t>
            </a:r>
            <a:r>
              <a:rPr b="1" lang="en-US" sz="1800">
                <a:solidFill>
                  <a:schemeClr val="dk2"/>
                </a:solidFill>
                <a:latin typeface="Montserrat"/>
                <a:ea typeface="Montserrat"/>
                <a:cs typeface="Montserrat"/>
                <a:sym typeface="Montserrat"/>
              </a:rPr>
              <a:t>lowest</a:t>
            </a:r>
            <a:r>
              <a:rPr lang="en-US" sz="1800">
                <a:solidFill>
                  <a:schemeClr val="dk2"/>
                </a:solidFill>
                <a:latin typeface="Montserrat Medium"/>
                <a:ea typeface="Montserrat Medium"/>
                <a:cs typeface="Montserrat Medium"/>
                <a:sym typeface="Montserrat Medium"/>
              </a:rPr>
              <a:t> median GPA</a:t>
            </a:r>
            <a:endParaRPr sz="1800">
              <a:solidFill>
                <a:schemeClr val="dk2"/>
              </a:solidFill>
              <a:latin typeface="Montserrat Medium"/>
              <a:ea typeface="Montserrat Medium"/>
              <a:cs typeface="Montserrat Medium"/>
              <a:sym typeface="Montserrat Medium"/>
            </a:endParaRPr>
          </a:p>
        </p:txBody>
      </p:sp>
      <p:sp>
        <p:nvSpPr>
          <p:cNvPr id="262" name="Google Shape;262;p28"/>
          <p:cNvSpPr/>
          <p:nvPr/>
        </p:nvSpPr>
        <p:spPr>
          <a:xfrm>
            <a:off x="1603375" y="1016000"/>
            <a:ext cx="333300" cy="2428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63" name="Google Shape;263;p28"/>
          <p:cNvSpPr/>
          <p:nvPr/>
        </p:nvSpPr>
        <p:spPr>
          <a:xfrm>
            <a:off x="4778375" y="936625"/>
            <a:ext cx="333300" cy="25083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64" name="Google Shape;264;p28"/>
          <p:cNvSpPr/>
          <p:nvPr/>
        </p:nvSpPr>
        <p:spPr>
          <a:xfrm>
            <a:off x="5318125" y="976375"/>
            <a:ext cx="333300" cy="2428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65" name="Google Shape;265;p28"/>
          <p:cNvSpPr/>
          <p:nvPr/>
        </p:nvSpPr>
        <p:spPr>
          <a:xfrm>
            <a:off x="650875" y="3921125"/>
            <a:ext cx="333300" cy="2508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66" name="Google Shape;266;p28"/>
          <p:cNvSpPr/>
          <p:nvPr/>
        </p:nvSpPr>
        <p:spPr>
          <a:xfrm>
            <a:off x="1127125" y="3960875"/>
            <a:ext cx="333300" cy="24288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67" name="Google Shape;267;p28"/>
          <p:cNvSpPr/>
          <p:nvPr/>
        </p:nvSpPr>
        <p:spPr>
          <a:xfrm>
            <a:off x="4759050" y="4000625"/>
            <a:ext cx="367200" cy="2428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68" name="Google Shape;268;p28"/>
          <p:cNvSpPr/>
          <p:nvPr/>
        </p:nvSpPr>
        <p:spPr>
          <a:xfrm>
            <a:off x="3405202" y="1238250"/>
            <a:ext cx="448500" cy="24288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69" name="Google Shape;269;p28"/>
          <p:cNvSpPr/>
          <p:nvPr/>
        </p:nvSpPr>
        <p:spPr>
          <a:xfrm>
            <a:off x="7435402" y="1120775"/>
            <a:ext cx="448500" cy="24288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70" name="Google Shape;270;p28"/>
          <p:cNvSpPr/>
          <p:nvPr/>
        </p:nvSpPr>
        <p:spPr>
          <a:xfrm>
            <a:off x="3405202" y="4330350"/>
            <a:ext cx="448500" cy="24288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71" name="Google Shape;271;p28"/>
          <p:cNvSpPr/>
          <p:nvPr/>
        </p:nvSpPr>
        <p:spPr>
          <a:xfrm>
            <a:off x="6865950" y="3960875"/>
            <a:ext cx="448500" cy="26430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29"/>
          <p:cNvPicPr preferRelativeResize="0"/>
          <p:nvPr/>
        </p:nvPicPr>
        <p:blipFill>
          <a:blip r:embed="rId3">
            <a:alphaModFix/>
          </a:blip>
          <a:stretch>
            <a:fillRect/>
          </a:stretch>
        </p:blipFill>
        <p:spPr>
          <a:xfrm>
            <a:off x="152400" y="3674300"/>
            <a:ext cx="4067175" cy="2985775"/>
          </a:xfrm>
          <a:prstGeom prst="rect">
            <a:avLst/>
          </a:prstGeom>
          <a:noFill/>
          <a:ln>
            <a:noFill/>
          </a:ln>
        </p:spPr>
      </p:pic>
      <p:pic>
        <p:nvPicPr>
          <p:cNvPr id="278" name="Google Shape;278;p29"/>
          <p:cNvPicPr preferRelativeResize="0"/>
          <p:nvPr/>
        </p:nvPicPr>
        <p:blipFill>
          <a:blip r:embed="rId4">
            <a:alphaModFix/>
          </a:blip>
          <a:stretch>
            <a:fillRect/>
          </a:stretch>
        </p:blipFill>
        <p:spPr>
          <a:xfrm>
            <a:off x="152400" y="692975"/>
            <a:ext cx="4191000" cy="2981325"/>
          </a:xfrm>
          <a:prstGeom prst="rect">
            <a:avLst/>
          </a:prstGeom>
          <a:noFill/>
          <a:ln>
            <a:noFill/>
          </a:ln>
        </p:spPr>
      </p:pic>
      <p:pic>
        <p:nvPicPr>
          <p:cNvPr id="279" name="Google Shape;279;p29"/>
          <p:cNvPicPr preferRelativeResize="0"/>
          <p:nvPr/>
        </p:nvPicPr>
        <p:blipFill>
          <a:blip r:embed="rId5">
            <a:alphaModFix/>
          </a:blip>
          <a:stretch>
            <a:fillRect/>
          </a:stretch>
        </p:blipFill>
        <p:spPr>
          <a:xfrm>
            <a:off x="4219575" y="692975"/>
            <a:ext cx="4286250" cy="2981325"/>
          </a:xfrm>
          <a:prstGeom prst="rect">
            <a:avLst/>
          </a:prstGeom>
          <a:noFill/>
          <a:ln>
            <a:noFill/>
          </a:ln>
        </p:spPr>
      </p:pic>
      <p:pic>
        <p:nvPicPr>
          <p:cNvPr id="280" name="Google Shape;280;p29"/>
          <p:cNvPicPr preferRelativeResize="0"/>
          <p:nvPr/>
        </p:nvPicPr>
        <p:blipFill>
          <a:blip r:embed="rId6">
            <a:alphaModFix/>
          </a:blip>
          <a:stretch>
            <a:fillRect/>
          </a:stretch>
        </p:blipFill>
        <p:spPr>
          <a:xfrm>
            <a:off x="4343405" y="3676525"/>
            <a:ext cx="4067175" cy="2981325"/>
          </a:xfrm>
          <a:prstGeom prst="rect">
            <a:avLst/>
          </a:prstGeom>
          <a:noFill/>
          <a:ln>
            <a:noFill/>
          </a:ln>
        </p:spPr>
      </p:pic>
      <p:sp>
        <p:nvSpPr>
          <p:cNvPr id="281" name="Google Shape;281;p29"/>
          <p:cNvSpPr txBox="1"/>
          <p:nvPr/>
        </p:nvSpPr>
        <p:spPr>
          <a:xfrm>
            <a:off x="8410575" y="1774950"/>
            <a:ext cx="36168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Students from </a:t>
            </a:r>
            <a:r>
              <a:rPr b="1" lang="en-US" sz="1800">
                <a:solidFill>
                  <a:schemeClr val="accent2"/>
                </a:solidFill>
                <a:latin typeface="Montserrat"/>
                <a:ea typeface="Montserrat"/>
                <a:cs typeface="Montserrat"/>
                <a:sym typeface="Montserrat"/>
              </a:rPr>
              <a:t>Baguette</a:t>
            </a:r>
            <a:r>
              <a:rPr lang="en-US" sz="1800">
                <a:solidFill>
                  <a:schemeClr val="dk2"/>
                </a:solidFill>
                <a:latin typeface="Montserrat Medium"/>
                <a:ea typeface="Montserrat Medium"/>
                <a:cs typeface="Montserrat Medium"/>
                <a:sym typeface="Montserrat Medium"/>
              </a:rPr>
              <a:t> and </a:t>
            </a:r>
            <a:r>
              <a:rPr b="1" lang="en-US" sz="1800">
                <a:solidFill>
                  <a:srgbClr val="FF9900"/>
                </a:solidFill>
                <a:latin typeface="Montserrat"/>
                <a:ea typeface="Montserrat"/>
                <a:cs typeface="Montserrat"/>
                <a:sym typeface="Montserrat"/>
              </a:rPr>
              <a:t>Wheat</a:t>
            </a:r>
            <a:r>
              <a:rPr b="1" lang="en-US" sz="1800">
                <a:solidFill>
                  <a:schemeClr val="accent2"/>
                </a:solidFill>
                <a:latin typeface="Montserrat"/>
                <a:ea typeface="Montserrat"/>
                <a:cs typeface="Montserrat"/>
                <a:sym typeface="Montserrat"/>
              </a:rPr>
              <a:t> </a:t>
            </a:r>
            <a:r>
              <a:rPr lang="en-US" sz="1800">
                <a:solidFill>
                  <a:schemeClr val="dk2"/>
                </a:solidFill>
                <a:latin typeface="Montserrat Medium"/>
                <a:ea typeface="Montserrat Medium"/>
                <a:cs typeface="Montserrat Medium"/>
                <a:sym typeface="Montserrat Medium"/>
              </a:rPr>
              <a:t>regions generally perform </a:t>
            </a:r>
            <a:r>
              <a:rPr b="1" lang="en-US" sz="1800">
                <a:solidFill>
                  <a:schemeClr val="dk2"/>
                </a:solidFill>
                <a:latin typeface="Montserrat"/>
                <a:ea typeface="Montserrat"/>
                <a:cs typeface="Montserrat"/>
                <a:sym typeface="Montserrat"/>
              </a:rPr>
              <a:t>better</a:t>
            </a:r>
            <a:r>
              <a:rPr lang="en-US" sz="1800">
                <a:solidFill>
                  <a:schemeClr val="dk2"/>
                </a:solidFill>
                <a:latin typeface="Montserrat Medium"/>
                <a:ea typeface="Montserrat Medium"/>
                <a:cs typeface="Montserrat Medium"/>
                <a:sym typeface="Montserrat Medium"/>
              </a:rPr>
              <a:t> academically</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The </a:t>
            </a:r>
            <a:r>
              <a:rPr b="1" lang="en-US" sz="1800">
                <a:solidFill>
                  <a:srgbClr val="980000"/>
                </a:solidFill>
                <a:latin typeface="Montserrat"/>
                <a:ea typeface="Montserrat"/>
                <a:cs typeface="Montserrat"/>
                <a:sym typeface="Montserrat"/>
              </a:rPr>
              <a:t>Ciabatta</a:t>
            </a:r>
            <a:r>
              <a:rPr lang="en-US" sz="1800">
                <a:solidFill>
                  <a:schemeClr val="dk2"/>
                </a:solidFill>
                <a:latin typeface="Montserrat Medium"/>
                <a:ea typeface="Montserrat Medium"/>
                <a:cs typeface="Montserrat Medium"/>
                <a:sym typeface="Montserrat Medium"/>
              </a:rPr>
              <a:t> region shows </a:t>
            </a:r>
            <a:r>
              <a:rPr b="1" lang="en-US" sz="1800">
                <a:solidFill>
                  <a:schemeClr val="dk2"/>
                </a:solidFill>
                <a:latin typeface="Montserrat"/>
                <a:ea typeface="Montserrat"/>
                <a:cs typeface="Montserrat"/>
                <a:sym typeface="Montserrat"/>
              </a:rPr>
              <a:t>strong</a:t>
            </a:r>
            <a:r>
              <a:rPr lang="en-US" sz="1800">
                <a:solidFill>
                  <a:schemeClr val="dk2"/>
                </a:solidFill>
                <a:latin typeface="Montserrat Medium"/>
                <a:ea typeface="Montserrat Medium"/>
                <a:cs typeface="Montserrat Medium"/>
                <a:sym typeface="Montserrat Medium"/>
              </a:rPr>
              <a:t> performance in </a:t>
            </a:r>
            <a:r>
              <a:rPr b="1" lang="en-US" sz="1800">
                <a:solidFill>
                  <a:schemeClr val="dk2"/>
                </a:solidFill>
                <a:latin typeface="Montserrat"/>
                <a:ea typeface="Montserrat"/>
                <a:cs typeface="Montserrat"/>
                <a:sym typeface="Montserrat"/>
              </a:rPr>
              <a:t>Freshman</a:t>
            </a:r>
            <a:r>
              <a:rPr lang="en-US" sz="1800">
                <a:solidFill>
                  <a:schemeClr val="dk2"/>
                </a:solidFill>
                <a:latin typeface="Montserrat Medium"/>
                <a:ea typeface="Montserrat Medium"/>
                <a:cs typeface="Montserrat Medium"/>
                <a:sym typeface="Montserrat Medium"/>
              </a:rPr>
              <a:t> and </a:t>
            </a:r>
            <a:r>
              <a:rPr b="1" lang="en-US" sz="1800">
                <a:solidFill>
                  <a:schemeClr val="dk2"/>
                </a:solidFill>
                <a:latin typeface="Montserrat"/>
                <a:ea typeface="Montserrat"/>
                <a:cs typeface="Montserrat"/>
                <a:sym typeface="Montserrat"/>
              </a:rPr>
              <a:t>Sophomore</a:t>
            </a:r>
            <a:r>
              <a:rPr lang="en-US" sz="1800">
                <a:solidFill>
                  <a:schemeClr val="dk2"/>
                </a:solidFill>
                <a:latin typeface="Montserrat Medium"/>
                <a:ea typeface="Montserrat Medium"/>
                <a:cs typeface="Montserrat Medium"/>
                <a:sym typeface="Montserrat Medium"/>
              </a:rPr>
              <a:t> year, but turns into region with </a:t>
            </a:r>
            <a:r>
              <a:rPr b="1" lang="en-US" sz="1800">
                <a:solidFill>
                  <a:schemeClr val="dk2"/>
                </a:solidFill>
                <a:latin typeface="Montserrat"/>
                <a:ea typeface="Montserrat"/>
                <a:cs typeface="Montserrat"/>
                <a:sym typeface="Montserrat"/>
              </a:rPr>
              <a:t>lowest</a:t>
            </a:r>
            <a:r>
              <a:rPr lang="en-US" sz="1800">
                <a:solidFill>
                  <a:schemeClr val="dk2"/>
                </a:solidFill>
                <a:latin typeface="Montserrat Medium"/>
                <a:ea typeface="Montserrat Medium"/>
                <a:cs typeface="Montserrat Medium"/>
                <a:sym typeface="Montserrat Medium"/>
              </a:rPr>
              <a:t> median GPAs in </a:t>
            </a:r>
            <a:r>
              <a:rPr b="1" lang="en-US" sz="1800">
                <a:solidFill>
                  <a:schemeClr val="dk2"/>
                </a:solidFill>
                <a:latin typeface="Montserrat"/>
                <a:ea typeface="Montserrat"/>
                <a:cs typeface="Montserrat"/>
                <a:sym typeface="Montserrat"/>
              </a:rPr>
              <a:t>Junior </a:t>
            </a:r>
            <a:r>
              <a:rPr lang="en-US" sz="1800">
                <a:solidFill>
                  <a:schemeClr val="dk2"/>
                </a:solidFill>
                <a:latin typeface="Montserrat Medium"/>
                <a:ea typeface="Montserrat Medium"/>
                <a:cs typeface="Montserrat Medium"/>
                <a:sym typeface="Montserrat Medium"/>
              </a:rPr>
              <a:t>and </a:t>
            </a:r>
            <a:r>
              <a:rPr b="1" lang="en-US" sz="1800">
                <a:solidFill>
                  <a:schemeClr val="dk2"/>
                </a:solidFill>
                <a:latin typeface="Montserrat"/>
                <a:ea typeface="Montserrat"/>
                <a:cs typeface="Montserrat"/>
                <a:sym typeface="Montserrat"/>
              </a:rPr>
              <a:t>Senior</a:t>
            </a:r>
            <a:r>
              <a:rPr lang="en-US" sz="1800">
                <a:solidFill>
                  <a:schemeClr val="dk2"/>
                </a:solidFill>
                <a:latin typeface="Montserrat Medium"/>
                <a:ea typeface="Montserrat Medium"/>
                <a:cs typeface="Montserrat Medium"/>
                <a:sym typeface="Montserrat Medium"/>
              </a:rPr>
              <a:t> year</a:t>
            </a:r>
            <a:endParaRPr sz="1800">
              <a:solidFill>
                <a:schemeClr val="dk2"/>
              </a:solidFill>
              <a:latin typeface="Montserrat Medium"/>
              <a:ea typeface="Montserrat Medium"/>
              <a:cs typeface="Montserrat Medium"/>
              <a:sym typeface="Montserrat Medium"/>
            </a:endParaRPr>
          </a:p>
        </p:txBody>
      </p:sp>
      <p:sp>
        <p:nvSpPr>
          <p:cNvPr id="282" name="Google Shape;282;p29"/>
          <p:cNvSpPr/>
          <p:nvPr/>
        </p:nvSpPr>
        <p:spPr>
          <a:xfrm>
            <a:off x="698500" y="969250"/>
            <a:ext cx="460500" cy="2523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3" name="Google Shape;283;p29"/>
          <p:cNvSpPr/>
          <p:nvPr/>
        </p:nvSpPr>
        <p:spPr>
          <a:xfrm>
            <a:off x="1581150" y="4026775"/>
            <a:ext cx="460500" cy="2523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4" name="Google Shape;284;p29"/>
          <p:cNvSpPr/>
          <p:nvPr/>
        </p:nvSpPr>
        <p:spPr>
          <a:xfrm>
            <a:off x="4873625" y="4026775"/>
            <a:ext cx="460500" cy="2523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5" name="Google Shape;285;p29"/>
          <p:cNvSpPr/>
          <p:nvPr/>
        </p:nvSpPr>
        <p:spPr>
          <a:xfrm>
            <a:off x="4794250" y="929500"/>
            <a:ext cx="460500" cy="25233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6" name="Google Shape;286;p29"/>
          <p:cNvSpPr/>
          <p:nvPr/>
        </p:nvSpPr>
        <p:spPr>
          <a:xfrm>
            <a:off x="771525" y="3905538"/>
            <a:ext cx="460500" cy="25233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7" name="Google Shape;287;p29"/>
          <p:cNvSpPr/>
          <p:nvPr/>
        </p:nvSpPr>
        <p:spPr>
          <a:xfrm>
            <a:off x="5508625" y="4026775"/>
            <a:ext cx="460500" cy="25233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8" name="Google Shape;288;p29"/>
          <p:cNvSpPr/>
          <p:nvPr/>
        </p:nvSpPr>
        <p:spPr>
          <a:xfrm>
            <a:off x="3233403" y="4298600"/>
            <a:ext cx="504600" cy="24288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9" name="Google Shape;289;p29"/>
          <p:cNvSpPr/>
          <p:nvPr/>
        </p:nvSpPr>
        <p:spPr>
          <a:xfrm>
            <a:off x="7465678" y="4229050"/>
            <a:ext cx="504600" cy="24288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a:t>
            </a:r>
            <a:r>
              <a:rPr lang="en-US" sz="7500">
                <a:solidFill>
                  <a:schemeClr val="accent2"/>
                </a:solidFill>
                <a:latin typeface="Bebas Neue"/>
                <a:ea typeface="Bebas Neue"/>
                <a:cs typeface="Bebas Neue"/>
                <a:sym typeface="Bebas Neue"/>
              </a:rPr>
              <a:t>6</a:t>
            </a:r>
            <a:endParaRPr sz="7500">
              <a:solidFill>
                <a:schemeClr val="accent2"/>
              </a:solidFill>
              <a:latin typeface="Bebas Neue"/>
              <a:ea typeface="Bebas Neue"/>
              <a:cs typeface="Bebas Neue"/>
              <a:sym typeface="Bebas Neue"/>
            </a:endParaRPr>
          </a:p>
        </p:txBody>
      </p:sp>
      <p:sp>
        <p:nvSpPr>
          <p:cNvPr id="296" name="Google Shape;296;p30"/>
          <p:cNvSpPr txBox="1"/>
          <p:nvPr/>
        </p:nvSpPr>
        <p:spPr>
          <a:xfrm>
            <a:off x="86800" y="1557375"/>
            <a:ext cx="12307800" cy="1139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000">
                <a:solidFill>
                  <a:schemeClr val="dk2"/>
                </a:solidFill>
                <a:latin typeface="Montserrat"/>
                <a:ea typeface="Montserrat"/>
                <a:cs typeface="Montserrat"/>
                <a:sym typeface="Montserrat"/>
              </a:rPr>
              <a:t>Are there any significant differences in the academic performance of student-athletes based on their sport? </a:t>
            </a:r>
            <a:endParaRPr b="1" sz="20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600">
              <a:solidFill>
                <a:schemeClr val="dk2"/>
              </a:solidFill>
              <a:latin typeface="Montserrat"/>
              <a:ea typeface="Montserrat"/>
              <a:cs typeface="Montserrat"/>
              <a:sym typeface="Montserrat"/>
            </a:endParaRPr>
          </a:p>
        </p:txBody>
      </p:sp>
      <p:sp>
        <p:nvSpPr>
          <p:cNvPr id="297" name="Google Shape;297;p30"/>
          <p:cNvSpPr txBox="1"/>
          <p:nvPr/>
        </p:nvSpPr>
        <p:spPr>
          <a:xfrm>
            <a:off x="332750" y="6130325"/>
            <a:ext cx="26334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2"/>
                </a:solidFill>
                <a:latin typeface="Montserrat"/>
                <a:ea typeface="Montserrat"/>
                <a:cs typeface="Montserrat"/>
                <a:sym typeface="Montserrat"/>
              </a:rPr>
              <a:t>one-way ANOVA</a:t>
            </a:r>
            <a:endParaRPr b="1" sz="1800">
              <a:solidFill>
                <a:schemeClr val="dk2"/>
              </a:solidFill>
              <a:latin typeface="Montserrat"/>
              <a:ea typeface="Montserrat"/>
              <a:cs typeface="Montserrat"/>
              <a:sym typeface="Montserrat"/>
            </a:endParaRPr>
          </a:p>
        </p:txBody>
      </p:sp>
      <p:sp>
        <p:nvSpPr>
          <p:cNvPr id="298" name="Google Shape;298;p30"/>
          <p:cNvSpPr txBox="1"/>
          <p:nvPr/>
        </p:nvSpPr>
        <p:spPr>
          <a:xfrm>
            <a:off x="8424275" y="1984625"/>
            <a:ext cx="4109100" cy="21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p-value: 0.0000000000005</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p:txBody>
      </p:sp>
      <p:sp>
        <p:nvSpPr>
          <p:cNvPr id="299" name="Google Shape;299;p30"/>
          <p:cNvSpPr txBox="1"/>
          <p:nvPr/>
        </p:nvSpPr>
        <p:spPr>
          <a:xfrm>
            <a:off x="2570600" y="6048775"/>
            <a:ext cx="1014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significant difference exist in academic performance among different sport teams (p&lt;0.05)</a:t>
            </a:r>
            <a:endParaRPr/>
          </a:p>
        </p:txBody>
      </p:sp>
      <p:pic>
        <p:nvPicPr>
          <p:cNvPr id="300" name="Google Shape;300;p30"/>
          <p:cNvPicPr preferRelativeResize="0"/>
          <p:nvPr/>
        </p:nvPicPr>
        <p:blipFill>
          <a:blip r:embed="rId3">
            <a:alphaModFix/>
          </a:blip>
          <a:stretch>
            <a:fillRect/>
          </a:stretch>
        </p:blipFill>
        <p:spPr>
          <a:xfrm>
            <a:off x="694726" y="2376700"/>
            <a:ext cx="10802545" cy="367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1"/>
          <p:cNvSpPr txBox="1"/>
          <p:nvPr/>
        </p:nvSpPr>
        <p:spPr>
          <a:xfrm>
            <a:off x="1546350" y="45732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6</a:t>
            </a:r>
            <a:endParaRPr sz="7500">
              <a:solidFill>
                <a:schemeClr val="accent2"/>
              </a:solidFill>
              <a:latin typeface="Bebas Neue"/>
              <a:ea typeface="Bebas Neue"/>
              <a:cs typeface="Bebas Neue"/>
              <a:sym typeface="Bebas Neue"/>
            </a:endParaRPr>
          </a:p>
        </p:txBody>
      </p:sp>
      <p:sp>
        <p:nvSpPr>
          <p:cNvPr id="307" name="Google Shape;307;p31"/>
          <p:cNvSpPr txBox="1"/>
          <p:nvPr/>
        </p:nvSpPr>
        <p:spPr>
          <a:xfrm>
            <a:off x="86800" y="1456100"/>
            <a:ext cx="12307800" cy="1139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000">
                <a:solidFill>
                  <a:schemeClr val="dk2"/>
                </a:solidFill>
                <a:latin typeface="Montserrat"/>
                <a:ea typeface="Montserrat"/>
                <a:cs typeface="Montserrat"/>
                <a:sym typeface="Montserrat"/>
              </a:rPr>
              <a:t>Are there any </a:t>
            </a:r>
            <a:r>
              <a:rPr b="1" lang="en-US" sz="2000">
                <a:solidFill>
                  <a:schemeClr val="dk2"/>
                </a:solidFill>
                <a:latin typeface="Montserrat"/>
                <a:ea typeface="Montserrat"/>
                <a:cs typeface="Montserrat"/>
                <a:sym typeface="Montserrat"/>
              </a:rPr>
              <a:t>significant</a:t>
            </a:r>
            <a:r>
              <a:rPr b="1" lang="en-US" sz="2000">
                <a:solidFill>
                  <a:schemeClr val="dk2"/>
                </a:solidFill>
                <a:latin typeface="Montserrat"/>
                <a:ea typeface="Montserrat"/>
                <a:cs typeface="Montserrat"/>
                <a:sym typeface="Montserrat"/>
              </a:rPr>
              <a:t> differences in the academic performance of student-athletes based on their sport? </a:t>
            </a:r>
            <a:endParaRPr b="1" sz="20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600">
              <a:solidFill>
                <a:schemeClr val="dk2"/>
              </a:solidFill>
              <a:latin typeface="Montserrat"/>
              <a:ea typeface="Montserrat"/>
              <a:cs typeface="Montserrat"/>
              <a:sym typeface="Montserrat"/>
            </a:endParaRPr>
          </a:p>
        </p:txBody>
      </p:sp>
      <p:graphicFrame>
        <p:nvGraphicFramePr>
          <p:cNvPr id="308" name="Google Shape;308;p31"/>
          <p:cNvGraphicFramePr/>
          <p:nvPr/>
        </p:nvGraphicFramePr>
        <p:xfrm>
          <a:off x="7236225" y="2200450"/>
          <a:ext cx="3000000" cy="3000000"/>
        </p:xfrm>
        <a:graphic>
          <a:graphicData uri="http://schemas.openxmlformats.org/drawingml/2006/table">
            <a:tbl>
              <a:tblPr>
                <a:noFill/>
                <a:tableStyleId>{3FCFF241-15C3-44FE-91B5-7C9FDF051EF3}</a:tableStyleId>
              </a:tblPr>
              <a:tblGrid>
                <a:gridCol w="1120775"/>
                <a:gridCol w="1249475"/>
                <a:gridCol w="1458750"/>
                <a:gridCol w="911525"/>
              </a:tblGrid>
              <a:tr h="498975">
                <a:tc gridSpan="4">
                  <a:txBody>
                    <a:bodyPr/>
                    <a:lstStyle/>
                    <a:p>
                      <a:pPr indent="0" lvl="0" marL="0" rtl="0" algn="ctr">
                        <a:spcBef>
                          <a:spcPts val="0"/>
                        </a:spcBef>
                        <a:spcAft>
                          <a:spcPts val="0"/>
                        </a:spcAft>
                        <a:buNone/>
                      </a:pPr>
                      <a:r>
                        <a:rPr b="1" lang="en-US" sz="1700"/>
                        <a:t>Top 3 Performing </a:t>
                      </a:r>
                      <a:r>
                        <a:rPr b="1" lang="en-US" sz="1700"/>
                        <a:t>Sport </a:t>
                      </a:r>
                      <a:r>
                        <a:rPr b="1" lang="en-US" sz="1700"/>
                        <a:t>Teams</a:t>
                      </a:r>
                      <a:endParaRPr b="1" sz="1700"/>
                    </a:p>
                  </a:txBody>
                  <a:tcPr marT="91425" marB="91425" marR="91425" marL="91425">
                    <a:solidFill>
                      <a:srgbClr val="B7B7B7"/>
                    </a:solidFill>
                  </a:tcPr>
                </a:tc>
                <a:tc hMerge="1"/>
                <a:tc hMerge="1"/>
                <a:tc hMerge="1"/>
              </a:tr>
              <a:tr h="361950">
                <a:tc>
                  <a:txBody>
                    <a:bodyPr/>
                    <a:lstStyle/>
                    <a:p>
                      <a:pPr indent="0" lvl="0" marL="0" rtl="0" algn="ctr">
                        <a:spcBef>
                          <a:spcPts val="0"/>
                        </a:spcBef>
                        <a:spcAft>
                          <a:spcPts val="0"/>
                        </a:spcAft>
                        <a:buNone/>
                      </a:pPr>
                      <a:r>
                        <a:rPr b="1" lang="en-US" sz="1500"/>
                        <a:t>Sport</a:t>
                      </a:r>
                      <a:endParaRPr b="1" sz="1500"/>
                    </a:p>
                  </a:txBody>
                  <a:tcPr marT="91425" marB="91425" marR="91425" marL="91425"/>
                </a:tc>
                <a:tc>
                  <a:txBody>
                    <a:bodyPr/>
                    <a:lstStyle/>
                    <a:p>
                      <a:pPr indent="0" lvl="0" marL="0" rtl="0" algn="ctr">
                        <a:spcBef>
                          <a:spcPts val="0"/>
                        </a:spcBef>
                        <a:spcAft>
                          <a:spcPts val="0"/>
                        </a:spcAft>
                        <a:buNone/>
                      </a:pPr>
                      <a:r>
                        <a:rPr b="1" lang="en-US" sz="1500"/>
                        <a:t>Mean GPA</a:t>
                      </a:r>
                      <a:endParaRPr b="1" sz="1500"/>
                    </a:p>
                  </a:txBody>
                  <a:tcPr marT="91425" marB="91425" marR="91425" marL="91425"/>
                </a:tc>
                <a:tc>
                  <a:txBody>
                    <a:bodyPr/>
                    <a:lstStyle/>
                    <a:p>
                      <a:pPr indent="0" lvl="0" marL="0" rtl="0" algn="ctr">
                        <a:spcBef>
                          <a:spcPts val="0"/>
                        </a:spcBef>
                        <a:spcAft>
                          <a:spcPts val="0"/>
                        </a:spcAft>
                        <a:buNone/>
                      </a:pPr>
                      <a:r>
                        <a:rPr b="1" lang="en-US" sz="1500"/>
                        <a:t>75</a:t>
                      </a:r>
                      <a:r>
                        <a:rPr b="1" lang="en-US" sz="1500"/>
                        <a:t>% above</a:t>
                      </a:r>
                      <a:endParaRPr b="1" sz="1500"/>
                    </a:p>
                  </a:txBody>
                  <a:tcPr marT="91425" marB="91425" marR="91425" marL="91425"/>
                </a:tc>
                <a:tc>
                  <a:txBody>
                    <a:bodyPr/>
                    <a:lstStyle/>
                    <a:p>
                      <a:pPr indent="0" lvl="0" marL="0" rtl="0" algn="ctr">
                        <a:spcBef>
                          <a:spcPts val="0"/>
                        </a:spcBef>
                        <a:spcAft>
                          <a:spcPts val="0"/>
                        </a:spcAft>
                        <a:buNone/>
                      </a:pPr>
                      <a:r>
                        <a:rPr b="1" lang="en-US" sz="1500"/>
                        <a:t>Count</a:t>
                      </a:r>
                      <a:endParaRPr b="1" sz="1500"/>
                    </a:p>
                  </a:txBody>
                  <a:tcPr marT="91425" marB="91425" marR="91425" marL="91425"/>
                </a:tc>
              </a:tr>
              <a:tr h="361950">
                <a:tc>
                  <a:txBody>
                    <a:bodyPr/>
                    <a:lstStyle/>
                    <a:p>
                      <a:pPr indent="0" lvl="0" marL="0" rtl="0" algn="ctr">
                        <a:spcBef>
                          <a:spcPts val="0"/>
                        </a:spcBef>
                        <a:spcAft>
                          <a:spcPts val="0"/>
                        </a:spcAft>
                        <a:buNone/>
                      </a:pPr>
                      <a:r>
                        <a:rPr b="1" lang="en-US"/>
                        <a:t>Kickball</a:t>
                      </a:r>
                      <a:endParaRPr b="1"/>
                    </a:p>
                  </a:txBody>
                  <a:tcPr marT="91425" marB="91425" marR="91425" marL="91425"/>
                </a:tc>
                <a:tc>
                  <a:txBody>
                    <a:bodyPr/>
                    <a:lstStyle/>
                    <a:p>
                      <a:pPr indent="0" lvl="0" marL="0" rtl="0" algn="ctr">
                        <a:spcBef>
                          <a:spcPts val="0"/>
                        </a:spcBef>
                        <a:spcAft>
                          <a:spcPts val="0"/>
                        </a:spcAft>
                        <a:buNone/>
                      </a:pPr>
                      <a:r>
                        <a:rPr lang="en-US"/>
                        <a:t>3.732</a:t>
                      </a:r>
                      <a:endParaRPr/>
                    </a:p>
                  </a:txBody>
                  <a:tcPr marT="91425" marB="91425" marR="91425" marL="91425"/>
                </a:tc>
                <a:tc>
                  <a:txBody>
                    <a:bodyPr/>
                    <a:lstStyle/>
                    <a:p>
                      <a:pPr indent="0" lvl="0" marL="0" rtl="0" algn="ctr">
                        <a:spcBef>
                          <a:spcPts val="0"/>
                        </a:spcBef>
                        <a:spcAft>
                          <a:spcPts val="0"/>
                        </a:spcAft>
                        <a:buNone/>
                      </a:pPr>
                      <a:r>
                        <a:rPr lang="en-US"/>
                        <a:t>3.691</a:t>
                      </a:r>
                      <a:endParaRPr/>
                    </a:p>
                  </a:txBody>
                  <a:tcPr marT="91425" marB="91425" marR="91425" marL="91425"/>
                </a:tc>
                <a:tc>
                  <a:txBody>
                    <a:bodyPr/>
                    <a:lstStyle/>
                    <a:p>
                      <a:pPr indent="0" lvl="0" marL="0" rtl="0" algn="ctr">
                        <a:spcBef>
                          <a:spcPts val="0"/>
                        </a:spcBef>
                        <a:spcAft>
                          <a:spcPts val="0"/>
                        </a:spcAft>
                        <a:buNone/>
                      </a:pPr>
                      <a:r>
                        <a:rPr lang="en-US"/>
                        <a:t>8</a:t>
                      </a:r>
                      <a:endParaRPr/>
                    </a:p>
                  </a:txBody>
                  <a:tcPr marT="91425" marB="91425" marR="91425" marL="91425"/>
                </a:tc>
              </a:tr>
              <a:tr h="361950">
                <a:tc>
                  <a:txBody>
                    <a:bodyPr/>
                    <a:lstStyle/>
                    <a:p>
                      <a:pPr indent="0" lvl="0" marL="0" rtl="0" algn="ctr">
                        <a:spcBef>
                          <a:spcPts val="0"/>
                        </a:spcBef>
                        <a:spcAft>
                          <a:spcPts val="0"/>
                        </a:spcAft>
                        <a:buNone/>
                      </a:pPr>
                      <a:r>
                        <a:rPr b="1" lang="en-US"/>
                        <a:t>Beach Volleyball</a:t>
                      </a:r>
                      <a:endParaRPr b="1"/>
                    </a:p>
                  </a:txBody>
                  <a:tcPr marT="91425" marB="91425" marR="91425" marL="91425"/>
                </a:tc>
                <a:tc>
                  <a:txBody>
                    <a:bodyPr/>
                    <a:lstStyle/>
                    <a:p>
                      <a:pPr indent="0" lvl="0" marL="0" rtl="0" algn="ctr">
                        <a:spcBef>
                          <a:spcPts val="0"/>
                        </a:spcBef>
                        <a:spcAft>
                          <a:spcPts val="0"/>
                        </a:spcAft>
                        <a:buNone/>
                      </a:pPr>
                      <a:r>
                        <a:rPr lang="en-US"/>
                        <a:t>3.665</a:t>
                      </a:r>
                      <a:endParaRPr/>
                    </a:p>
                  </a:txBody>
                  <a:tcPr marT="91425" marB="91425" marR="91425" marL="91425"/>
                </a:tc>
                <a:tc>
                  <a:txBody>
                    <a:bodyPr/>
                    <a:lstStyle/>
                    <a:p>
                      <a:pPr indent="0" lvl="0" marL="0" rtl="0" algn="ctr">
                        <a:spcBef>
                          <a:spcPts val="0"/>
                        </a:spcBef>
                        <a:spcAft>
                          <a:spcPts val="0"/>
                        </a:spcAft>
                        <a:buNone/>
                      </a:pPr>
                      <a:r>
                        <a:rPr lang="en-US"/>
                        <a:t>3.421</a:t>
                      </a:r>
                      <a:endParaRPr/>
                    </a:p>
                  </a:txBody>
                  <a:tcPr marT="91425" marB="91425" marR="91425" marL="91425"/>
                </a:tc>
                <a:tc>
                  <a:txBody>
                    <a:bodyPr/>
                    <a:lstStyle/>
                    <a:p>
                      <a:pPr indent="0" lvl="0" marL="0" rtl="0" algn="ctr">
                        <a:spcBef>
                          <a:spcPts val="0"/>
                        </a:spcBef>
                        <a:spcAft>
                          <a:spcPts val="0"/>
                        </a:spcAft>
                        <a:buNone/>
                      </a:pPr>
                      <a:r>
                        <a:rPr lang="en-US"/>
                        <a:t>10</a:t>
                      </a:r>
                      <a:endParaRPr/>
                    </a:p>
                  </a:txBody>
                  <a:tcPr marT="91425" marB="91425" marR="91425" marL="91425"/>
                </a:tc>
              </a:tr>
              <a:tr h="361950">
                <a:tc>
                  <a:txBody>
                    <a:bodyPr/>
                    <a:lstStyle/>
                    <a:p>
                      <a:pPr indent="0" lvl="0" marL="0" rtl="0" algn="ctr">
                        <a:spcBef>
                          <a:spcPts val="0"/>
                        </a:spcBef>
                        <a:spcAft>
                          <a:spcPts val="0"/>
                        </a:spcAft>
                        <a:buNone/>
                      </a:pPr>
                      <a:r>
                        <a:rPr b="1" lang="en-US"/>
                        <a:t>Ping Pong</a:t>
                      </a:r>
                      <a:endParaRPr b="1"/>
                    </a:p>
                  </a:txBody>
                  <a:tcPr marT="91425" marB="91425" marR="91425" marL="91425"/>
                </a:tc>
                <a:tc>
                  <a:txBody>
                    <a:bodyPr/>
                    <a:lstStyle/>
                    <a:p>
                      <a:pPr indent="0" lvl="0" marL="0" rtl="0" algn="ctr">
                        <a:spcBef>
                          <a:spcPts val="0"/>
                        </a:spcBef>
                        <a:spcAft>
                          <a:spcPts val="0"/>
                        </a:spcAft>
                        <a:buNone/>
                      </a:pPr>
                      <a:r>
                        <a:rPr lang="en-US"/>
                        <a:t>3.612</a:t>
                      </a:r>
                      <a:endParaRPr/>
                    </a:p>
                  </a:txBody>
                  <a:tcPr marT="91425" marB="91425" marR="91425" marL="91425"/>
                </a:tc>
                <a:tc>
                  <a:txBody>
                    <a:bodyPr/>
                    <a:lstStyle/>
                    <a:p>
                      <a:pPr indent="0" lvl="0" marL="0" rtl="0" algn="ctr">
                        <a:spcBef>
                          <a:spcPts val="0"/>
                        </a:spcBef>
                        <a:spcAft>
                          <a:spcPts val="0"/>
                        </a:spcAft>
                        <a:buNone/>
                      </a:pPr>
                      <a:r>
                        <a:rPr lang="en-US"/>
                        <a:t>3.467</a:t>
                      </a:r>
                      <a:endParaRPr/>
                    </a:p>
                  </a:txBody>
                  <a:tcPr marT="91425" marB="91425" marR="91425" marL="91425"/>
                </a:tc>
                <a:tc>
                  <a:txBody>
                    <a:bodyPr/>
                    <a:lstStyle/>
                    <a:p>
                      <a:pPr indent="0" lvl="0" marL="0" rtl="0" algn="ctr">
                        <a:spcBef>
                          <a:spcPts val="0"/>
                        </a:spcBef>
                        <a:spcAft>
                          <a:spcPts val="0"/>
                        </a:spcAft>
                        <a:buNone/>
                      </a:pPr>
                      <a:r>
                        <a:rPr lang="en-US"/>
                        <a:t>30</a:t>
                      </a:r>
                      <a:endParaRPr/>
                    </a:p>
                  </a:txBody>
                  <a:tcPr marT="91425" marB="91425" marR="91425" marL="91425"/>
                </a:tc>
              </a:tr>
            </a:tbl>
          </a:graphicData>
        </a:graphic>
      </p:graphicFrame>
      <p:graphicFrame>
        <p:nvGraphicFramePr>
          <p:cNvPr id="309" name="Google Shape;309;p31"/>
          <p:cNvGraphicFramePr/>
          <p:nvPr/>
        </p:nvGraphicFramePr>
        <p:xfrm>
          <a:off x="7236225" y="4512825"/>
          <a:ext cx="3000000" cy="3000000"/>
        </p:xfrm>
        <a:graphic>
          <a:graphicData uri="http://schemas.openxmlformats.org/drawingml/2006/table">
            <a:tbl>
              <a:tblPr>
                <a:noFill/>
                <a:tableStyleId>{3FCFF241-15C3-44FE-91B5-7C9FDF051EF3}</a:tableStyleId>
              </a:tblPr>
              <a:tblGrid>
                <a:gridCol w="1120775"/>
                <a:gridCol w="1249475"/>
                <a:gridCol w="1458750"/>
                <a:gridCol w="911525"/>
              </a:tblGrid>
              <a:tr h="498975">
                <a:tc gridSpan="4">
                  <a:txBody>
                    <a:bodyPr/>
                    <a:lstStyle/>
                    <a:p>
                      <a:pPr indent="0" lvl="0" marL="0" rtl="0" algn="ctr">
                        <a:spcBef>
                          <a:spcPts val="0"/>
                        </a:spcBef>
                        <a:spcAft>
                          <a:spcPts val="0"/>
                        </a:spcAft>
                        <a:buNone/>
                      </a:pPr>
                      <a:r>
                        <a:rPr b="1" lang="en-US" sz="1700"/>
                        <a:t>Bottom</a:t>
                      </a:r>
                      <a:r>
                        <a:rPr b="1" lang="en-US" sz="1700"/>
                        <a:t> 3 Performing </a:t>
                      </a:r>
                      <a:r>
                        <a:rPr b="1" lang="en-US" sz="1700"/>
                        <a:t>Sport </a:t>
                      </a:r>
                      <a:r>
                        <a:rPr b="1" lang="en-US" sz="1700"/>
                        <a:t>Teams</a:t>
                      </a:r>
                      <a:endParaRPr b="1" sz="1700"/>
                    </a:p>
                  </a:txBody>
                  <a:tcPr marT="91425" marB="91425" marR="91425" marL="91425">
                    <a:solidFill>
                      <a:srgbClr val="B7B7B7"/>
                    </a:solidFill>
                  </a:tcPr>
                </a:tc>
                <a:tc hMerge="1"/>
                <a:tc hMerge="1"/>
                <a:tc hMerge="1"/>
              </a:tr>
              <a:tr h="361950">
                <a:tc>
                  <a:txBody>
                    <a:bodyPr/>
                    <a:lstStyle/>
                    <a:p>
                      <a:pPr indent="0" lvl="0" marL="0" rtl="0" algn="ctr">
                        <a:spcBef>
                          <a:spcPts val="0"/>
                        </a:spcBef>
                        <a:spcAft>
                          <a:spcPts val="0"/>
                        </a:spcAft>
                        <a:buNone/>
                      </a:pPr>
                      <a:r>
                        <a:rPr b="1" lang="en-US" sz="1500"/>
                        <a:t>Sport</a:t>
                      </a:r>
                      <a:endParaRPr b="1" sz="1500"/>
                    </a:p>
                  </a:txBody>
                  <a:tcPr marT="91425" marB="91425" marR="91425" marL="91425"/>
                </a:tc>
                <a:tc>
                  <a:txBody>
                    <a:bodyPr/>
                    <a:lstStyle/>
                    <a:p>
                      <a:pPr indent="0" lvl="0" marL="0" rtl="0" algn="ctr">
                        <a:spcBef>
                          <a:spcPts val="0"/>
                        </a:spcBef>
                        <a:spcAft>
                          <a:spcPts val="0"/>
                        </a:spcAft>
                        <a:buNone/>
                      </a:pPr>
                      <a:r>
                        <a:rPr b="1" lang="en-US" sz="1500"/>
                        <a:t>Mean GPA</a:t>
                      </a:r>
                      <a:endParaRPr b="1" sz="1500"/>
                    </a:p>
                  </a:txBody>
                  <a:tcPr marT="91425" marB="91425" marR="91425" marL="91425"/>
                </a:tc>
                <a:tc>
                  <a:txBody>
                    <a:bodyPr/>
                    <a:lstStyle/>
                    <a:p>
                      <a:pPr indent="0" lvl="0" marL="0" rtl="0" algn="ctr">
                        <a:spcBef>
                          <a:spcPts val="0"/>
                        </a:spcBef>
                        <a:spcAft>
                          <a:spcPts val="0"/>
                        </a:spcAft>
                        <a:buNone/>
                      </a:pPr>
                      <a:r>
                        <a:rPr b="1" lang="en-US" sz="1500"/>
                        <a:t>75</a:t>
                      </a:r>
                      <a:r>
                        <a:rPr b="1" lang="en-US" sz="1500"/>
                        <a:t>% </a:t>
                      </a:r>
                      <a:r>
                        <a:rPr b="1" lang="en-US" sz="1500"/>
                        <a:t>below</a:t>
                      </a:r>
                      <a:endParaRPr b="1" sz="1500"/>
                    </a:p>
                  </a:txBody>
                  <a:tcPr marT="91425" marB="91425" marR="91425" marL="91425"/>
                </a:tc>
                <a:tc>
                  <a:txBody>
                    <a:bodyPr/>
                    <a:lstStyle/>
                    <a:p>
                      <a:pPr indent="0" lvl="0" marL="0" rtl="0" algn="ctr">
                        <a:spcBef>
                          <a:spcPts val="0"/>
                        </a:spcBef>
                        <a:spcAft>
                          <a:spcPts val="0"/>
                        </a:spcAft>
                        <a:buNone/>
                      </a:pPr>
                      <a:r>
                        <a:rPr b="1" lang="en-US" sz="1500"/>
                        <a:t>Count</a:t>
                      </a:r>
                      <a:endParaRPr b="1" sz="1500"/>
                    </a:p>
                  </a:txBody>
                  <a:tcPr marT="91425" marB="91425" marR="91425" marL="91425"/>
                </a:tc>
              </a:tr>
              <a:tr h="361950">
                <a:tc>
                  <a:txBody>
                    <a:bodyPr/>
                    <a:lstStyle/>
                    <a:p>
                      <a:pPr indent="0" lvl="0" marL="0" rtl="0" algn="ctr">
                        <a:spcBef>
                          <a:spcPts val="0"/>
                        </a:spcBef>
                        <a:spcAft>
                          <a:spcPts val="0"/>
                        </a:spcAft>
                        <a:buNone/>
                      </a:pPr>
                      <a:r>
                        <a:rPr b="1" lang="en-US"/>
                        <a:t>Roller Derby</a:t>
                      </a:r>
                      <a:endParaRPr b="1"/>
                    </a:p>
                  </a:txBody>
                  <a:tcPr marT="91425" marB="91425" marR="91425" marL="91425"/>
                </a:tc>
                <a:tc>
                  <a:txBody>
                    <a:bodyPr/>
                    <a:lstStyle/>
                    <a:p>
                      <a:pPr indent="0" lvl="0" marL="0" rtl="0" algn="ctr">
                        <a:spcBef>
                          <a:spcPts val="0"/>
                        </a:spcBef>
                        <a:spcAft>
                          <a:spcPts val="0"/>
                        </a:spcAft>
                        <a:buNone/>
                      </a:pPr>
                      <a:r>
                        <a:rPr lang="en-US"/>
                        <a:t>3.177</a:t>
                      </a:r>
                      <a:endParaRPr/>
                    </a:p>
                  </a:txBody>
                  <a:tcPr marT="91425" marB="91425" marR="91425" marL="91425"/>
                </a:tc>
                <a:tc>
                  <a:txBody>
                    <a:bodyPr/>
                    <a:lstStyle/>
                    <a:p>
                      <a:pPr indent="0" lvl="0" marL="0" rtl="0" algn="ctr">
                        <a:spcBef>
                          <a:spcPts val="0"/>
                        </a:spcBef>
                        <a:spcAft>
                          <a:spcPts val="0"/>
                        </a:spcAft>
                        <a:buNone/>
                      </a:pPr>
                      <a:r>
                        <a:rPr lang="en-US"/>
                        <a:t>3.350</a:t>
                      </a:r>
                      <a:endParaRPr/>
                    </a:p>
                  </a:txBody>
                  <a:tcPr marT="91425" marB="91425" marR="91425" marL="91425"/>
                </a:tc>
                <a:tc>
                  <a:txBody>
                    <a:bodyPr/>
                    <a:lstStyle/>
                    <a:p>
                      <a:pPr indent="0" lvl="0" marL="0" rtl="0" algn="ctr">
                        <a:spcBef>
                          <a:spcPts val="0"/>
                        </a:spcBef>
                        <a:spcAft>
                          <a:spcPts val="0"/>
                        </a:spcAft>
                        <a:buNone/>
                      </a:pPr>
                      <a:r>
                        <a:rPr lang="en-US"/>
                        <a:t>29</a:t>
                      </a:r>
                      <a:endParaRPr/>
                    </a:p>
                  </a:txBody>
                  <a:tcPr marT="91425" marB="91425" marR="91425" marL="91425"/>
                </a:tc>
              </a:tr>
              <a:tr h="361950">
                <a:tc>
                  <a:txBody>
                    <a:bodyPr/>
                    <a:lstStyle/>
                    <a:p>
                      <a:pPr indent="0" lvl="0" marL="0" rtl="0" algn="ctr">
                        <a:spcBef>
                          <a:spcPts val="0"/>
                        </a:spcBef>
                        <a:spcAft>
                          <a:spcPts val="0"/>
                        </a:spcAft>
                        <a:buNone/>
                      </a:pPr>
                      <a:r>
                        <a:rPr b="1" lang="en-US"/>
                        <a:t>Badminton</a:t>
                      </a:r>
                      <a:endParaRPr b="1"/>
                    </a:p>
                  </a:txBody>
                  <a:tcPr marT="91425" marB="91425" marR="91425" marL="91425"/>
                </a:tc>
                <a:tc>
                  <a:txBody>
                    <a:bodyPr/>
                    <a:lstStyle/>
                    <a:p>
                      <a:pPr indent="0" lvl="0" marL="0" rtl="0" algn="ctr">
                        <a:spcBef>
                          <a:spcPts val="0"/>
                        </a:spcBef>
                        <a:spcAft>
                          <a:spcPts val="0"/>
                        </a:spcAft>
                        <a:buNone/>
                      </a:pPr>
                      <a:r>
                        <a:rPr lang="en-US"/>
                        <a:t>3.025</a:t>
                      </a:r>
                      <a:endParaRPr/>
                    </a:p>
                  </a:txBody>
                  <a:tcPr marT="91425" marB="91425" marR="91425" marL="91425"/>
                </a:tc>
                <a:tc>
                  <a:txBody>
                    <a:bodyPr/>
                    <a:lstStyle/>
                    <a:p>
                      <a:pPr indent="0" lvl="0" marL="0" rtl="0" algn="ctr">
                        <a:spcBef>
                          <a:spcPts val="0"/>
                        </a:spcBef>
                        <a:spcAft>
                          <a:spcPts val="0"/>
                        </a:spcAft>
                        <a:buNone/>
                      </a:pPr>
                      <a:r>
                        <a:rPr lang="en-US"/>
                        <a:t>3.198</a:t>
                      </a:r>
                      <a:endParaRPr/>
                    </a:p>
                  </a:txBody>
                  <a:tcPr marT="91425" marB="91425" marR="91425" marL="91425"/>
                </a:tc>
                <a:tc>
                  <a:txBody>
                    <a:bodyPr/>
                    <a:lstStyle/>
                    <a:p>
                      <a:pPr indent="0" lvl="0" marL="0" rtl="0" algn="ctr">
                        <a:spcBef>
                          <a:spcPts val="0"/>
                        </a:spcBef>
                        <a:spcAft>
                          <a:spcPts val="0"/>
                        </a:spcAft>
                        <a:buNone/>
                      </a:pPr>
                      <a:r>
                        <a:rPr lang="en-US"/>
                        <a:t>58</a:t>
                      </a:r>
                      <a:endParaRPr/>
                    </a:p>
                  </a:txBody>
                  <a:tcPr marT="91425" marB="91425" marR="91425" marL="91425"/>
                </a:tc>
              </a:tr>
              <a:tr h="361950">
                <a:tc>
                  <a:txBody>
                    <a:bodyPr/>
                    <a:lstStyle/>
                    <a:p>
                      <a:pPr indent="0" lvl="0" marL="0" rtl="0" algn="ctr">
                        <a:spcBef>
                          <a:spcPts val="0"/>
                        </a:spcBef>
                        <a:spcAft>
                          <a:spcPts val="0"/>
                        </a:spcAft>
                        <a:buNone/>
                      </a:pPr>
                      <a:r>
                        <a:rPr b="1" lang="en-US"/>
                        <a:t>Volleyball</a:t>
                      </a:r>
                      <a:endParaRPr b="1"/>
                    </a:p>
                  </a:txBody>
                  <a:tcPr marT="91425" marB="91425" marR="91425" marL="91425"/>
                </a:tc>
                <a:tc>
                  <a:txBody>
                    <a:bodyPr/>
                    <a:lstStyle/>
                    <a:p>
                      <a:pPr indent="0" lvl="0" marL="0" rtl="0" algn="ctr">
                        <a:spcBef>
                          <a:spcPts val="0"/>
                        </a:spcBef>
                        <a:spcAft>
                          <a:spcPts val="0"/>
                        </a:spcAft>
                        <a:buNone/>
                      </a:pPr>
                      <a:r>
                        <a:rPr lang="en-US"/>
                        <a:t>3.009</a:t>
                      </a:r>
                      <a:endParaRPr/>
                    </a:p>
                  </a:txBody>
                  <a:tcPr marT="91425" marB="91425" marR="91425" marL="91425"/>
                </a:tc>
                <a:tc>
                  <a:txBody>
                    <a:bodyPr/>
                    <a:lstStyle/>
                    <a:p>
                      <a:pPr indent="0" lvl="0" marL="0" rtl="0" algn="ctr">
                        <a:spcBef>
                          <a:spcPts val="0"/>
                        </a:spcBef>
                        <a:spcAft>
                          <a:spcPts val="0"/>
                        </a:spcAft>
                        <a:buNone/>
                      </a:pPr>
                      <a:r>
                        <a:rPr lang="en-US"/>
                        <a:t>3.430</a:t>
                      </a:r>
                      <a:endParaRPr/>
                    </a:p>
                  </a:txBody>
                  <a:tcPr marT="91425" marB="91425" marR="91425" marL="91425"/>
                </a:tc>
                <a:tc>
                  <a:txBody>
                    <a:bodyPr/>
                    <a:lstStyle/>
                    <a:p>
                      <a:pPr indent="0" lvl="0" marL="0" rtl="0" algn="ctr">
                        <a:spcBef>
                          <a:spcPts val="0"/>
                        </a:spcBef>
                        <a:spcAft>
                          <a:spcPts val="0"/>
                        </a:spcAft>
                        <a:buNone/>
                      </a:pPr>
                      <a:r>
                        <a:rPr lang="en-US"/>
                        <a:t>17</a:t>
                      </a:r>
                      <a:endParaRPr/>
                    </a:p>
                  </a:txBody>
                  <a:tcPr marT="91425" marB="91425" marR="91425" marL="91425"/>
                </a:tc>
              </a:tr>
            </a:tbl>
          </a:graphicData>
        </a:graphic>
      </p:graphicFrame>
      <p:pic>
        <p:nvPicPr>
          <p:cNvPr id="310" name="Google Shape;310;p31"/>
          <p:cNvPicPr preferRelativeResize="0"/>
          <p:nvPr/>
        </p:nvPicPr>
        <p:blipFill>
          <a:blip r:embed="rId3">
            <a:alphaModFix/>
          </a:blip>
          <a:stretch>
            <a:fillRect/>
          </a:stretch>
        </p:blipFill>
        <p:spPr>
          <a:xfrm>
            <a:off x="0" y="2200450"/>
            <a:ext cx="7169086" cy="4624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Agenda</a:t>
            </a:r>
            <a:endParaRPr sz="7500">
              <a:solidFill>
                <a:schemeClr val="accent2"/>
              </a:solidFill>
              <a:latin typeface="Bebas Neue"/>
              <a:ea typeface="Bebas Neue"/>
              <a:cs typeface="Bebas Neue"/>
              <a:sym typeface="Bebas Neue"/>
            </a:endParaRPr>
          </a:p>
        </p:txBody>
      </p:sp>
      <p:sp>
        <p:nvSpPr>
          <p:cNvPr id="109" name="Google Shape;109;p14"/>
          <p:cNvSpPr txBox="1"/>
          <p:nvPr/>
        </p:nvSpPr>
        <p:spPr>
          <a:xfrm>
            <a:off x="881800" y="1912275"/>
            <a:ext cx="10756500" cy="44658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Walk through all analysis </a:t>
            </a:r>
            <a:endParaRPr sz="2000">
              <a:solidFill>
                <a:schemeClr val="dk2"/>
              </a:solidFill>
              <a:latin typeface="Montserrat Medium"/>
              <a:ea typeface="Montserrat Medium"/>
              <a:cs typeface="Montserrat Medium"/>
              <a:sym typeface="Montserrat Medium"/>
            </a:endParaRPr>
          </a:p>
          <a:p>
            <a:pPr indent="-355600" lvl="0" marL="457200" rtl="0" algn="l">
              <a:lnSpc>
                <a:spcPct val="20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Student performance across different geographic areas</a:t>
            </a:r>
            <a:endParaRPr sz="2000">
              <a:solidFill>
                <a:schemeClr val="dk2"/>
              </a:solidFill>
              <a:latin typeface="Montserrat Medium"/>
              <a:ea typeface="Montserrat Medium"/>
              <a:cs typeface="Montserrat Medium"/>
              <a:sym typeface="Montserrat Medium"/>
            </a:endParaRPr>
          </a:p>
          <a:p>
            <a:pPr indent="-355600" lvl="0" marL="457200" rtl="0" algn="l">
              <a:lnSpc>
                <a:spcPct val="200000"/>
              </a:lnSpc>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Schedule moving forward</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nvSpPr>
        <p:spPr>
          <a:xfrm>
            <a:off x="717750" y="2635100"/>
            <a:ext cx="10756500" cy="309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1"/>
                </a:solidFill>
                <a:latin typeface="Montserrat"/>
                <a:ea typeface="Montserrat"/>
                <a:cs typeface="Montserrat"/>
                <a:sym typeface="Montserrat"/>
              </a:rPr>
              <a:t>Approach:</a:t>
            </a:r>
            <a:endParaRPr b="1"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000">
                <a:solidFill>
                  <a:schemeClr val="dk1"/>
                </a:solidFill>
                <a:latin typeface="Montserrat"/>
                <a:ea typeface="Montserrat"/>
                <a:cs typeface="Montserrat"/>
                <a:sym typeface="Montserrat"/>
              </a:rPr>
              <a:t>For each region and school year (from High School to Senior), compare the median GPA</a:t>
            </a:r>
            <a:endParaRPr b="1"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US" sz="2000">
                <a:solidFill>
                  <a:schemeClr val="dk1"/>
                </a:solidFill>
                <a:latin typeface="Montserrat"/>
                <a:ea typeface="Montserrat"/>
                <a:cs typeface="Montserrat"/>
                <a:sym typeface="Montserrat"/>
              </a:rPr>
              <a:t>Key Insight:</a:t>
            </a:r>
            <a:endParaRPr b="1" sz="2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000">
                <a:solidFill>
                  <a:schemeClr val="dk1"/>
                </a:solidFill>
                <a:latin typeface="Montserrat"/>
                <a:ea typeface="Montserrat"/>
                <a:cs typeface="Montserrat"/>
                <a:sym typeface="Montserrat"/>
              </a:rPr>
              <a:t>While </a:t>
            </a:r>
            <a:r>
              <a:rPr b="1" lang="en-US" sz="2000">
                <a:solidFill>
                  <a:schemeClr val="dk1"/>
                </a:solidFill>
                <a:latin typeface="Montserrat"/>
                <a:ea typeface="Montserrat"/>
                <a:cs typeface="Montserrat"/>
                <a:sym typeface="Montserrat"/>
              </a:rPr>
              <a:t>not definitive</a:t>
            </a:r>
            <a:r>
              <a:rPr lang="en-US" sz="2000">
                <a:solidFill>
                  <a:schemeClr val="dk1"/>
                </a:solidFill>
                <a:latin typeface="Montserrat"/>
                <a:ea typeface="Montserrat"/>
                <a:cs typeface="Montserrat"/>
                <a:sym typeface="Montserrat"/>
              </a:rPr>
              <a:t>, the graphs suggest that generally,  students entering college with </a:t>
            </a:r>
            <a:r>
              <a:rPr b="1" lang="en-US" sz="2000">
                <a:solidFill>
                  <a:schemeClr val="accent2"/>
                </a:solidFill>
                <a:latin typeface="Montserrat"/>
                <a:ea typeface="Montserrat"/>
                <a:cs typeface="Montserrat"/>
                <a:sym typeface="Montserrat"/>
              </a:rPr>
              <a:t>higher high school GPAs</a:t>
            </a:r>
            <a:r>
              <a:rPr lang="en-US" sz="2000">
                <a:solidFill>
                  <a:schemeClr val="dk1"/>
                </a:solidFill>
                <a:latin typeface="Montserrat"/>
                <a:ea typeface="Montserrat"/>
                <a:cs typeface="Montserrat"/>
                <a:sym typeface="Montserrat"/>
              </a:rPr>
              <a:t> are more likely to perform well in college, as reflected in their </a:t>
            </a:r>
            <a:r>
              <a:rPr b="1" lang="en-US" sz="2000">
                <a:solidFill>
                  <a:schemeClr val="accent2"/>
                </a:solidFill>
                <a:latin typeface="Montserrat"/>
                <a:ea typeface="Montserrat"/>
                <a:cs typeface="Montserrat"/>
                <a:sym typeface="Montserrat"/>
              </a:rPr>
              <a:t>higher college GPAs</a:t>
            </a:r>
            <a:r>
              <a:rPr lang="en-US" sz="2000">
                <a:solidFill>
                  <a:schemeClr val="dk1"/>
                </a:solidFill>
                <a:latin typeface="Montserrat"/>
                <a:ea typeface="Montserrat"/>
                <a:cs typeface="Montserrat"/>
                <a:sym typeface="Montserrat"/>
              </a:rPr>
              <a:t>.</a:t>
            </a:r>
            <a:endParaRPr sz="2000">
              <a:solidFill>
                <a:schemeClr val="dk1"/>
              </a:solidFill>
              <a:latin typeface="Montserrat"/>
              <a:ea typeface="Montserrat"/>
              <a:cs typeface="Montserrat"/>
              <a:sym typeface="Montserrat"/>
            </a:endParaRPr>
          </a:p>
        </p:txBody>
      </p:sp>
      <p:sp>
        <p:nvSpPr>
          <p:cNvPr id="317" name="Google Shape;317;p32"/>
          <p:cNvSpPr txBox="1"/>
          <p:nvPr/>
        </p:nvSpPr>
        <p:spPr>
          <a:xfrm>
            <a:off x="-57900" y="1743475"/>
            <a:ext cx="123078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b="1" lang="en-US" sz="2000">
                <a:solidFill>
                  <a:schemeClr val="dk1"/>
                </a:solidFill>
                <a:highlight>
                  <a:srgbClr val="FFFFFF"/>
                </a:highlight>
                <a:latin typeface="Montserrat"/>
                <a:ea typeface="Montserrat"/>
                <a:cs typeface="Montserrat"/>
                <a:sym typeface="Montserrat"/>
              </a:rPr>
              <a:t>Find if there are trends or correlation with two or more variables (e.g. Do students from certain geographic areas with higher HS GPA perform better throughout their college)</a:t>
            </a:r>
            <a:endParaRPr b="1" sz="2000">
              <a:solidFill>
                <a:schemeClr val="dk2"/>
              </a:solidFill>
              <a:latin typeface="Montserrat"/>
              <a:ea typeface="Montserrat"/>
              <a:cs typeface="Montserrat"/>
              <a:sym typeface="Montserrat"/>
            </a:endParaRPr>
          </a:p>
        </p:txBody>
      </p:sp>
      <p:sp>
        <p:nvSpPr>
          <p:cNvPr id="318" name="Google Shape;318;p32"/>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Additional Question</a:t>
            </a:r>
            <a:endParaRPr sz="7500">
              <a:solidFill>
                <a:schemeClr val="accent2"/>
              </a:solidFill>
              <a:latin typeface="Bebas Neue"/>
              <a:ea typeface="Bebas Neue"/>
              <a:cs typeface="Bebas Neue"/>
              <a:sym typeface="Bebas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3"/>
          <p:cNvSpPr txBox="1"/>
          <p:nvPr/>
        </p:nvSpPr>
        <p:spPr>
          <a:xfrm>
            <a:off x="717750" y="2002088"/>
            <a:ext cx="107565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Domestic Students</a:t>
            </a:r>
            <a:endParaRPr sz="2000">
              <a:solidFill>
                <a:schemeClr val="dk1"/>
              </a:solidFill>
              <a:latin typeface="Montserrat"/>
              <a:ea typeface="Montserrat"/>
              <a:cs typeface="Montserrat"/>
              <a:sym typeface="Montserrat"/>
            </a:endParaRPr>
          </a:p>
        </p:txBody>
      </p:sp>
      <p:pic>
        <p:nvPicPr>
          <p:cNvPr id="325" name="Google Shape;325;p33"/>
          <p:cNvPicPr preferRelativeResize="0"/>
          <p:nvPr/>
        </p:nvPicPr>
        <p:blipFill rotWithShape="1">
          <a:blip r:embed="rId3">
            <a:alphaModFix/>
          </a:blip>
          <a:srcRect b="0" l="0" r="13830" t="0"/>
          <a:stretch/>
        </p:blipFill>
        <p:spPr>
          <a:xfrm>
            <a:off x="61100" y="2627300"/>
            <a:ext cx="5641825" cy="3718776"/>
          </a:xfrm>
          <a:prstGeom prst="rect">
            <a:avLst/>
          </a:prstGeom>
          <a:noFill/>
          <a:ln>
            <a:noFill/>
          </a:ln>
        </p:spPr>
      </p:pic>
      <p:pic>
        <p:nvPicPr>
          <p:cNvPr id="326" name="Google Shape;326;p33"/>
          <p:cNvPicPr preferRelativeResize="0"/>
          <p:nvPr/>
        </p:nvPicPr>
        <p:blipFill rotWithShape="1">
          <a:blip r:embed="rId3">
            <a:alphaModFix/>
          </a:blip>
          <a:srcRect b="62353" l="85918" r="0" t="0"/>
          <a:stretch/>
        </p:blipFill>
        <p:spPr>
          <a:xfrm>
            <a:off x="4526725" y="2657500"/>
            <a:ext cx="921925" cy="1399975"/>
          </a:xfrm>
          <a:prstGeom prst="rect">
            <a:avLst/>
          </a:prstGeom>
          <a:noFill/>
          <a:ln>
            <a:noFill/>
          </a:ln>
        </p:spPr>
      </p:pic>
      <p:sp>
        <p:nvSpPr>
          <p:cNvPr id="327" name="Google Shape;327;p33"/>
          <p:cNvSpPr txBox="1"/>
          <p:nvPr/>
        </p:nvSpPr>
        <p:spPr>
          <a:xfrm>
            <a:off x="-57900" y="974675"/>
            <a:ext cx="123078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b="1" lang="en-US" sz="2000">
                <a:solidFill>
                  <a:schemeClr val="dk1"/>
                </a:solidFill>
                <a:highlight>
                  <a:srgbClr val="FFFFFF"/>
                </a:highlight>
                <a:latin typeface="Montserrat"/>
                <a:ea typeface="Montserrat"/>
                <a:cs typeface="Montserrat"/>
                <a:sym typeface="Montserrat"/>
              </a:rPr>
              <a:t>Find if there are trends or correlation with two or more variables (e.g. Do students from certain geographic areas with higher HS GPA perform better throughout their college)</a:t>
            </a:r>
            <a:endParaRPr b="1" sz="2000">
              <a:solidFill>
                <a:schemeClr val="dk2"/>
              </a:solidFill>
              <a:latin typeface="Montserrat"/>
              <a:ea typeface="Montserrat"/>
              <a:cs typeface="Montserrat"/>
              <a:sym typeface="Montserrat"/>
            </a:endParaRPr>
          </a:p>
        </p:txBody>
      </p:sp>
      <p:graphicFrame>
        <p:nvGraphicFramePr>
          <p:cNvPr id="328" name="Google Shape;328;p33"/>
          <p:cNvGraphicFramePr/>
          <p:nvPr/>
        </p:nvGraphicFramePr>
        <p:xfrm>
          <a:off x="5702925" y="2648150"/>
          <a:ext cx="3000000" cy="3000000"/>
        </p:xfrm>
        <a:graphic>
          <a:graphicData uri="http://schemas.openxmlformats.org/drawingml/2006/table">
            <a:tbl>
              <a:tblPr>
                <a:noFill/>
                <a:tableStyleId>{3FCFF241-15C3-44FE-91B5-7C9FDF051EF3}</a:tableStyleId>
              </a:tblPr>
              <a:tblGrid>
                <a:gridCol w="1336425"/>
                <a:gridCol w="574800"/>
                <a:gridCol w="1252700"/>
                <a:gridCol w="1366050"/>
                <a:gridCol w="1002800"/>
                <a:gridCol w="842525"/>
              </a:tblGrid>
              <a:tr h="381000">
                <a:tc>
                  <a:txBody>
                    <a:bodyPr/>
                    <a:lstStyle/>
                    <a:p>
                      <a:pPr indent="0" lvl="0" marL="0" rtl="0" algn="ctr">
                        <a:spcBef>
                          <a:spcPts val="0"/>
                        </a:spcBef>
                        <a:spcAft>
                          <a:spcPts val="0"/>
                        </a:spcAft>
                        <a:buNone/>
                      </a:pPr>
                      <a:r>
                        <a:t/>
                      </a:r>
                      <a:endParaRPr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HS</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Freshman</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Sophomore</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Junior</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Senior</a:t>
                      </a:r>
                      <a:endParaRPr b="1" sz="1500"/>
                    </a:p>
                  </a:txBody>
                  <a:tcPr marT="91425" marB="91425" marR="91425" marL="91425">
                    <a:solidFill>
                      <a:srgbClr val="D9D9D9"/>
                    </a:solidFill>
                  </a:tcPr>
                </a:tc>
              </a:tr>
              <a:tr h="381000">
                <a:tc>
                  <a:txBody>
                    <a:bodyPr/>
                    <a:lstStyle/>
                    <a:p>
                      <a:pPr indent="0" lvl="0" marL="0" rtl="0" algn="ctr">
                        <a:spcBef>
                          <a:spcPts val="0"/>
                        </a:spcBef>
                        <a:spcAft>
                          <a:spcPts val="0"/>
                        </a:spcAft>
                        <a:buNone/>
                      </a:pPr>
                      <a:r>
                        <a:rPr b="1" lang="en-US" sz="1500"/>
                        <a:t>Midwest</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4.0</a:t>
                      </a:r>
                      <a:endParaRPr sz="1500"/>
                    </a:p>
                  </a:txBody>
                  <a:tcPr marT="91425" marB="91425" marR="91425" marL="91425"/>
                </a:tc>
                <a:tc>
                  <a:txBody>
                    <a:bodyPr/>
                    <a:lstStyle/>
                    <a:p>
                      <a:pPr indent="0" lvl="0" marL="0" rtl="0" algn="ctr">
                        <a:spcBef>
                          <a:spcPts val="0"/>
                        </a:spcBef>
                        <a:spcAft>
                          <a:spcPts val="0"/>
                        </a:spcAft>
                        <a:buNone/>
                      </a:pPr>
                      <a:r>
                        <a:rPr lang="en-US" sz="1500"/>
                        <a:t>3.545</a:t>
                      </a:r>
                      <a:endParaRPr sz="1500"/>
                    </a:p>
                  </a:txBody>
                  <a:tcPr marT="91425" marB="91425" marR="91425" marL="91425"/>
                </a:tc>
                <a:tc>
                  <a:txBody>
                    <a:bodyPr/>
                    <a:lstStyle/>
                    <a:p>
                      <a:pPr indent="0" lvl="0" marL="0" rtl="0" algn="ctr">
                        <a:spcBef>
                          <a:spcPts val="0"/>
                        </a:spcBef>
                        <a:spcAft>
                          <a:spcPts val="0"/>
                        </a:spcAft>
                        <a:buNone/>
                      </a:pPr>
                      <a:r>
                        <a:rPr lang="en-US" sz="1500"/>
                        <a:t>3.23</a:t>
                      </a:r>
                      <a:endParaRPr sz="1500"/>
                    </a:p>
                  </a:txBody>
                  <a:tcPr marT="91425" marB="91425" marR="91425" marL="91425"/>
                </a:tc>
                <a:tc>
                  <a:txBody>
                    <a:bodyPr/>
                    <a:lstStyle/>
                    <a:p>
                      <a:pPr indent="0" lvl="0" marL="0" rtl="0" algn="ctr">
                        <a:spcBef>
                          <a:spcPts val="0"/>
                        </a:spcBef>
                        <a:spcAft>
                          <a:spcPts val="0"/>
                        </a:spcAft>
                        <a:buNone/>
                      </a:pPr>
                      <a:r>
                        <a:rPr lang="en-US" sz="1500"/>
                        <a:t>3.400</a:t>
                      </a:r>
                      <a:endParaRPr sz="1500"/>
                    </a:p>
                  </a:txBody>
                  <a:tcPr marT="91425" marB="91425" marR="91425" marL="91425"/>
                </a:tc>
                <a:tc>
                  <a:txBody>
                    <a:bodyPr/>
                    <a:lstStyle/>
                    <a:p>
                      <a:pPr indent="0" lvl="0" marL="0" rtl="0" algn="ctr">
                        <a:spcBef>
                          <a:spcPts val="0"/>
                        </a:spcBef>
                        <a:spcAft>
                          <a:spcPts val="0"/>
                        </a:spcAft>
                        <a:buNone/>
                      </a:pPr>
                      <a:r>
                        <a:rPr lang="en-US" sz="1500"/>
                        <a:t>3.480</a:t>
                      </a:r>
                      <a:endParaRPr sz="1500"/>
                    </a:p>
                  </a:txBody>
                  <a:tcPr marT="91425" marB="91425" marR="91425" marL="91425"/>
                </a:tc>
              </a:tr>
              <a:tr h="381000">
                <a:tc>
                  <a:txBody>
                    <a:bodyPr/>
                    <a:lstStyle/>
                    <a:p>
                      <a:pPr indent="0" lvl="0" marL="0" rtl="0" algn="ctr">
                        <a:spcBef>
                          <a:spcPts val="0"/>
                        </a:spcBef>
                        <a:spcAft>
                          <a:spcPts val="0"/>
                        </a:spcAft>
                        <a:buNone/>
                      </a:pPr>
                      <a:r>
                        <a:rPr b="1" lang="en-US" sz="1500"/>
                        <a:t>Pacific</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3.9</a:t>
                      </a:r>
                      <a:endParaRPr sz="1500"/>
                    </a:p>
                  </a:txBody>
                  <a:tcPr marT="91425" marB="91425" marR="91425" marL="91425"/>
                </a:tc>
                <a:tc>
                  <a:txBody>
                    <a:bodyPr/>
                    <a:lstStyle/>
                    <a:p>
                      <a:pPr indent="0" lvl="0" marL="0" rtl="0" algn="ctr">
                        <a:spcBef>
                          <a:spcPts val="0"/>
                        </a:spcBef>
                        <a:spcAft>
                          <a:spcPts val="0"/>
                        </a:spcAft>
                        <a:buNone/>
                      </a:pPr>
                      <a:r>
                        <a:rPr lang="en-US" sz="1500"/>
                        <a:t>3.390</a:t>
                      </a:r>
                      <a:endParaRPr sz="1500"/>
                    </a:p>
                  </a:txBody>
                  <a:tcPr marT="91425" marB="91425" marR="91425" marL="91425"/>
                </a:tc>
                <a:tc>
                  <a:txBody>
                    <a:bodyPr/>
                    <a:lstStyle/>
                    <a:p>
                      <a:pPr indent="0" lvl="0" marL="0" rtl="0" algn="ctr">
                        <a:spcBef>
                          <a:spcPts val="0"/>
                        </a:spcBef>
                        <a:spcAft>
                          <a:spcPts val="0"/>
                        </a:spcAft>
                        <a:buNone/>
                      </a:pPr>
                      <a:r>
                        <a:rPr lang="en-US" sz="1500"/>
                        <a:t>3.55</a:t>
                      </a:r>
                      <a:endParaRPr sz="1500"/>
                    </a:p>
                  </a:txBody>
                  <a:tcPr marT="91425" marB="91425" marR="91425" marL="91425"/>
                </a:tc>
                <a:tc>
                  <a:txBody>
                    <a:bodyPr/>
                    <a:lstStyle/>
                    <a:p>
                      <a:pPr indent="0" lvl="0" marL="0" rtl="0" algn="ctr">
                        <a:spcBef>
                          <a:spcPts val="0"/>
                        </a:spcBef>
                        <a:spcAft>
                          <a:spcPts val="0"/>
                        </a:spcAft>
                        <a:buNone/>
                      </a:pPr>
                      <a:r>
                        <a:rPr lang="en-US" sz="1500"/>
                        <a:t>3.490</a:t>
                      </a:r>
                      <a:endParaRPr sz="1500"/>
                    </a:p>
                  </a:txBody>
                  <a:tcPr marT="91425" marB="91425" marR="91425" marL="91425"/>
                </a:tc>
                <a:tc>
                  <a:txBody>
                    <a:bodyPr/>
                    <a:lstStyle/>
                    <a:p>
                      <a:pPr indent="0" lvl="0" marL="0" rtl="0" algn="ctr">
                        <a:spcBef>
                          <a:spcPts val="0"/>
                        </a:spcBef>
                        <a:spcAft>
                          <a:spcPts val="0"/>
                        </a:spcAft>
                        <a:buNone/>
                      </a:pPr>
                      <a:r>
                        <a:rPr lang="en-US" sz="1500"/>
                        <a:t>3.390</a:t>
                      </a:r>
                      <a:endParaRPr sz="1500"/>
                    </a:p>
                  </a:txBody>
                  <a:tcPr marT="91425" marB="91425" marR="91425" marL="91425"/>
                </a:tc>
              </a:tr>
              <a:tr h="381000">
                <a:tc>
                  <a:txBody>
                    <a:bodyPr/>
                    <a:lstStyle/>
                    <a:p>
                      <a:pPr indent="0" lvl="0" marL="0" rtl="0" algn="ctr">
                        <a:spcBef>
                          <a:spcPts val="0"/>
                        </a:spcBef>
                        <a:spcAft>
                          <a:spcPts val="0"/>
                        </a:spcAft>
                        <a:buNone/>
                      </a:pPr>
                      <a:r>
                        <a:rPr b="1" lang="en-US" sz="1500"/>
                        <a:t>Mid-Atlantic</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3.9</a:t>
                      </a:r>
                      <a:endParaRPr sz="1500"/>
                    </a:p>
                  </a:txBody>
                  <a:tcPr marT="91425" marB="91425" marR="91425" marL="91425"/>
                </a:tc>
                <a:tc>
                  <a:txBody>
                    <a:bodyPr/>
                    <a:lstStyle/>
                    <a:p>
                      <a:pPr indent="0" lvl="0" marL="0" rtl="0" algn="ctr">
                        <a:spcBef>
                          <a:spcPts val="0"/>
                        </a:spcBef>
                        <a:spcAft>
                          <a:spcPts val="0"/>
                        </a:spcAft>
                        <a:buNone/>
                      </a:pPr>
                      <a:r>
                        <a:rPr lang="en-US" sz="1500"/>
                        <a:t>3.390</a:t>
                      </a:r>
                      <a:endParaRPr sz="1500"/>
                    </a:p>
                  </a:txBody>
                  <a:tcPr marT="91425" marB="91425" marR="91425" marL="91425"/>
                </a:tc>
                <a:tc>
                  <a:txBody>
                    <a:bodyPr/>
                    <a:lstStyle/>
                    <a:p>
                      <a:pPr indent="0" lvl="0" marL="0" rtl="0" algn="ctr">
                        <a:spcBef>
                          <a:spcPts val="0"/>
                        </a:spcBef>
                        <a:spcAft>
                          <a:spcPts val="0"/>
                        </a:spcAft>
                        <a:buNone/>
                      </a:pPr>
                      <a:r>
                        <a:rPr lang="en-US" sz="1500"/>
                        <a:t>3.29</a:t>
                      </a:r>
                      <a:endParaRPr sz="1500"/>
                    </a:p>
                  </a:txBody>
                  <a:tcPr marT="91425" marB="91425" marR="91425" marL="91425"/>
                </a:tc>
                <a:tc>
                  <a:txBody>
                    <a:bodyPr/>
                    <a:lstStyle/>
                    <a:p>
                      <a:pPr indent="0" lvl="0" marL="0" rtl="0" algn="ctr">
                        <a:spcBef>
                          <a:spcPts val="0"/>
                        </a:spcBef>
                        <a:spcAft>
                          <a:spcPts val="0"/>
                        </a:spcAft>
                        <a:buNone/>
                      </a:pPr>
                      <a:r>
                        <a:rPr lang="en-US" sz="1500"/>
                        <a:t>3.220</a:t>
                      </a:r>
                      <a:endParaRPr sz="1500"/>
                    </a:p>
                  </a:txBody>
                  <a:tcPr marT="91425" marB="91425" marR="91425" marL="91425"/>
                </a:tc>
                <a:tc>
                  <a:txBody>
                    <a:bodyPr/>
                    <a:lstStyle/>
                    <a:p>
                      <a:pPr indent="0" lvl="0" marL="0" rtl="0" algn="ctr">
                        <a:spcBef>
                          <a:spcPts val="0"/>
                        </a:spcBef>
                        <a:spcAft>
                          <a:spcPts val="0"/>
                        </a:spcAft>
                        <a:buNone/>
                      </a:pPr>
                      <a:r>
                        <a:rPr lang="en-US" sz="1500"/>
                        <a:t>3.455</a:t>
                      </a:r>
                      <a:endParaRPr sz="1500"/>
                    </a:p>
                  </a:txBody>
                  <a:tcPr marT="91425" marB="91425" marR="91425" marL="91425"/>
                </a:tc>
              </a:tr>
              <a:tr h="381000">
                <a:tc>
                  <a:txBody>
                    <a:bodyPr/>
                    <a:lstStyle/>
                    <a:p>
                      <a:pPr indent="0" lvl="0" marL="0" rtl="0" algn="ctr">
                        <a:spcBef>
                          <a:spcPts val="0"/>
                        </a:spcBef>
                        <a:spcAft>
                          <a:spcPts val="0"/>
                        </a:spcAft>
                        <a:buNone/>
                      </a:pPr>
                      <a:r>
                        <a:rPr b="1" lang="en-US" sz="1500"/>
                        <a:t>South</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3.9</a:t>
                      </a:r>
                      <a:endParaRPr sz="1500"/>
                    </a:p>
                  </a:txBody>
                  <a:tcPr marT="91425" marB="91425" marR="91425" marL="91425"/>
                </a:tc>
                <a:tc>
                  <a:txBody>
                    <a:bodyPr/>
                    <a:lstStyle/>
                    <a:p>
                      <a:pPr indent="0" lvl="0" marL="0" rtl="0" algn="ctr">
                        <a:spcBef>
                          <a:spcPts val="0"/>
                        </a:spcBef>
                        <a:spcAft>
                          <a:spcPts val="0"/>
                        </a:spcAft>
                        <a:buNone/>
                      </a:pPr>
                      <a:r>
                        <a:rPr lang="en-US" sz="1500"/>
                        <a:t>3.445</a:t>
                      </a:r>
                      <a:endParaRPr sz="1500"/>
                    </a:p>
                  </a:txBody>
                  <a:tcPr marT="91425" marB="91425" marR="91425" marL="91425"/>
                </a:tc>
                <a:tc>
                  <a:txBody>
                    <a:bodyPr/>
                    <a:lstStyle/>
                    <a:p>
                      <a:pPr indent="0" lvl="0" marL="0" rtl="0" algn="ctr">
                        <a:spcBef>
                          <a:spcPts val="0"/>
                        </a:spcBef>
                        <a:spcAft>
                          <a:spcPts val="0"/>
                        </a:spcAft>
                        <a:buNone/>
                      </a:pPr>
                      <a:r>
                        <a:rPr lang="en-US" sz="1500"/>
                        <a:t>3.41</a:t>
                      </a:r>
                      <a:endParaRPr sz="1500"/>
                    </a:p>
                  </a:txBody>
                  <a:tcPr marT="91425" marB="91425" marR="91425" marL="91425"/>
                </a:tc>
                <a:tc>
                  <a:txBody>
                    <a:bodyPr/>
                    <a:lstStyle/>
                    <a:p>
                      <a:pPr indent="0" lvl="0" marL="0" rtl="0" algn="ctr">
                        <a:spcBef>
                          <a:spcPts val="0"/>
                        </a:spcBef>
                        <a:spcAft>
                          <a:spcPts val="0"/>
                        </a:spcAft>
                        <a:buNone/>
                      </a:pPr>
                      <a:r>
                        <a:rPr lang="en-US" sz="1500"/>
                        <a:t>3.575</a:t>
                      </a:r>
                      <a:endParaRPr sz="1500"/>
                    </a:p>
                  </a:txBody>
                  <a:tcPr marT="91425" marB="91425" marR="91425" marL="91425"/>
                </a:tc>
                <a:tc>
                  <a:txBody>
                    <a:bodyPr/>
                    <a:lstStyle/>
                    <a:p>
                      <a:pPr indent="0" lvl="0" marL="0" rtl="0" algn="ctr">
                        <a:spcBef>
                          <a:spcPts val="0"/>
                        </a:spcBef>
                        <a:spcAft>
                          <a:spcPts val="0"/>
                        </a:spcAft>
                        <a:buNone/>
                      </a:pPr>
                      <a:r>
                        <a:rPr lang="en-US" sz="1500"/>
                        <a:t>3.520</a:t>
                      </a:r>
                      <a:endParaRPr sz="1500"/>
                    </a:p>
                  </a:txBody>
                  <a:tcPr marT="91425" marB="91425" marR="91425" marL="91425"/>
                </a:tc>
              </a:tr>
              <a:tr h="381000">
                <a:tc>
                  <a:txBody>
                    <a:bodyPr/>
                    <a:lstStyle/>
                    <a:p>
                      <a:pPr indent="0" lvl="0" marL="0" rtl="0" algn="ctr">
                        <a:spcBef>
                          <a:spcPts val="0"/>
                        </a:spcBef>
                        <a:spcAft>
                          <a:spcPts val="0"/>
                        </a:spcAft>
                        <a:buNone/>
                      </a:pPr>
                      <a:r>
                        <a:rPr b="1" lang="en-US" sz="1500"/>
                        <a:t>West</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3.8</a:t>
                      </a:r>
                      <a:endParaRPr sz="1500"/>
                    </a:p>
                  </a:txBody>
                  <a:tcPr marT="91425" marB="91425" marR="91425" marL="91425"/>
                </a:tc>
                <a:tc>
                  <a:txBody>
                    <a:bodyPr/>
                    <a:lstStyle/>
                    <a:p>
                      <a:pPr indent="0" lvl="0" marL="0" rtl="0" algn="ctr">
                        <a:spcBef>
                          <a:spcPts val="0"/>
                        </a:spcBef>
                        <a:spcAft>
                          <a:spcPts val="0"/>
                        </a:spcAft>
                        <a:buNone/>
                      </a:pPr>
                      <a:r>
                        <a:rPr lang="en-US" sz="1500"/>
                        <a:t>3.475</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c>
                  <a:txBody>
                    <a:bodyPr/>
                    <a:lstStyle/>
                    <a:p>
                      <a:pPr indent="0" lvl="0" marL="0" rtl="0" algn="ctr">
                        <a:spcBef>
                          <a:spcPts val="0"/>
                        </a:spcBef>
                        <a:spcAft>
                          <a:spcPts val="0"/>
                        </a:spcAft>
                        <a:buNone/>
                      </a:pPr>
                      <a:r>
                        <a:rPr lang="en-US" sz="1500"/>
                        <a:t>3.330</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r>
              <a:tr h="381000">
                <a:tc>
                  <a:txBody>
                    <a:bodyPr/>
                    <a:lstStyle/>
                    <a:p>
                      <a:pPr indent="0" lvl="0" marL="0" rtl="0" algn="ctr">
                        <a:spcBef>
                          <a:spcPts val="0"/>
                        </a:spcBef>
                        <a:spcAft>
                          <a:spcPts val="0"/>
                        </a:spcAft>
                        <a:buNone/>
                      </a:pPr>
                      <a:r>
                        <a:rPr b="1" lang="en-US" sz="1500"/>
                        <a:t>New England</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3.7</a:t>
                      </a:r>
                      <a:endParaRPr sz="1500"/>
                    </a:p>
                  </a:txBody>
                  <a:tcPr marT="91425" marB="91425" marR="91425" marL="91425"/>
                </a:tc>
                <a:tc>
                  <a:txBody>
                    <a:bodyPr/>
                    <a:lstStyle/>
                    <a:p>
                      <a:pPr indent="0" lvl="0" marL="0" rtl="0" algn="ctr">
                        <a:spcBef>
                          <a:spcPts val="0"/>
                        </a:spcBef>
                        <a:spcAft>
                          <a:spcPts val="0"/>
                        </a:spcAft>
                        <a:buNone/>
                      </a:pPr>
                      <a:r>
                        <a:rPr lang="en-US" sz="1500"/>
                        <a:t>3.325</a:t>
                      </a:r>
                      <a:endParaRPr sz="1500"/>
                    </a:p>
                  </a:txBody>
                  <a:tcPr marT="91425" marB="91425" marR="91425" marL="91425"/>
                </a:tc>
                <a:tc>
                  <a:txBody>
                    <a:bodyPr/>
                    <a:lstStyle/>
                    <a:p>
                      <a:pPr indent="0" lvl="0" marL="0" rtl="0" algn="ctr">
                        <a:spcBef>
                          <a:spcPts val="0"/>
                        </a:spcBef>
                        <a:spcAft>
                          <a:spcPts val="0"/>
                        </a:spcAft>
                        <a:buNone/>
                      </a:pPr>
                      <a:r>
                        <a:rPr lang="en-US" sz="1500"/>
                        <a:t>3.34</a:t>
                      </a:r>
                      <a:endParaRPr sz="1500"/>
                    </a:p>
                  </a:txBody>
                  <a:tcPr marT="91425" marB="91425" marR="91425" marL="91425"/>
                </a:tc>
                <a:tc>
                  <a:txBody>
                    <a:bodyPr/>
                    <a:lstStyle/>
                    <a:p>
                      <a:pPr indent="0" lvl="0" marL="0" rtl="0" algn="ctr">
                        <a:spcBef>
                          <a:spcPts val="0"/>
                        </a:spcBef>
                        <a:spcAft>
                          <a:spcPts val="0"/>
                        </a:spcAft>
                        <a:buNone/>
                      </a:pPr>
                      <a:r>
                        <a:rPr lang="en-US" sz="1500"/>
                        <a:t>3.455</a:t>
                      </a:r>
                      <a:endParaRPr sz="1500"/>
                    </a:p>
                  </a:txBody>
                  <a:tcPr marT="91425" marB="91425" marR="91425" marL="91425"/>
                </a:tc>
                <a:tc>
                  <a:txBody>
                    <a:bodyPr/>
                    <a:lstStyle/>
                    <a:p>
                      <a:pPr indent="0" lvl="0" marL="0" rtl="0" algn="ctr">
                        <a:spcBef>
                          <a:spcPts val="0"/>
                        </a:spcBef>
                        <a:spcAft>
                          <a:spcPts val="0"/>
                        </a:spcAft>
                        <a:buNone/>
                      </a:pPr>
                      <a:r>
                        <a:rPr lang="en-US" sz="1500"/>
                        <a:t>3.430</a:t>
                      </a:r>
                      <a:endParaRPr sz="1500"/>
                    </a:p>
                  </a:txBody>
                  <a:tcPr marT="91425" marB="91425" marR="91425" marL="91425"/>
                </a:tc>
              </a:tr>
              <a:tr h="381000">
                <a:tc>
                  <a:txBody>
                    <a:bodyPr/>
                    <a:lstStyle/>
                    <a:p>
                      <a:pPr indent="0" lvl="0" marL="0" rtl="0" algn="ctr">
                        <a:spcBef>
                          <a:spcPts val="0"/>
                        </a:spcBef>
                        <a:spcAft>
                          <a:spcPts val="0"/>
                        </a:spcAft>
                        <a:buNone/>
                      </a:pPr>
                      <a:r>
                        <a:rPr b="1" lang="en-US" sz="1500"/>
                        <a:t>Southwest</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3.7</a:t>
                      </a:r>
                      <a:endParaRPr sz="1500"/>
                    </a:p>
                  </a:txBody>
                  <a:tcPr marT="91425" marB="91425" marR="91425" marL="91425"/>
                </a:tc>
                <a:tc>
                  <a:txBody>
                    <a:bodyPr/>
                    <a:lstStyle/>
                    <a:p>
                      <a:pPr indent="0" lvl="0" marL="0" rtl="0" algn="ctr">
                        <a:spcBef>
                          <a:spcPts val="0"/>
                        </a:spcBef>
                        <a:spcAft>
                          <a:spcPts val="0"/>
                        </a:spcAft>
                        <a:buNone/>
                      </a:pPr>
                      <a:r>
                        <a:rPr lang="en-US" sz="1500"/>
                        <a:t>3.165</a:t>
                      </a:r>
                      <a:endParaRPr sz="1500"/>
                    </a:p>
                  </a:txBody>
                  <a:tcPr marT="91425" marB="91425" marR="91425" marL="91425"/>
                </a:tc>
                <a:tc>
                  <a:txBody>
                    <a:bodyPr/>
                    <a:lstStyle/>
                    <a:p>
                      <a:pPr indent="0" lvl="0" marL="0" rtl="0" algn="ctr">
                        <a:spcBef>
                          <a:spcPts val="0"/>
                        </a:spcBef>
                        <a:spcAft>
                          <a:spcPts val="0"/>
                        </a:spcAft>
                        <a:buNone/>
                      </a:pPr>
                      <a:r>
                        <a:rPr lang="en-US" sz="1500"/>
                        <a:t>3.15</a:t>
                      </a:r>
                      <a:endParaRPr sz="1500"/>
                    </a:p>
                  </a:txBody>
                  <a:tcPr marT="91425" marB="91425" marR="91425" marL="91425"/>
                </a:tc>
                <a:tc>
                  <a:txBody>
                    <a:bodyPr/>
                    <a:lstStyle/>
                    <a:p>
                      <a:pPr indent="0" lvl="0" marL="0" rtl="0" algn="ctr">
                        <a:spcBef>
                          <a:spcPts val="0"/>
                        </a:spcBef>
                        <a:spcAft>
                          <a:spcPts val="0"/>
                        </a:spcAft>
                        <a:buNone/>
                      </a:pPr>
                      <a:r>
                        <a:rPr lang="en-US" sz="1500"/>
                        <a:t>2.980</a:t>
                      </a:r>
                      <a:endParaRPr sz="1500"/>
                    </a:p>
                  </a:txBody>
                  <a:tcPr marT="91425" marB="91425" marR="91425" marL="91425"/>
                </a:tc>
                <a:tc>
                  <a:txBody>
                    <a:bodyPr/>
                    <a:lstStyle/>
                    <a:p>
                      <a:pPr indent="0" lvl="0" marL="0" rtl="0" algn="ctr">
                        <a:spcBef>
                          <a:spcPts val="0"/>
                        </a:spcBef>
                        <a:spcAft>
                          <a:spcPts val="0"/>
                        </a:spcAft>
                        <a:buNone/>
                      </a:pPr>
                      <a:r>
                        <a:rPr lang="en-US" sz="1500"/>
                        <a:t>3.400</a:t>
                      </a:r>
                      <a:endParaRPr sz="1500"/>
                    </a:p>
                  </a:txBody>
                  <a:tcPr marT="91425" marB="91425" marR="91425" marL="91425"/>
                </a:tc>
              </a:tr>
            </a:tbl>
          </a:graphicData>
        </a:graphic>
      </p:graphicFrame>
      <p:sp>
        <p:nvSpPr>
          <p:cNvPr id="329" name="Google Shape;329;p33"/>
          <p:cNvSpPr/>
          <p:nvPr/>
        </p:nvSpPr>
        <p:spPr>
          <a:xfrm>
            <a:off x="5752100" y="4329550"/>
            <a:ext cx="6284100" cy="32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30" name="Google Shape;330;p33"/>
          <p:cNvSpPr/>
          <p:nvPr/>
        </p:nvSpPr>
        <p:spPr>
          <a:xfrm>
            <a:off x="5748525" y="5756900"/>
            <a:ext cx="6284100" cy="32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nvSpPr>
        <p:spPr>
          <a:xfrm>
            <a:off x="717750" y="1865988"/>
            <a:ext cx="107565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International Students</a:t>
            </a:r>
            <a:endParaRPr sz="2000">
              <a:solidFill>
                <a:schemeClr val="dk1"/>
              </a:solidFill>
              <a:latin typeface="Montserrat"/>
              <a:ea typeface="Montserrat"/>
              <a:cs typeface="Montserrat"/>
              <a:sym typeface="Montserrat"/>
            </a:endParaRPr>
          </a:p>
        </p:txBody>
      </p:sp>
      <p:pic>
        <p:nvPicPr>
          <p:cNvPr id="337" name="Google Shape;337;p34"/>
          <p:cNvPicPr preferRelativeResize="0"/>
          <p:nvPr/>
        </p:nvPicPr>
        <p:blipFill rotWithShape="1">
          <a:blip r:embed="rId3">
            <a:alphaModFix/>
          </a:blip>
          <a:srcRect b="0" l="0" r="13051" t="0"/>
          <a:stretch/>
        </p:blipFill>
        <p:spPr>
          <a:xfrm>
            <a:off x="218200" y="2594125"/>
            <a:ext cx="5930024" cy="3870050"/>
          </a:xfrm>
          <a:prstGeom prst="rect">
            <a:avLst/>
          </a:prstGeom>
          <a:noFill/>
          <a:ln>
            <a:noFill/>
          </a:ln>
        </p:spPr>
      </p:pic>
      <p:pic>
        <p:nvPicPr>
          <p:cNvPr id="338" name="Google Shape;338;p34"/>
          <p:cNvPicPr preferRelativeResize="0"/>
          <p:nvPr/>
        </p:nvPicPr>
        <p:blipFill rotWithShape="1">
          <a:blip r:embed="rId3">
            <a:alphaModFix/>
          </a:blip>
          <a:srcRect b="68816" l="86482" r="0" t="0"/>
          <a:stretch/>
        </p:blipFill>
        <p:spPr>
          <a:xfrm>
            <a:off x="2480125" y="2628201"/>
            <a:ext cx="980162" cy="1283025"/>
          </a:xfrm>
          <a:prstGeom prst="rect">
            <a:avLst/>
          </a:prstGeom>
          <a:noFill/>
          <a:ln>
            <a:noFill/>
          </a:ln>
        </p:spPr>
      </p:pic>
      <p:sp>
        <p:nvSpPr>
          <p:cNvPr id="339" name="Google Shape;339;p34"/>
          <p:cNvSpPr txBox="1"/>
          <p:nvPr/>
        </p:nvSpPr>
        <p:spPr>
          <a:xfrm>
            <a:off x="-57900" y="916475"/>
            <a:ext cx="123078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b="1" lang="en-US" sz="2000">
                <a:solidFill>
                  <a:schemeClr val="dk1"/>
                </a:solidFill>
                <a:highlight>
                  <a:srgbClr val="FFFFFF"/>
                </a:highlight>
                <a:latin typeface="Montserrat"/>
                <a:ea typeface="Montserrat"/>
                <a:cs typeface="Montserrat"/>
                <a:sym typeface="Montserrat"/>
              </a:rPr>
              <a:t>Find if there are trends or correlation with two or more variables (e.g. Do students from certain geographic areas with higher HS GPA perform better throughout their college)</a:t>
            </a:r>
            <a:endParaRPr b="1" sz="2000">
              <a:solidFill>
                <a:schemeClr val="dk2"/>
              </a:solidFill>
              <a:latin typeface="Montserrat"/>
              <a:ea typeface="Montserrat"/>
              <a:cs typeface="Montserrat"/>
              <a:sym typeface="Montserrat"/>
            </a:endParaRPr>
          </a:p>
        </p:txBody>
      </p:sp>
      <p:graphicFrame>
        <p:nvGraphicFramePr>
          <p:cNvPr id="340" name="Google Shape;340;p34"/>
          <p:cNvGraphicFramePr/>
          <p:nvPr/>
        </p:nvGraphicFramePr>
        <p:xfrm>
          <a:off x="6148225" y="3012125"/>
          <a:ext cx="3000000" cy="3000000"/>
        </p:xfrm>
        <a:graphic>
          <a:graphicData uri="http://schemas.openxmlformats.org/drawingml/2006/table">
            <a:tbl>
              <a:tblPr>
                <a:noFill/>
                <a:tableStyleId>{3FCFF241-15C3-44FE-91B5-7C9FDF051EF3}</a:tableStyleId>
              </a:tblPr>
              <a:tblGrid>
                <a:gridCol w="1243075"/>
                <a:gridCol w="615675"/>
                <a:gridCol w="1154725"/>
                <a:gridCol w="1270650"/>
                <a:gridCol w="862200"/>
                <a:gridCol w="783675"/>
              </a:tblGrid>
              <a:tr h="398850">
                <a:tc>
                  <a:txBody>
                    <a:bodyPr/>
                    <a:lstStyle/>
                    <a:p>
                      <a:pPr indent="0" lvl="0" marL="0" rtl="0" algn="ctr">
                        <a:spcBef>
                          <a:spcPts val="0"/>
                        </a:spcBef>
                        <a:spcAft>
                          <a:spcPts val="0"/>
                        </a:spcAft>
                        <a:buNone/>
                      </a:pPr>
                      <a:r>
                        <a:t/>
                      </a:r>
                      <a:endParaRPr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HS</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Freshman</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Sophomore</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Junior</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Senior</a:t>
                      </a:r>
                      <a:endParaRPr b="1" sz="1500"/>
                    </a:p>
                  </a:txBody>
                  <a:tcPr marT="91425" marB="91425" marR="91425" marL="91425">
                    <a:solidFill>
                      <a:srgbClr val="D9D9D9"/>
                    </a:solidFill>
                  </a:tcPr>
                </a:tc>
              </a:tr>
              <a:tr h="398850">
                <a:tc>
                  <a:txBody>
                    <a:bodyPr/>
                    <a:lstStyle/>
                    <a:p>
                      <a:pPr indent="0" lvl="0" marL="0" rtl="0" algn="ctr">
                        <a:spcBef>
                          <a:spcPts val="0"/>
                        </a:spcBef>
                        <a:spcAft>
                          <a:spcPts val="0"/>
                        </a:spcAft>
                        <a:buNone/>
                      </a:pPr>
                      <a:r>
                        <a:rPr b="1" lang="en-US" sz="1500"/>
                        <a:t>Baguette</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3.8</a:t>
                      </a:r>
                      <a:endParaRPr sz="1500"/>
                    </a:p>
                  </a:txBody>
                  <a:tcPr marT="91425" marB="91425" marR="91425" marL="91425"/>
                </a:tc>
                <a:tc>
                  <a:txBody>
                    <a:bodyPr/>
                    <a:lstStyle/>
                    <a:p>
                      <a:pPr indent="0" lvl="0" marL="0" rtl="0" algn="ctr">
                        <a:spcBef>
                          <a:spcPts val="0"/>
                        </a:spcBef>
                        <a:spcAft>
                          <a:spcPts val="0"/>
                        </a:spcAft>
                        <a:buNone/>
                      </a:pPr>
                      <a:r>
                        <a:rPr lang="en-US" sz="1500"/>
                        <a:t>3.805</a:t>
                      </a:r>
                      <a:endParaRPr sz="1500"/>
                    </a:p>
                  </a:txBody>
                  <a:tcPr marT="91425" marB="91425" marR="91425" marL="91425"/>
                </a:tc>
                <a:tc>
                  <a:txBody>
                    <a:bodyPr/>
                    <a:lstStyle/>
                    <a:p>
                      <a:pPr indent="0" lvl="0" marL="0" rtl="0" algn="ctr">
                        <a:spcBef>
                          <a:spcPts val="0"/>
                        </a:spcBef>
                        <a:spcAft>
                          <a:spcPts val="0"/>
                        </a:spcAft>
                        <a:buNone/>
                      </a:pPr>
                      <a:r>
                        <a:rPr lang="en-US" sz="1500"/>
                        <a:t>3.180</a:t>
                      </a:r>
                      <a:endParaRPr sz="1500"/>
                    </a:p>
                  </a:txBody>
                  <a:tcPr marT="91425" marB="91425" marR="91425" marL="91425"/>
                </a:tc>
                <a:tc>
                  <a:txBody>
                    <a:bodyPr/>
                    <a:lstStyle/>
                    <a:p>
                      <a:pPr indent="0" lvl="0" marL="0" rtl="0" algn="ctr">
                        <a:spcBef>
                          <a:spcPts val="0"/>
                        </a:spcBef>
                        <a:spcAft>
                          <a:spcPts val="0"/>
                        </a:spcAft>
                        <a:buNone/>
                      </a:pPr>
                      <a:r>
                        <a:rPr lang="en-US" sz="1500"/>
                        <a:t>3.480</a:t>
                      </a:r>
                      <a:endParaRPr sz="1500"/>
                    </a:p>
                  </a:txBody>
                  <a:tcPr marT="91425" marB="91425" marR="91425" marL="91425"/>
                </a:tc>
                <a:tc>
                  <a:txBody>
                    <a:bodyPr/>
                    <a:lstStyle/>
                    <a:p>
                      <a:pPr indent="0" lvl="0" marL="0" rtl="0" algn="ctr">
                        <a:spcBef>
                          <a:spcPts val="0"/>
                        </a:spcBef>
                        <a:spcAft>
                          <a:spcPts val="0"/>
                        </a:spcAft>
                        <a:buNone/>
                      </a:pPr>
                      <a:r>
                        <a:rPr lang="en-US" sz="1500"/>
                        <a:t>3.770</a:t>
                      </a:r>
                      <a:endParaRPr sz="1500"/>
                    </a:p>
                  </a:txBody>
                  <a:tcPr marT="91425" marB="91425" marR="91425" marL="91425"/>
                </a:tc>
              </a:tr>
              <a:tr h="398850">
                <a:tc>
                  <a:txBody>
                    <a:bodyPr/>
                    <a:lstStyle/>
                    <a:p>
                      <a:pPr indent="0" lvl="0" marL="0" rtl="0" algn="ctr">
                        <a:spcBef>
                          <a:spcPts val="0"/>
                        </a:spcBef>
                        <a:spcAft>
                          <a:spcPts val="0"/>
                        </a:spcAft>
                        <a:buNone/>
                      </a:pPr>
                      <a:r>
                        <a:rPr b="1" lang="en-US" sz="1500"/>
                        <a:t>Wheat</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3.7</a:t>
                      </a:r>
                      <a:endParaRPr sz="1500"/>
                    </a:p>
                  </a:txBody>
                  <a:tcPr marT="91425" marB="91425" marR="91425" marL="91425"/>
                </a:tc>
                <a:tc>
                  <a:txBody>
                    <a:bodyPr/>
                    <a:lstStyle/>
                    <a:p>
                      <a:pPr indent="0" lvl="0" marL="0" rtl="0" algn="ctr">
                        <a:spcBef>
                          <a:spcPts val="0"/>
                        </a:spcBef>
                        <a:spcAft>
                          <a:spcPts val="0"/>
                        </a:spcAft>
                        <a:buNone/>
                      </a:pPr>
                      <a:r>
                        <a:rPr lang="en-US" sz="1500"/>
                        <a:t>3.315</a:t>
                      </a:r>
                      <a:endParaRPr sz="1500"/>
                    </a:p>
                  </a:txBody>
                  <a:tcPr marT="91425" marB="91425" marR="91425" marL="91425"/>
                </a:tc>
                <a:tc>
                  <a:txBody>
                    <a:bodyPr/>
                    <a:lstStyle/>
                    <a:p>
                      <a:pPr indent="0" lvl="0" marL="0" rtl="0" algn="ctr">
                        <a:spcBef>
                          <a:spcPts val="0"/>
                        </a:spcBef>
                        <a:spcAft>
                          <a:spcPts val="0"/>
                        </a:spcAft>
                        <a:buNone/>
                      </a:pPr>
                      <a:r>
                        <a:rPr lang="en-US" sz="1500"/>
                        <a:t>3.600</a:t>
                      </a:r>
                      <a:endParaRPr sz="1500"/>
                    </a:p>
                  </a:txBody>
                  <a:tcPr marT="91425" marB="91425" marR="91425" marL="91425"/>
                </a:tc>
                <a:tc>
                  <a:txBody>
                    <a:bodyPr/>
                    <a:lstStyle/>
                    <a:p>
                      <a:pPr indent="0" lvl="0" marL="0" rtl="0" algn="ctr">
                        <a:spcBef>
                          <a:spcPts val="0"/>
                        </a:spcBef>
                        <a:spcAft>
                          <a:spcPts val="0"/>
                        </a:spcAft>
                        <a:buNone/>
                      </a:pPr>
                      <a:r>
                        <a:rPr lang="en-US" sz="1500"/>
                        <a:t>3.740</a:t>
                      </a:r>
                      <a:endParaRPr sz="1500"/>
                    </a:p>
                  </a:txBody>
                  <a:tcPr marT="91425" marB="91425" marR="91425" marL="91425"/>
                </a:tc>
                <a:tc>
                  <a:txBody>
                    <a:bodyPr/>
                    <a:lstStyle/>
                    <a:p>
                      <a:pPr indent="0" lvl="0" marL="0" rtl="0" algn="ctr">
                        <a:spcBef>
                          <a:spcPts val="0"/>
                        </a:spcBef>
                        <a:spcAft>
                          <a:spcPts val="0"/>
                        </a:spcAft>
                        <a:buNone/>
                      </a:pPr>
                      <a:r>
                        <a:rPr lang="en-US" sz="1500"/>
                        <a:t>3.540</a:t>
                      </a:r>
                      <a:endParaRPr sz="1500"/>
                    </a:p>
                  </a:txBody>
                  <a:tcPr marT="91425" marB="91425" marR="91425" marL="91425"/>
                </a:tc>
              </a:tr>
              <a:tr h="398850">
                <a:tc>
                  <a:txBody>
                    <a:bodyPr/>
                    <a:lstStyle/>
                    <a:p>
                      <a:pPr indent="0" lvl="0" marL="0" rtl="0" algn="ctr">
                        <a:spcBef>
                          <a:spcPts val="0"/>
                        </a:spcBef>
                        <a:spcAft>
                          <a:spcPts val="0"/>
                        </a:spcAft>
                        <a:buNone/>
                      </a:pPr>
                      <a:r>
                        <a:rPr b="1" lang="en-US" sz="1500"/>
                        <a:t>Sourdough</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3.7</a:t>
                      </a:r>
                      <a:endParaRPr sz="1500"/>
                    </a:p>
                  </a:txBody>
                  <a:tcPr marT="91425" marB="91425" marR="91425" marL="91425"/>
                </a:tc>
                <a:tc>
                  <a:txBody>
                    <a:bodyPr/>
                    <a:lstStyle/>
                    <a:p>
                      <a:pPr indent="0" lvl="0" marL="0" rtl="0" algn="ctr">
                        <a:spcBef>
                          <a:spcPts val="0"/>
                        </a:spcBef>
                        <a:spcAft>
                          <a:spcPts val="0"/>
                        </a:spcAft>
                        <a:buNone/>
                      </a:pPr>
                      <a:r>
                        <a:rPr lang="en-US" sz="1500"/>
                        <a:t>3.260</a:t>
                      </a:r>
                      <a:endParaRPr sz="1500"/>
                    </a:p>
                  </a:txBody>
                  <a:tcPr marT="91425" marB="91425" marR="91425" marL="91425"/>
                </a:tc>
                <a:tc>
                  <a:txBody>
                    <a:bodyPr/>
                    <a:lstStyle/>
                    <a:p>
                      <a:pPr indent="0" lvl="0" marL="0" rtl="0" algn="ctr">
                        <a:spcBef>
                          <a:spcPts val="0"/>
                        </a:spcBef>
                        <a:spcAft>
                          <a:spcPts val="0"/>
                        </a:spcAft>
                        <a:buNone/>
                      </a:pPr>
                      <a:r>
                        <a:rPr lang="en-US" sz="1500"/>
                        <a:t>3.110</a:t>
                      </a:r>
                      <a:endParaRPr sz="1500"/>
                    </a:p>
                  </a:txBody>
                  <a:tcPr marT="91425" marB="91425" marR="91425" marL="91425"/>
                </a:tc>
                <a:tc>
                  <a:txBody>
                    <a:bodyPr/>
                    <a:lstStyle/>
                    <a:p>
                      <a:pPr indent="0" lvl="0" marL="0" rtl="0" algn="ctr">
                        <a:spcBef>
                          <a:spcPts val="0"/>
                        </a:spcBef>
                        <a:spcAft>
                          <a:spcPts val="0"/>
                        </a:spcAft>
                        <a:buNone/>
                      </a:pPr>
                      <a:r>
                        <a:rPr lang="en-US" sz="1500"/>
                        <a:t>3.335</a:t>
                      </a:r>
                      <a:endParaRPr sz="1500"/>
                    </a:p>
                  </a:txBody>
                  <a:tcPr marT="91425" marB="91425" marR="91425" marL="91425"/>
                </a:tc>
                <a:tc>
                  <a:txBody>
                    <a:bodyPr/>
                    <a:lstStyle/>
                    <a:p>
                      <a:pPr indent="0" lvl="0" marL="0" rtl="0" algn="ctr">
                        <a:spcBef>
                          <a:spcPts val="0"/>
                        </a:spcBef>
                        <a:spcAft>
                          <a:spcPts val="0"/>
                        </a:spcAft>
                        <a:buNone/>
                      </a:pPr>
                      <a:r>
                        <a:rPr lang="en-US" sz="1500"/>
                        <a:t>3.165</a:t>
                      </a:r>
                      <a:endParaRPr sz="1500"/>
                    </a:p>
                  </a:txBody>
                  <a:tcPr marT="91425" marB="91425" marR="91425" marL="91425"/>
                </a:tc>
              </a:tr>
              <a:tr h="398850">
                <a:tc>
                  <a:txBody>
                    <a:bodyPr/>
                    <a:lstStyle/>
                    <a:p>
                      <a:pPr indent="0" lvl="0" marL="0" rtl="0" algn="ctr">
                        <a:spcBef>
                          <a:spcPts val="0"/>
                        </a:spcBef>
                        <a:spcAft>
                          <a:spcPts val="0"/>
                        </a:spcAft>
                        <a:buNone/>
                      </a:pPr>
                      <a:r>
                        <a:rPr b="1" lang="en-US" sz="1500"/>
                        <a:t>Pita</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3.6</a:t>
                      </a:r>
                      <a:endParaRPr sz="1500"/>
                    </a:p>
                  </a:txBody>
                  <a:tcPr marT="91425" marB="91425" marR="91425" marL="91425"/>
                </a:tc>
                <a:tc>
                  <a:txBody>
                    <a:bodyPr/>
                    <a:lstStyle/>
                    <a:p>
                      <a:pPr indent="0" lvl="0" marL="0" rtl="0" algn="ctr">
                        <a:spcBef>
                          <a:spcPts val="0"/>
                        </a:spcBef>
                        <a:spcAft>
                          <a:spcPts val="0"/>
                        </a:spcAft>
                        <a:buNone/>
                      </a:pPr>
                      <a:r>
                        <a:rPr lang="en-US" sz="1500"/>
                        <a:t>3.480</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r>
              <a:tr h="398850">
                <a:tc>
                  <a:txBody>
                    <a:bodyPr/>
                    <a:lstStyle/>
                    <a:p>
                      <a:pPr indent="0" lvl="0" marL="0" rtl="0" algn="ctr">
                        <a:spcBef>
                          <a:spcPts val="0"/>
                        </a:spcBef>
                        <a:spcAft>
                          <a:spcPts val="0"/>
                        </a:spcAft>
                        <a:buNone/>
                      </a:pPr>
                      <a:r>
                        <a:rPr b="1" lang="en-US" sz="1500"/>
                        <a:t>Ciabatta</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3.45</a:t>
                      </a:r>
                      <a:endParaRPr sz="1500"/>
                    </a:p>
                  </a:txBody>
                  <a:tcPr marT="91425" marB="91425" marR="91425" marL="91425"/>
                </a:tc>
                <a:tc>
                  <a:txBody>
                    <a:bodyPr/>
                    <a:lstStyle/>
                    <a:p>
                      <a:pPr indent="0" lvl="0" marL="0" rtl="0" algn="ctr">
                        <a:spcBef>
                          <a:spcPts val="0"/>
                        </a:spcBef>
                        <a:spcAft>
                          <a:spcPts val="0"/>
                        </a:spcAft>
                        <a:buNone/>
                      </a:pPr>
                      <a:r>
                        <a:rPr lang="en-US" sz="1500"/>
                        <a:t>3.330</a:t>
                      </a:r>
                      <a:endParaRPr sz="1500"/>
                    </a:p>
                  </a:txBody>
                  <a:tcPr marT="91425" marB="91425" marR="91425" marL="91425"/>
                </a:tc>
                <a:tc>
                  <a:txBody>
                    <a:bodyPr/>
                    <a:lstStyle/>
                    <a:p>
                      <a:pPr indent="0" lvl="0" marL="0" rtl="0" algn="ctr">
                        <a:spcBef>
                          <a:spcPts val="0"/>
                        </a:spcBef>
                        <a:spcAft>
                          <a:spcPts val="0"/>
                        </a:spcAft>
                        <a:buNone/>
                      </a:pPr>
                      <a:r>
                        <a:rPr lang="en-US" sz="1500"/>
                        <a:t>3.365</a:t>
                      </a:r>
                      <a:endParaRPr sz="1500"/>
                    </a:p>
                  </a:txBody>
                  <a:tcPr marT="91425" marB="91425" marR="91425" marL="91425"/>
                </a:tc>
                <a:tc>
                  <a:txBody>
                    <a:bodyPr/>
                    <a:lstStyle/>
                    <a:p>
                      <a:pPr indent="0" lvl="0" marL="0" rtl="0" algn="ctr">
                        <a:spcBef>
                          <a:spcPts val="0"/>
                        </a:spcBef>
                        <a:spcAft>
                          <a:spcPts val="0"/>
                        </a:spcAft>
                        <a:buNone/>
                      </a:pPr>
                      <a:r>
                        <a:rPr lang="en-US" sz="1500"/>
                        <a:t>2.870</a:t>
                      </a:r>
                      <a:endParaRPr sz="1500"/>
                    </a:p>
                  </a:txBody>
                  <a:tcPr marT="91425" marB="91425" marR="91425" marL="91425"/>
                </a:tc>
                <a:tc>
                  <a:txBody>
                    <a:bodyPr/>
                    <a:lstStyle/>
                    <a:p>
                      <a:pPr indent="0" lvl="0" marL="0" rtl="0" algn="ctr">
                        <a:spcBef>
                          <a:spcPts val="0"/>
                        </a:spcBef>
                        <a:spcAft>
                          <a:spcPts val="0"/>
                        </a:spcAft>
                        <a:buNone/>
                      </a:pPr>
                      <a:r>
                        <a:rPr lang="en-US" sz="1500"/>
                        <a:t>2.790</a:t>
                      </a:r>
                      <a:endParaRPr sz="1500"/>
                    </a:p>
                  </a:txBody>
                  <a:tcPr marT="91425" marB="91425" marR="91425" marL="91425"/>
                </a:tc>
              </a:tr>
              <a:tr h="398850">
                <a:tc>
                  <a:txBody>
                    <a:bodyPr/>
                    <a:lstStyle/>
                    <a:p>
                      <a:pPr indent="0" lvl="0" marL="0" rtl="0" algn="ctr">
                        <a:spcBef>
                          <a:spcPts val="0"/>
                        </a:spcBef>
                        <a:spcAft>
                          <a:spcPts val="0"/>
                        </a:spcAft>
                        <a:buNone/>
                      </a:pPr>
                      <a:r>
                        <a:rPr b="1" lang="en-US" sz="1500"/>
                        <a:t>Cornbread</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3.1</a:t>
                      </a:r>
                      <a:endParaRPr sz="1500"/>
                    </a:p>
                  </a:txBody>
                  <a:tcPr marT="91425" marB="91425" marR="91425" marL="91425"/>
                </a:tc>
                <a:tc>
                  <a:txBody>
                    <a:bodyPr/>
                    <a:lstStyle/>
                    <a:p>
                      <a:pPr indent="0" lvl="0" marL="0" rtl="0" algn="ctr">
                        <a:spcBef>
                          <a:spcPts val="0"/>
                        </a:spcBef>
                        <a:spcAft>
                          <a:spcPts val="0"/>
                        </a:spcAft>
                        <a:buNone/>
                      </a:pPr>
                      <a:r>
                        <a:rPr lang="en-US" sz="1500"/>
                        <a:t>3.290</a:t>
                      </a:r>
                      <a:endParaRPr sz="1500"/>
                    </a:p>
                  </a:txBody>
                  <a:tcPr marT="91425" marB="91425" marR="91425" marL="91425"/>
                </a:tc>
                <a:tc>
                  <a:txBody>
                    <a:bodyPr/>
                    <a:lstStyle/>
                    <a:p>
                      <a:pPr indent="0" lvl="0" marL="0" rtl="0" algn="ctr">
                        <a:spcBef>
                          <a:spcPts val="0"/>
                        </a:spcBef>
                        <a:spcAft>
                          <a:spcPts val="0"/>
                        </a:spcAft>
                        <a:buNone/>
                      </a:pPr>
                      <a:r>
                        <a:rPr lang="en-US" sz="1500"/>
                        <a:t>3.320</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c>
                  <a:txBody>
                    <a:bodyPr/>
                    <a:lstStyle/>
                    <a:p>
                      <a:pPr indent="0" lvl="0" marL="0" rtl="0" algn="ctr">
                        <a:spcBef>
                          <a:spcPts val="0"/>
                        </a:spcBef>
                        <a:spcAft>
                          <a:spcPts val="0"/>
                        </a:spcAft>
                        <a:buNone/>
                      </a:pPr>
                      <a:r>
                        <a:rPr lang="en-US" sz="1500"/>
                        <a:t>3.470</a:t>
                      </a:r>
                      <a:endParaRPr sz="1500"/>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Blockers</a:t>
            </a:r>
            <a:endParaRPr sz="7500">
              <a:solidFill>
                <a:schemeClr val="accent2"/>
              </a:solidFill>
              <a:latin typeface="Bebas Neue"/>
              <a:ea typeface="Bebas Neue"/>
              <a:cs typeface="Bebas Neue"/>
              <a:sym typeface="Bebas Neue"/>
            </a:endParaRPr>
          </a:p>
        </p:txBody>
      </p:sp>
      <p:sp>
        <p:nvSpPr>
          <p:cNvPr id="347" name="Google Shape;347;p35"/>
          <p:cNvSpPr txBox="1"/>
          <p:nvPr/>
        </p:nvSpPr>
        <p:spPr>
          <a:xfrm>
            <a:off x="484600" y="1751900"/>
            <a:ext cx="11396400" cy="4453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Montserrat Medium"/>
              <a:buChar char="●"/>
            </a:pPr>
            <a:r>
              <a:rPr lang="en-US" sz="2400">
                <a:solidFill>
                  <a:schemeClr val="dk2"/>
                </a:solidFill>
                <a:latin typeface="Montserrat Medium"/>
                <a:ea typeface="Montserrat Medium"/>
                <a:cs typeface="Montserrat Medium"/>
                <a:sym typeface="Montserrat Medium"/>
              </a:rPr>
              <a:t>Lack of data</a:t>
            </a:r>
            <a:endParaRPr sz="24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6"/>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Future steps</a:t>
            </a:r>
            <a:endParaRPr sz="7500">
              <a:solidFill>
                <a:schemeClr val="accent2"/>
              </a:solidFill>
              <a:latin typeface="Bebas Neue"/>
              <a:ea typeface="Bebas Neue"/>
              <a:cs typeface="Bebas Neue"/>
              <a:sym typeface="Bebas Neue"/>
            </a:endParaRPr>
          </a:p>
        </p:txBody>
      </p:sp>
      <p:sp>
        <p:nvSpPr>
          <p:cNvPr id="354" name="Google Shape;354;p36"/>
          <p:cNvSpPr txBox="1"/>
          <p:nvPr/>
        </p:nvSpPr>
        <p:spPr>
          <a:xfrm>
            <a:off x="896375" y="1835450"/>
            <a:ext cx="10756500" cy="445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US" sz="2400">
                <a:solidFill>
                  <a:schemeClr val="dk1"/>
                </a:solidFill>
                <a:highlight>
                  <a:schemeClr val="lt1"/>
                </a:highlight>
                <a:latin typeface="Montserrat"/>
                <a:ea typeface="Montserrat"/>
                <a:cs typeface="Montserrat"/>
                <a:sym typeface="Montserrat"/>
              </a:rPr>
              <a:t>Next Meeting Time: </a:t>
            </a:r>
            <a:r>
              <a:rPr b="1" lang="en-US" sz="2400">
                <a:solidFill>
                  <a:srgbClr val="1155CC"/>
                </a:solidFill>
                <a:highlight>
                  <a:schemeClr val="lt1"/>
                </a:highlight>
                <a:latin typeface="Montserrat"/>
                <a:ea typeface="Montserrat"/>
                <a:cs typeface="Montserrat"/>
                <a:sym typeface="Montserrat"/>
              </a:rPr>
              <a:t>Dec. 6</a:t>
            </a:r>
            <a:r>
              <a:rPr b="1" lang="en-US" sz="2400">
                <a:solidFill>
                  <a:schemeClr val="dk1"/>
                </a:solidFill>
                <a:highlight>
                  <a:schemeClr val="lt1"/>
                </a:highlight>
                <a:latin typeface="Montserrat"/>
                <a:ea typeface="Montserrat"/>
                <a:cs typeface="Montserrat"/>
                <a:sym typeface="Montserrat"/>
              </a:rPr>
              <a:t> (Final Client Meeting)</a:t>
            </a:r>
            <a:endParaRPr sz="2400">
              <a:solidFill>
                <a:schemeClr val="dk1"/>
              </a:solidFill>
              <a:highlight>
                <a:schemeClr val="lt1"/>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Montserrat Medium"/>
                <a:ea typeface="Montserrat Medium"/>
                <a:cs typeface="Montserrat Medium"/>
                <a:sym typeface="Montserrat Medium"/>
              </a:rPr>
              <a:t>Before Final Meeting:</a:t>
            </a:r>
            <a:endParaRPr sz="2400">
              <a:solidFill>
                <a:schemeClr val="dk1"/>
              </a:solidFill>
              <a:highlight>
                <a:schemeClr val="lt1"/>
              </a:highlight>
              <a:latin typeface="Montserrat Medium"/>
              <a:ea typeface="Montserrat Medium"/>
              <a:cs typeface="Montserrat Medium"/>
              <a:sym typeface="Montserrat Medium"/>
            </a:endParaRPr>
          </a:p>
          <a:p>
            <a:pPr indent="-381000" lvl="0" marL="914400" rtl="0" algn="l">
              <a:lnSpc>
                <a:spcPct val="150000"/>
              </a:lnSpc>
              <a:spcBef>
                <a:spcPts val="0"/>
              </a:spcBef>
              <a:spcAft>
                <a:spcPts val="0"/>
              </a:spcAft>
              <a:buClr>
                <a:schemeClr val="dk1"/>
              </a:buClr>
              <a:buSzPts val="2400"/>
              <a:buFont typeface="Montserrat Medium"/>
              <a:buChar char="●"/>
            </a:pPr>
            <a:r>
              <a:rPr lang="en-US" sz="2400">
                <a:solidFill>
                  <a:schemeClr val="dk1"/>
                </a:solidFill>
                <a:highlight>
                  <a:schemeClr val="lt1"/>
                </a:highlight>
                <a:latin typeface="Montserrat Medium"/>
                <a:ea typeface="Montserrat Medium"/>
                <a:cs typeface="Montserrat Medium"/>
                <a:sym typeface="Montserrat Medium"/>
              </a:rPr>
              <a:t>Complete final report</a:t>
            </a:r>
            <a:endParaRPr sz="2400">
              <a:solidFill>
                <a:schemeClr val="dk1"/>
              </a:solidFill>
              <a:highlight>
                <a:schemeClr val="lt1"/>
              </a:highlight>
              <a:latin typeface="Montserrat Medium"/>
              <a:ea typeface="Montserrat Medium"/>
              <a:cs typeface="Montserrat Medium"/>
              <a:sym typeface="Montserrat Medium"/>
            </a:endParaRPr>
          </a:p>
          <a:p>
            <a:pPr indent="-381000" lvl="0" marL="914400" rtl="0" algn="l">
              <a:lnSpc>
                <a:spcPct val="150000"/>
              </a:lnSpc>
              <a:spcBef>
                <a:spcPts val="0"/>
              </a:spcBef>
              <a:spcAft>
                <a:spcPts val="0"/>
              </a:spcAft>
              <a:buClr>
                <a:schemeClr val="dk1"/>
              </a:buClr>
              <a:buSzPts val="2400"/>
              <a:buFont typeface="Montserrat Medium"/>
              <a:buChar char="●"/>
            </a:pPr>
            <a:r>
              <a:rPr lang="en-US" sz="2400">
                <a:solidFill>
                  <a:schemeClr val="dk1"/>
                </a:solidFill>
                <a:highlight>
                  <a:schemeClr val="lt1"/>
                </a:highlight>
                <a:latin typeface="Montserrat Medium"/>
                <a:ea typeface="Montserrat Medium"/>
                <a:cs typeface="Montserrat Medium"/>
                <a:sym typeface="Montserrat Medium"/>
              </a:rPr>
              <a:t>Work on Feedback from today’s meeting</a:t>
            </a:r>
            <a:endParaRPr sz="2400">
              <a:solidFill>
                <a:schemeClr val="dk1"/>
              </a:solidFill>
              <a:highlight>
                <a:schemeClr val="lt1"/>
              </a:highlight>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t/>
            </a:r>
            <a:endParaRPr sz="2000">
              <a:solidFill>
                <a:schemeClr val="dk2"/>
              </a:solidFill>
              <a:latin typeface="Montserrat Medium"/>
              <a:ea typeface="Montserrat Medium"/>
              <a:cs typeface="Montserrat Medium"/>
              <a:sym typeface="Montserrat Medium"/>
            </a:endParaRPr>
          </a:p>
          <a:p>
            <a:pPr indent="0" lvl="0" marL="457200" rtl="0" algn="l">
              <a:spcBef>
                <a:spcPts val="0"/>
              </a:spcBef>
              <a:spcAft>
                <a:spcPts val="0"/>
              </a:spcAft>
              <a:buClr>
                <a:schemeClr val="dk1"/>
              </a:buClr>
              <a:buSzPts val="1100"/>
              <a:buFont typeface="Arial"/>
              <a:buNone/>
            </a:pPr>
            <a:r>
              <a:t/>
            </a:r>
            <a:endParaRPr sz="2000">
              <a:solidFill>
                <a:srgbClr val="FF00FF"/>
              </a:solidFill>
              <a:latin typeface="Montserrat Medium"/>
              <a:ea typeface="Montserrat Medium"/>
              <a:cs typeface="Montserrat Medium"/>
              <a:sym typeface="Montserrat Medium"/>
            </a:endParaRPr>
          </a:p>
          <a:p>
            <a:pPr indent="0" lvl="0" marL="457200" rtl="0" algn="l">
              <a:spcBef>
                <a:spcPts val="0"/>
              </a:spcBef>
              <a:spcAft>
                <a:spcPts val="0"/>
              </a:spcAft>
              <a:buClr>
                <a:schemeClr val="dk1"/>
              </a:buClr>
              <a:buSzPts val="1100"/>
              <a:buFont typeface="Arial"/>
              <a:buNone/>
            </a:pPr>
            <a:r>
              <a:t/>
            </a:r>
            <a:endParaRPr b="1" sz="2400">
              <a:solidFill>
                <a:schemeClr val="dk1"/>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b="1" sz="2000">
              <a:solidFill>
                <a:schemeClr val="dk2"/>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7"/>
          <p:cNvSpPr txBox="1"/>
          <p:nvPr/>
        </p:nvSpPr>
        <p:spPr>
          <a:xfrm>
            <a:off x="2608656" y="1298185"/>
            <a:ext cx="6829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4800">
                <a:solidFill>
                  <a:srgbClr val="13A694"/>
                </a:solidFill>
                <a:latin typeface="Montserrat Medium"/>
                <a:ea typeface="Montserrat Medium"/>
                <a:cs typeface="Montserrat Medium"/>
                <a:sym typeface="Montserrat Medium"/>
              </a:rPr>
              <a:t>Thank you!</a:t>
            </a:r>
            <a:endParaRPr b="0" i="0" sz="1400" u="none" cap="none" strike="noStrike">
              <a:solidFill>
                <a:srgbClr val="000000"/>
              </a:solidFill>
              <a:latin typeface="Arial"/>
              <a:ea typeface="Arial"/>
              <a:cs typeface="Arial"/>
              <a:sym typeface="Arial"/>
            </a:endParaRPr>
          </a:p>
        </p:txBody>
      </p:sp>
      <p:pic>
        <p:nvPicPr>
          <p:cNvPr id="360" name="Google Shape;360;p37"/>
          <p:cNvPicPr preferRelativeResize="0"/>
          <p:nvPr/>
        </p:nvPicPr>
        <p:blipFill>
          <a:blip r:embed="rId3">
            <a:alphaModFix/>
          </a:blip>
          <a:stretch>
            <a:fillRect/>
          </a:stretch>
        </p:blipFill>
        <p:spPr>
          <a:xfrm>
            <a:off x="4420650" y="2651328"/>
            <a:ext cx="3350700" cy="3285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1</a:t>
            </a:r>
            <a:endParaRPr sz="7500">
              <a:solidFill>
                <a:schemeClr val="accent2"/>
              </a:solidFill>
              <a:latin typeface="Bebas Neue"/>
              <a:ea typeface="Bebas Neue"/>
              <a:cs typeface="Bebas Neue"/>
              <a:sym typeface="Bebas Neue"/>
            </a:endParaRPr>
          </a:p>
        </p:txBody>
      </p:sp>
      <p:sp>
        <p:nvSpPr>
          <p:cNvPr id="116" name="Google Shape;116;p15"/>
          <p:cNvSpPr txBox="1"/>
          <p:nvPr/>
        </p:nvSpPr>
        <p:spPr>
          <a:xfrm>
            <a:off x="150" y="1836075"/>
            <a:ext cx="121920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2"/>
                </a:solidFill>
                <a:latin typeface="Montserrat"/>
                <a:ea typeface="Montserrat"/>
                <a:cs typeface="Montserrat"/>
                <a:sym typeface="Montserrat"/>
              </a:rPr>
              <a:t>What is the range of accepted SAT/ACT scores and </a:t>
            </a:r>
            <a:r>
              <a:rPr b="1" lang="en-US" sz="2000">
                <a:solidFill>
                  <a:schemeClr val="dk2"/>
                </a:solidFill>
                <a:latin typeface="Montserrat"/>
                <a:ea typeface="Montserrat"/>
                <a:cs typeface="Montserrat"/>
                <a:sym typeface="Montserrat"/>
              </a:rPr>
              <a:t>high school</a:t>
            </a:r>
            <a:r>
              <a:rPr b="1" lang="en-US" sz="2000">
                <a:solidFill>
                  <a:schemeClr val="dk2"/>
                </a:solidFill>
                <a:latin typeface="Montserrat"/>
                <a:ea typeface="Montserrat"/>
                <a:cs typeface="Montserrat"/>
                <a:sym typeface="Montserrat"/>
              </a:rPr>
              <a:t> GPA for student athletes?</a:t>
            </a:r>
            <a:endParaRPr b="1" sz="2000">
              <a:solidFill>
                <a:schemeClr val="dk2"/>
              </a:solidFill>
              <a:latin typeface="Montserrat"/>
              <a:ea typeface="Montserrat"/>
              <a:cs typeface="Montserrat"/>
              <a:sym typeface="Montserrat"/>
            </a:endParaRPr>
          </a:p>
        </p:txBody>
      </p:sp>
      <p:sp>
        <p:nvSpPr>
          <p:cNvPr id="117" name="Google Shape;117;p15"/>
          <p:cNvSpPr txBox="1"/>
          <p:nvPr/>
        </p:nvSpPr>
        <p:spPr>
          <a:xfrm>
            <a:off x="170875" y="2424650"/>
            <a:ext cx="4562700" cy="41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The range of accepted </a:t>
            </a:r>
            <a:r>
              <a:rPr b="1" lang="en-US" sz="2000">
                <a:solidFill>
                  <a:schemeClr val="accent2"/>
                </a:solidFill>
                <a:latin typeface="Montserrat"/>
                <a:ea typeface="Montserrat"/>
                <a:cs typeface="Montserrat"/>
                <a:sym typeface="Montserrat"/>
              </a:rPr>
              <a:t>SAT</a:t>
            </a:r>
            <a:r>
              <a:rPr b="1" lang="en-US" sz="2000">
                <a:solidFill>
                  <a:schemeClr val="dk2"/>
                </a:solidFill>
                <a:latin typeface="Montserrat"/>
                <a:ea typeface="Montserrat"/>
                <a:cs typeface="Montserrat"/>
                <a:sym typeface="Montserrat"/>
              </a:rPr>
              <a:t> scores:</a:t>
            </a:r>
            <a:r>
              <a:rPr lang="en-US" sz="2000">
                <a:solidFill>
                  <a:schemeClr val="dk2"/>
                </a:solidFill>
                <a:latin typeface="Montserrat Medium"/>
                <a:ea typeface="Montserrat Medium"/>
                <a:cs typeface="Montserrat Medium"/>
                <a:sym typeface="Montserrat Medium"/>
              </a:rPr>
              <a:t> </a:t>
            </a:r>
            <a:r>
              <a:rPr b="1" lang="en-US" sz="2000">
                <a:solidFill>
                  <a:schemeClr val="accent2"/>
                </a:solidFill>
                <a:latin typeface="Montserrat"/>
                <a:ea typeface="Montserrat"/>
                <a:cs typeface="Montserrat"/>
                <a:sym typeface="Montserrat"/>
              </a:rPr>
              <a:t>980-1570</a:t>
            </a:r>
            <a:r>
              <a:rPr b="1" lang="en-US" sz="2000">
                <a:solidFill>
                  <a:schemeClr val="dk2"/>
                </a:solidFill>
                <a:latin typeface="Montserrat"/>
                <a:ea typeface="Montserrat"/>
                <a:cs typeface="Montserrat"/>
                <a:sym typeface="Montserrat"/>
              </a:rPr>
              <a:t> (out of 1600)</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176 out of 623</a:t>
            </a:r>
            <a:r>
              <a:rPr lang="en-US" sz="2000">
                <a:solidFill>
                  <a:schemeClr val="dk2"/>
                </a:solidFill>
                <a:latin typeface="Montserrat Medium"/>
                <a:ea typeface="Montserrat Medium"/>
                <a:cs typeface="Montserrat Medium"/>
                <a:sym typeface="Montserrat Medium"/>
              </a:rPr>
              <a:t> submitted SAT scores</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3</a:t>
            </a:r>
            <a:r>
              <a:rPr lang="en-US" sz="2000">
                <a:solidFill>
                  <a:schemeClr val="dk2"/>
                </a:solidFill>
                <a:latin typeface="Montserrat Medium"/>
                <a:ea typeface="Montserrat Medium"/>
                <a:cs typeface="Montserrat Medium"/>
                <a:sym typeface="Montserrat Medium"/>
              </a:rPr>
              <a:t> students </a:t>
            </a:r>
            <a:r>
              <a:rPr b="1" lang="en-US" sz="2000">
                <a:solidFill>
                  <a:schemeClr val="dk2"/>
                </a:solidFill>
                <a:latin typeface="Montserrat"/>
                <a:ea typeface="Montserrat"/>
                <a:cs typeface="Montserrat"/>
                <a:sym typeface="Montserrat"/>
              </a:rPr>
              <a:t>below</a:t>
            </a:r>
            <a:r>
              <a:rPr lang="en-US" sz="2000">
                <a:solidFill>
                  <a:schemeClr val="dk2"/>
                </a:solidFill>
                <a:latin typeface="Montserrat Medium"/>
                <a:ea typeface="Montserrat Medium"/>
                <a:cs typeface="Montserrat Medium"/>
                <a:sym typeface="Montserrat Medium"/>
              </a:rPr>
              <a:t> national average (1050)</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Median: 1320</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50%</a:t>
            </a:r>
            <a:r>
              <a:rPr lang="en-US" sz="2000">
                <a:solidFill>
                  <a:schemeClr val="dk2"/>
                </a:solidFill>
                <a:latin typeface="Montserrat Medium"/>
                <a:ea typeface="Montserrat Medium"/>
                <a:cs typeface="Montserrat Medium"/>
                <a:sym typeface="Montserrat Medium"/>
              </a:rPr>
              <a:t> students ranged from </a:t>
            </a:r>
            <a:r>
              <a:rPr b="1" lang="en-US" sz="2000">
                <a:solidFill>
                  <a:schemeClr val="dk2"/>
                </a:solidFill>
                <a:latin typeface="Montserrat"/>
                <a:ea typeface="Montserrat"/>
                <a:cs typeface="Montserrat"/>
                <a:sym typeface="Montserrat"/>
              </a:rPr>
              <a:t>1220-1390</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6</a:t>
            </a:r>
            <a:r>
              <a:rPr lang="en-US" sz="2000">
                <a:solidFill>
                  <a:schemeClr val="dk2"/>
                </a:solidFill>
                <a:latin typeface="Montserrat Medium"/>
                <a:ea typeface="Montserrat Medium"/>
                <a:cs typeface="Montserrat Medium"/>
                <a:sym typeface="Montserrat Medium"/>
              </a:rPr>
              <a:t> students </a:t>
            </a:r>
            <a:r>
              <a:rPr b="1" lang="en-US" sz="2000">
                <a:solidFill>
                  <a:schemeClr val="dk2"/>
                </a:solidFill>
                <a:latin typeface="Montserrat"/>
                <a:ea typeface="Montserrat"/>
                <a:cs typeface="Montserrat"/>
                <a:sym typeface="Montserrat"/>
              </a:rPr>
              <a:t>above</a:t>
            </a:r>
            <a:r>
              <a:rPr lang="en-US" sz="2000">
                <a:solidFill>
                  <a:schemeClr val="dk2"/>
                </a:solidFill>
                <a:latin typeface="Montserrat Medium"/>
                <a:ea typeface="Montserrat Medium"/>
                <a:cs typeface="Montserrat Medium"/>
                <a:sym typeface="Montserrat Medium"/>
              </a:rPr>
              <a:t> national </a:t>
            </a:r>
            <a:r>
              <a:rPr b="1" lang="en-US" sz="2000">
                <a:solidFill>
                  <a:schemeClr val="dk2"/>
                </a:solidFill>
                <a:latin typeface="Montserrat"/>
                <a:ea typeface="Montserrat"/>
                <a:cs typeface="Montserrat"/>
                <a:sym typeface="Montserrat"/>
              </a:rPr>
              <a:t>95th</a:t>
            </a:r>
            <a:r>
              <a:rPr lang="en-US" sz="2000">
                <a:solidFill>
                  <a:schemeClr val="dk2"/>
                </a:solidFill>
                <a:latin typeface="Montserrat Medium"/>
                <a:ea typeface="Montserrat Medium"/>
                <a:cs typeface="Montserrat Medium"/>
                <a:sym typeface="Montserrat Medium"/>
              </a:rPr>
              <a:t> percentile (1520)</a:t>
            </a:r>
            <a:endParaRPr sz="2000">
              <a:solidFill>
                <a:schemeClr val="dk2"/>
              </a:solidFill>
              <a:latin typeface="Montserrat Medium"/>
              <a:ea typeface="Montserrat Medium"/>
              <a:cs typeface="Montserrat Medium"/>
              <a:sym typeface="Montserrat Medium"/>
            </a:endParaRPr>
          </a:p>
        </p:txBody>
      </p:sp>
      <p:pic>
        <p:nvPicPr>
          <p:cNvPr id="118" name="Google Shape;118;p15"/>
          <p:cNvPicPr preferRelativeResize="0"/>
          <p:nvPr/>
        </p:nvPicPr>
        <p:blipFill>
          <a:blip r:embed="rId3">
            <a:alphaModFix/>
          </a:blip>
          <a:stretch>
            <a:fillRect/>
          </a:stretch>
        </p:blipFill>
        <p:spPr>
          <a:xfrm>
            <a:off x="4383950" y="2424662"/>
            <a:ext cx="3929656" cy="3898225"/>
          </a:xfrm>
          <a:prstGeom prst="rect">
            <a:avLst/>
          </a:prstGeom>
          <a:noFill/>
          <a:ln>
            <a:noFill/>
          </a:ln>
        </p:spPr>
      </p:pic>
      <p:pic>
        <p:nvPicPr>
          <p:cNvPr id="119" name="Google Shape;119;p15"/>
          <p:cNvPicPr preferRelativeResize="0"/>
          <p:nvPr/>
        </p:nvPicPr>
        <p:blipFill>
          <a:blip r:embed="rId4">
            <a:alphaModFix/>
          </a:blip>
          <a:stretch>
            <a:fillRect/>
          </a:stretch>
        </p:blipFill>
        <p:spPr>
          <a:xfrm>
            <a:off x="8313600" y="2799975"/>
            <a:ext cx="3776176" cy="311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nvSpPr>
        <p:spPr>
          <a:xfrm>
            <a:off x="0" y="1240950"/>
            <a:ext cx="121920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2"/>
                </a:solidFill>
                <a:latin typeface="Montserrat"/>
                <a:ea typeface="Montserrat"/>
                <a:cs typeface="Montserrat"/>
                <a:sym typeface="Montserrat"/>
              </a:rPr>
              <a:t>What is the range of accepted SAT/ACT scores and high school GPA for student athletes?</a:t>
            </a:r>
            <a:endParaRPr b="1" sz="2000">
              <a:solidFill>
                <a:schemeClr val="dk2"/>
              </a:solidFill>
              <a:latin typeface="Montserrat"/>
              <a:ea typeface="Montserrat"/>
              <a:cs typeface="Montserrat"/>
              <a:sym typeface="Montserrat"/>
            </a:endParaRPr>
          </a:p>
        </p:txBody>
      </p:sp>
      <p:sp>
        <p:nvSpPr>
          <p:cNvPr id="126" name="Google Shape;126;p16"/>
          <p:cNvSpPr txBox="1"/>
          <p:nvPr/>
        </p:nvSpPr>
        <p:spPr>
          <a:xfrm>
            <a:off x="144750" y="1985975"/>
            <a:ext cx="4535700" cy="34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The range of accepted </a:t>
            </a:r>
            <a:r>
              <a:rPr b="1" lang="en-US" sz="2000">
                <a:solidFill>
                  <a:srgbClr val="13A694"/>
                </a:solidFill>
                <a:latin typeface="Montserrat"/>
                <a:ea typeface="Montserrat"/>
                <a:cs typeface="Montserrat"/>
                <a:sym typeface="Montserrat"/>
              </a:rPr>
              <a:t>ACT</a:t>
            </a:r>
            <a:r>
              <a:rPr b="1" lang="en-US" sz="2000">
                <a:solidFill>
                  <a:schemeClr val="dk2"/>
                </a:solidFill>
                <a:latin typeface="Montserrat"/>
                <a:ea typeface="Montserrat"/>
                <a:cs typeface="Montserrat"/>
                <a:sym typeface="Montserrat"/>
              </a:rPr>
              <a:t> scores: </a:t>
            </a:r>
            <a:r>
              <a:rPr b="1" lang="en-US" sz="2000">
                <a:solidFill>
                  <a:srgbClr val="13A694"/>
                </a:solidFill>
                <a:latin typeface="Montserrat"/>
                <a:ea typeface="Montserrat"/>
                <a:cs typeface="Montserrat"/>
                <a:sym typeface="Montserrat"/>
              </a:rPr>
              <a:t>22-35</a:t>
            </a:r>
            <a:r>
              <a:rPr b="1" lang="en-US" sz="2000">
                <a:solidFill>
                  <a:schemeClr val="dk2"/>
                </a:solidFill>
                <a:latin typeface="Montserrat"/>
                <a:ea typeface="Montserrat"/>
                <a:cs typeface="Montserrat"/>
                <a:sym typeface="Montserrat"/>
              </a:rPr>
              <a:t> (out of 36)</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105 out of 623</a:t>
            </a:r>
            <a:r>
              <a:rPr lang="en-US" sz="2000">
                <a:solidFill>
                  <a:schemeClr val="dk2"/>
                </a:solidFill>
                <a:latin typeface="Montserrat Medium"/>
                <a:ea typeface="Montserrat Medium"/>
                <a:cs typeface="Montserrat Medium"/>
                <a:sym typeface="Montserrat Medium"/>
              </a:rPr>
              <a:t> students submitted ACT score</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All </a:t>
            </a:r>
            <a:r>
              <a:rPr lang="en-US" sz="2000">
                <a:solidFill>
                  <a:schemeClr val="dk2"/>
                </a:solidFill>
                <a:latin typeface="Montserrat Medium"/>
                <a:ea typeface="Montserrat Medium"/>
                <a:cs typeface="Montserrat Medium"/>
                <a:sym typeface="Montserrat Medium"/>
              </a:rPr>
              <a:t>BU athletes were </a:t>
            </a:r>
            <a:r>
              <a:rPr b="1" lang="en-US" sz="2000">
                <a:solidFill>
                  <a:schemeClr val="dk2"/>
                </a:solidFill>
                <a:latin typeface="Montserrat"/>
                <a:ea typeface="Montserrat"/>
                <a:cs typeface="Montserrat"/>
                <a:sym typeface="Montserrat"/>
              </a:rPr>
              <a:t>above</a:t>
            </a:r>
            <a:r>
              <a:rPr lang="en-US" sz="2000">
                <a:solidFill>
                  <a:schemeClr val="dk2"/>
                </a:solidFill>
                <a:latin typeface="Montserrat Medium"/>
                <a:ea typeface="Montserrat Medium"/>
                <a:cs typeface="Montserrat Medium"/>
                <a:sym typeface="Montserrat Medium"/>
              </a:rPr>
              <a:t> the national average (19.9)</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Median: 30</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50%</a:t>
            </a:r>
            <a:r>
              <a:rPr lang="en-US" sz="2000">
                <a:solidFill>
                  <a:schemeClr val="dk2"/>
                </a:solidFill>
                <a:latin typeface="Montserrat Medium"/>
                <a:ea typeface="Montserrat Medium"/>
                <a:cs typeface="Montserrat Medium"/>
                <a:sym typeface="Montserrat Medium"/>
              </a:rPr>
              <a:t> students ranged from </a:t>
            </a:r>
            <a:r>
              <a:rPr b="1" lang="en-US" sz="2000">
                <a:solidFill>
                  <a:schemeClr val="dk2"/>
                </a:solidFill>
                <a:latin typeface="Montserrat"/>
                <a:ea typeface="Montserrat"/>
                <a:cs typeface="Montserrat"/>
                <a:sym typeface="Montserrat"/>
              </a:rPr>
              <a:t>28-33</a:t>
            </a:r>
            <a:endParaRPr b="1" sz="2000">
              <a:solidFill>
                <a:schemeClr val="dk2"/>
              </a:solidFill>
              <a:latin typeface="Montserrat"/>
              <a:ea typeface="Montserrat"/>
              <a:cs typeface="Montserrat"/>
              <a:sym typeface="Montserrat"/>
            </a:endParaRPr>
          </a:p>
        </p:txBody>
      </p:sp>
      <p:pic>
        <p:nvPicPr>
          <p:cNvPr id="127" name="Google Shape;127;p16"/>
          <p:cNvPicPr preferRelativeResize="0"/>
          <p:nvPr/>
        </p:nvPicPr>
        <p:blipFill>
          <a:blip r:embed="rId3">
            <a:alphaModFix/>
          </a:blip>
          <a:stretch>
            <a:fillRect/>
          </a:stretch>
        </p:blipFill>
        <p:spPr>
          <a:xfrm>
            <a:off x="4310025" y="1696576"/>
            <a:ext cx="3535000" cy="4589924"/>
          </a:xfrm>
          <a:prstGeom prst="rect">
            <a:avLst/>
          </a:prstGeom>
          <a:noFill/>
          <a:ln>
            <a:noFill/>
          </a:ln>
        </p:spPr>
      </p:pic>
      <p:pic>
        <p:nvPicPr>
          <p:cNvPr id="128" name="Google Shape;128;p16"/>
          <p:cNvPicPr preferRelativeResize="0"/>
          <p:nvPr/>
        </p:nvPicPr>
        <p:blipFill>
          <a:blip r:embed="rId4">
            <a:alphaModFix/>
          </a:blip>
          <a:stretch>
            <a:fillRect/>
          </a:stretch>
        </p:blipFill>
        <p:spPr>
          <a:xfrm>
            <a:off x="7845025" y="2158351"/>
            <a:ext cx="4089649" cy="337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nvSpPr>
        <p:spPr>
          <a:xfrm>
            <a:off x="-10937" y="678000"/>
            <a:ext cx="121920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2"/>
                </a:solidFill>
                <a:latin typeface="Montserrat"/>
                <a:ea typeface="Montserrat"/>
                <a:cs typeface="Montserrat"/>
                <a:sym typeface="Montserrat"/>
              </a:rPr>
              <a:t>What is the range of accepted SAT/ACT scores and high school GPA for student athletes?</a:t>
            </a:r>
            <a:endParaRPr b="1" sz="2000">
              <a:solidFill>
                <a:schemeClr val="dk2"/>
              </a:solidFill>
              <a:latin typeface="Montserrat"/>
              <a:ea typeface="Montserrat"/>
              <a:cs typeface="Montserrat"/>
              <a:sym typeface="Montserrat"/>
            </a:endParaRPr>
          </a:p>
        </p:txBody>
      </p:sp>
      <p:sp>
        <p:nvSpPr>
          <p:cNvPr id="135" name="Google Shape;135;p17"/>
          <p:cNvSpPr txBox="1"/>
          <p:nvPr/>
        </p:nvSpPr>
        <p:spPr>
          <a:xfrm>
            <a:off x="334950" y="1065150"/>
            <a:ext cx="11551500" cy="34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The range of accepted </a:t>
            </a:r>
            <a:r>
              <a:rPr b="1" lang="en-US" sz="2000">
                <a:solidFill>
                  <a:srgbClr val="13A694"/>
                </a:solidFill>
                <a:latin typeface="Montserrat"/>
                <a:ea typeface="Montserrat"/>
                <a:cs typeface="Montserrat"/>
                <a:sym typeface="Montserrat"/>
              </a:rPr>
              <a:t>HS GPA</a:t>
            </a:r>
            <a:r>
              <a:rPr b="1" lang="en-US" sz="2000">
                <a:solidFill>
                  <a:schemeClr val="dk2"/>
                </a:solidFill>
                <a:latin typeface="Montserrat"/>
                <a:ea typeface="Montserrat"/>
                <a:cs typeface="Montserrat"/>
                <a:sym typeface="Montserrat"/>
              </a:rPr>
              <a:t>: </a:t>
            </a:r>
            <a:r>
              <a:rPr b="1" lang="en-US" sz="2000">
                <a:solidFill>
                  <a:srgbClr val="13A694"/>
                </a:solidFill>
                <a:latin typeface="Montserrat"/>
                <a:ea typeface="Montserrat"/>
                <a:cs typeface="Montserrat"/>
                <a:sym typeface="Montserrat"/>
              </a:rPr>
              <a:t>2.3 - 4.3</a:t>
            </a:r>
            <a:r>
              <a:rPr b="1" lang="en-US" sz="2000">
                <a:solidFill>
                  <a:schemeClr val="dk2"/>
                </a:solidFill>
                <a:latin typeface="Montserrat"/>
                <a:ea typeface="Montserrat"/>
                <a:cs typeface="Montserrat"/>
                <a:sym typeface="Montserrat"/>
              </a:rPr>
              <a:t> (out of 4.5)</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dk2"/>
                </a:solidFill>
                <a:latin typeface="Montserrat"/>
                <a:ea typeface="Montserrat"/>
                <a:cs typeface="Montserrat"/>
                <a:sym typeface="Montserrat"/>
              </a:rPr>
              <a:t>All </a:t>
            </a:r>
            <a:r>
              <a:rPr lang="en-US" sz="2000">
                <a:solidFill>
                  <a:schemeClr val="dk2"/>
                </a:solidFill>
                <a:latin typeface="Montserrat Medium"/>
                <a:ea typeface="Montserrat Medium"/>
                <a:cs typeface="Montserrat Medium"/>
                <a:sym typeface="Montserrat Medium"/>
              </a:rPr>
              <a:t>accepted</a:t>
            </a:r>
            <a:r>
              <a:rPr lang="en-US" sz="2000">
                <a:solidFill>
                  <a:schemeClr val="dk2"/>
                </a:solidFill>
                <a:latin typeface="Montserrat Medium"/>
                <a:ea typeface="Montserrat Medium"/>
                <a:cs typeface="Montserrat Medium"/>
                <a:sym typeface="Montserrat Medium"/>
              </a:rPr>
              <a:t> students have a HS GPA above </a:t>
            </a:r>
            <a:r>
              <a:rPr b="1" lang="en-US" sz="2000">
                <a:solidFill>
                  <a:schemeClr val="dk2"/>
                </a:solidFill>
                <a:latin typeface="Montserrat"/>
                <a:ea typeface="Montserrat"/>
                <a:cs typeface="Montserrat"/>
                <a:sym typeface="Montserrat"/>
              </a:rPr>
              <a:t>C</a:t>
            </a:r>
            <a:r>
              <a:rPr lang="en-US" sz="2000">
                <a:solidFill>
                  <a:schemeClr val="dk2"/>
                </a:solidFill>
                <a:latin typeface="Montserrat Medium"/>
                <a:ea typeface="Montserrat Medium"/>
                <a:cs typeface="Montserrat Medium"/>
                <a:sym typeface="Montserrat Medium"/>
              </a:rPr>
              <a:t>, </a:t>
            </a:r>
            <a:r>
              <a:rPr b="1" lang="en-US" sz="2000">
                <a:solidFill>
                  <a:schemeClr val="dk2"/>
                </a:solidFill>
                <a:latin typeface="Montserrat"/>
                <a:ea typeface="Montserrat"/>
                <a:cs typeface="Montserrat"/>
                <a:sym typeface="Montserrat"/>
              </a:rPr>
              <a:t>8 </a:t>
            </a:r>
            <a:r>
              <a:rPr lang="en-US" sz="2000">
                <a:solidFill>
                  <a:schemeClr val="dk2"/>
                </a:solidFill>
                <a:latin typeface="Montserrat Medium"/>
                <a:ea typeface="Montserrat Medium"/>
                <a:cs typeface="Montserrat Medium"/>
                <a:sym typeface="Montserrat Medium"/>
              </a:rPr>
              <a:t>students listed as outliers (&lt; 3.0)</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a:buChar char="●"/>
            </a:pPr>
            <a:r>
              <a:rPr b="1" lang="en-US" sz="2000">
                <a:solidFill>
                  <a:schemeClr val="dk2"/>
                </a:solidFill>
                <a:latin typeface="Montserrat"/>
                <a:ea typeface="Montserrat"/>
                <a:cs typeface="Montserrat"/>
                <a:sym typeface="Montserrat"/>
              </a:rPr>
              <a:t>Median: 3.8</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2"/>
              </a:buClr>
              <a:buSzPts val="2000"/>
              <a:buFont typeface="Montserrat"/>
              <a:buChar char="●"/>
            </a:pPr>
            <a:r>
              <a:rPr b="1" lang="en-US" sz="2000">
                <a:solidFill>
                  <a:schemeClr val="dk2"/>
                </a:solidFill>
                <a:latin typeface="Montserrat"/>
                <a:ea typeface="Montserrat"/>
                <a:cs typeface="Montserrat"/>
                <a:sym typeface="Montserrat"/>
              </a:rPr>
              <a:t>50% </a:t>
            </a:r>
            <a:r>
              <a:rPr lang="en-US" sz="2000">
                <a:solidFill>
                  <a:schemeClr val="dk2"/>
                </a:solidFill>
                <a:latin typeface="Montserrat Medium"/>
                <a:ea typeface="Montserrat Medium"/>
                <a:cs typeface="Montserrat Medium"/>
                <a:sym typeface="Montserrat Medium"/>
              </a:rPr>
              <a:t>students ranged from 3.6 - 4.0</a:t>
            </a:r>
            <a:endParaRPr sz="2000">
              <a:solidFill>
                <a:schemeClr val="dk2"/>
              </a:solidFill>
              <a:latin typeface="Montserrat Medium"/>
              <a:ea typeface="Montserrat Medium"/>
              <a:cs typeface="Montserrat Medium"/>
              <a:sym typeface="Montserrat Medium"/>
            </a:endParaRPr>
          </a:p>
        </p:txBody>
      </p:sp>
      <p:graphicFrame>
        <p:nvGraphicFramePr>
          <p:cNvPr id="136" name="Google Shape;136;p17"/>
          <p:cNvGraphicFramePr/>
          <p:nvPr/>
        </p:nvGraphicFramePr>
        <p:xfrm>
          <a:off x="334950" y="2719388"/>
          <a:ext cx="3000000" cy="3000000"/>
        </p:xfrm>
        <a:graphic>
          <a:graphicData uri="http://schemas.openxmlformats.org/drawingml/2006/table">
            <a:tbl>
              <a:tblPr>
                <a:noFill/>
                <a:tableStyleId>{3FCFF241-15C3-44FE-91B5-7C9FDF051EF3}</a:tableStyleId>
              </a:tblPr>
              <a:tblGrid>
                <a:gridCol w="958025"/>
                <a:gridCol w="958025"/>
                <a:gridCol w="958025"/>
              </a:tblGrid>
              <a:tr h="556850">
                <a:tc>
                  <a:txBody>
                    <a:bodyPr/>
                    <a:lstStyle/>
                    <a:p>
                      <a:pPr indent="0" lvl="0" marL="0" rtl="0" algn="l">
                        <a:spcBef>
                          <a:spcPts val="0"/>
                        </a:spcBef>
                        <a:spcAft>
                          <a:spcPts val="0"/>
                        </a:spcAft>
                        <a:buNone/>
                      </a:pPr>
                      <a:r>
                        <a:rPr lang="en-US"/>
                        <a:t>Letter Grade</a:t>
                      </a:r>
                      <a:endParaRPr/>
                    </a:p>
                  </a:txBody>
                  <a:tcPr marT="91425" marB="91425" marR="91425" marL="91425">
                    <a:solidFill>
                      <a:srgbClr val="B7B7B7"/>
                    </a:solidFill>
                  </a:tcPr>
                </a:tc>
                <a:tc>
                  <a:txBody>
                    <a:bodyPr/>
                    <a:lstStyle/>
                    <a:p>
                      <a:pPr indent="0" lvl="0" marL="0" rtl="0" algn="l">
                        <a:spcBef>
                          <a:spcPts val="0"/>
                        </a:spcBef>
                        <a:spcAft>
                          <a:spcPts val="0"/>
                        </a:spcAft>
                        <a:buNone/>
                      </a:pPr>
                      <a:r>
                        <a:rPr lang="en-US"/>
                        <a:t>Percent Grade</a:t>
                      </a:r>
                      <a:endParaRPr/>
                    </a:p>
                  </a:txBody>
                  <a:tcPr marT="91425" marB="91425" marR="91425" marL="91425">
                    <a:solidFill>
                      <a:srgbClr val="B7B7B7"/>
                    </a:solidFill>
                  </a:tcPr>
                </a:tc>
                <a:tc>
                  <a:txBody>
                    <a:bodyPr/>
                    <a:lstStyle/>
                    <a:p>
                      <a:pPr indent="0" lvl="0" marL="0" rtl="0" algn="l">
                        <a:spcBef>
                          <a:spcPts val="0"/>
                        </a:spcBef>
                        <a:spcAft>
                          <a:spcPts val="0"/>
                        </a:spcAft>
                        <a:buNone/>
                      </a:pPr>
                      <a:r>
                        <a:rPr lang="en-US"/>
                        <a:t>4.0 Scale</a:t>
                      </a:r>
                      <a:endParaRPr/>
                    </a:p>
                  </a:txBody>
                  <a:tcPr marT="91425" marB="91425" marR="91425" marL="91425">
                    <a:solidFill>
                      <a:srgbClr val="B7B7B7"/>
                    </a:solidFill>
                  </a:tcPr>
                </a:tc>
              </a:tr>
              <a:tr h="361950">
                <a:tc>
                  <a:txBody>
                    <a:bodyPr/>
                    <a:lstStyle/>
                    <a:p>
                      <a:pPr indent="0" lvl="0" marL="0" rtl="0" algn="l">
                        <a:spcBef>
                          <a:spcPts val="0"/>
                        </a:spcBef>
                        <a:spcAft>
                          <a:spcPts val="0"/>
                        </a:spcAft>
                        <a:buNone/>
                      </a:pPr>
                      <a:r>
                        <a:rPr lang="en-US"/>
                        <a:t>A+</a:t>
                      </a:r>
                      <a:endParaRPr/>
                    </a:p>
                  </a:txBody>
                  <a:tcPr marT="91425" marB="91425" marR="91425" marL="91425"/>
                </a:tc>
                <a:tc>
                  <a:txBody>
                    <a:bodyPr/>
                    <a:lstStyle/>
                    <a:p>
                      <a:pPr indent="0" lvl="0" marL="0" rtl="0" algn="l">
                        <a:spcBef>
                          <a:spcPts val="0"/>
                        </a:spcBef>
                        <a:spcAft>
                          <a:spcPts val="0"/>
                        </a:spcAft>
                        <a:buNone/>
                      </a:pPr>
                      <a:r>
                        <a:rPr lang="en-US"/>
                        <a:t>97-100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r>
              <a:tr h="361950">
                <a:tc>
                  <a:txBody>
                    <a:bodyPr/>
                    <a:lstStyle/>
                    <a:p>
                      <a:pPr indent="0" lvl="0" marL="0" rtl="0" algn="l">
                        <a:spcBef>
                          <a:spcPts val="0"/>
                        </a:spcBef>
                        <a:spcAft>
                          <a:spcPts val="0"/>
                        </a:spcAft>
                        <a:buNone/>
                      </a:pPr>
                      <a:r>
                        <a:rPr lang="en-US"/>
                        <a:t>A</a:t>
                      </a:r>
                      <a:endParaRPr/>
                    </a:p>
                  </a:txBody>
                  <a:tcPr marT="91425" marB="91425" marR="91425" marL="91425"/>
                </a:tc>
                <a:tc>
                  <a:txBody>
                    <a:bodyPr/>
                    <a:lstStyle/>
                    <a:p>
                      <a:pPr indent="0" lvl="0" marL="0" rtl="0" algn="l">
                        <a:spcBef>
                          <a:spcPts val="0"/>
                        </a:spcBef>
                        <a:spcAft>
                          <a:spcPts val="0"/>
                        </a:spcAft>
                        <a:buNone/>
                      </a:pPr>
                      <a:r>
                        <a:rPr lang="en-US"/>
                        <a:t>93-96</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r>
              <a:tr h="361950">
                <a:tc>
                  <a:txBody>
                    <a:bodyPr/>
                    <a:lstStyle/>
                    <a:p>
                      <a:pPr indent="0" lvl="0" marL="0" rtl="0" algn="l">
                        <a:spcBef>
                          <a:spcPts val="0"/>
                        </a:spcBef>
                        <a:spcAft>
                          <a:spcPts val="0"/>
                        </a:spcAft>
                        <a:buNone/>
                      </a:pPr>
                      <a:r>
                        <a:rPr lang="en-US"/>
                        <a:t>A-</a:t>
                      </a:r>
                      <a:endParaRPr/>
                    </a:p>
                  </a:txBody>
                  <a:tcPr marT="91425" marB="91425" marR="91425" marL="91425"/>
                </a:tc>
                <a:tc>
                  <a:txBody>
                    <a:bodyPr/>
                    <a:lstStyle/>
                    <a:p>
                      <a:pPr indent="0" lvl="0" marL="0" rtl="0" algn="l">
                        <a:spcBef>
                          <a:spcPts val="0"/>
                        </a:spcBef>
                        <a:spcAft>
                          <a:spcPts val="0"/>
                        </a:spcAft>
                        <a:buNone/>
                      </a:pPr>
                      <a:r>
                        <a:rPr lang="en-US"/>
                        <a:t>90-92</a:t>
                      </a:r>
                      <a:endParaRPr/>
                    </a:p>
                  </a:txBody>
                  <a:tcPr marT="91425" marB="91425" marR="91425" marL="91425"/>
                </a:tc>
                <a:tc>
                  <a:txBody>
                    <a:bodyPr/>
                    <a:lstStyle/>
                    <a:p>
                      <a:pPr indent="0" lvl="0" marL="0" rtl="0" algn="l">
                        <a:spcBef>
                          <a:spcPts val="0"/>
                        </a:spcBef>
                        <a:spcAft>
                          <a:spcPts val="0"/>
                        </a:spcAft>
                        <a:buNone/>
                      </a:pPr>
                      <a:r>
                        <a:rPr lang="en-US"/>
                        <a:t>3.7</a:t>
                      </a:r>
                      <a:endParaRPr/>
                    </a:p>
                  </a:txBody>
                  <a:tcPr marT="91425" marB="91425" marR="91425" marL="91425"/>
                </a:tc>
              </a:tr>
              <a:tr h="361950">
                <a:tc>
                  <a:txBody>
                    <a:bodyPr/>
                    <a:lstStyle/>
                    <a:p>
                      <a:pPr indent="0" lvl="0" marL="0" rtl="0" algn="l">
                        <a:spcBef>
                          <a:spcPts val="0"/>
                        </a:spcBef>
                        <a:spcAft>
                          <a:spcPts val="0"/>
                        </a:spcAft>
                        <a:buNone/>
                      </a:pPr>
                      <a:r>
                        <a:rPr lang="en-US"/>
                        <a:t>B+</a:t>
                      </a:r>
                      <a:endParaRPr/>
                    </a:p>
                  </a:txBody>
                  <a:tcPr marT="91425" marB="91425" marR="91425" marL="91425"/>
                </a:tc>
                <a:tc>
                  <a:txBody>
                    <a:bodyPr/>
                    <a:lstStyle/>
                    <a:p>
                      <a:pPr indent="0" lvl="0" marL="0" rtl="0" algn="l">
                        <a:spcBef>
                          <a:spcPts val="0"/>
                        </a:spcBef>
                        <a:spcAft>
                          <a:spcPts val="0"/>
                        </a:spcAft>
                        <a:buNone/>
                      </a:pPr>
                      <a:r>
                        <a:rPr lang="en-US"/>
                        <a:t>87-89</a:t>
                      </a:r>
                      <a:endParaRPr/>
                    </a:p>
                  </a:txBody>
                  <a:tcPr marT="91425" marB="91425" marR="91425" marL="91425"/>
                </a:tc>
                <a:tc>
                  <a:txBody>
                    <a:bodyPr/>
                    <a:lstStyle/>
                    <a:p>
                      <a:pPr indent="0" lvl="0" marL="0" rtl="0" algn="l">
                        <a:spcBef>
                          <a:spcPts val="0"/>
                        </a:spcBef>
                        <a:spcAft>
                          <a:spcPts val="0"/>
                        </a:spcAft>
                        <a:buNone/>
                      </a:pPr>
                      <a:r>
                        <a:rPr lang="en-US"/>
                        <a:t>3.3</a:t>
                      </a:r>
                      <a:endParaRPr/>
                    </a:p>
                  </a:txBody>
                  <a:tcPr marT="91425" marB="91425" marR="91425" marL="91425"/>
                </a:tc>
              </a:tr>
              <a:tr h="361950">
                <a:tc>
                  <a:txBody>
                    <a:bodyPr/>
                    <a:lstStyle/>
                    <a:p>
                      <a:pPr indent="0" lvl="0" marL="0" rtl="0" algn="l">
                        <a:spcBef>
                          <a:spcPts val="0"/>
                        </a:spcBef>
                        <a:spcAft>
                          <a:spcPts val="0"/>
                        </a:spcAft>
                        <a:buNone/>
                      </a:pPr>
                      <a:r>
                        <a:rPr lang="en-US"/>
                        <a:t>B</a:t>
                      </a:r>
                      <a:endParaRPr/>
                    </a:p>
                  </a:txBody>
                  <a:tcPr marT="91425" marB="91425" marR="91425" marL="91425"/>
                </a:tc>
                <a:tc>
                  <a:txBody>
                    <a:bodyPr/>
                    <a:lstStyle/>
                    <a:p>
                      <a:pPr indent="0" lvl="0" marL="0" rtl="0" algn="l">
                        <a:spcBef>
                          <a:spcPts val="0"/>
                        </a:spcBef>
                        <a:spcAft>
                          <a:spcPts val="0"/>
                        </a:spcAft>
                        <a:buNone/>
                      </a:pPr>
                      <a:r>
                        <a:rPr lang="en-US"/>
                        <a:t>83-86</a:t>
                      </a:r>
                      <a:endParaRPr/>
                    </a:p>
                  </a:txBody>
                  <a:tcPr marT="91425" marB="91425" marR="91425" marL="91425"/>
                </a:tc>
                <a:tc>
                  <a:txBody>
                    <a:bodyPr/>
                    <a:lstStyle/>
                    <a:p>
                      <a:pPr indent="0" lvl="0" marL="0" rtl="0" algn="l">
                        <a:spcBef>
                          <a:spcPts val="0"/>
                        </a:spcBef>
                        <a:spcAft>
                          <a:spcPts val="0"/>
                        </a:spcAft>
                        <a:buNone/>
                      </a:pPr>
                      <a:r>
                        <a:rPr lang="en-US"/>
                        <a:t>3.0</a:t>
                      </a:r>
                      <a:endParaRPr/>
                    </a:p>
                  </a:txBody>
                  <a:tcPr marT="91425" marB="91425" marR="91425" marL="91425"/>
                </a:tc>
              </a:tr>
              <a:tr h="361950">
                <a:tc>
                  <a:txBody>
                    <a:bodyPr/>
                    <a:lstStyle/>
                    <a:p>
                      <a:pPr indent="0" lvl="0" marL="0" rtl="0" algn="l">
                        <a:spcBef>
                          <a:spcPts val="0"/>
                        </a:spcBef>
                        <a:spcAft>
                          <a:spcPts val="0"/>
                        </a:spcAft>
                        <a:buNone/>
                      </a:pPr>
                      <a:r>
                        <a:rPr lang="en-US"/>
                        <a:t>B-</a:t>
                      </a:r>
                      <a:endParaRPr/>
                    </a:p>
                  </a:txBody>
                  <a:tcPr marT="91425" marB="91425" marR="91425" marL="91425"/>
                </a:tc>
                <a:tc>
                  <a:txBody>
                    <a:bodyPr/>
                    <a:lstStyle/>
                    <a:p>
                      <a:pPr indent="0" lvl="0" marL="0" rtl="0" algn="l">
                        <a:spcBef>
                          <a:spcPts val="0"/>
                        </a:spcBef>
                        <a:spcAft>
                          <a:spcPts val="0"/>
                        </a:spcAft>
                        <a:buNone/>
                      </a:pPr>
                      <a:r>
                        <a:rPr lang="en-US"/>
                        <a:t>80-82</a:t>
                      </a:r>
                      <a:endParaRPr/>
                    </a:p>
                  </a:txBody>
                  <a:tcPr marT="91425" marB="91425" marR="91425" marL="91425"/>
                </a:tc>
                <a:tc>
                  <a:txBody>
                    <a:bodyPr/>
                    <a:lstStyle/>
                    <a:p>
                      <a:pPr indent="0" lvl="0" marL="0" rtl="0" algn="l">
                        <a:spcBef>
                          <a:spcPts val="0"/>
                        </a:spcBef>
                        <a:spcAft>
                          <a:spcPts val="0"/>
                        </a:spcAft>
                        <a:buNone/>
                      </a:pPr>
                      <a:r>
                        <a:rPr lang="en-US"/>
                        <a:t>2.7</a:t>
                      </a:r>
                      <a:endParaRPr/>
                    </a:p>
                  </a:txBody>
                  <a:tcPr marT="91425" marB="91425" marR="91425" marL="91425"/>
                </a:tc>
              </a:tr>
              <a:tr h="361950">
                <a:tc>
                  <a:txBody>
                    <a:bodyPr/>
                    <a:lstStyle/>
                    <a:p>
                      <a:pPr indent="0" lvl="0" marL="0" rtl="0" algn="l">
                        <a:spcBef>
                          <a:spcPts val="0"/>
                        </a:spcBef>
                        <a:spcAft>
                          <a:spcPts val="0"/>
                        </a:spcAft>
                        <a:buNone/>
                      </a:pPr>
                      <a:r>
                        <a:rPr lang="en-US"/>
                        <a:t>C+</a:t>
                      </a:r>
                      <a:endParaRPr/>
                    </a:p>
                  </a:txBody>
                  <a:tcPr marT="91425" marB="91425" marR="91425" marL="91425"/>
                </a:tc>
                <a:tc>
                  <a:txBody>
                    <a:bodyPr/>
                    <a:lstStyle/>
                    <a:p>
                      <a:pPr indent="0" lvl="0" marL="0" rtl="0" algn="l">
                        <a:spcBef>
                          <a:spcPts val="0"/>
                        </a:spcBef>
                        <a:spcAft>
                          <a:spcPts val="0"/>
                        </a:spcAft>
                        <a:buNone/>
                      </a:pPr>
                      <a:r>
                        <a:rPr lang="en-US"/>
                        <a:t>77-79</a:t>
                      </a:r>
                      <a:endParaRPr/>
                    </a:p>
                  </a:txBody>
                  <a:tcPr marT="91425" marB="91425" marR="91425" marL="91425"/>
                </a:tc>
                <a:tc>
                  <a:txBody>
                    <a:bodyPr/>
                    <a:lstStyle/>
                    <a:p>
                      <a:pPr indent="0" lvl="0" marL="0" rtl="0" algn="l">
                        <a:spcBef>
                          <a:spcPts val="0"/>
                        </a:spcBef>
                        <a:spcAft>
                          <a:spcPts val="0"/>
                        </a:spcAft>
                        <a:buNone/>
                      </a:pPr>
                      <a:r>
                        <a:rPr lang="en-US"/>
                        <a:t>2.3</a:t>
                      </a:r>
                      <a:endParaRPr/>
                    </a:p>
                  </a:txBody>
                  <a:tcPr marT="91425" marB="91425" marR="91425" marL="91425"/>
                </a:tc>
              </a:tr>
              <a:tr h="361950">
                <a:tc>
                  <a:txBody>
                    <a:bodyPr/>
                    <a:lstStyle/>
                    <a:p>
                      <a:pPr indent="0" lvl="0" marL="0" rtl="0" algn="l">
                        <a:spcBef>
                          <a:spcPts val="0"/>
                        </a:spcBef>
                        <a:spcAft>
                          <a:spcPts val="0"/>
                        </a:spcAft>
                        <a:buNone/>
                      </a:pPr>
                      <a:r>
                        <a:rPr lang="en-US"/>
                        <a:t>C</a:t>
                      </a:r>
                      <a:endParaRPr/>
                    </a:p>
                  </a:txBody>
                  <a:tcPr marT="91425" marB="91425" marR="91425" marL="91425"/>
                </a:tc>
                <a:tc>
                  <a:txBody>
                    <a:bodyPr/>
                    <a:lstStyle/>
                    <a:p>
                      <a:pPr indent="0" lvl="0" marL="0" rtl="0" algn="l">
                        <a:spcBef>
                          <a:spcPts val="0"/>
                        </a:spcBef>
                        <a:spcAft>
                          <a:spcPts val="0"/>
                        </a:spcAft>
                        <a:buNone/>
                      </a:pPr>
                      <a:r>
                        <a:rPr lang="en-US"/>
                        <a:t>73-76</a:t>
                      </a:r>
                      <a:endParaRPr/>
                    </a:p>
                  </a:txBody>
                  <a:tcPr marT="91425" marB="91425" marR="91425" marL="91425"/>
                </a:tc>
                <a:tc>
                  <a:txBody>
                    <a:bodyPr/>
                    <a:lstStyle/>
                    <a:p>
                      <a:pPr indent="0" lvl="0" marL="0" rtl="0" algn="l">
                        <a:spcBef>
                          <a:spcPts val="0"/>
                        </a:spcBef>
                        <a:spcAft>
                          <a:spcPts val="0"/>
                        </a:spcAft>
                        <a:buNone/>
                      </a:pPr>
                      <a:r>
                        <a:rPr lang="en-US"/>
                        <a:t>2.0</a:t>
                      </a:r>
                      <a:endParaRPr/>
                    </a:p>
                  </a:txBody>
                  <a:tcPr marT="91425" marB="91425" marR="91425" marL="91425"/>
                </a:tc>
              </a:tr>
            </a:tbl>
          </a:graphicData>
        </a:graphic>
      </p:graphicFrame>
      <p:pic>
        <p:nvPicPr>
          <p:cNvPr id="137" name="Google Shape;137;p17"/>
          <p:cNvPicPr preferRelativeResize="0"/>
          <p:nvPr/>
        </p:nvPicPr>
        <p:blipFill>
          <a:blip r:embed="rId3">
            <a:alphaModFix/>
          </a:blip>
          <a:stretch>
            <a:fillRect/>
          </a:stretch>
        </p:blipFill>
        <p:spPr>
          <a:xfrm>
            <a:off x="3344863" y="2932125"/>
            <a:ext cx="5303525" cy="3353700"/>
          </a:xfrm>
          <a:prstGeom prst="rect">
            <a:avLst/>
          </a:prstGeom>
          <a:noFill/>
          <a:ln>
            <a:noFill/>
          </a:ln>
        </p:spPr>
      </p:pic>
      <p:pic>
        <p:nvPicPr>
          <p:cNvPr id="138" name="Google Shape;138;p17"/>
          <p:cNvPicPr preferRelativeResize="0"/>
          <p:nvPr/>
        </p:nvPicPr>
        <p:blipFill>
          <a:blip r:embed="rId4">
            <a:alphaModFix/>
          </a:blip>
          <a:stretch>
            <a:fillRect/>
          </a:stretch>
        </p:blipFill>
        <p:spPr>
          <a:xfrm>
            <a:off x="8648375" y="2321924"/>
            <a:ext cx="3353350" cy="4100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1.1</a:t>
            </a:r>
            <a:endParaRPr sz="7500">
              <a:solidFill>
                <a:schemeClr val="accent2"/>
              </a:solidFill>
              <a:latin typeface="Bebas Neue"/>
              <a:ea typeface="Bebas Neue"/>
              <a:cs typeface="Bebas Neue"/>
              <a:sym typeface="Bebas Neue"/>
            </a:endParaRPr>
          </a:p>
        </p:txBody>
      </p:sp>
      <p:sp>
        <p:nvSpPr>
          <p:cNvPr id="145" name="Google Shape;145;p18"/>
          <p:cNvSpPr txBox="1"/>
          <p:nvPr/>
        </p:nvSpPr>
        <p:spPr>
          <a:xfrm>
            <a:off x="717750" y="1691300"/>
            <a:ext cx="107565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2"/>
                </a:solidFill>
                <a:latin typeface="Montserrat"/>
                <a:ea typeface="Montserrat"/>
                <a:cs typeface="Montserrat"/>
                <a:sym typeface="Montserrat"/>
              </a:rPr>
              <a:t>What percentage of these student athletes are domestic students? What about international students?</a:t>
            </a:r>
            <a:endParaRPr b="1" sz="2000">
              <a:solidFill>
                <a:schemeClr val="dk2"/>
              </a:solidFill>
              <a:latin typeface="Montserrat"/>
              <a:ea typeface="Montserrat"/>
              <a:cs typeface="Montserrat"/>
              <a:sym typeface="Montserrat"/>
            </a:endParaRPr>
          </a:p>
        </p:txBody>
      </p:sp>
      <p:sp>
        <p:nvSpPr>
          <p:cNvPr id="146" name="Google Shape;146;p18"/>
          <p:cNvSpPr txBox="1"/>
          <p:nvPr/>
        </p:nvSpPr>
        <p:spPr>
          <a:xfrm>
            <a:off x="957225" y="3364575"/>
            <a:ext cx="5074500" cy="18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2"/>
                </a:solidFill>
                <a:latin typeface="Montserrat"/>
                <a:ea typeface="Montserrat"/>
                <a:cs typeface="Montserrat"/>
                <a:sym typeface="Montserrat"/>
              </a:rPr>
              <a:t>Number of </a:t>
            </a:r>
            <a:r>
              <a:rPr b="1" lang="en-US" sz="2000">
                <a:solidFill>
                  <a:schemeClr val="accent2"/>
                </a:solidFill>
                <a:latin typeface="Montserrat"/>
                <a:ea typeface="Montserrat"/>
                <a:cs typeface="Montserrat"/>
                <a:sym typeface="Montserrat"/>
              </a:rPr>
              <a:t>Domestic</a:t>
            </a:r>
            <a:r>
              <a:rPr b="1" lang="en-US" sz="2000">
                <a:solidFill>
                  <a:schemeClr val="dk2"/>
                </a:solidFill>
                <a:latin typeface="Montserrat"/>
                <a:ea typeface="Montserrat"/>
                <a:cs typeface="Montserrat"/>
                <a:sym typeface="Montserrat"/>
              </a:rPr>
              <a:t> Students: </a:t>
            </a:r>
            <a:endParaRPr b="1" sz="2000">
              <a:solidFill>
                <a:schemeClr val="dk2"/>
              </a:solidFill>
              <a:latin typeface="Montserrat"/>
              <a:ea typeface="Montserrat"/>
              <a:cs typeface="Montserrat"/>
              <a:sym typeface="Montserrat"/>
            </a:endParaRPr>
          </a:p>
          <a:p>
            <a:pPr indent="0" lvl="0" marL="0" rtl="0" algn="l">
              <a:spcBef>
                <a:spcPts val="0"/>
              </a:spcBef>
              <a:spcAft>
                <a:spcPts val="0"/>
              </a:spcAft>
              <a:buNone/>
            </a:pPr>
            <a:r>
              <a:rPr b="1" lang="en-US" sz="2000">
                <a:solidFill>
                  <a:schemeClr val="accent2"/>
                </a:solidFill>
                <a:latin typeface="Montserrat"/>
                <a:ea typeface="Montserrat"/>
                <a:cs typeface="Montserrat"/>
                <a:sym typeface="Montserrat"/>
              </a:rPr>
              <a:t>526</a:t>
            </a:r>
            <a:r>
              <a:rPr b="1" lang="en-US" sz="2000">
                <a:solidFill>
                  <a:schemeClr val="dk2"/>
                </a:solidFill>
                <a:latin typeface="Montserrat"/>
                <a:ea typeface="Montserrat"/>
                <a:cs typeface="Montserrat"/>
                <a:sym typeface="Montserrat"/>
              </a:rPr>
              <a:t> out of 623 (</a:t>
            </a:r>
            <a:r>
              <a:rPr b="1" lang="en-US" sz="2000">
                <a:solidFill>
                  <a:schemeClr val="accent2"/>
                </a:solidFill>
                <a:latin typeface="Montserrat"/>
                <a:ea typeface="Montserrat"/>
                <a:cs typeface="Montserrat"/>
                <a:sym typeface="Montserrat"/>
              </a:rPr>
              <a:t>84.4%</a:t>
            </a:r>
            <a:r>
              <a:rPr b="1" lang="en-US" sz="2000">
                <a:solidFill>
                  <a:schemeClr val="dk2"/>
                </a:solidFill>
                <a:latin typeface="Montserrat"/>
                <a:ea typeface="Montserrat"/>
                <a:cs typeface="Montserrat"/>
                <a:sym typeface="Montserrat"/>
              </a:rPr>
              <a:t>)</a:t>
            </a:r>
            <a:endParaRPr b="1" sz="20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2"/>
              </a:solidFill>
              <a:latin typeface="Montserrat"/>
              <a:ea typeface="Montserrat"/>
              <a:cs typeface="Montserrat"/>
              <a:sym typeface="Montserrat"/>
            </a:endParaRPr>
          </a:p>
          <a:p>
            <a:pPr indent="0" lvl="0" marL="0" rtl="0" algn="l">
              <a:spcBef>
                <a:spcPts val="0"/>
              </a:spcBef>
              <a:spcAft>
                <a:spcPts val="0"/>
              </a:spcAft>
              <a:buNone/>
            </a:pPr>
            <a:r>
              <a:rPr b="1" lang="en-US" sz="2000">
                <a:solidFill>
                  <a:schemeClr val="dk2"/>
                </a:solidFill>
                <a:latin typeface="Montserrat"/>
                <a:ea typeface="Montserrat"/>
                <a:cs typeface="Montserrat"/>
                <a:sym typeface="Montserrat"/>
              </a:rPr>
              <a:t>Number of </a:t>
            </a:r>
            <a:r>
              <a:rPr b="1" lang="en-US" sz="2000">
                <a:solidFill>
                  <a:srgbClr val="980000"/>
                </a:solidFill>
                <a:latin typeface="Montserrat"/>
                <a:ea typeface="Montserrat"/>
                <a:cs typeface="Montserrat"/>
                <a:sym typeface="Montserrat"/>
              </a:rPr>
              <a:t>International</a:t>
            </a:r>
            <a:r>
              <a:rPr b="1" lang="en-US" sz="2000">
                <a:solidFill>
                  <a:schemeClr val="dk2"/>
                </a:solidFill>
                <a:latin typeface="Montserrat"/>
                <a:ea typeface="Montserrat"/>
                <a:cs typeface="Montserrat"/>
                <a:sym typeface="Montserrat"/>
              </a:rPr>
              <a:t> Students: </a:t>
            </a:r>
            <a:endParaRPr b="1" sz="2000">
              <a:solidFill>
                <a:schemeClr val="dk2"/>
              </a:solidFill>
              <a:latin typeface="Montserrat"/>
              <a:ea typeface="Montserrat"/>
              <a:cs typeface="Montserrat"/>
              <a:sym typeface="Montserrat"/>
            </a:endParaRPr>
          </a:p>
          <a:p>
            <a:pPr indent="0" lvl="0" marL="0" rtl="0" algn="l">
              <a:spcBef>
                <a:spcPts val="0"/>
              </a:spcBef>
              <a:spcAft>
                <a:spcPts val="0"/>
              </a:spcAft>
              <a:buNone/>
            </a:pPr>
            <a:r>
              <a:rPr b="1" lang="en-US" sz="2000">
                <a:solidFill>
                  <a:srgbClr val="980000"/>
                </a:solidFill>
                <a:latin typeface="Montserrat"/>
                <a:ea typeface="Montserrat"/>
                <a:cs typeface="Montserrat"/>
                <a:sym typeface="Montserrat"/>
              </a:rPr>
              <a:t>97</a:t>
            </a:r>
            <a:r>
              <a:rPr b="1" lang="en-US" sz="2000">
                <a:solidFill>
                  <a:schemeClr val="dk2"/>
                </a:solidFill>
                <a:latin typeface="Montserrat"/>
                <a:ea typeface="Montserrat"/>
                <a:cs typeface="Montserrat"/>
                <a:sym typeface="Montserrat"/>
              </a:rPr>
              <a:t> out of 623 (</a:t>
            </a:r>
            <a:r>
              <a:rPr b="1" lang="en-US" sz="2000">
                <a:solidFill>
                  <a:srgbClr val="980000"/>
                </a:solidFill>
                <a:latin typeface="Montserrat"/>
                <a:ea typeface="Montserrat"/>
                <a:cs typeface="Montserrat"/>
                <a:sym typeface="Montserrat"/>
              </a:rPr>
              <a:t>15.6%</a:t>
            </a:r>
            <a:r>
              <a:rPr b="1" lang="en-US" sz="2000">
                <a:solidFill>
                  <a:schemeClr val="dk2"/>
                </a:solidFill>
                <a:latin typeface="Montserrat"/>
                <a:ea typeface="Montserrat"/>
                <a:cs typeface="Montserrat"/>
                <a:sym typeface="Montserrat"/>
              </a:rPr>
              <a:t>)</a:t>
            </a:r>
            <a:endParaRPr b="1" sz="2000">
              <a:solidFill>
                <a:schemeClr val="dk2"/>
              </a:solidFill>
              <a:latin typeface="Montserrat"/>
              <a:ea typeface="Montserrat"/>
              <a:cs typeface="Montserrat"/>
              <a:sym typeface="Montserrat"/>
            </a:endParaRPr>
          </a:p>
        </p:txBody>
      </p:sp>
      <p:pic>
        <p:nvPicPr>
          <p:cNvPr id="147" name="Google Shape;147;p18"/>
          <p:cNvPicPr preferRelativeResize="0"/>
          <p:nvPr/>
        </p:nvPicPr>
        <p:blipFill rotWithShape="1">
          <a:blip r:embed="rId3">
            <a:alphaModFix/>
          </a:blip>
          <a:srcRect b="0" l="0" r="0" t="5642"/>
          <a:stretch/>
        </p:blipFill>
        <p:spPr>
          <a:xfrm>
            <a:off x="6227425" y="2502800"/>
            <a:ext cx="4667850" cy="408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1.2</a:t>
            </a:r>
            <a:endParaRPr sz="7500">
              <a:solidFill>
                <a:schemeClr val="accent2"/>
              </a:solidFill>
              <a:latin typeface="Bebas Neue"/>
              <a:ea typeface="Bebas Neue"/>
              <a:cs typeface="Bebas Neue"/>
              <a:sym typeface="Bebas Neue"/>
            </a:endParaRPr>
          </a:p>
        </p:txBody>
      </p:sp>
      <p:sp>
        <p:nvSpPr>
          <p:cNvPr id="154" name="Google Shape;154;p19"/>
          <p:cNvSpPr txBox="1"/>
          <p:nvPr/>
        </p:nvSpPr>
        <p:spPr>
          <a:xfrm>
            <a:off x="160800" y="1755650"/>
            <a:ext cx="118704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2"/>
                </a:solidFill>
                <a:latin typeface="Montserrat"/>
                <a:ea typeface="Montserrat"/>
                <a:cs typeface="Montserrat"/>
                <a:sym typeface="Montserrat"/>
              </a:rPr>
              <a:t>Does English being the primary language of the country impact the students’ performance?</a:t>
            </a:r>
            <a:endParaRPr b="1" sz="2000">
              <a:solidFill>
                <a:schemeClr val="dk2"/>
              </a:solidFill>
              <a:latin typeface="Montserrat"/>
              <a:ea typeface="Montserrat"/>
              <a:cs typeface="Montserrat"/>
              <a:sym typeface="Montserrat"/>
            </a:endParaRPr>
          </a:p>
        </p:txBody>
      </p:sp>
      <p:sp>
        <p:nvSpPr>
          <p:cNvPr id="155" name="Google Shape;155;p19"/>
          <p:cNvSpPr txBox="1"/>
          <p:nvPr/>
        </p:nvSpPr>
        <p:spPr>
          <a:xfrm>
            <a:off x="892950" y="2438475"/>
            <a:ext cx="10581300" cy="401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Approach:</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2"/>
              </a:buClr>
              <a:buSzPts val="2000"/>
              <a:buFont typeface="Montserrat Medium"/>
              <a:buAutoNum type="arabicPeriod"/>
            </a:pPr>
            <a:r>
              <a:rPr lang="en-US" sz="2000">
                <a:solidFill>
                  <a:schemeClr val="dk2"/>
                </a:solidFill>
                <a:latin typeface="Montserrat Medium"/>
                <a:ea typeface="Montserrat Medium"/>
                <a:cs typeface="Montserrat Medium"/>
                <a:sym typeface="Montserrat Medium"/>
              </a:rPr>
              <a:t>Separate data into </a:t>
            </a:r>
            <a:r>
              <a:rPr b="1" lang="en-US" sz="2000">
                <a:solidFill>
                  <a:schemeClr val="dk2"/>
                </a:solidFill>
                <a:latin typeface="Montserrat"/>
                <a:ea typeface="Montserrat"/>
                <a:cs typeface="Montserrat"/>
                <a:sym typeface="Montserrat"/>
              </a:rPr>
              <a:t>domestic</a:t>
            </a:r>
            <a:r>
              <a:rPr lang="en-US" sz="2000">
                <a:solidFill>
                  <a:schemeClr val="dk2"/>
                </a:solidFill>
                <a:latin typeface="Montserrat Medium"/>
                <a:ea typeface="Montserrat Medium"/>
                <a:cs typeface="Montserrat Medium"/>
                <a:sym typeface="Montserrat Medium"/>
              </a:rPr>
              <a:t> and </a:t>
            </a:r>
            <a:r>
              <a:rPr b="1" lang="en-US" sz="2000">
                <a:solidFill>
                  <a:schemeClr val="dk2"/>
                </a:solidFill>
                <a:latin typeface="Montserrat"/>
                <a:ea typeface="Montserrat"/>
                <a:cs typeface="Montserrat"/>
                <a:sym typeface="Montserrat"/>
              </a:rPr>
              <a:t>international</a:t>
            </a:r>
            <a:r>
              <a:rPr lang="en-US" sz="2000">
                <a:solidFill>
                  <a:schemeClr val="dk2"/>
                </a:solidFill>
                <a:latin typeface="Montserrat Medium"/>
                <a:ea typeface="Montserrat Medium"/>
                <a:cs typeface="Montserrat Medium"/>
                <a:sym typeface="Montserrat Medium"/>
              </a:rPr>
              <a:t> students.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AutoNum type="arabicPeriod"/>
            </a:pPr>
            <a:r>
              <a:rPr lang="en-US" sz="2000">
                <a:solidFill>
                  <a:schemeClr val="dk2"/>
                </a:solidFill>
                <a:latin typeface="Montserrat Medium"/>
                <a:ea typeface="Montserrat Medium"/>
                <a:cs typeface="Montserrat Medium"/>
                <a:sym typeface="Montserrat Medium"/>
              </a:rPr>
              <a:t>Compare the </a:t>
            </a:r>
            <a:r>
              <a:rPr b="1" lang="en-US" sz="2000">
                <a:solidFill>
                  <a:schemeClr val="dk2"/>
                </a:solidFill>
                <a:latin typeface="Montserrat"/>
                <a:ea typeface="Montserrat"/>
                <a:cs typeface="Montserrat"/>
                <a:sym typeface="Montserrat"/>
              </a:rPr>
              <a:t>range</a:t>
            </a:r>
            <a:r>
              <a:rPr lang="en-US" sz="2000">
                <a:solidFill>
                  <a:schemeClr val="dk2"/>
                </a:solidFill>
                <a:latin typeface="Montserrat Medium"/>
                <a:ea typeface="Montserrat Medium"/>
                <a:cs typeface="Montserrat Medium"/>
                <a:sym typeface="Montserrat Medium"/>
              </a:rPr>
              <a:t>, </a:t>
            </a:r>
            <a:r>
              <a:rPr b="1" lang="en-US" sz="2000">
                <a:solidFill>
                  <a:schemeClr val="dk2"/>
                </a:solidFill>
                <a:latin typeface="Montserrat"/>
                <a:ea typeface="Montserrat"/>
                <a:cs typeface="Montserrat"/>
                <a:sym typeface="Montserrat"/>
              </a:rPr>
              <a:t>mean</a:t>
            </a:r>
            <a:r>
              <a:rPr lang="en-US" sz="2000">
                <a:solidFill>
                  <a:schemeClr val="dk2"/>
                </a:solidFill>
                <a:latin typeface="Montserrat Medium"/>
                <a:ea typeface="Montserrat Medium"/>
                <a:cs typeface="Montserrat Medium"/>
                <a:sym typeface="Montserrat Medium"/>
              </a:rPr>
              <a:t>, </a:t>
            </a:r>
            <a:r>
              <a:rPr b="1" lang="en-US" sz="2000">
                <a:solidFill>
                  <a:schemeClr val="dk2"/>
                </a:solidFill>
                <a:latin typeface="Montserrat"/>
                <a:ea typeface="Montserrat"/>
                <a:cs typeface="Montserrat"/>
                <a:sym typeface="Montserrat"/>
              </a:rPr>
              <a:t>median</a:t>
            </a:r>
            <a:r>
              <a:rPr lang="en-US" sz="2000">
                <a:solidFill>
                  <a:schemeClr val="dk2"/>
                </a:solidFill>
                <a:latin typeface="Montserrat Medium"/>
                <a:ea typeface="Montserrat Medium"/>
                <a:cs typeface="Montserrat Medium"/>
                <a:sym typeface="Montserrat Medium"/>
              </a:rPr>
              <a:t> of BU GPA for </a:t>
            </a:r>
            <a:r>
              <a:rPr b="1" lang="en-US" sz="2000">
                <a:solidFill>
                  <a:schemeClr val="dk2"/>
                </a:solidFill>
                <a:latin typeface="Montserrat"/>
                <a:ea typeface="Montserrat"/>
                <a:cs typeface="Montserrat"/>
                <a:sym typeface="Montserrat"/>
              </a:rPr>
              <a:t>each school year</a:t>
            </a:r>
            <a:r>
              <a:rPr lang="en-US" sz="2000">
                <a:solidFill>
                  <a:schemeClr val="dk2"/>
                </a:solidFill>
                <a:latin typeface="Montserrat Medium"/>
                <a:ea typeface="Montserrat Medium"/>
                <a:cs typeface="Montserrat Medium"/>
                <a:sym typeface="Montserrat Medium"/>
              </a:rPr>
              <a:t>. </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AutoNum type="arabicPeriod"/>
            </a:pPr>
            <a:r>
              <a:rPr lang="en-US" sz="2000">
                <a:solidFill>
                  <a:schemeClr val="dk2"/>
                </a:solidFill>
                <a:latin typeface="Montserrat Medium"/>
                <a:ea typeface="Montserrat Medium"/>
                <a:cs typeface="Montserrat Medium"/>
                <a:sym typeface="Montserrat Medium"/>
              </a:rPr>
              <a:t>Compare the </a:t>
            </a:r>
            <a:r>
              <a:rPr b="1" lang="en-US" sz="2000">
                <a:solidFill>
                  <a:schemeClr val="dk2"/>
                </a:solidFill>
                <a:latin typeface="Montserrat"/>
                <a:ea typeface="Montserrat"/>
                <a:cs typeface="Montserrat"/>
                <a:sym typeface="Montserrat"/>
              </a:rPr>
              <a:t>percentage of each GPA rank</a:t>
            </a:r>
            <a:r>
              <a:rPr lang="en-US" sz="2000">
                <a:solidFill>
                  <a:schemeClr val="dk2"/>
                </a:solidFill>
                <a:latin typeface="Montserrat Medium"/>
                <a:ea typeface="Montserrat Medium"/>
                <a:cs typeface="Montserrat Medium"/>
                <a:sym typeface="Montserrat Medium"/>
              </a:rPr>
              <a:t> between domestic and international students.</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Key Insight:</a:t>
            </a:r>
            <a:endParaRPr b="1" sz="20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000">
                <a:solidFill>
                  <a:schemeClr val="dk2"/>
                </a:solidFill>
                <a:latin typeface="Montserrat Medium"/>
                <a:ea typeface="Montserrat Medium"/>
                <a:cs typeface="Montserrat Medium"/>
                <a:sym typeface="Montserrat Medium"/>
              </a:rPr>
              <a:t>English being the primary language </a:t>
            </a:r>
            <a:r>
              <a:rPr b="1" lang="en-US" sz="2000">
                <a:solidFill>
                  <a:srgbClr val="13A694"/>
                </a:solidFill>
                <a:latin typeface="Montserrat"/>
                <a:ea typeface="Montserrat"/>
                <a:cs typeface="Montserrat"/>
                <a:sym typeface="Montserrat"/>
              </a:rPr>
              <a:t>MAY NOT</a:t>
            </a:r>
            <a:r>
              <a:rPr lang="en-US" sz="2000">
                <a:solidFill>
                  <a:srgbClr val="13A694"/>
                </a:solidFill>
                <a:latin typeface="Montserrat Medium"/>
                <a:ea typeface="Montserrat Medium"/>
                <a:cs typeface="Montserrat Medium"/>
                <a:sym typeface="Montserrat Medium"/>
              </a:rPr>
              <a:t> </a:t>
            </a:r>
            <a:r>
              <a:rPr lang="en-US" sz="2000">
                <a:solidFill>
                  <a:schemeClr val="dk2"/>
                </a:solidFill>
                <a:latin typeface="Montserrat Medium"/>
                <a:ea typeface="Montserrat Medium"/>
                <a:cs typeface="Montserrat Medium"/>
                <a:sym typeface="Montserrat Medium"/>
              </a:rPr>
              <a:t>significantly impact the </a:t>
            </a:r>
            <a:r>
              <a:rPr b="1" lang="en-US" sz="2000">
                <a:solidFill>
                  <a:schemeClr val="accent2"/>
                </a:solidFill>
                <a:latin typeface="Montserrat"/>
                <a:ea typeface="Montserrat"/>
                <a:cs typeface="Montserrat"/>
                <a:sym typeface="Montserrat"/>
              </a:rPr>
              <a:t>long-term</a:t>
            </a:r>
            <a:r>
              <a:rPr lang="en-US" sz="2000">
                <a:solidFill>
                  <a:schemeClr val="dk2"/>
                </a:solidFill>
                <a:latin typeface="Montserrat Medium"/>
                <a:ea typeface="Montserrat Medium"/>
                <a:cs typeface="Montserrat Medium"/>
                <a:sym typeface="Montserrat Medium"/>
              </a:rPr>
              <a:t> academic performance. From </a:t>
            </a:r>
            <a:r>
              <a:rPr b="1" lang="en-US" sz="2000">
                <a:solidFill>
                  <a:schemeClr val="accent2"/>
                </a:solidFill>
                <a:latin typeface="Montserrat"/>
                <a:ea typeface="Montserrat"/>
                <a:cs typeface="Montserrat"/>
                <a:sym typeface="Montserrat"/>
              </a:rPr>
              <a:t>short-term </a:t>
            </a:r>
            <a:r>
              <a:rPr lang="en-US" sz="2000">
                <a:solidFill>
                  <a:schemeClr val="dk2"/>
                </a:solidFill>
                <a:latin typeface="Montserrat Medium"/>
                <a:ea typeface="Montserrat Medium"/>
                <a:cs typeface="Montserrat Medium"/>
                <a:sym typeface="Montserrat Medium"/>
              </a:rPr>
              <a:t>aspect, </a:t>
            </a:r>
            <a:r>
              <a:rPr b="1" lang="en-US" sz="2000">
                <a:solidFill>
                  <a:schemeClr val="accent2"/>
                </a:solidFill>
                <a:latin typeface="Montserrat"/>
                <a:ea typeface="Montserrat"/>
                <a:cs typeface="Montserrat"/>
                <a:sym typeface="Montserrat"/>
              </a:rPr>
              <a:t>international </a:t>
            </a:r>
            <a:r>
              <a:rPr lang="en-US" sz="2000">
                <a:solidFill>
                  <a:schemeClr val="dk2"/>
                </a:solidFill>
                <a:latin typeface="Montserrat Medium"/>
                <a:ea typeface="Montserrat Medium"/>
                <a:cs typeface="Montserrat Medium"/>
                <a:sym typeface="Montserrat Medium"/>
              </a:rPr>
              <a:t>students might need </a:t>
            </a:r>
            <a:r>
              <a:rPr b="1" lang="en-US" sz="2000">
                <a:solidFill>
                  <a:schemeClr val="accent2"/>
                </a:solidFill>
                <a:latin typeface="Montserrat"/>
                <a:ea typeface="Montserrat"/>
                <a:cs typeface="Montserrat"/>
                <a:sym typeface="Montserrat"/>
              </a:rPr>
              <a:t>a longer period of adjustment</a:t>
            </a:r>
            <a:r>
              <a:rPr lang="en-US" sz="2000">
                <a:solidFill>
                  <a:schemeClr val="dk2"/>
                </a:solidFill>
                <a:latin typeface="Montserrat Medium"/>
                <a:ea typeface="Montserrat Medium"/>
                <a:cs typeface="Montserrat Medium"/>
                <a:sym typeface="Montserrat Medium"/>
              </a:rPr>
              <a:t> to new educational system (college).</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nvSpPr>
        <p:spPr>
          <a:xfrm>
            <a:off x="160800" y="780725"/>
            <a:ext cx="118704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2"/>
                </a:solidFill>
                <a:latin typeface="Montserrat"/>
                <a:ea typeface="Montserrat"/>
                <a:cs typeface="Montserrat"/>
                <a:sym typeface="Montserrat"/>
              </a:rPr>
              <a:t>Does English being the primary language of the country impact the students’ performance?</a:t>
            </a:r>
            <a:endParaRPr b="1" sz="2000">
              <a:solidFill>
                <a:schemeClr val="dk2"/>
              </a:solidFill>
              <a:latin typeface="Montserrat"/>
              <a:ea typeface="Montserrat"/>
              <a:cs typeface="Montserrat"/>
              <a:sym typeface="Montserrat"/>
            </a:endParaRPr>
          </a:p>
        </p:txBody>
      </p:sp>
      <p:sp>
        <p:nvSpPr>
          <p:cNvPr id="162" name="Google Shape;162;p20"/>
          <p:cNvSpPr txBox="1"/>
          <p:nvPr/>
        </p:nvSpPr>
        <p:spPr>
          <a:xfrm>
            <a:off x="805350" y="1733838"/>
            <a:ext cx="10581300" cy="12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M</a:t>
            </a:r>
            <a:r>
              <a:rPr b="1" lang="en-US" sz="2000">
                <a:solidFill>
                  <a:schemeClr val="dk2"/>
                </a:solidFill>
                <a:latin typeface="Montserrat"/>
                <a:ea typeface="Montserrat"/>
                <a:cs typeface="Montserrat"/>
                <a:sym typeface="Montserrat"/>
              </a:rPr>
              <a:t>ean, median of BU GPA for each school year</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chemeClr val="accent2"/>
                </a:solidFill>
                <a:latin typeface="Montserrat"/>
                <a:ea typeface="Montserrat"/>
                <a:cs typeface="Montserrat"/>
                <a:sym typeface="Montserrat"/>
              </a:rPr>
              <a:t>Freshman</a:t>
            </a:r>
            <a:r>
              <a:rPr lang="en-US" sz="2000">
                <a:solidFill>
                  <a:schemeClr val="dk2"/>
                </a:solidFill>
                <a:latin typeface="Montserrat Medium"/>
                <a:ea typeface="Montserrat Medium"/>
                <a:cs typeface="Montserrat Medium"/>
                <a:sym typeface="Montserrat Medium"/>
              </a:rPr>
              <a:t> year: </a:t>
            </a:r>
            <a:r>
              <a:rPr b="1" lang="en-US" sz="2000">
                <a:solidFill>
                  <a:schemeClr val="dk2"/>
                </a:solidFill>
                <a:latin typeface="Montserrat"/>
                <a:ea typeface="Montserrat"/>
                <a:cs typeface="Montserrat"/>
                <a:sym typeface="Montserrat"/>
              </a:rPr>
              <a:t>domestic </a:t>
            </a:r>
            <a:r>
              <a:rPr lang="en-US" sz="2000">
                <a:solidFill>
                  <a:schemeClr val="dk2"/>
                </a:solidFill>
                <a:latin typeface="Montserrat Medium"/>
                <a:ea typeface="Montserrat Medium"/>
                <a:cs typeface="Montserrat Medium"/>
                <a:sym typeface="Montserrat Medium"/>
              </a:rPr>
              <a:t>students generally performs better</a:t>
            </a:r>
            <a:endParaRPr sz="2000">
              <a:solidFill>
                <a:schemeClr val="dk2"/>
              </a:solidFill>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Clr>
                <a:schemeClr val="dk2"/>
              </a:buClr>
              <a:buSzPts val="2000"/>
              <a:buFont typeface="Montserrat Medium"/>
              <a:buChar char="●"/>
            </a:pPr>
            <a:r>
              <a:rPr b="1" lang="en-US" sz="2000">
                <a:solidFill>
                  <a:srgbClr val="13A694"/>
                </a:solidFill>
                <a:latin typeface="Montserrat"/>
                <a:ea typeface="Montserrat"/>
                <a:cs typeface="Montserrat"/>
                <a:sym typeface="Montserrat"/>
              </a:rPr>
              <a:t>Sophomore - Senior</a:t>
            </a:r>
            <a:r>
              <a:rPr b="1" lang="en-US" sz="2000">
                <a:solidFill>
                  <a:schemeClr val="dk2"/>
                </a:solidFill>
                <a:latin typeface="Montserrat"/>
                <a:ea typeface="Montserrat"/>
                <a:cs typeface="Montserrat"/>
                <a:sym typeface="Montserrat"/>
              </a:rPr>
              <a:t> </a:t>
            </a:r>
            <a:r>
              <a:rPr lang="en-US" sz="2000">
                <a:solidFill>
                  <a:schemeClr val="dk2"/>
                </a:solidFill>
                <a:latin typeface="Montserrat Medium"/>
                <a:ea typeface="Montserrat Medium"/>
                <a:cs typeface="Montserrat Medium"/>
                <a:sym typeface="Montserrat Medium"/>
              </a:rPr>
              <a:t>year: </a:t>
            </a:r>
            <a:r>
              <a:rPr b="1" lang="en-US" sz="2000">
                <a:solidFill>
                  <a:schemeClr val="dk2"/>
                </a:solidFill>
                <a:latin typeface="Montserrat"/>
                <a:ea typeface="Montserrat"/>
                <a:cs typeface="Montserrat"/>
                <a:sym typeface="Montserrat"/>
              </a:rPr>
              <a:t>international </a:t>
            </a:r>
            <a:r>
              <a:rPr lang="en-US" sz="2000">
                <a:solidFill>
                  <a:schemeClr val="dk2"/>
                </a:solidFill>
                <a:latin typeface="Montserrat Medium"/>
                <a:ea typeface="Montserrat Medium"/>
                <a:cs typeface="Montserrat Medium"/>
                <a:sym typeface="Montserrat Medium"/>
              </a:rPr>
              <a:t>students generally performs better</a:t>
            </a:r>
            <a:endParaRPr sz="2000">
              <a:solidFill>
                <a:schemeClr val="dk2"/>
              </a:solidFill>
              <a:latin typeface="Montserrat Medium"/>
              <a:ea typeface="Montserrat Medium"/>
              <a:cs typeface="Montserrat Medium"/>
              <a:sym typeface="Montserrat Medium"/>
            </a:endParaRPr>
          </a:p>
        </p:txBody>
      </p:sp>
      <p:pic>
        <p:nvPicPr>
          <p:cNvPr id="163" name="Google Shape;163;p20"/>
          <p:cNvPicPr preferRelativeResize="0"/>
          <p:nvPr/>
        </p:nvPicPr>
        <p:blipFill rotWithShape="1">
          <a:blip r:embed="rId3">
            <a:alphaModFix/>
          </a:blip>
          <a:srcRect b="0" l="0" r="50290" t="0"/>
          <a:stretch/>
        </p:blipFill>
        <p:spPr>
          <a:xfrm>
            <a:off x="1952901" y="3297075"/>
            <a:ext cx="2743075" cy="2823775"/>
          </a:xfrm>
          <a:prstGeom prst="rect">
            <a:avLst/>
          </a:prstGeom>
          <a:noFill/>
          <a:ln>
            <a:noFill/>
          </a:ln>
        </p:spPr>
      </p:pic>
      <p:pic>
        <p:nvPicPr>
          <p:cNvPr id="164" name="Google Shape;164;p20"/>
          <p:cNvPicPr preferRelativeResize="0"/>
          <p:nvPr/>
        </p:nvPicPr>
        <p:blipFill>
          <a:blip r:embed="rId4">
            <a:alphaModFix/>
          </a:blip>
          <a:stretch>
            <a:fillRect/>
          </a:stretch>
        </p:blipFill>
        <p:spPr>
          <a:xfrm>
            <a:off x="4695975" y="3480250"/>
            <a:ext cx="2743075" cy="2560175"/>
          </a:xfrm>
          <a:prstGeom prst="rect">
            <a:avLst/>
          </a:prstGeom>
          <a:noFill/>
          <a:ln>
            <a:noFill/>
          </a:ln>
        </p:spPr>
      </p:pic>
      <p:pic>
        <p:nvPicPr>
          <p:cNvPr id="165" name="Google Shape;165;p20"/>
          <p:cNvPicPr preferRelativeResize="0"/>
          <p:nvPr/>
        </p:nvPicPr>
        <p:blipFill>
          <a:blip r:embed="rId5">
            <a:alphaModFix/>
          </a:blip>
          <a:stretch>
            <a:fillRect/>
          </a:stretch>
        </p:blipFill>
        <p:spPr>
          <a:xfrm>
            <a:off x="7439050" y="3480250"/>
            <a:ext cx="2800044" cy="2509125"/>
          </a:xfrm>
          <a:prstGeom prst="rect">
            <a:avLst/>
          </a:prstGeom>
          <a:noFill/>
          <a:ln>
            <a:noFill/>
          </a:ln>
        </p:spPr>
      </p:pic>
      <p:sp>
        <p:nvSpPr>
          <p:cNvPr id="166" name="Google Shape;166;p20"/>
          <p:cNvSpPr txBox="1"/>
          <p:nvPr/>
        </p:nvSpPr>
        <p:spPr>
          <a:xfrm>
            <a:off x="5336725" y="3098575"/>
            <a:ext cx="14082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Mean</a:t>
            </a:r>
            <a:endParaRPr b="1" sz="2500">
              <a:solidFill>
                <a:srgbClr val="13A694"/>
              </a:solidFill>
              <a:latin typeface="Montserrat"/>
              <a:ea typeface="Montserrat"/>
              <a:cs typeface="Montserrat"/>
              <a:sym typeface="Montserrat"/>
            </a:endParaRPr>
          </a:p>
        </p:txBody>
      </p:sp>
      <p:sp>
        <p:nvSpPr>
          <p:cNvPr id="167" name="Google Shape;167;p20"/>
          <p:cNvSpPr txBox="1"/>
          <p:nvPr/>
        </p:nvSpPr>
        <p:spPr>
          <a:xfrm>
            <a:off x="8050175" y="3098575"/>
            <a:ext cx="18783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Median</a:t>
            </a:r>
            <a:endParaRPr b="1" sz="2500">
              <a:solidFill>
                <a:srgbClr val="13A694"/>
              </a:solidFill>
              <a:latin typeface="Montserrat"/>
              <a:ea typeface="Montserrat"/>
              <a:cs typeface="Montserrat"/>
              <a:sym typeface="Montserrat"/>
            </a:endParaRPr>
          </a:p>
        </p:txBody>
      </p:sp>
      <p:sp>
        <p:nvSpPr>
          <p:cNvPr id="168" name="Google Shape;168;p20"/>
          <p:cNvSpPr/>
          <p:nvPr/>
        </p:nvSpPr>
        <p:spPr>
          <a:xfrm>
            <a:off x="5171075" y="4035150"/>
            <a:ext cx="727500" cy="41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69" name="Google Shape;169;p20"/>
          <p:cNvSpPr/>
          <p:nvPr/>
        </p:nvSpPr>
        <p:spPr>
          <a:xfrm>
            <a:off x="7973150" y="4035150"/>
            <a:ext cx="727500" cy="41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70" name="Google Shape;170;p20"/>
          <p:cNvSpPr/>
          <p:nvPr/>
        </p:nvSpPr>
        <p:spPr>
          <a:xfrm>
            <a:off x="6711550" y="4526953"/>
            <a:ext cx="727500" cy="134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71" name="Google Shape;171;p20"/>
          <p:cNvSpPr/>
          <p:nvPr/>
        </p:nvSpPr>
        <p:spPr>
          <a:xfrm>
            <a:off x="9511600" y="4526953"/>
            <a:ext cx="727500" cy="134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nvSpPr>
        <p:spPr>
          <a:xfrm>
            <a:off x="160800" y="780725"/>
            <a:ext cx="118704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2"/>
                </a:solidFill>
                <a:latin typeface="Montserrat"/>
                <a:ea typeface="Montserrat"/>
                <a:cs typeface="Montserrat"/>
                <a:sym typeface="Montserrat"/>
              </a:rPr>
              <a:t>Does English being the primary language of the country impact the students’ performance?</a:t>
            </a:r>
            <a:endParaRPr b="1" sz="2000">
              <a:solidFill>
                <a:schemeClr val="dk2"/>
              </a:solidFill>
              <a:latin typeface="Montserrat"/>
              <a:ea typeface="Montserrat"/>
              <a:cs typeface="Montserrat"/>
              <a:sym typeface="Montserrat"/>
            </a:endParaRPr>
          </a:p>
        </p:txBody>
      </p:sp>
      <p:sp>
        <p:nvSpPr>
          <p:cNvPr id="178" name="Google Shape;178;p21"/>
          <p:cNvSpPr txBox="1"/>
          <p:nvPr/>
        </p:nvSpPr>
        <p:spPr>
          <a:xfrm>
            <a:off x="528275" y="1733850"/>
            <a:ext cx="11282700" cy="16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Range</a:t>
            </a:r>
            <a:r>
              <a:rPr b="1" lang="en-US" sz="2000">
                <a:solidFill>
                  <a:schemeClr val="dk2"/>
                </a:solidFill>
                <a:latin typeface="Montserrat"/>
                <a:ea typeface="Montserrat"/>
                <a:cs typeface="Montserrat"/>
                <a:sym typeface="Montserrat"/>
              </a:rPr>
              <a:t> of BU GPA for each school year</a:t>
            </a:r>
            <a:endParaRPr b="1" sz="2000">
              <a:solidFill>
                <a:schemeClr val="dk2"/>
              </a:solidFill>
              <a:latin typeface="Montserrat"/>
              <a:ea typeface="Montserrat"/>
              <a:cs typeface="Montserrat"/>
              <a:sym typeface="Montserrat"/>
            </a:endParaRPr>
          </a:p>
          <a:p>
            <a:pPr indent="-355600" lvl="0" marL="457200" rtl="0" algn="l">
              <a:lnSpc>
                <a:spcPct val="115000"/>
              </a:lnSpc>
              <a:spcBef>
                <a:spcPts val="0"/>
              </a:spcBef>
              <a:spcAft>
                <a:spcPts val="0"/>
              </a:spcAft>
              <a:buClr>
                <a:schemeClr val="dk1"/>
              </a:buClr>
              <a:buSzPts val="2000"/>
              <a:buFont typeface="Montserrat Medium"/>
              <a:buChar char="●"/>
            </a:pPr>
            <a:r>
              <a:rPr lang="en-US" sz="2000">
                <a:solidFill>
                  <a:schemeClr val="dk1"/>
                </a:solidFill>
                <a:latin typeface="Montserrat Medium"/>
                <a:ea typeface="Montserrat Medium"/>
                <a:cs typeface="Montserrat Medium"/>
                <a:sym typeface="Montserrat Medium"/>
              </a:rPr>
              <a:t>Generally </a:t>
            </a:r>
            <a:r>
              <a:rPr b="1" lang="en-US" sz="2000">
                <a:solidFill>
                  <a:schemeClr val="dk1"/>
                </a:solidFill>
                <a:latin typeface="Montserrat"/>
                <a:ea typeface="Montserrat"/>
                <a:cs typeface="Montserrat"/>
                <a:sym typeface="Montserrat"/>
              </a:rPr>
              <a:t>higher </a:t>
            </a:r>
            <a:r>
              <a:rPr lang="en-US" sz="2000">
                <a:solidFill>
                  <a:schemeClr val="dk1"/>
                </a:solidFill>
                <a:latin typeface="Montserrat Medium"/>
                <a:ea typeface="Montserrat Medium"/>
                <a:cs typeface="Montserrat Medium"/>
                <a:sym typeface="Montserrat Medium"/>
              </a:rPr>
              <a:t>variability for </a:t>
            </a:r>
            <a:r>
              <a:rPr b="1" lang="en-US" sz="2000">
                <a:solidFill>
                  <a:schemeClr val="dk1"/>
                </a:solidFill>
                <a:latin typeface="Montserrat"/>
                <a:ea typeface="Montserrat"/>
                <a:cs typeface="Montserrat"/>
                <a:sym typeface="Montserrat"/>
              </a:rPr>
              <a:t>domestic</a:t>
            </a:r>
            <a:r>
              <a:rPr lang="en-US" sz="2000">
                <a:solidFill>
                  <a:schemeClr val="dk1"/>
                </a:solidFill>
                <a:latin typeface="Montserrat Medium"/>
                <a:ea typeface="Montserrat Medium"/>
                <a:cs typeface="Montserrat Medium"/>
                <a:sym typeface="Montserrat Medium"/>
              </a:rPr>
              <a:t> students</a:t>
            </a:r>
            <a:endParaRPr sz="2000">
              <a:solidFill>
                <a:schemeClr val="dk1"/>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1"/>
              </a:buClr>
              <a:buSzPts val="2000"/>
              <a:buFont typeface="Montserrat Medium"/>
              <a:buChar char="○"/>
            </a:pPr>
            <a:r>
              <a:rPr b="1" lang="en-US" sz="2000">
                <a:solidFill>
                  <a:schemeClr val="dk1"/>
                </a:solidFill>
                <a:latin typeface="Montserrat"/>
                <a:ea typeface="Montserrat"/>
                <a:cs typeface="Montserrat"/>
                <a:sym typeface="Montserrat"/>
              </a:rPr>
              <a:t>Outliers</a:t>
            </a:r>
            <a:r>
              <a:rPr lang="en-US" sz="2000">
                <a:solidFill>
                  <a:schemeClr val="dk1"/>
                </a:solidFill>
                <a:latin typeface="Montserrat Medium"/>
                <a:ea typeface="Montserrat Medium"/>
                <a:cs typeface="Montserrat Medium"/>
                <a:sym typeface="Montserrat Medium"/>
              </a:rPr>
              <a:t> in the </a:t>
            </a:r>
            <a:r>
              <a:rPr b="1" lang="en-US" sz="2000">
                <a:solidFill>
                  <a:schemeClr val="dk1"/>
                </a:solidFill>
                <a:latin typeface="Montserrat"/>
                <a:ea typeface="Montserrat"/>
                <a:cs typeface="Montserrat"/>
                <a:sym typeface="Montserrat"/>
              </a:rPr>
              <a:t>low</a:t>
            </a:r>
            <a:r>
              <a:rPr lang="en-US" sz="2000">
                <a:solidFill>
                  <a:schemeClr val="dk1"/>
                </a:solidFill>
                <a:latin typeface="Montserrat Medium"/>
                <a:ea typeface="Montserrat Medium"/>
                <a:cs typeface="Montserrat Medium"/>
                <a:sym typeface="Montserrat Medium"/>
              </a:rPr>
              <a:t> range of GPA</a:t>
            </a:r>
            <a:endParaRPr sz="2000">
              <a:solidFill>
                <a:schemeClr val="dk1"/>
              </a:solidFill>
              <a:latin typeface="Montserrat Medium"/>
              <a:ea typeface="Montserrat Medium"/>
              <a:cs typeface="Montserrat Medium"/>
              <a:sym typeface="Montserrat Medium"/>
            </a:endParaRPr>
          </a:p>
          <a:p>
            <a:pPr indent="-355600" lvl="1" marL="914400" rtl="0" algn="l">
              <a:lnSpc>
                <a:spcPct val="115000"/>
              </a:lnSpc>
              <a:spcBef>
                <a:spcPts val="0"/>
              </a:spcBef>
              <a:spcAft>
                <a:spcPts val="0"/>
              </a:spcAft>
              <a:buClr>
                <a:schemeClr val="dk1"/>
              </a:buClr>
              <a:buSzPts val="2000"/>
              <a:buFont typeface="Montserrat Medium"/>
              <a:buChar char="○"/>
            </a:pPr>
            <a:r>
              <a:rPr b="1" lang="en-US" sz="2000">
                <a:solidFill>
                  <a:schemeClr val="dk1"/>
                </a:solidFill>
                <a:latin typeface="Montserrat"/>
                <a:ea typeface="Montserrat"/>
                <a:cs typeface="Montserrat"/>
                <a:sym typeface="Montserrat"/>
              </a:rPr>
              <a:t>Wider</a:t>
            </a:r>
            <a:r>
              <a:rPr lang="en-US" sz="2000">
                <a:solidFill>
                  <a:schemeClr val="dk1"/>
                </a:solidFill>
                <a:latin typeface="Montserrat Medium"/>
                <a:ea typeface="Montserrat Medium"/>
                <a:cs typeface="Montserrat Medium"/>
                <a:sym typeface="Montserrat Medium"/>
              </a:rPr>
              <a:t> interquartile range for </a:t>
            </a:r>
            <a:r>
              <a:rPr b="1" lang="en-US" sz="2000">
                <a:solidFill>
                  <a:schemeClr val="dk1"/>
                </a:solidFill>
                <a:latin typeface="Montserrat"/>
                <a:ea typeface="Montserrat"/>
                <a:cs typeface="Montserrat"/>
                <a:sym typeface="Montserrat"/>
              </a:rPr>
              <a:t>domestic </a:t>
            </a:r>
            <a:r>
              <a:rPr lang="en-US" sz="2000">
                <a:solidFill>
                  <a:schemeClr val="dk1"/>
                </a:solidFill>
                <a:latin typeface="Montserrat Medium"/>
                <a:ea typeface="Montserrat Medium"/>
                <a:cs typeface="Montserrat Medium"/>
                <a:sym typeface="Montserrat Medium"/>
              </a:rPr>
              <a:t>students</a:t>
            </a:r>
            <a:endParaRPr sz="2000">
              <a:solidFill>
                <a:schemeClr val="dk1"/>
              </a:solidFill>
              <a:latin typeface="Montserrat Medium"/>
              <a:ea typeface="Montserrat Medium"/>
              <a:cs typeface="Montserrat Medium"/>
              <a:sym typeface="Montserrat Medium"/>
            </a:endParaRPr>
          </a:p>
        </p:txBody>
      </p:sp>
      <p:pic>
        <p:nvPicPr>
          <p:cNvPr id="179" name="Google Shape;179;p21"/>
          <p:cNvPicPr preferRelativeResize="0"/>
          <p:nvPr/>
        </p:nvPicPr>
        <p:blipFill>
          <a:blip r:embed="rId3">
            <a:alphaModFix/>
          </a:blip>
          <a:stretch>
            <a:fillRect/>
          </a:stretch>
        </p:blipFill>
        <p:spPr>
          <a:xfrm>
            <a:off x="7284556" y="3534739"/>
            <a:ext cx="4783269" cy="2507504"/>
          </a:xfrm>
          <a:prstGeom prst="rect">
            <a:avLst/>
          </a:prstGeom>
          <a:noFill/>
          <a:ln>
            <a:noFill/>
          </a:ln>
        </p:spPr>
      </p:pic>
      <p:pic>
        <p:nvPicPr>
          <p:cNvPr id="180" name="Google Shape;180;p21"/>
          <p:cNvPicPr preferRelativeResize="0"/>
          <p:nvPr/>
        </p:nvPicPr>
        <p:blipFill>
          <a:blip r:embed="rId4">
            <a:alphaModFix/>
          </a:blip>
          <a:stretch>
            <a:fillRect/>
          </a:stretch>
        </p:blipFill>
        <p:spPr>
          <a:xfrm>
            <a:off x="197425" y="3446341"/>
            <a:ext cx="3472912" cy="2684309"/>
          </a:xfrm>
          <a:prstGeom prst="rect">
            <a:avLst/>
          </a:prstGeom>
          <a:noFill/>
          <a:ln>
            <a:noFill/>
          </a:ln>
        </p:spPr>
      </p:pic>
      <p:pic>
        <p:nvPicPr>
          <p:cNvPr id="181" name="Google Shape;181;p21"/>
          <p:cNvPicPr preferRelativeResize="0"/>
          <p:nvPr/>
        </p:nvPicPr>
        <p:blipFill>
          <a:blip r:embed="rId5">
            <a:alphaModFix/>
          </a:blip>
          <a:stretch>
            <a:fillRect/>
          </a:stretch>
        </p:blipFill>
        <p:spPr>
          <a:xfrm>
            <a:off x="3670345" y="3446325"/>
            <a:ext cx="3472918" cy="2684322"/>
          </a:xfrm>
          <a:prstGeom prst="rect">
            <a:avLst/>
          </a:prstGeom>
          <a:noFill/>
          <a:ln>
            <a:noFill/>
          </a:ln>
        </p:spPr>
      </p:pic>
      <p:sp>
        <p:nvSpPr>
          <p:cNvPr id="182" name="Google Shape;182;p21"/>
          <p:cNvSpPr txBox="1"/>
          <p:nvPr/>
        </p:nvSpPr>
        <p:spPr>
          <a:xfrm>
            <a:off x="10059300" y="3254350"/>
            <a:ext cx="14082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Range</a:t>
            </a:r>
            <a:endParaRPr b="1" sz="2500">
              <a:solidFill>
                <a:srgbClr val="13A694"/>
              </a:solidFill>
              <a:latin typeface="Montserrat"/>
              <a:ea typeface="Montserrat"/>
              <a:cs typeface="Montserrat"/>
              <a:sym typeface="Montserrat"/>
            </a:endParaRPr>
          </a:p>
        </p:txBody>
      </p:sp>
      <p:sp>
        <p:nvSpPr>
          <p:cNvPr id="183" name="Google Shape;183;p21"/>
          <p:cNvSpPr txBox="1"/>
          <p:nvPr/>
        </p:nvSpPr>
        <p:spPr>
          <a:xfrm>
            <a:off x="1125882" y="6130650"/>
            <a:ext cx="2164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Freshman</a:t>
            </a:r>
            <a:endParaRPr b="1" sz="2500">
              <a:solidFill>
                <a:srgbClr val="13A694"/>
              </a:solidFill>
              <a:latin typeface="Montserrat"/>
              <a:ea typeface="Montserrat"/>
              <a:cs typeface="Montserrat"/>
              <a:sym typeface="Montserrat"/>
            </a:endParaRPr>
          </a:p>
        </p:txBody>
      </p:sp>
      <p:sp>
        <p:nvSpPr>
          <p:cNvPr id="184" name="Google Shape;184;p21"/>
          <p:cNvSpPr txBox="1"/>
          <p:nvPr/>
        </p:nvSpPr>
        <p:spPr>
          <a:xfrm>
            <a:off x="4499457" y="6130650"/>
            <a:ext cx="2164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Sophomore</a:t>
            </a:r>
            <a:endParaRPr b="1" sz="2500">
              <a:solidFill>
                <a:srgbClr val="13A694"/>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Custom 4">
      <a:dk1>
        <a:srgbClr val="000000"/>
      </a:dk1>
      <a:lt1>
        <a:srgbClr val="FFFFFF"/>
      </a:lt1>
      <a:dk2>
        <a:srgbClr val="3D3D3D"/>
      </a:dk2>
      <a:lt2>
        <a:srgbClr val="EBEBEB"/>
      </a:lt2>
      <a:accent1>
        <a:srgbClr val="000000"/>
      </a:accent1>
      <a:accent2>
        <a:srgbClr val="13A694"/>
      </a:accent2>
      <a:accent3>
        <a:srgbClr val="D9E5D8"/>
      </a:accent3>
      <a:accent4>
        <a:srgbClr val="A9A9A9"/>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