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Montserrat"/>
      <p:regular r:id="rId17"/>
      <p:bold r:id="rId18"/>
      <p:italic r:id="rId19"/>
      <p:boldItalic r:id="rId20"/>
    </p:embeddedFont>
    <p:embeddedFont>
      <p:font typeface="Montserrat Medium"/>
      <p:regular r:id="rId21"/>
      <p:bold r:id="rId22"/>
      <p:italic r:id="rId23"/>
      <p:boldItalic r:id="rId24"/>
    </p:embeddedFont>
    <p:embeddedFont>
      <p:font typeface="Bebas Neue"/>
      <p:regular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MontserratMedium-bold.fntdata"/><Relationship Id="rId21" Type="http://schemas.openxmlformats.org/officeDocument/2006/relationships/font" Target="fonts/MontserratMedium-regular.fntdata"/><Relationship Id="rId24" Type="http://schemas.openxmlformats.org/officeDocument/2006/relationships/font" Target="fonts/MontserratMedium-boldItalic.fntdata"/><Relationship Id="rId23"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BebasNeue-regular.fnt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regular.fntdata"/><Relationship Id="rId16" Type="http://schemas.openxmlformats.org/officeDocument/2006/relationships/slide" Target="slides/slide12.xml"/><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8b685d5de_3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g1f8b685d5de_3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b3fc97536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b3fc97536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0b3fc97536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b3fc97536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b3fc97536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30b3fc97536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aed6778fa_0_10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7aed6778fa_0_10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b3fc9753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b3fc9753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0b3fc9753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cd5867c61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cd5867c61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30cd5867c61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b3fc9753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b3fc97536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0b3fc97536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56543b22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56543b22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d56543b22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1807e37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1807e379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highlight>
                  <a:srgbClr val="FFFFFF"/>
                </a:highlight>
                <a:latin typeface="Arial"/>
                <a:ea typeface="Arial"/>
                <a:cs typeface="Arial"/>
                <a:sym typeface="Arial"/>
              </a:rPr>
              <a:t>Do students from certain geographic areas (Northeast) perform better academically than another geographic area (Southwest)?</a:t>
            </a:r>
            <a:endParaRPr/>
          </a:p>
          <a:p>
            <a:pPr indent="0" lvl="0" marL="0" rtl="0" algn="l">
              <a:spcBef>
                <a:spcPts val="0"/>
              </a:spcBef>
              <a:spcAft>
                <a:spcPts val="0"/>
              </a:spcAft>
              <a:buNone/>
            </a:pPr>
            <a:r>
              <a:rPr lang="en-US"/>
              <a:t>how students are </a:t>
            </a:r>
            <a:r>
              <a:rPr lang="en-US"/>
              <a:t>distributed</a:t>
            </a:r>
            <a:r>
              <a:rPr lang="en-US"/>
              <a:t> geographically</a:t>
            </a:r>
            <a:endParaRPr/>
          </a:p>
          <a:p>
            <a:pPr indent="0" lvl="0" marL="0" rtl="0" algn="l">
              <a:spcBef>
                <a:spcPts val="0"/>
              </a:spcBef>
              <a:spcAft>
                <a:spcPts val="0"/>
              </a:spcAft>
              <a:buNone/>
            </a:pPr>
            <a:r>
              <a:rPr lang="en-US"/>
              <a:t>domestic: mid-atlantic, new england, pacific</a:t>
            </a:r>
            <a:endParaRPr/>
          </a:p>
          <a:p>
            <a:pPr indent="0" lvl="0" marL="0" rtl="0" algn="l">
              <a:spcBef>
                <a:spcPts val="0"/>
              </a:spcBef>
              <a:spcAft>
                <a:spcPts val="0"/>
              </a:spcAft>
              <a:buNone/>
            </a:pPr>
            <a:r>
              <a:rPr lang="en-US"/>
              <a:t>international: wheat, sourdough, ciabatta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50">
                <a:highlight>
                  <a:srgbClr val="FFFFFF"/>
                </a:highlight>
                <a:latin typeface="Arial"/>
                <a:ea typeface="Arial"/>
                <a:cs typeface="Arial"/>
                <a:sym typeface="Arial"/>
              </a:rPr>
              <a:t>Number of Domestic Students: 526</a:t>
            </a:r>
            <a:endParaRPr sz="105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en-US" sz="1050">
                <a:highlight>
                  <a:srgbClr val="FFFFFF"/>
                </a:highlight>
                <a:latin typeface="Arial"/>
                <a:ea typeface="Arial"/>
                <a:cs typeface="Arial"/>
                <a:sym typeface="Arial"/>
              </a:rPr>
              <a:t>Number of International Students: 97</a:t>
            </a:r>
            <a:endParaRPr sz="10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136" name="Google Shape;136;g311807e379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1807e379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1807e379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Students from the </a:t>
            </a:r>
            <a:r>
              <a:rPr b="1" lang="en-US" sz="1100">
                <a:latin typeface="Arial"/>
                <a:ea typeface="Arial"/>
                <a:cs typeface="Arial"/>
                <a:sym typeface="Arial"/>
              </a:rPr>
              <a:t>Midwest</a:t>
            </a:r>
            <a:r>
              <a:rPr lang="en-US" sz="1100">
                <a:latin typeface="Arial"/>
                <a:ea typeface="Arial"/>
                <a:cs typeface="Arial"/>
                <a:sym typeface="Arial"/>
              </a:rPr>
              <a:t> and </a:t>
            </a:r>
            <a:r>
              <a:rPr b="1" lang="en-US" sz="1100">
                <a:latin typeface="Arial"/>
                <a:ea typeface="Arial"/>
                <a:cs typeface="Arial"/>
                <a:sym typeface="Arial"/>
              </a:rPr>
              <a:t>South</a:t>
            </a:r>
            <a:r>
              <a:rPr lang="en-US" sz="1100">
                <a:latin typeface="Arial"/>
                <a:ea typeface="Arial"/>
                <a:cs typeface="Arial"/>
                <a:sym typeface="Arial"/>
              </a:rPr>
              <a:t> regions generally perform better academically, with consistently high median GPAs across years. The </a:t>
            </a:r>
            <a:r>
              <a:rPr b="1" lang="en-US" sz="1100">
                <a:latin typeface="Arial"/>
                <a:ea typeface="Arial"/>
                <a:cs typeface="Arial"/>
                <a:sym typeface="Arial"/>
              </a:rPr>
              <a:t>Pacific</a:t>
            </a:r>
            <a:r>
              <a:rPr lang="en-US" sz="1100">
                <a:latin typeface="Arial"/>
                <a:ea typeface="Arial"/>
                <a:cs typeface="Arial"/>
                <a:sym typeface="Arial"/>
              </a:rPr>
              <a:t> also shows strong performance. In contrast, the </a:t>
            </a:r>
            <a:r>
              <a:rPr b="1" lang="en-US" sz="1100">
                <a:latin typeface="Arial"/>
                <a:ea typeface="Arial"/>
                <a:cs typeface="Arial"/>
                <a:sym typeface="Arial"/>
              </a:rPr>
              <a:t>Southwest</a:t>
            </a:r>
            <a:r>
              <a:rPr lang="en-US" sz="1100">
                <a:latin typeface="Arial"/>
                <a:ea typeface="Arial"/>
                <a:cs typeface="Arial"/>
                <a:sym typeface="Arial"/>
              </a:rPr>
              <a:t> region tends to have the lowest median GPAs, suggesting a potential need for academic support.</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Midwest: best in freshman year</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South: best in Junior and senior year, but also shows great variability in junior year</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Pacific: also shows astonishing performance in sophomore, generally shows greater variability in freshman, sophomore</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Southwest: generally performs worse, consistently the lowest in median</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Mid-Atlantic, South: great variability (especially south for junior year)</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Junior year: high variability (with outliers)</a:t>
            </a:r>
            <a:endParaRPr sz="1100">
              <a:latin typeface="Arial"/>
              <a:ea typeface="Arial"/>
              <a:cs typeface="Arial"/>
              <a:sym typeface="Arial"/>
            </a:endParaRPr>
          </a:p>
        </p:txBody>
      </p:sp>
      <p:sp>
        <p:nvSpPr>
          <p:cNvPr id="144" name="Google Shape;144;g311807e3798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1807e3798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1807e3798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International students from the </a:t>
            </a:r>
            <a:r>
              <a:rPr b="1" lang="en-US" sz="1100">
                <a:latin typeface="Arial"/>
                <a:ea typeface="Arial"/>
                <a:cs typeface="Arial"/>
                <a:sym typeface="Arial"/>
              </a:rPr>
              <a:t>Baguette</a:t>
            </a:r>
            <a:r>
              <a:rPr lang="en-US" sz="1100">
                <a:latin typeface="Arial"/>
                <a:ea typeface="Arial"/>
                <a:cs typeface="Arial"/>
                <a:sym typeface="Arial"/>
              </a:rPr>
              <a:t> and </a:t>
            </a:r>
            <a:r>
              <a:rPr b="1" lang="en-US" sz="1100">
                <a:latin typeface="Arial"/>
                <a:ea typeface="Arial"/>
                <a:cs typeface="Arial"/>
                <a:sym typeface="Arial"/>
              </a:rPr>
              <a:t>Wheat</a:t>
            </a:r>
            <a:r>
              <a:rPr lang="en-US" sz="1100">
                <a:latin typeface="Arial"/>
                <a:ea typeface="Arial"/>
                <a:cs typeface="Arial"/>
                <a:sym typeface="Arial"/>
              </a:rPr>
              <a:t> regions appear to perform better academically, with high median GPAs and consistent performance across years.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100">
                <a:latin typeface="Arial"/>
                <a:ea typeface="Arial"/>
                <a:cs typeface="Arial"/>
                <a:sym typeface="Arial"/>
              </a:rPr>
              <a:t>In contrast, students from </a:t>
            </a:r>
            <a:r>
              <a:rPr b="1" lang="en-US" sz="1100">
                <a:latin typeface="Arial"/>
                <a:ea typeface="Arial"/>
                <a:cs typeface="Arial"/>
                <a:sym typeface="Arial"/>
              </a:rPr>
              <a:t>Ciabatta</a:t>
            </a:r>
            <a:r>
              <a:rPr lang="en-US" sz="1100">
                <a:latin typeface="Arial"/>
                <a:ea typeface="Arial"/>
                <a:cs typeface="Arial"/>
                <a:sym typeface="Arial"/>
              </a:rPr>
              <a:t> show strong performance in first two years, but drop to region with the lowest median GPAs in the last two year, suggesting that they may need additional academic support for Junior and Senior year.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US" sz="1100">
                <a:latin typeface="Arial"/>
                <a:ea typeface="Arial"/>
                <a:cs typeface="Arial"/>
                <a:sym typeface="Arial"/>
              </a:rPr>
              <a:t>Cornbread</a:t>
            </a:r>
            <a:r>
              <a:rPr lang="en-US" sz="1100">
                <a:latin typeface="Arial"/>
                <a:ea typeface="Arial"/>
                <a:cs typeface="Arial"/>
                <a:sym typeface="Arial"/>
              </a:rPr>
              <a:t> and </a:t>
            </a:r>
            <a:r>
              <a:rPr b="1" lang="en-US" sz="1100">
                <a:latin typeface="Arial"/>
                <a:ea typeface="Arial"/>
                <a:cs typeface="Arial"/>
                <a:sym typeface="Arial"/>
              </a:rPr>
              <a:t>Sourdough</a:t>
            </a:r>
            <a:r>
              <a:rPr lang="en-US" sz="1100">
                <a:latin typeface="Arial"/>
                <a:ea typeface="Arial"/>
                <a:cs typeface="Arial"/>
                <a:sym typeface="Arial"/>
              </a:rPr>
              <a:t> regions show moderate performance, students from these regions are achieving respectably but not as high as those from Baguette and Wheat.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Look at individual region</a:t>
            </a:r>
            <a:endParaRPr/>
          </a:p>
          <a:p>
            <a:pPr indent="0" lvl="0" marL="0" rtl="0" algn="l">
              <a:spcBef>
                <a:spcPts val="0"/>
              </a:spcBef>
              <a:spcAft>
                <a:spcPts val="0"/>
              </a:spcAft>
              <a:buNone/>
            </a:pPr>
            <a:r>
              <a:rPr lang="en-US"/>
              <a:t>Wheat: the median line tend to be left-skewed, lower values are more spread out</a:t>
            </a:r>
            <a:endParaRPr/>
          </a:p>
          <a:p>
            <a:pPr indent="0" lvl="0" marL="0" rtl="0" algn="l">
              <a:spcBef>
                <a:spcPts val="0"/>
              </a:spcBef>
              <a:spcAft>
                <a:spcPts val="0"/>
              </a:spcAft>
              <a:buNone/>
            </a:pPr>
            <a:r>
              <a:rPr lang="en-US"/>
              <a:t>Pita: incomplete data, difficult to analyze</a:t>
            </a:r>
            <a:endParaRPr/>
          </a:p>
          <a:p>
            <a:pPr indent="0" lvl="0" marL="0" rtl="0" algn="l">
              <a:spcBef>
                <a:spcPts val="0"/>
              </a:spcBef>
              <a:spcAft>
                <a:spcPts val="0"/>
              </a:spcAft>
              <a:buNone/>
            </a:pPr>
            <a:r>
              <a:rPr lang="en-US"/>
              <a:t>Cornbread: consistent moderate performance</a:t>
            </a:r>
            <a:endParaRPr/>
          </a:p>
          <a:p>
            <a:pPr indent="0" lvl="0" marL="0" rtl="0" algn="l">
              <a:spcBef>
                <a:spcPts val="0"/>
              </a:spcBef>
              <a:spcAft>
                <a:spcPts val="0"/>
              </a:spcAft>
              <a:buNone/>
            </a:pPr>
            <a:r>
              <a:rPr lang="en-US"/>
              <a:t>Sourdough: worse than cornbread, relatively lower performance, median line right-skewed, higher values are more spread out, more data concentrated at lower values, especially sophomore year, outliers on top (exceptional high performers)</a:t>
            </a:r>
            <a:endParaRPr/>
          </a:p>
        </p:txBody>
      </p:sp>
      <p:sp>
        <p:nvSpPr>
          <p:cNvPr id="155" name="Google Shape;155;g311807e3798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1807e3798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1807e3798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11807e3798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5"/>
            <a:ext cx="11262900"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txBox="1"/>
          <p:nvPr>
            <p:ph type="ctrTitle"/>
          </p:nvPr>
        </p:nvSpPr>
        <p:spPr>
          <a:xfrm>
            <a:off x="581191" y="1020431"/>
            <a:ext cx="10993500" cy="14751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sz="36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 type="subTitle"/>
          </p:nvPr>
        </p:nvSpPr>
        <p:spPr>
          <a:xfrm>
            <a:off x="581194" y="2495445"/>
            <a:ext cx="10993500" cy="5904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320"/>
              </a:spcBef>
              <a:spcAft>
                <a:spcPts val="0"/>
              </a:spcAft>
              <a:buSzPts val="1472"/>
              <a:buNone/>
              <a:defRPr sz="1600" cap="none">
                <a:solidFill>
                  <a:schemeClr val="accent2"/>
                </a:solidFill>
              </a:defRPr>
            </a:lvl1pPr>
            <a:lvl2pPr lvl="1" algn="ctr">
              <a:lnSpc>
                <a:spcPct val="100000"/>
              </a:lnSpc>
              <a:spcBef>
                <a:spcPts val="600"/>
              </a:spcBef>
              <a:spcAft>
                <a:spcPts val="0"/>
              </a:spcAft>
              <a:buSzPts val="1472"/>
              <a:buNone/>
              <a:defRPr>
                <a:solidFill>
                  <a:srgbClr val="888888"/>
                </a:solidFill>
              </a:defRPr>
            </a:lvl2pPr>
            <a:lvl3pPr lvl="2" algn="ctr">
              <a:lnSpc>
                <a:spcPct val="100000"/>
              </a:lnSpc>
              <a:spcBef>
                <a:spcPts val="600"/>
              </a:spcBef>
              <a:spcAft>
                <a:spcPts val="0"/>
              </a:spcAft>
              <a:buSzPts val="1288"/>
              <a:buNone/>
              <a:defRPr>
                <a:solidFill>
                  <a:srgbClr val="888888"/>
                </a:solidFill>
              </a:defRPr>
            </a:lvl3pPr>
            <a:lvl4pPr lvl="3" algn="ctr">
              <a:lnSpc>
                <a:spcPct val="100000"/>
              </a:lnSpc>
              <a:spcBef>
                <a:spcPts val="600"/>
              </a:spcBef>
              <a:spcAft>
                <a:spcPts val="0"/>
              </a:spcAft>
              <a:buSzPts val="1104"/>
              <a:buNone/>
              <a:defRPr>
                <a:solidFill>
                  <a:srgbClr val="888888"/>
                </a:solidFill>
              </a:defRPr>
            </a:lvl4pPr>
            <a:lvl5pPr lvl="4" algn="ctr">
              <a:lnSpc>
                <a:spcPct val="100000"/>
              </a:lnSpc>
              <a:spcBef>
                <a:spcPts val="600"/>
              </a:spcBef>
              <a:spcAft>
                <a:spcPts val="0"/>
              </a:spcAft>
              <a:buSzPts val="1104"/>
              <a:buNone/>
              <a:defRPr>
                <a:solidFill>
                  <a:srgbClr val="888888"/>
                </a:solidFill>
              </a:defRPr>
            </a:lvl5pPr>
            <a:lvl6pPr lvl="5" algn="ctr">
              <a:lnSpc>
                <a:spcPct val="100000"/>
              </a:lnSpc>
              <a:spcBef>
                <a:spcPts val="600"/>
              </a:spcBef>
              <a:spcAft>
                <a:spcPts val="0"/>
              </a:spcAft>
              <a:buSzPts val="1104"/>
              <a:buNone/>
              <a:defRPr>
                <a:solidFill>
                  <a:srgbClr val="888888"/>
                </a:solidFill>
              </a:defRPr>
            </a:lvl6pPr>
            <a:lvl7pPr lvl="6" algn="ctr">
              <a:lnSpc>
                <a:spcPct val="100000"/>
              </a:lnSpc>
              <a:spcBef>
                <a:spcPts val="600"/>
              </a:spcBef>
              <a:spcAft>
                <a:spcPts val="0"/>
              </a:spcAft>
              <a:buSzPts val="1104"/>
              <a:buNone/>
              <a:defRPr>
                <a:solidFill>
                  <a:srgbClr val="888888"/>
                </a:solidFill>
              </a:defRPr>
            </a:lvl7pPr>
            <a:lvl8pPr lvl="7" algn="ctr">
              <a:lnSpc>
                <a:spcPct val="100000"/>
              </a:lnSpc>
              <a:spcBef>
                <a:spcPts val="600"/>
              </a:spcBef>
              <a:spcAft>
                <a:spcPts val="0"/>
              </a:spcAft>
              <a:buSzPts val="1104"/>
              <a:buNone/>
              <a:defRPr>
                <a:solidFill>
                  <a:srgbClr val="888888"/>
                </a:solidFill>
              </a:defRPr>
            </a:lvl8pPr>
            <a:lvl9pPr lvl="8" algn="ctr">
              <a:lnSpc>
                <a:spcPct val="100000"/>
              </a:lnSpc>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
          <p:cNvSpPr txBox="1"/>
          <p:nvPr>
            <p:ph idx="12" type="sldNum"/>
          </p:nvPr>
        </p:nvSpPr>
        <p:spPr>
          <a:xfrm>
            <a:off x="10558300" y="5956137"/>
            <a:ext cx="1016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11"/>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1"/>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 type="body"/>
          </p:nvPr>
        </p:nvSpPr>
        <p:spPr>
          <a:xfrm rot="5400000">
            <a:off x="4334608" y="-1417297"/>
            <a:ext cx="3522900" cy="110295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22072" lvl="1" marL="914400" algn="l">
              <a:lnSpc>
                <a:spcPct val="100000"/>
              </a:lnSpc>
              <a:spcBef>
                <a:spcPts val="600"/>
              </a:spcBef>
              <a:spcAft>
                <a:spcPts val="0"/>
              </a:spcAft>
              <a:buSzPts val="1472"/>
              <a:buChar char="◼"/>
              <a:defRPr/>
            </a:lvl2pPr>
            <a:lvl3pPr indent="-310388" lvl="2" marL="1371600" algn="l">
              <a:lnSpc>
                <a:spcPct val="100000"/>
              </a:lnSpc>
              <a:spcBef>
                <a:spcPts val="600"/>
              </a:spcBef>
              <a:spcAft>
                <a:spcPts val="0"/>
              </a:spcAft>
              <a:buSzPts val="1288"/>
              <a:buChar char="◼"/>
              <a:defRPr/>
            </a:lvl3pPr>
            <a:lvl4pPr indent="-298703" lvl="3" marL="1828800" algn="l">
              <a:lnSpc>
                <a:spcPct val="100000"/>
              </a:lnSpc>
              <a:spcBef>
                <a:spcPts val="600"/>
              </a:spcBef>
              <a:spcAft>
                <a:spcPts val="0"/>
              </a:spcAft>
              <a:buSzPts val="1104"/>
              <a:buChar char="◼"/>
              <a:defRPr/>
            </a:lvl4pPr>
            <a:lvl5pPr indent="-298704" lvl="4" marL="2286000" algn="l">
              <a:lnSpc>
                <a:spcPct val="100000"/>
              </a:lnSpc>
              <a:spcBef>
                <a:spcPts val="600"/>
              </a:spcBef>
              <a:spcAft>
                <a:spcPts val="0"/>
              </a:spcAft>
              <a:buSzPts val="1104"/>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86" name="Google Shape;86;p1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12"/>
          <p:cNvSpPr/>
          <p:nvPr/>
        </p:nvSpPr>
        <p:spPr>
          <a:xfrm>
            <a:off x="8839201" y="599725"/>
            <a:ext cx="2906700" cy="5817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2"/>
          <p:cNvSpPr txBox="1"/>
          <p:nvPr>
            <p:ph type="title"/>
          </p:nvPr>
        </p:nvSpPr>
        <p:spPr>
          <a:xfrm rot="5400000">
            <a:off x="7249665" y="2265127"/>
            <a:ext cx="5183100" cy="20043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2"/>
          <p:cNvSpPr txBox="1"/>
          <p:nvPr>
            <p:ph idx="1" type="body"/>
          </p:nvPr>
        </p:nvSpPr>
        <p:spPr>
          <a:xfrm rot="5400000">
            <a:off x="2131502" y="-680874"/>
            <a:ext cx="5183100" cy="78963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93" name="Google Shape;93;p12"/>
          <p:cNvSpPr txBox="1"/>
          <p:nvPr>
            <p:ph idx="10" type="dt"/>
          </p:nvPr>
        </p:nvSpPr>
        <p:spPr>
          <a:xfrm>
            <a:off x="8993673" y="5956137"/>
            <a:ext cx="13281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2"/>
          <p:cNvSpPr txBox="1"/>
          <p:nvPr>
            <p:ph idx="11" type="ftr"/>
          </p:nvPr>
        </p:nvSpPr>
        <p:spPr>
          <a:xfrm>
            <a:off x="774923" y="5951811"/>
            <a:ext cx="78963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2"/>
          <p:cNvSpPr txBox="1"/>
          <p:nvPr>
            <p:ph idx="12" type="sldNum"/>
          </p:nvPr>
        </p:nvSpPr>
        <p:spPr>
          <a:xfrm>
            <a:off x="10446615" y="5956137"/>
            <a:ext cx="11643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p:nvPr/>
        </p:nvSpPr>
        <p:spPr>
          <a:xfrm>
            <a:off x="440286" y="614407"/>
            <a:ext cx="11309400" cy="1189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txBox="1"/>
          <p:nvPr>
            <p:ph type="title"/>
          </p:nvPr>
        </p:nvSpPr>
        <p:spPr>
          <a:xfrm>
            <a:off x="581192" y="702156"/>
            <a:ext cx="11029500" cy="1013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581192" y="2180496"/>
            <a:ext cx="11029500" cy="36783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29" name="Google Shape;29;p3"/>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
          <p:cNvSpPr/>
          <p:nvPr/>
        </p:nvSpPr>
        <p:spPr>
          <a:xfrm>
            <a:off x="440683"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txBox="1"/>
          <p:nvPr>
            <p:ph type="title"/>
          </p:nvPr>
        </p:nvSpPr>
        <p:spPr>
          <a:xfrm>
            <a:off x="575894"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2" name="Shape 42"/>
        <p:cNvGrpSpPr/>
        <p:nvPr/>
      </p:nvGrpSpPr>
      <p:grpSpPr>
        <a:xfrm>
          <a:off x="0" y="0"/>
          <a:ext cx="0" cy="0"/>
          <a:chOff x="0" y="0"/>
          <a:chExt cx="0" cy="0"/>
        </a:xfrm>
      </p:grpSpPr>
      <p:sp>
        <p:nvSpPr>
          <p:cNvPr id="43" name="Google Shape;43;p6"/>
          <p:cNvSpPr/>
          <p:nvPr/>
        </p:nvSpPr>
        <p:spPr>
          <a:xfrm>
            <a:off x="447817" y="5141974"/>
            <a:ext cx="112908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txBox="1"/>
          <p:nvPr>
            <p:ph type="title"/>
          </p:nvPr>
        </p:nvSpPr>
        <p:spPr>
          <a:xfrm>
            <a:off x="581193" y="3043910"/>
            <a:ext cx="11029500" cy="1497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Montserrat Medium"/>
              <a:buNone/>
              <a:defRPr b="0" sz="36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 type="body"/>
          </p:nvPr>
        </p:nvSpPr>
        <p:spPr>
          <a:xfrm>
            <a:off x="581192" y="4541417"/>
            <a:ext cx="11029500" cy="600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656"/>
              <a:buNone/>
              <a:defRPr sz="1800" cap="none">
                <a:solidFill>
                  <a:schemeClr val="accent2"/>
                </a:solidFill>
              </a:defRPr>
            </a:lvl1pPr>
            <a:lvl2pPr indent="-228600" lvl="1" marL="914400" algn="l">
              <a:lnSpc>
                <a:spcPct val="100000"/>
              </a:lnSpc>
              <a:spcBef>
                <a:spcPts val="600"/>
              </a:spcBef>
              <a:spcAft>
                <a:spcPts val="0"/>
              </a:spcAft>
              <a:buSzPts val="1656"/>
              <a:buNone/>
              <a:defRPr sz="1800">
                <a:solidFill>
                  <a:srgbClr val="888888"/>
                </a:solidFill>
              </a:defRPr>
            </a:lvl2pPr>
            <a:lvl3pPr indent="-228600" lvl="2" marL="1371600" algn="l">
              <a:lnSpc>
                <a:spcPct val="100000"/>
              </a:lnSpc>
              <a:spcBef>
                <a:spcPts val="600"/>
              </a:spcBef>
              <a:spcAft>
                <a:spcPts val="0"/>
              </a:spcAft>
              <a:buSzPts val="1472"/>
              <a:buNone/>
              <a:defRPr sz="1600">
                <a:solidFill>
                  <a:srgbClr val="888888"/>
                </a:solidFill>
              </a:defRPr>
            </a:lvl3pPr>
            <a:lvl4pPr indent="-228600" lvl="3" marL="1828800" algn="l">
              <a:lnSpc>
                <a:spcPct val="100000"/>
              </a:lnSpc>
              <a:spcBef>
                <a:spcPts val="600"/>
              </a:spcBef>
              <a:spcAft>
                <a:spcPts val="0"/>
              </a:spcAft>
              <a:buSzPts val="1288"/>
              <a:buNone/>
              <a:defRPr sz="1400">
                <a:solidFill>
                  <a:srgbClr val="888888"/>
                </a:solidFill>
              </a:defRPr>
            </a:lvl4pPr>
            <a:lvl5pPr indent="-228600" lvl="4" marL="2286000" algn="l">
              <a:lnSpc>
                <a:spcPct val="100000"/>
              </a:lnSpc>
              <a:spcBef>
                <a:spcPts val="600"/>
              </a:spcBef>
              <a:spcAft>
                <a:spcPts val="0"/>
              </a:spcAft>
              <a:buSzPts val="1288"/>
              <a:buNone/>
              <a:defRPr sz="1400">
                <a:solidFill>
                  <a:srgbClr val="888888"/>
                </a:solidFill>
              </a:defRPr>
            </a:lvl5pPr>
            <a:lvl6pPr indent="-228600" lvl="5" marL="2743200" algn="l">
              <a:lnSpc>
                <a:spcPct val="100000"/>
              </a:lnSpc>
              <a:spcBef>
                <a:spcPts val="600"/>
              </a:spcBef>
              <a:spcAft>
                <a:spcPts val="0"/>
              </a:spcAft>
              <a:buSzPts val="1288"/>
              <a:buNone/>
              <a:defRPr sz="1400">
                <a:solidFill>
                  <a:srgbClr val="888888"/>
                </a:solidFill>
              </a:defRPr>
            </a:lvl6pPr>
            <a:lvl7pPr indent="-228600" lvl="6" marL="3200400" algn="l">
              <a:lnSpc>
                <a:spcPct val="100000"/>
              </a:lnSpc>
              <a:spcBef>
                <a:spcPts val="600"/>
              </a:spcBef>
              <a:spcAft>
                <a:spcPts val="0"/>
              </a:spcAft>
              <a:buSzPts val="1288"/>
              <a:buNone/>
              <a:defRPr sz="1400">
                <a:solidFill>
                  <a:srgbClr val="888888"/>
                </a:solidFill>
              </a:defRPr>
            </a:lvl7pPr>
            <a:lvl8pPr indent="-228600" lvl="7" marL="3657600" algn="l">
              <a:lnSpc>
                <a:spcPct val="100000"/>
              </a:lnSpc>
              <a:spcBef>
                <a:spcPts val="600"/>
              </a:spcBef>
              <a:spcAft>
                <a:spcPts val="0"/>
              </a:spcAft>
              <a:buSzPts val="1288"/>
              <a:buNone/>
              <a:defRPr sz="1400">
                <a:solidFill>
                  <a:srgbClr val="888888"/>
                </a:solidFill>
              </a:defRPr>
            </a:lvl8pPr>
            <a:lvl9pPr indent="-228600" lvl="8" marL="4114800" algn="l">
              <a:lnSpc>
                <a:spcPct val="100000"/>
              </a:lnSpc>
              <a:spcBef>
                <a:spcPts val="600"/>
              </a:spcBef>
              <a:spcAft>
                <a:spcPts val="600"/>
              </a:spcAft>
              <a:buSzPts val="1288"/>
              <a:buNone/>
              <a:defRPr sz="1400">
                <a:solidFill>
                  <a:srgbClr val="888888"/>
                </a:solidFill>
              </a:defRPr>
            </a:lvl9pPr>
          </a:lstStyle>
          <a:p/>
        </p:txBody>
      </p:sp>
      <p:sp>
        <p:nvSpPr>
          <p:cNvPr id="46" name="Google Shape;46;p6"/>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7"/>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 type="body"/>
          </p:nvPr>
        </p:nvSpPr>
        <p:spPr>
          <a:xfrm>
            <a:off x="581193"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3" name="Google Shape;53;p7"/>
          <p:cNvSpPr txBox="1"/>
          <p:nvPr>
            <p:ph idx="2" type="body"/>
          </p:nvPr>
        </p:nvSpPr>
        <p:spPr>
          <a:xfrm>
            <a:off x="6188417" y="2228003"/>
            <a:ext cx="5422500" cy="3633000"/>
          </a:xfrm>
          <a:prstGeom prst="rect">
            <a:avLst/>
          </a:prstGeom>
          <a:noFill/>
          <a:ln>
            <a:noFill/>
          </a:ln>
        </p:spPr>
        <p:txBody>
          <a:bodyPr anchorCtr="0" anchor="ctr"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54" name="Google Shape;54;p7"/>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8"/>
          <p:cNvSpPr/>
          <p:nvPr/>
        </p:nvSpPr>
        <p:spPr>
          <a:xfrm>
            <a:off x="445982" y="606554"/>
            <a:ext cx="11300100" cy="12588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8"/>
          <p:cNvSpPr txBox="1"/>
          <p:nvPr>
            <p:ph type="title"/>
          </p:nvPr>
        </p:nvSpPr>
        <p:spPr>
          <a:xfrm>
            <a:off x="581193" y="729658"/>
            <a:ext cx="11029500" cy="988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 type="body"/>
          </p:nvPr>
        </p:nvSpPr>
        <p:spPr>
          <a:xfrm>
            <a:off x="887219" y="2250892"/>
            <a:ext cx="5087100" cy="5361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1" name="Google Shape;61;p8"/>
          <p:cNvSpPr txBox="1"/>
          <p:nvPr>
            <p:ph idx="2" type="body"/>
          </p:nvPr>
        </p:nvSpPr>
        <p:spPr>
          <a:xfrm>
            <a:off x="581194"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2" name="Google Shape;62;p8"/>
          <p:cNvSpPr txBox="1"/>
          <p:nvPr>
            <p:ph idx="3" type="body"/>
          </p:nvPr>
        </p:nvSpPr>
        <p:spPr>
          <a:xfrm>
            <a:off x="6523735" y="2250892"/>
            <a:ext cx="5087100" cy="5535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40"/>
              </a:spcBef>
              <a:spcAft>
                <a:spcPts val="0"/>
              </a:spcAft>
              <a:buSzPts val="2024"/>
              <a:buNone/>
              <a:defRPr b="0" sz="2200">
                <a:solidFill>
                  <a:schemeClr val="accent2"/>
                </a:solidFill>
              </a:defRPr>
            </a:lvl1pPr>
            <a:lvl2pPr indent="-228600" lvl="1" marL="914400" algn="l">
              <a:lnSpc>
                <a:spcPct val="100000"/>
              </a:lnSpc>
              <a:spcBef>
                <a:spcPts val="600"/>
              </a:spcBef>
              <a:spcAft>
                <a:spcPts val="0"/>
              </a:spcAft>
              <a:buSzPts val="1840"/>
              <a:buNone/>
              <a:defRPr b="1" sz="2000"/>
            </a:lvl2pPr>
            <a:lvl3pPr indent="-228600" lvl="2" marL="1371600" algn="l">
              <a:lnSpc>
                <a:spcPct val="100000"/>
              </a:lnSpc>
              <a:spcBef>
                <a:spcPts val="600"/>
              </a:spcBef>
              <a:spcAft>
                <a:spcPts val="0"/>
              </a:spcAft>
              <a:buSzPts val="1656"/>
              <a:buNone/>
              <a:defRPr b="1" sz="1800"/>
            </a:lvl3pPr>
            <a:lvl4pPr indent="-228600" lvl="3" marL="1828800" algn="l">
              <a:lnSpc>
                <a:spcPct val="100000"/>
              </a:lnSpc>
              <a:spcBef>
                <a:spcPts val="600"/>
              </a:spcBef>
              <a:spcAft>
                <a:spcPts val="0"/>
              </a:spcAft>
              <a:buSzPts val="1472"/>
              <a:buNone/>
              <a:defRPr b="1" sz="1600"/>
            </a:lvl4pPr>
            <a:lvl5pPr indent="-228600" lvl="4" marL="2286000" algn="l">
              <a:lnSpc>
                <a:spcPct val="100000"/>
              </a:lnSpc>
              <a:spcBef>
                <a:spcPts val="600"/>
              </a:spcBef>
              <a:spcAft>
                <a:spcPts val="0"/>
              </a:spcAft>
              <a:buSzPts val="1472"/>
              <a:buNone/>
              <a:defRPr b="1" sz="1600"/>
            </a:lvl5pPr>
            <a:lvl6pPr indent="-228600" lvl="5" marL="2743200" algn="l">
              <a:lnSpc>
                <a:spcPct val="100000"/>
              </a:lnSpc>
              <a:spcBef>
                <a:spcPts val="600"/>
              </a:spcBef>
              <a:spcAft>
                <a:spcPts val="0"/>
              </a:spcAft>
              <a:buSzPts val="1472"/>
              <a:buNone/>
              <a:defRPr b="1" sz="1600"/>
            </a:lvl6pPr>
            <a:lvl7pPr indent="-228600" lvl="6" marL="3200400" algn="l">
              <a:lnSpc>
                <a:spcPct val="100000"/>
              </a:lnSpc>
              <a:spcBef>
                <a:spcPts val="600"/>
              </a:spcBef>
              <a:spcAft>
                <a:spcPts val="0"/>
              </a:spcAft>
              <a:buSzPts val="1472"/>
              <a:buNone/>
              <a:defRPr b="1" sz="1600"/>
            </a:lvl7pPr>
            <a:lvl8pPr indent="-228600" lvl="7" marL="3657600" algn="l">
              <a:lnSpc>
                <a:spcPct val="100000"/>
              </a:lnSpc>
              <a:spcBef>
                <a:spcPts val="600"/>
              </a:spcBef>
              <a:spcAft>
                <a:spcPts val="0"/>
              </a:spcAft>
              <a:buSzPts val="1472"/>
              <a:buNone/>
              <a:defRPr b="1" sz="1600"/>
            </a:lvl8pPr>
            <a:lvl9pPr indent="-228600" lvl="8" marL="4114800" algn="l">
              <a:lnSpc>
                <a:spcPct val="100000"/>
              </a:lnSpc>
              <a:spcBef>
                <a:spcPts val="600"/>
              </a:spcBef>
              <a:spcAft>
                <a:spcPts val="600"/>
              </a:spcAft>
              <a:buSzPts val="1472"/>
              <a:buNone/>
              <a:defRPr b="1" sz="1600"/>
            </a:lvl9pPr>
          </a:lstStyle>
          <a:p/>
        </p:txBody>
      </p:sp>
      <p:sp>
        <p:nvSpPr>
          <p:cNvPr id="63" name="Google Shape;63;p8"/>
          <p:cNvSpPr txBox="1"/>
          <p:nvPr>
            <p:ph idx="4" type="body"/>
          </p:nvPr>
        </p:nvSpPr>
        <p:spPr>
          <a:xfrm>
            <a:off x="6217709" y="2926052"/>
            <a:ext cx="5393100" cy="2934900"/>
          </a:xfrm>
          <a:prstGeom prst="rect">
            <a:avLst/>
          </a:prstGeom>
          <a:noFill/>
          <a:ln>
            <a:noFill/>
          </a:ln>
        </p:spPr>
        <p:txBody>
          <a:bodyPr anchorCtr="0" anchor="t" bIns="45700" lIns="91425" spcFirstLastPara="1" rIns="91425" wrap="square" tIns="45700">
            <a:normAutofit/>
          </a:bodyPr>
          <a:lstStyle>
            <a:lvl1pPr indent="-333756" lvl="0" marL="457200" algn="l">
              <a:lnSpc>
                <a:spcPct val="100000"/>
              </a:lnSpc>
              <a:spcBef>
                <a:spcPts val="360"/>
              </a:spcBef>
              <a:spcAft>
                <a:spcPts val="0"/>
              </a:spcAft>
              <a:buSzPts val="1656"/>
              <a:buChar char="◼"/>
              <a:defRPr/>
            </a:lvl1pPr>
            <a:lvl2pPr indent="-333756" lvl="1" marL="914400" algn="l">
              <a:lnSpc>
                <a:spcPct val="100000"/>
              </a:lnSpc>
              <a:spcBef>
                <a:spcPts val="600"/>
              </a:spcBef>
              <a:spcAft>
                <a:spcPts val="0"/>
              </a:spcAft>
              <a:buSzPts val="1656"/>
              <a:buChar char="◼"/>
              <a:defRPr/>
            </a:lvl2pPr>
            <a:lvl3pPr indent="-333756" lvl="2" marL="1371600" algn="l">
              <a:lnSpc>
                <a:spcPct val="100000"/>
              </a:lnSpc>
              <a:spcBef>
                <a:spcPts val="600"/>
              </a:spcBef>
              <a:spcAft>
                <a:spcPts val="0"/>
              </a:spcAft>
              <a:buSzPts val="1656"/>
              <a:buChar char="◼"/>
              <a:defRPr/>
            </a:lvl3pPr>
            <a:lvl4pPr indent="-333756" lvl="3" marL="1828800" algn="l">
              <a:lnSpc>
                <a:spcPct val="100000"/>
              </a:lnSpc>
              <a:spcBef>
                <a:spcPts val="600"/>
              </a:spcBef>
              <a:spcAft>
                <a:spcPts val="0"/>
              </a:spcAft>
              <a:buSzPts val="1656"/>
              <a:buChar char="◼"/>
              <a:defRPr/>
            </a:lvl4pPr>
            <a:lvl5pPr indent="-333756" lvl="4" marL="2286000" algn="l">
              <a:lnSpc>
                <a:spcPct val="100000"/>
              </a:lnSpc>
              <a:spcBef>
                <a:spcPts val="600"/>
              </a:spcBef>
              <a:spcAft>
                <a:spcPts val="0"/>
              </a:spcAft>
              <a:buSzPts val="1656"/>
              <a:buChar char="◼"/>
              <a:defRPr/>
            </a:lvl5pPr>
            <a:lvl6pPr indent="-333756" lvl="5" marL="2743200" algn="l">
              <a:lnSpc>
                <a:spcPct val="100000"/>
              </a:lnSpc>
              <a:spcBef>
                <a:spcPts val="600"/>
              </a:spcBef>
              <a:spcAft>
                <a:spcPts val="0"/>
              </a:spcAft>
              <a:buSzPts val="1656"/>
              <a:buChar char="◼"/>
              <a:defRPr/>
            </a:lvl6pPr>
            <a:lvl7pPr indent="-333756" lvl="6" marL="3200400" algn="l">
              <a:lnSpc>
                <a:spcPct val="100000"/>
              </a:lnSpc>
              <a:spcBef>
                <a:spcPts val="600"/>
              </a:spcBef>
              <a:spcAft>
                <a:spcPts val="0"/>
              </a:spcAft>
              <a:buSzPts val="1656"/>
              <a:buChar char="◼"/>
              <a:defRPr/>
            </a:lvl7pPr>
            <a:lvl8pPr indent="-333756" lvl="7" marL="3657600" algn="l">
              <a:lnSpc>
                <a:spcPct val="100000"/>
              </a:lnSpc>
              <a:spcBef>
                <a:spcPts val="600"/>
              </a:spcBef>
              <a:spcAft>
                <a:spcPts val="0"/>
              </a:spcAft>
              <a:buSzPts val="1656"/>
              <a:buChar char="◼"/>
              <a:defRPr/>
            </a:lvl8pPr>
            <a:lvl9pPr indent="-333756" lvl="8" marL="4114800" algn="l">
              <a:lnSpc>
                <a:spcPct val="100000"/>
              </a:lnSpc>
              <a:spcBef>
                <a:spcPts val="600"/>
              </a:spcBef>
              <a:spcAft>
                <a:spcPts val="600"/>
              </a:spcAft>
              <a:buSzPts val="1656"/>
              <a:buChar char="◼"/>
              <a:defRPr/>
            </a:lvl9pPr>
          </a:lstStyle>
          <a:p/>
        </p:txBody>
      </p:sp>
      <p:sp>
        <p:nvSpPr>
          <p:cNvPr id="64" name="Google Shape;64;p8"/>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sp>
        <p:nvSpPr>
          <p:cNvPr id="68" name="Google Shape;68;p9"/>
          <p:cNvSpPr/>
          <p:nvPr/>
        </p:nvSpPr>
        <p:spPr>
          <a:xfrm>
            <a:off x="447817" y="5141973"/>
            <a:ext cx="11298300" cy="127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581192" y="5262296"/>
            <a:ext cx="4909500" cy="689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3F3F3F"/>
              </a:buClr>
              <a:buSzPts val="2000"/>
              <a:buFont typeface="Montserrat Medium"/>
              <a:buNone/>
              <a:defRPr b="0" sz="20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 type="body"/>
          </p:nvPr>
        </p:nvSpPr>
        <p:spPr>
          <a:xfrm>
            <a:off x="447816" y="601200"/>
            <a:ext cx="11292900" cy="4204800"/>
          </a:xfrm>
          <a:prstGeom prst="rect">
            <a:avLst/>
          </a:prstGeom>
          <a:noFill/>
          <a:ln>
            <a:noFill/>
          </a:ln>
        </p:spPr>
        <p:txBody>
          <a:bodyPr anchorCtr="0" anchor="ctr" bIns="45700" lIns="91425" spcFirstLastPara="1" rIns="91425" wrap="square" tIns="45700">
            <a:normAutofit/>
          </a:bodyPr>
          <a:lstStyle>
            <a:lvl1pPr indent="-345440" lvl="0" marL="457200" algn="l">
              <a:lnSpc>
                <a:spcPct val="100000"/>
              </a:lnSpc>
              <a:spcBef>
                <a:spcPts val="400"/>
              </a:spcBef>
              <a:spcAft>
                <a:spcPts val="0"/>
              </a:spcAft>
              <a:buSzPts val="1840"/>
              <a:buChar char="◼"/>
              <a:defRPr sz="2000">
                <a:solidFill>
                  <a:schemeClr val="dk2"/>
                </a:solidFill>
              </a:defRPr>
            </a:lvl1pPr>
            <a:lvl2pPr indent="-333756" lvl="1" marL="914400" algn="l">
              <a:lnSpc>
                <a:spcPct val="100000"/>
              </a:lnSpc>
              <a:spcBef>
                <a:spcPts val="600"/>
              </a:spcBef>
              <a:spcAft>
                <a:spcPts val="0"/>
              </a:spcAft>
              <a:buSzPts val="1656"/>
              <a:buChar char="◼"/>
              <a:defRPr sz="1800">
                <a:solidFill>
                  <a:schemeClr val="dk2"/>
                </a:solidFill>
              </a:defRPr>
            </a:lvl2pPr>
            <a:lvl3pPr indent="-322072" lvl="2" marL="1371600" algn="l">
              <a:lnSpc>
                <a:spcPct val="100000"/>
              </a:lnSpc>
              <a:spcBef>
                <a:spcPts val="600"/>
              </a:spcBef>
              <a:spcAft>
                <a:spcPts val="0"/>
              </a:spcAft>
              <a:buSzPts val="1472"/>
              <a:buChar char="◼"/>
              <a:defRPr sz="1600">
                <a:solidFill>
                  <a:schemeClr val="dk2"/>
                </a:solidFill>
              </a:defRPr>
            </a:lvl3pPr>
            <a:lvl4pPr indent="-310388" lvl="3" marL="1828800" algn="l">
              <a:lnSpc>
                <a:spcPct val="100000"/>
              </a:lnSpc>
              <a:spcBef>
                <a:spcPts val="600"/>
              </a:spcBef>
              <a:spcAft>
                <a:spcPts val="0"/>
              </a:spcAft>
              <a:buSzPts val="1288"/>
              <a:buChar char="◼"/>
              <a:defRPr sz="1400">
                <a:solidFill>
                  <a:schemeClr val="dk2"/>
                </a:solidFill>
              </a:defRPr>
            </a:lvl4pPr>
            <a:lvl5pPr indent="-310388" lvl="4" marL="2286000" algn="l">
              <a:lnSpc>
                <a:spcPct val="100000"/>
              </a:lnSpc>
              <a:spcBef>
                <a:spcPts val="600"/>
              </a:spcBef>
              <a:spcAft>
                <a:spcPts val="0"/>
              </a:spcAft>
              <a:buSzPts val="1288"/>
              <a:buChar char="◼"/>
              <a:defRPr sz="1400">
                <a:solidFill>
                  <a:schemeClr val="dk2"/>
                </a:solidFill>
              </a:defRPr>
            </a:lvl5pPr>
            <a:lvl6pPr indent="-310388" lvl="5" marL="2743200" algn="l">
              <a:lnSpc>
                <a:spcPct val="100000"/>
              </a:lnSpc>
              <a:spcBef>
                <a:spcPts val="600"/>
              </a:spcBef>
              <a:spcAft>
                <a:spcPts val="0"/>
              </a:spcAft>
              <a:buSzPts val="1288"/>
              <a:buChar char="◼"/>
              <a:defRPr sz="1400">
                <a:solidFill>
                  <a:schemeClr val="dk2"/>
                </a:solidFill>
              </a:defRPr>
            </a:lvl6pPr>
            <a:lvl7pPr indent="-310388" lvl="6" marL="3200400" algn="l">
              <a:lnSpc>
                <a:spcPct val="100000"/>
              </a:lnSpc>
              <a:spcBef>
                <a:spcPts val="600"/>
              </a:spcBef>
              <a:spcAft>
                <a:spcPts val="0"/>
              </a:spcAft>
              <a:buSzPts val="1288"/>
              <a:buChar char="◼"/>
              <a:defRPr sz="1400">
                <a:solidFill>
                  <a:schemeClr val="dk2"/>
                </a:solidFill>
              </a:defRPr>
            </a:lvl7pPr>
            <a:lvl8pPr indent="-310388" lvl="7" marL="3657600" algn="l">
              <a:lnSpc>
                <a:spcPct val="100000"/>
              </a:lnSpc>
              <a:spcBef>
                <a:spcPts val="600"/>
              </a:spcBef>
              <a:spcAft>
                <a:spcPts val="0"/>
              </a:spcAft>
              <a:buSzPts val="1288"/>
              <a:buChar char="◼"/>
              <a:defRPr sz="1400">
                <a:solidFill>
                  <a:schemeClr val="dk2"/>
                </a:solidFill>
              </a:defRPr>
            </a:lvl8pPr>
            <a:lvl9pPr indent="-310388" lvl="8" marL="4114800" algn="l">
              <a:lnSpc>
                <a:spcPct val="100000"/>
              </a:lnSpc>
              <a:spcBef>
                <a:spcPts val="600"/>
              </a:spcBef>
              <a:spcAft>
                <a:spcPts val="600"/>
              </a:spcAft>
              <a:buSzPts val="1288"/>
              <a:buChar char="◼"/>
              <a:defRPr sz="1400">
                <a:solidFill>
                  <a:schemeClr val="dk2"/>
                </a:solidFill>
              </a:defRPr>
            </a:lvl9pPr>
          </a:lstStyle>
          <a:p/>
        </p:txBody>
      </p:sp>
      <p:sp>
        <p:nvSpPr>
          <p:cNvPr id="71" name="Google Shape;71;p9"/>
          <p:cNvSpPr txBox="1"/>
          <p:nvPr>
            <p:ph idx="2" type="body"/>
          </p:nvPr>
        </p:nvSpPr>
        <p:spPr>
          <a:xfrm>
            <a:off x="5740823" y="5262296"/>
            <a:ext cx="5870100" cy="6894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220"/>
              </a:spcBef>
              <a:spcAft>
                <a:spcPts val="0"/>
              </a:spcAft>
              <a:buSzPts val="1012"/>
              <a:buNone/>
              <a:defRPr sz="1100">
                <a:solidFill>
                  <a:schemeClr val="lt1"/>
                </a:solidFill>
              </a:defRPr>
            </a:lvl1pPr>
            <a:lvl2pPr indent="-228600" lvl="1" marL="914400" algn="l">
              <a:lnSpc>
                <a:spcPct val="100000"/>
              </a:lnSpc>
              <a:spcBef>
                <a:spcPts val="600"/>
              </a:spcBef>
              <a:spcAft>
                <a:spcPts val="0"/>
              </a:spcAft>
              <a:buSzPts val="1012"/>
              <a:buNone/>
              <a:defRPr sz="11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2" name="Google Shape;72;p9"/>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9"/>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3F3F3F"/>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10"/>
          <p:cNvSpPr txBox="1"/>
          <p:nvPr>
            <p:ph type="title"/>
          </p:nvPr>
        </p:nvSpPr>
        <p:spPr>
          <a:xfrm>
            <a:off x="581193" y="4693389"/>
            <a:ext cx="110295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Montserrat Medium"/>
              <a:buNone/>
              <a:defRPr b="0" sz="2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p:nvPr>
            <p:ph idx="2" type="pic"/>
          </p:nvPr>
        </p:nvSpPr>
        <p:spPr>
          <a:xfrm>
            <a:off x="447817" y="599725"/>
            <a:ext cx="11290800" cy="3557400"/>
          </a:xfrm>
          <a:prstGeom prst="rect">
            <a:avLst/>
          </a:prstGeom>
          <a:noFill/>
          <a:ln>
            <a:noFill/>
          </a:ln>
        </p:spPr>
        <p:txBody>
          <a:bodyPr anchorCtr="0" anchor="t" bIns="45700" lIns="91425" spcFirstLastPara="1" rIns="91425" wrap="square" tIns="45700">
            <a:noAutofit/>
          </a:bodyPr>
          <a:lstStyle>
            <a:lvl1pPr lvl="0" marR="0" algn="ctr">
              <a:lnSpc>
                <a:spcPct val="100000"/>
              </a:lnSpc>
              <a:spcBef>
                <a:spcPts val="32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1pPr>
            <a:lvl2pPr lvl="1"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2pPr>
            <a:lvl3pPr lvl="2"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3pPr>
            <a:lvl4pPr lvl="3"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4pPr>
            <a:lvl5pPr lvl="4"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Montserrat Medium"/>
                <a:ea typeface="Montserrat Medium"/>
                <a:cs typeface="Montserrat Medium"/>
                <a:sym typeface="Montserrat Medium"/>
              </a:defRPr>
            </a:lvl5pPr>
            <a:lvl6pPr lvl="5"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6pPr>
            <a:lvl7pPr lvl="6"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7pPr>
            <a:lvl8pPr lvl="7" marR="0" algn="l">
              <a:lnSpc>
                <a:spcPct val="100000"/>
              </a:lnSpc>
              <a:spcBef>
                <a:spcPts val="600"/>
              </a:spcBef>
              <a:spcAft>
                <a:spcPts val="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8pPr>
            <a:lvl9pPr lvl="8" marR="0" algn="l">
              <a:lnSpc>
                <a:spcPct val="100000"/>
              </a:lnSpc>
              <a:spcBef>
                <a:spcPts val="600"/>
              </a:spcBef>
              <a:spcAft>
                <a:spcPts val="600"/>
              </a:spcAft>
              <a:buClr>
                <a:schemeClr val="accent2"/>
              </a:buClr>
              <a:buSzPts val="1472"/>
              <a:buFont typeface="Noto Sans Symbols"/>
              <a:buNone/>
              <a:defRPr b="0" i="0" sz="1600" u="none" cap="none" strike="noStrike">
                <a:solidFill>
                  <a:schemeClr val="dk2"/>
                </a:solidFill>
                <a:latin typeface="Gill Sans"/>
                <a:ea typeface="Gill Sans"/>
                <a:cs typeface="Gill Sans"/>
                <a:sym typeface="Gill Sans"/>
              </a:defRPr>
            </a:lvl9pPr>
          </a:lstStyle>
          <a:p/>
        </p:txBody>
      </p:sp>
      <p:sp>
        <p:nvSpPr>
          <p:cNvPr id="78" name="Google Shape;78;p10"/>
          <p:cNvSpPr txBox="1"/>
          <p:nvPr>
            <p:ph idx="1" type="body"/>
          </p:nvPr>
        </p:nvSpPr>
        <p:spPr>
          <a:xfrm>
            <a:off x="581192" y="5260127"/>
            <a:ext cx="11029500" cy="5988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104"/>
              <a:buNone/>
              <a:defRPr sz="1200"/>
            </a:lvl1pPr>
            <a:lvl2pPr indent="-228600" lvl="1" marL="914400" algn="l">
              <a:lnSpc>
                <a:spcPct val="100000"/>
              </a:lnSpc>
              <a:spcBef>
                <a:spcPts val="600"/>
              </a:spcBef>
              <a:spcAft>
                <a:spcPts val="0"/>
              </a:spcAft>
              <a:buSzPts val="1104"/>
              <a:buNone/>
              <a:defRPr sz="1200"/>
            </a:lvl2pPr>
            <a:lvl3pPr indent="-228600" lvl="2" marL="1371600" algn="l">
              <a:lnSpc>
                <a:spcPct val="100000"/>
              </a:lnSpc>
              <a:spcBef>
                <a:spcPts val="600"/>
              </a:spcBef>
              <a:spcAft>
                <a:spcPts val="0"/>
              </a:spcAft>
              <a:buSzPts val="920"/>
              <a:buNone/>
              <a:defRPr sz="1000"/>
            </a:lvl3pPr>
            <a:lvl4pPr indent="-228600" lvl="3" marL="1828800" algn="l">
              <a:lnSpc>
                <a:spcPct val="100000"/>
              </a:lnSpc>
              <a:spcBef>
                <a:spcPts val="600"/>
              </a:spcBef>
              <a:spcAft>
                <a:spcPts val="0"/>
              </a:spcAft>
              <a:buSzPts val="828"/>
              <a:buNone/>
              <a:defRPr sz="900"/>
            </a:lvl4pPr>
            <a:lvl5pPr indent="-228600" lvl="4" marL="2286000" algn="l">
              <a:lnSpc>
                <a:spcPct val="100000"/>
              </a:lnSpc>
              <a:spcBef>
                <a:spcPts val="600"/>
              </a:spcBef>
              <a:spcAft>
                <a:spcPts val="0"/>
              </a:spcAft>
              <a:buSzPts val="828"/>
              <a:buNone/>
              <a:defRPr sz="900"/>
            </a:lvl5pPr>
            <a:lvl6pPr indent="-228600" lvl="5" marL="2743200" algn="l">
              <a:lnSpc>
                <a:spcPct val="100000"/>
              </a:lnSpc>
              <a:spcBef>
                <a:spcPts val="600"/>
              </a:spcBef>
              <a:spcAft>
                <a:spcPts val="0"/>
              </a:spcAft>
              <a:buSzPts val="828"/>
              <a:buNone/>
              <a:defRPr sz="900"/>
            </a:lvl6pPr>
            <a:lvl7pPr indent="-228600" lvl="6" marL="3200400" algn="l">
              <a:lnSpc>
                <a:spcPct val="100000"/>
              </a:lnSpc>
              <a:spcBef>
                <a:spcPts val="600"/>
              </a:spcBef>
              <a:spcAft>
                <a:spcPts val="0"/>
              </a:spcAft>
              <a:buSzPts val="828"/>
              <a:buNone/>
              <a:defRPr sz="900"/>
            </a:lvl7pPr>
            <a:lvl8pPr indent="-228600" lvl="7" marL="3657600" algn="l">
              <a:lnSpc>
                <a:spcPct val="100000"/>
              </a:lnSpc>
              <a:spcBef>
                <a:spcPts val="600"/>
              </a:spcBef>
              <a:spcAft>
                <a:spcPts val="0"/>
              </a:spcAft>
              <a:buSzPts val="828"/>
              <a:buNone/>
              <a:defRPr sz="900"/>
            </a:lvl8pPr>
            <a:lvl9pPr indent="-228600" lvl="8" marL="4114800" algn="l">
              <a:lnSpc>
                <a:spcPct val="100000"/>
              </a:lnSpc>
              <a:spcBef>
                <a:spcPts val="600"/>
              </a:spcBef>
              <a:spcAft>
                <a:spcPts val="600"/>
              </a:spcAft>
              <a:buSzPts val="828"/>
              <a:buNone/>
              <a:defRPr sz="900"/>
            </a:lvl9pPr>
          </a:lstStyle>
          <a:p/>
        </p:txBody>
      </p:sp>
      <p:sp>
        <p:nvSpPr>
          <p:cNvPr id="79" name="Google Shape;79;p10"/>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0"/>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0"/>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500" cy="1189500"/>
          </a:xfrm>
          <a:prstGeom prst="rect">
            <a:avLst/>
          </a:prstGeom>
          <a:noFill/>
          <a:ln>
            <a:noFill/>
          </a:ln>
        </p:spPr>
        <p:txBody>
          <a:bodyPr anchorCtr="0" anchor="b" bIns="45700" lIns="91425" spcFirstLastPara="1" rIns="91425" wrap="square" tIns="45700">
            <a:normAutofit/>
          </a:bodyPr>
          <a:lstStyle>
            <a:lvl1pPr lvl="0" marR="0" algn="l">
              <a:lnSpc>
                <a:spcPct val="100000"/>
              </a:lnSpc>
              <a:spcBef>
                <a:spcPts val="0"/>
              </a:spcBef>
              <a:spcAft>
                <a:spcPts val="0"/>
              </a:spcAft>
              <a:buClr>
                <a:schemeClr val="lt1"/>
              </a:buClr>
              <a:buSzPts val="2800"/>
              <a:buFont typeface="Montserrat Medium"/>
              <a:buNone/>
              <a:defRPr b="0" i="0" sz="2800" u="none" cap="none" strike="noStrike">
                <a:solidFill>
                  <a:schemeClr val="lt1"/>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1" name="Google Shape;11;p1"/>
          <p:cNvSpPr txBox="1"/>
          <p:nvPr>
            <p:ph idx="1" type="body"/>
          </p:nvPr>
        </p:nvSpPr>
        <p:spPr>
          <a:xfrm>
            <a:off x="581192" y="2336003"/>
            <a:ext cx="11029500" cy="3522900"/>
          </a:xfrm>
          <a:prstGeom prst="rect">
            <a:avLst/>
          </a:prstGeom>
          <a:noFill/>
          <a:ln>
            <a:noFill/>
          </a:ln>
        </p:spPr>
        <p:txBody>
          <a:bodyPr anchorCtr="0" anchor="ctr" bIns="45700" lIns="91425" spcFirstLastPara="1" rIns="91425" wrap="square" tIns="45700">
            <a:normAutofit/>
          </a:bodyPr>
          <a:lstStyle>
            <a:lvl1pPr indent="-333756" lvl="0" marL="457200" marR="0" algn="l">
              <a:lnSpc>
                <a:spcPct val="100000"/>
              </a:lnSpc>
              <a:spcBef>
                <a:spcPts val="360"/>
              </a:spcBef>
              <a:spcAft>
                <a:spcPts val="0"/>
              </a:spcAft>
              <a:buClr>
                <a:schemeClr val="accent2"/>
              </a:buClr>
              <a:buSzPts val="1656"/>
              <a:buFont typeface="Noto Sans Symbols"/>
              <a:buChar char="◼"/>
              <a:defRPr b="0" i="0" sz="1800" u="none" cap="none" strike="noStrike">
                <a:solidFill>
                  <a:schemeClr val="dk2"/>
                </a:solidFill>
                <a:latin typeface="Montserrat Medium"/>
                <a:ea typeface="Montserrat Medium"/>
                <a:cs typeface="Montserrat Medium"/>
                <a:sym typeface="Montserrat Medium"/>
              </a:defRPr>
            </a:lvl1pPr>
            <a:lvl2pPr indent="-322072" lvl="1" marL="914400" marR="0" algn="l">
              <a:lnSpc>
                <a:spcPct val="100000"/>
              </a:lnSpc>
              <a:spcBef>
                <a:spcPts val="600"/>
              </a:spcBef>
              <a:spcAft>
                <a:spcPts val="0"/>
              </a:spcAft>
              <a:buClr>
                <a:schemeClr val="accent2"/>
              </a:buClr>
              <a:buSzPts val="1472"/>
              <a:buFont typeface="Noto Sans Symbols"/>
              <a:buChar char="◼"/>
              <a:defRPr b="0" i="0" sz="1600" u="none" cap="none" strike="noStrike">
                <a:solidFill>
                  <a:schemeClr val="dk2"/>
                </a:solidFill>
                <a:latin typeface="Montserrat Medium"/>
                <a:ea typeface="Montserrat Medium"/>
                <a:cs typeface="Montserrat Medium"/>
                <a:sym typeface="Montserrat Medium"/>
              </a:defRPr>
            </a:lvl2pPr>
            <a:lvl3pPr indent="-310388" lvl="2" marL="1371600" marR="0" algn="l">
              <a:lnSpc>
                <a:spcPct val="100000"/>
              </a:lnSpc>
              <a:spcBef>
                <a:spcPts val="600"/>
              </a:spcBef>
              <a:spcAft>
                <a:spcPts val="0"/>
              </a:spcAft>
              <a:buClr>
                <a:schemeClr val="accent2"/>
              </a:buClr>
              <a:buSzPts val="1288"/>
              <a:buFont typeface="Noto Sans Symbols"/>
              <a:buChar char="◼"/>
              <a:defRPr b="0" i="0" sz="1400" u="none" cap="none" strike="noStrike">
                <a:solidFill>
                  <a:schemeClr val="dk2"/>
                </a:solidFill>
                <a:latin typeface="Montserrat Medium"/>
                <a:ea typeface="Montserrat Medium"/>
                <a:cs typeface="Montserrat Medium"/>
                <a:sym typeface="Montserrat Medium"/>
              </a:defRPr>
            </a:lvl3pPr>
            <a:lvl4pPr indent="-298703" lvl="3" marL="18288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4pPr>
            <a:lvl5pPr indent="-298704" lvl="4" marL="22860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Montserrat Medium"/>
                <a:ea typeface="Montserrat Medium"/>
                <a:cs typeface="Montserrat Medium"/>
                <a:sym typeface="Montserrat Medium"/>
              </a:defRPr>
            </a:lvl5pPr>
            <a:lvl6pPr indent="-298704" lvl="5" marL="27432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algn="l">
              <a:lnSpc>
                <a:spcPct val="100000"/>
              </a:lnSpc>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algn="l">
              <a:lnSpc>
                <a:spcPct val="100000"/>
              </a:lnSpc>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12" name="Google Shape;12;p1"/>
          <p:cNvSpPr txBox="1"/>
          <p:nvPr>
            <p:ph idx="10" type="dt"/>
          </p:nvPr>
        </p:nvSpPr>
        <p:spPr>
          <a:xfrm>
            <a:off x="7605951" y="5956137"/>
            <a:ext cx="2844900" cy="365100"/>
          </a:xfrm>
          <a:prstGeom prst="rect">
            <a:avLst/>
          </a:prstGeom>
          <a:noFill/>
          <a:ln>
            <a:noFill/>
          </a:ln>
        </p:spPr>
        <p:txBody>
          <a:bodyPr anchorCtr="0" anchor="ctr" bIns="45700" lIns="91425" spcFirstLastPara="1" rIns="91425" wrap="square" tIns="45700">
            <a:noAutofit/>
          </a:bodyPr>
          <a:lstStyle>
            <a:lvl1pPr lvl="0" marR="0" algn="r">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1"/>
          <p:cNvSpPr txBox="1"/>
          <p:nvPr>
            <p:ph idx="11" type="ftr"/>
          </p:nvPr>
        </p:nvSpPr>
        <p:spPr>
          <a:xfrm>
            <a:off x="581192" y="5951811"/>
            <a:ext cx="69171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900" u="none" cap="none" strike="noStrike">
                <a:solidFill>
                  <a:schemeClr val="accent2"/>
                </a:solidFill>
                <a:latin typeface="Montserrat Medium"/>
                <a:ea typeface="Montserrat Medium"/>
                <a:cs typeface="Montserrat Medium"/>
                <a:sym typeface="Montserrat Medium"/>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1"/>
          <p:cNvSpPr txBox="1"/>
          <p:nvPr>
            <p:ph idx="12" type="sldNum"/>
          </p:nvPr>
        </p:nvSpPr>
        <p:spPr>
          <a:xfrm>
            <a:off x="10558300" y="5956137"/>
            <a:ext cx="10524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2"/>
                </a:solidFill>
                <a:latin typeface="Montserrat Medium"/>
                <a:ea typeface="Montserrat Medium"/>
                <a:cs typeface="Montserrat Medium"/>
                <a:sym typeface="Montserrat Medium"/>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200" cy="951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8042147" y="453643"/>
            <a:ext cx="3703200" cy="98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
          <p:cNvSpPr/>
          <p:nvPr/>
        </p:nvSpPr>
        <p:spPr>
          <a:xfrm>
            <a:off x="4241830" y="457200"/>
            <a:ext cx="37032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3"/>
          <p:cNvSpPr/>
          <p:nvPr/>
        </p:nvSpPr>
        <p:spPr>
          <a:xfrm>
            <a:off x="441704" y="1917175"/>
            <a:ext cx="5692800" cy="1015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3A694"/>
              </a:buClr>
              <a:buSzPts val="6000"/>
              <a:buFont typeface="Bebas Neue"/>
              <a:buNone/>
            </a:pPr>
            <a:r>
              <a:rPr lang="en-US" sz="6000">
                <a:solidFill>
                  <a:srgbClr val="13A694"/>
                </a:solidFill>
                <a:latin typeface="Bebas Neue"/>
                <a:ea typeface="Bebas Neue"/>
                <a:cs typeface="Bebas Neue"/>
                <a:sym typeface="Bebas Neue"/>
              </a:rPr>
              <a:t>BU Spark! Athletics</a:t>
            </a:r>
            <a:endParaRPr sz="6000">
              <a:solidFill>
                <a:srgbClr val="13A694"/>
              </a:solidFill>
              <a:latin typeface="Bebas Neue"/>
              <a:ea typeface="Bebas Neue"/>
              <a:cs typeface="Bebas Neue"/>
              <a:sym typeface="Bebas Neue"/>
            </a:endParaRPr>
          </a:p>
          <a:p>
            <a:pPr indent="0" lvl="0" marL="0" marR="0" rtl="0" algn="l">
              <a:lnSpc>
                <a:spcPct val="100000"/>
              </a:lnSpc>
              <a:spcBef>
                <a:spcPts val="0"/>
              </a:spcBef>
              <a:spcAft>
                <a:spcPts val="0"/>
              </a:spcAft>
              <a:buClr>
                <a:srgbClr val="13A694"/>
              </a:buClr>
              <a:buSzPts val="6000"/>
              <a:buFont typeface="Bebas Neue"/>
              <a:buNone/>
            </a:pPr>
            <a:r>
              <a:t/>
            </a:r>
            <a:endParaRPr b="0" i="0" sz="6600" u="none" cap="none" strike="noStrike">
              <a:solidFill>
                <a:srgbClr val="13A694"/>
              </a:solidFill>
              <a:latin typeface="Bebas Neue"/>
              <a:ea typeface="Bebas Neue"/>
              <a:cs typeface="Bebas Neue"/>
              <a:sym typeface="Bebas Neue"/>
            </a:endParaRPr>
          </a:p>
        </p:txBody>
      </p:sp>
      <p:pic>
        <p:nvPicPr>
          <p:cNvPr id="101" name="Google Shape;101;p13"/>
          <p:cNvPicPr preferRelativeResize="0"/>
          <p:nvPr/>
        </p:nvPicPr>
        <p:blipFill rotWithShape="1">
          <a:blip r:embed="rId3">
            <a:alphaModFix/>
          </a:blip>
          <a:srcRect b="0" l="0" r="0" t="0"/>
          <a:stretch/>
        </p:blipFill>
        <p:spPr>
          <a:xfrm>
            <a:off x="8921175" y="3703250"/>
            <a:ext cx="2360925" cy="231490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Blockers</a:t>
            </a:r>
            <a:endParaRPr sz="7500">
              <a:solidFill>
                <a:schemeClr val="accent2"/>
              </a:solidFill>
              <a:latin typeface="Bebas Neue"/>
              <a:ea typeface="Bebas Neue"/>
              <a:cs typeface="Bebas Neue"/>
              <a:sym typeface="Bebas Neue"/>
            </a:endParaRPr>
          </a:p>
        </p:txBody>
      </p:sp>
      <p:sp>
        <p:nvSpPr>
          <p:cNvPr id="179" name="Google Shape;179;p22"/>
          <p:cNvSpPr txBox="1"/>
          <p:nvPr/>
        </p:nvSpPr>
        <p:spPr>
          <a:xfrm>
            <a:off x="484600" y="1751900"/>
            <a:ext cx="113964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2"/>
              </a:solidFill>
              <a:latin typeface="Montserrat"/>
              <a:ea typeface="Montserrat"/>
              <a:cs typeface="Montserrat"/>
              <a:sym typeface="Montserrat"/>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Based on the current analysis, is there any other area you would like us to explore more?</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Lack of data especially for international students</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Future steps</a:t>
            </a:r>
            <a:endParaRPr sz="7500">
              <a:solidFill>
                <a:schemeClr val="accent2"/>
              </a:solidFill>
              <a:latin typeface="Bebas Neue"/>
              <a:ea typeface="Bebas Neue"/>
              <a:cs typeface="Bebas Neue"/>
              <a:sym typeface="Bebas Neue"/>
            </a:endParaRPr>
          </a:p>
        </p:txBody>
      </p:sp>
      <p:sp>
        <p:nvSpPr>
          <p:cNvPr id="186" name="Google Shape;186;p23"/>
          <p:cNvSpPr txBox="1"/>
          <p:nvPr/>
        </p:nvSpPr>
        <p:spPr>
          <a:xfrm>
            <a:off x="896375" y="1835450"/>
            <a:ext cx="10756500" cy="4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2"/>
                </a:solidFill>
                <a:latin typeface="Montserrat"/>
                <a:ea typeface="Montserrat"/>
                <a:cs typeface="Montserrat"/>
                <a:sym typeface="Montserrat"/>
              </a:rPr>
              <a:t>Next Meeting Time: Nov. 22</a:t>
            </a:r>
            <a:endParaRPr b="1" sz="20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2000">
                <a:solidFill>
                  <a:schemeClr val="dk1"/>
                </a:solidFill>
                <a:latin typeface="Montserrat Medium"/>
                <a:ea typeface="Montserrat Medium"/>
                <a:cs typeface="Montserrat Medium"/>
                <a:sym typeface="Montserrat Medium"/>
              </a:rPr>
              <a:t>Explore &amp; Add all the missing points mentioned in today’s meeting</a:t>
            </a:r>
            <a:endParaRPr sz="2000">
              <a:solidFill>
                <a:schemeClr val="dk1"/>
              </a:solidFill>
              <a:latin typeface="Montserrat Medium"/>
              <a:ea typeface="Montserrat Medium"/>
              <a:cs typeface="Montserrat Medium"/>
              <a:sym typeface="Montserrat Medium"/>
            </a:endParaRPr>
          </a:p>
          <a:p>
            <a:pPr indent="-355600" lvl="0" marL="457200" rtl="0" algn="l">
              <a:spcBef>
                <a:spcPts val="0"/>
              </a:spcBef>
              <a:spcAft>
                <a:spcPts val="0"/>
              </a:spcAft>
              <a:buClr>
                <a:schemeClr val="accent6"/>
              </a:buClr>
              <a:buSzPts val="2000"/>
              <a:buFont typeface="Montserrat Medium"/>
              <a:buChar char="●"/>
            </a:pPr>
            <a:r>
              <a:rPr lang="en-US" sz="2000">
                <a:solidFill>
                  <a:schemeClr val="accent6"/>
                </a:solidFill>
                <a:latin typeface="Montserrat Medium"/>
                <a:ea typeface="Montserrat Medium"/>
                <a:cs typeface="Montserrat Medium"/>
                <a:sym typeface="Montserrat Medium"/>
              </a:rPr>
              <a:t>Upload Modified Data &amp; Code with proper documentation</a:t>
            </a:r>
            <a:endParaRPr sz="2000">
              <a:solidFill>
                <a:schemeClr val="accent6"/>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rPr lang="en-US" sz="2000">
                <a:solidFill>
                  <a:schemeClr val="dk1"/>
                </a:solidFill>
                <a:latin typeface="Montserrat Medium"/>
                <a:ea typeface="Montserrat Medium"/>
                <a:cs typeface="Montserrat Medium"/>
                <a:sym typeface="Montserrat Medium"/>
              </a:rPr>
              <a:t>Preparation for prediction model</a:t>
            </a:r>
            <a:endParaRPr sz="2000">
              <a:solidFill>
                <a:schemeClr val="dk1"/>
              </a:solidFill>
              <a:latin typeface="Montserrat Medium"/>
              <a:ea typeface="Montserrat Medium"/>
              <a:cs typeface="Montserrat Medium"/>
              <a:sym typeface="Montserrat Medium"/>
            </a:endParaRPr>
          </a:p>
          <a:p>
            <a:pPr indent="-355600" lvl="0" marL="457200" rtl="0" algn="l">
              <a:spcBef>
                <a:spcPts val="0"/>
              </a:spcBef>
              <a:spcAft>
                <a:spcPts val="0"/>
              </a:spcAft>
              <a:buClr>
                <a:schemeClr val="accent6"/>
              </a:buClr>
              <a:buSzPts val="2000"/>
              <a:buFont typeface="Montserrat Medium"/>
              <a:buChar char="●"/>
            </a:pPr>
            <a:r>
              <a:rPr lang="en-US" sz="2000">
                <a:solidFill>
                  <a:schemeClr val="accent6"/>
                </a:solidFill>
                <a:latin typeface="Montserrat Medium"/>
                <a:ea typeface="Montserrat Medium"/>
                <a:cs typeface="Montserrat Medium"/>
                <a:sym typeface="Montserrat Medium"/>
              </a:rPr>
              <a:t>Brainstorm strategies</a:t>
            </a:r>
            <a:endParaRPr sz="2000">
              <a:solidFill>
                <a:schemeClr val="accent6"/>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accent6"/>
              </a:solidFill>
              <a:latin typeface="Montserrat Medium"/>
              <a:ea typeface="Montserrat Medium"/>
              <a:cs typeface="Montserrat Medium"/>
              <a:sym typeface="Montserrat Medium"/>
            </a:endParaRPr>
          </a:p>
          <a:p>
            <a:pPr indent="0" lvl="0" marL="0" rtl="0" algn="l">
              <a:spcBef>
                <a:spcPts val="0"/>
              </a:spcBef>
              <a:spcAft>
                <a:spcPts val="0"/>
              </a:spcAft>
              <a:buNone/>
            </a:pPr>
            <a:r>
              <a:rPr lang="en-US" sz="2000">
                <a:solidFill>
                  <a:schemeClr val="dk1"/>
                </a:solidFill>
                <a:latin typeface="Montserrat Medium"/>
                <a:ea typeface="Montserrat Medium"/>
                <a:cs typeface="Montserrat Medium"/>
                <a:sym typeface="Montserrat Medium"/>
              </a:rPr>
              <a:t>Preparation for final report and presentation</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nvSpPr>
        <p:spPr>
          <a:xfrm>
            <a:off x="2608656" y="1298185"/>
            <a:ext cx="68295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13A694"/>
              </a:buClr>
              <a:buSzPts val="4800"/>
              <a:buFont typeface="Montserrat Medium"/>
              <a:buNone/>
            </a:pPr>
            <a:r>
              <a:rPr lang="en-US" sz="4800">
                <a:solidFill>
                  <a:srgbClr val="13A694"/>
                </a:solidFill>
                <a:latin typeface="Montserrat Medium"/>
                <a:ea typeface="Montserrat Medium"/>
                <a:cs typeface="Montserrat Medium"/>
                <a:sym typeface="Montserrat Medium"/>
              </a:rPr>
              <a:t>Thank you!</a:t>
            </a:r>
            <a:endParaRPr b="0" i="0" sz="1400" u="none" cap="none" strike="noStrike">
              <a:solidFill>
                <a:srgbClr val="000000"/>
              </a:solidFill>
              <a:latin typeface="Arial"/>
              <a:ea typeface="Arial"/>
              <a:cs typeface="Arial"/>
              <a:sym typeface="Arial"/>
            </a:endParaRPr>
          </a:p>
        </p:txBody>
      </p:sp>
      <p:pic>
        <p:nvPicPr>
          <p:cNvPr id="192" name="Google Shape;192;p24"/>
          <p:cNvPicPr preferRelativeResize="0"/>
          <p:nvPr/>
        </p:nvPicPr>
        <p:blipFill>
          <a:blip r:embed="rId3">
            <a:alphaModFix/>
          </a:blip>
          <a:stretch>
            <a:fillRect/>
          </a:stretch>
        </p:blipFill>
        <p:spPr>
          <a:xfrm>
            <a:off x="4420650" y="2651328"/>
            <a:ext cx="3350700" cy="32853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Tasks to Complete</a:t>
            </a:r>
            <a:endParaRPr sz="7500">
              <a:solidFill>
                <a:schemeClr val="accent2"/>
              </a:solidFill>
              <a:latin typeface="Bebas Neue"/>
              <a:ea typeface="Bebas Neue"/>
              <a:cs typeface="Bebas Neue"/>
              <a:sym typeface="Bebas Neue"/>
            </a:endParaRPr>
          </a:p>
        </p:txBody>
      </p:sp>
      <p:sp>
        <p:nvSpPr>
          <p:cNvPr id="108" name="Google Shape;108;p14"/>
          <p:cNvSpPr txBox="1"/>
          <p:nvPr/>
        </p:nvSpPr>
        <p:spPr>
          <a:xfrm>
            <a:off x="881800" y="1912275"/>
            <a:ext cx="10756500" cy="4465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Complete Base Question 4-6</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Preprocess</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Analysis</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Visualization</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Interpretation</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Data Documentation</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Upload data &amp; code (Q4-6) with proper documentation</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2276250" y="573075"/>
            <a:ext cx="76395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PROCESS</a:t>
            </a:r>
            <a:endParaRPr sz="7500">
              <a:solidFill>
                <a:schemeClr val="accent2"/>
              </a:solidFill>
              <a:latin typeface="Bebas Neue"/>
              <a:ea typeface="Bebas Neue"/>
              <a:cs typeface="Bebas Neue"/>
              <a:sym typeface="Bebas Neue"/>
            </a:endParaRPr>
          </a:p>
        </p:txBody>
      </p:sp>
      <p:sp>
        <p:nvSpPr>
          <p:cNvPr id="115" name="Google Shape;115;p15"/>
          <p:cNvSpPr txBox="1"/>
          <p:nvPr/>
        </p:nvSpPr>
        <p:spPr>
          <a:xfrm>
            <a:off x="881800" y="1912275"/>
            <a:ext cx="10756500" cy="44658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Complete Base Question 4-6</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Preprocess</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Analysis</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Visualization</a:t>
            </a:r>
            <a:endParaRPr sz="2000">
              <a:solidFill>
                <a:srgbClr val="6AA84F"/>
              </a:solidFill>
              <a:latin typeface="Montserrat Medium"/>
              <a:ea typeface="Montserrat Medium"/>
              <a:cs typeface="Montserrat Medium"/>
              <a:sym typeface="Montserrat Medium"/>
            </a:endParaRPr>
          </a:p>
          <a:p>
            <a:pPr indent="-355600" lvl="1" marL="914400" rtl="0" algn="l">
              <a:spcBef>
                <a:spcPts val="0"/>
              </a:spcBef>
              <a:spcAft>
                <a:spcPts val="0"/>
              </a:spcAft>
              <a:buClr>
                <a:srgbClr val="434343"/>
              </a:buClr>
              <a:buSzPts val="2000"/>
              <a:buFont typeface="Montserrat Medium"/>
              <a:buChar char="○"/>
            </a:pPr>
            <a:r>
              <a:rPr lang="en-US" sz="2000">
                <a:solidFill>
                  <a:srgbClr val="434343"/>
                </a:solidFill>
                <a:latin typeface="Montserrat Medium"/>
                <a:ea typeface="Montserrat Medium"/>
                <a:cs typeface="Montserrat Medium"/>
                <a:sym typeface="Montserrat Medium"/>
              </a:rPr>
              <a:t>Interpretation</a:t>
            </a:r>
            <a:endParaRPr sz="2000">
              <a:solidFill>
                <a:srgbClr val="434343"/>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2000">
              <a:solidFill>
                <a:schemeClr val="dk2"/>
              </a:solidFill>
              <a:latin typeface="Montserrat Medium"/>
              <a:ea typeface="Montserrat Medium"/>
              <a:cs typeface="Montserrat Medium"/>
              <a:sym typeface="Montserrat Medium"/>
            </a:endParaRPr>
          </a:p>
          <a:p>
            <a:pPr indent="-355600" lvl="0" marL="457200" rtl="0" algn="l">
              <a:spcBef>
                <a:spcPts val="0"/>
              </a:spcBef>
              <a:spcAft>
                <a:spcPts val="0"/>
              </a:spcAft>
              <a:buClr>
                <a:schemeClr val="dk2"/>
              </a:buClr>
              <a:buSzPts val="2000"/>
              <a:buFont typeface="Montserrat Medium"/>
              <a:buChar char="●"/>
            </a:pPr>
            <a:r>
              <a:rPr lang="en-US" sz="2000">
                <a:solidFill>
                  <a:schemeClr val="dk2"/>
                </a:solidFill>
                <a:latin typeface="Montserrat Medium"/>
                <a:ea typeface="Montserrat Medium"/>
                <a:cs typeface="Montserrat Medium"/>
                <a:sym typeface="Montserrat Medium"/>
              </a:rPr>
              <a:t>Data Documentation</a:t>
            </a:r>
            <a:endParaRPr sz="2000">
              <a:solidFill>
                <a:schemeClr val="dk2"/>
              </a:solidFill>
              <a:latin typeface="Montserrat Medium"/>
              <a:ea typeface="Montserrat Medium"/>
              <a:cs typeface="Montserrat Medium"/>
              <a:sym typeface="Montserrat Medium"/>
            </a:endParaRPr>
          </a:p>
          <a:p>
            <a:pPr indent="-355600" lvl="1" marL="914400" rtl="0" algn="l">
              <a:spcBef>
                <a:spcPts val="0"/>
              </a:spcBef>
              <a:spcAft>
                <a:spcPts val="0"/>
              </a:spcAft>
              <a:buClr>
                <a:srgbClr val="6AA84F"/>
              </a:buClr>
              <a:buSzPts val="2000"/>
              <a:buFont typeface="Montserrat Medium"/>
              <a:buChar char="○"/>
            </a:pPr>
            <a:r>
              <a:rPr lang="en-US" sz="2000">
                <a:solidFill>
                  <a:srgbClr val="6AA84F"/>
                </a:solidFill>
                <a:latin typeface="Montserrat Medium"/>
                <a:ea typeface="Montserrat Medium"/>
                <a:cs typeface="Montserrat Medium"/>
                <a:sym typeface="Montserrat Medium"/>
              </a:rPr>
              <a:t>Upload data &amp; code (Q4-6) with proper documentation</a:t>
            </a:r>
            <a:endParaRPr sz="20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6"/>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Q4</a:t>
            </a:r>
            <a:endParaRPr sz="7500">
              <a:solidFill>
                <a:schemeClr val="accent2"/>
              </a:solidFill>
              <a:latin typeface="Bebas Neue"/>
              <a:ea typeface="Bebas Neue"/>
              <a:cs typeface="Bebas Neue"/>
              <a:sym typeface="Bebas Neue"/>
            </a:endParaRPr>
          </a:p>
        </p:txBody>
      </p:sp>
      <p:pic>
        <p:nvPicPr>
          <p:cNvPr id="122" name="Google Shape;122;p16"/>
          <p:cNvPicPr preferRelativeResize="0"/>
          <p:nvPr/>
        </p:nvPicPr>
        <p:blipFill>
          <a:blip r:embed="rId3">
            <a:alphaModFix/>
          </a:blip>
          <a:stretch>
            <a:fillRect/>
          </a:stretch>
        </p:blipFill>
        <p:spPr>
          <a:xfrm>
            <a:off x="152400" y="2064675"/>
            <a:ext cx="5476875" cy="3933825"/>
          </a:xfrm>
          <a:prstGeom prst="rect">
            <a:avLst/>
          </a:prstGeom>
          <a:noFill/>
          <a:ln>
            <a:noFill/>
          </a:ln>
        </p:spPr>
      </p:pic>
      <p:pic>
        <p:nvPicPr>
          <p:cNvPr id="123" name="Google Shape;123;p16"/>
          <p:cNvPicPr preferRelativeResize="0"/>
          <p:nvPr/>
        </p:nvPicPr>
        <p:blipFill>
          <a:blip r:embed="rId4">
            <a:alphaModFix/>
          </a:blip>
          <a:stretch>
            <a:fillRect/>
          </a:stretch>
        </p:blipFill>
        <p:spPr>
          <a:xfrm>
            <a:off x="6421116" y="2064675"/>
            <a:ext cx="5476875" cy="3933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7"/>
          <p:cNvSpPr txBox="1"/>
          <p:nvPr/>
        </p:nvSpPr>
        <p:spPr>
          <a:xfrm>
            <a:off x="1062700" y="2174800"/>
            <a:ext cx="3669900" cy="31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1:    3.00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2:    3.01</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3:   3.02</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4:    3.03</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5:    3.06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6:    3.09</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7:    3.15</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8:    3.16</a:t>
            </a:r>
            <a:endParaRPr b="1" sz="1800">
              <a:solidFill>
                <a:schemeClr val="dk2"/>
              </a:solidFill>
              <a:latin typeface="Montserrat"/>
              <a:ea typeface="Montserrat"/>
              <a:cs typeface="Montserrat"/>
              <a:sym typeface="Montserrat"/>
            </a:endParaRPr>
          </a:p>
        </p:txBody>
      </p:sp>
      <p:sp>
        <p:nvSpPr>
          <p:cNvPr id="130" name="Google Shape;130;p17"/>
          <p:cNvSpPr txBox="1"/>
          <p:nvPr/>
        </p:nvSpPr>
        <p:spPr>
          <a:xfrm>
            <a:off x="6528500" y="2174800"/>
            <a:ext cx="3669900" cy="31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1:    1.10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2:    1.57</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3:    1.86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4:    2.16</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5:    2.35</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6:    2.31</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7:    2.30</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rPr b="1" lang="en-US" sz="1800">
                <a:solidFill>
                  <a:srgbClr val="1F1F1F"/>
                </a:solidFill>
                <a:highlight>
                  <a:srgbClr val="FFFFFF"/>
                </a:highlight>
                <a:latin typeface="Montserrat"/>
                <a:ea typeface="Montserrat"/>
                <a:cs typeface="Montserrat"/>
                <a:sym typeface="Montserrat"/>
              </a:rPr>
              <a:t>Semester 8:    2.29</a:t>
            </a:r>
            <a:endParaRPr b="1" sz="1800">
              <a:solidFill>
                <a:srgbClr val="1F1F1F"/>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b="1" sz="1600">
              <a:solidFill>
                <a:srgbClr val="1F1F1F"/>
              </a:solidFill>
              <a:highlight>
                <a:srgbClr val="FFFFFF"/>
              </a:highlight>
              <a:latin typeface="Montserrat"/>
              <a:ea typeface="Montserrat"/>
              <a:cs typeface="Montserrat"/>
              <a:sym typeface="Montserrat"/>
            </a:endParaRPr>
          </a:p>
        </p:txBody>
      </p:sp>
      <p:sp>
        <p:nvSpPr>
          <p:cNvPr id="131" name="Google Shape;131;p17"/>
          <p:cNvSpPr txBox="1"/>
          <p:nvPr/>
        </p:nvSpPr>
        <p:spPr>
          <a:xfrm>
            <a:off x="1062700" y="1272775"/>
            <a:ext cx="35217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Lower Quartile GPA</a:t>
            </a:r>
            <a:endParaRPr sz="1800">
              <a:solidFill>
                <a:schemeClr val="dk2"/>
              </a:solidFill>
              <a:latin typeface="Montserrat Medium"/>
              <a:ea typeface="Montserrat Medium"/>
              <a:cs typeface="Montserrat Medium"/>
              <a:sym typeface="Montserrat Medium"/>
            </a:endParaRPr>
          </a:p>
        </p:txBody>
      </p:sp>
      <p:sp>
        <p:nvSpPr>
          <p:cNvPr id="132" name="Google Shape;132;p17"/>
          <p:cNvSpPr txBox="1"/>
          <p:nvPr/>
        </p:nvSpPr>
        <p:spPr>
          <a:xfrm>
            <a:off x="6528500" y="1272775"/>
            <a:ext cx="3521700" cy="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Lowest GPA</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Q5</a:t>
            </a:r>
            <a:endParaRPr sz="7500">
              <a:solidFill>
                <a:schemeClr val="accent2"/>
              </a:solidFill>
              <a:latin typeface="Bebas Neue"/>
              <a:ea typeface="Bebas Neue"/>
              <a:cs typeface="Bebas Neue"/>
              <a:sym typeface="Bebas Neue"/>
            </a:endParaRPr>
          </a:p>
        </p:txBody>
      </p:sp>
      <p:pic>
        <p:nvPicPr>
          <p:cNvPr id="139" name="Google Shape;139;p18"/>
          <p:cNvPicPr preferRelativeResize="0"/>
          <p:nvPr/>
        </p:nvPicPr>
        <p:blipFill>
          <a:blip r:embed="rId3">
            <a:alphaModFix/>
          </a:blip>
          <a:stretch>
            <a:fillRect/>
          </a:stretch>
        </p:blipFill>
        <p:spPr>
          <a:xfrm>
            <a:off x="124550" y="2070125"/>
            <a:ext cx="8844824" cy="4350650"/>
          </a:xfrm>
          <a:prstGeom prst="rect">
            <a:avLst/>
          </a:prstGeom>
          <a:noFill/>
          <a:ln>
            <a:noFill/>
          </a:ln>
        </p:spPr>
      </p:pic>
      <p:sp>
        <p:nvSpPr>
          <p:cNvPr id="140" name="Google Shape;140;p18"/>
          <p:cNvSpPr txBox="1"/>
          <p:nvPr/>
        </p:nvSpPr>
        <p:spPr>
          <a:xfrm>
            <a:off x="8969375" y="2201250"/>
            <a:ext cx="2905200" cy="367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1800">
                <a:solidFill>
                  <a:schemeClr val="dk2"/>
                </a:solidFill>
                <a:latin typeface="Montserrat"/>
                <a:ea typeface="Montserrat"/>
                <a:cs typeface="Montserrat"/>
                <a:sym typeface="Montserrat"/>
              </a:rPr>
              <a:t>Domestic</a:t>
            </a:r>
            <a:endParaRPr b="1" sz="1800">
              <a:solidFill>
                <a:schemeClr val="dk2"/>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2"/>
              </a:buClr>
              <a:buSzPts val="1800"/>
              <a:buFont typeface="Montserrat Medium"/>
              <a:buAutoNum type="arabicPeriod"/>
            </a:pPr>
            <a:r>
              <a:rPr lang="en-US" sz="1800">
                <a:solidFill>
                  <a:schemeClr val="dk2"/>
                </a:solidFill>
                <a:latin typeface="Montserrat Medium"/>
                <a:ea typeface="Montserrat Medium"/>
                <a:cs typeface="Montserrat Medium"/>
                <a:sym typeface="Montserrat Medium"/>
              </a:rPr>
              <a:t>Mid-Atlantic (31.7%)</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Medium"/>
              <a:buAutoNum type="arabicPeriod"/>
            </a:pPr>
            <a:r>
              <a:rPr lang="en-US" sz="1800">
                <a:solidFill>
                  <a:schemeClr val="dk2"/>
                </a:solidFill>
                <a:latin typeface="Montserrat Medium"/>
                <a:ea typeface="Montserrat Medium"/>
                <a:cs typeface="Montserrat Medium"/>
                <a:sym typeface="Montserrat Medium"/>
              </a:rPr>
              <a:t>New England (27.4%)</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Medium"/>
              <a:buAutoNum type="arabicPeriod"/>
            </a:pPr>
            <a:r>
              <a:rPr lang="en-US" sz="1800">
                <a:solidFill>
                  <a:schemeClr val="dk2"/>
                </a:solidFill>
                <a:latin typeface="Montserrat Medium"/>
                <a:ea typeface="Montserrat Medium"/>
                <a:cs typeface="Montserrat Medium"/>
                <a:sym typeface="Montserrat Medium"/>
              </a:rPr>
              <a:t>Pacific (14.7%)</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lnSpc>
                <a:spcPct val="115000"/>
              </a:lnSpc>
              <a:spcBef>
                <a:spcPts val="0"/>
              </a:spcBef>
              <a:spcAft>
                <a:spcPts val="0"/>
              </a:spcAft>
              <a:buNone/>
            </a:pPr>
            <a:r>
              <a:rPr b="1" lang="en-US" sz="1800">
                <a:solidFill>
                  <a:schemeClr val="dk2"/>
                </a:solidFill>
                <a:latin typeface="Montserrat"/>
                <a:ea typeface="Montserrat"/>
                <a:cs typeface="Montserrat"/>
                <a:sym typeface="Montserrat"/>
              </a:rPr>
              <a:t>International</a:t>
            </a:r>
            <a:endParaRPr b="1" sz="1800">
              <a:solidFill>
                <a:schemeClr val="dk2"/>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2"/>
              </a:buClr>
              <a:buSzPts val="1800"/>
              <a:buFont typeface="Montserrat Medium"/>
              <a:buAutoNum type="arabicPeriod"/>
            </a:pPr>
            <a:r>
              <a:rPr lang="en-US" sz="1800">
                <a:solidFill>
                  <a:schemeClr val="dk2"/>
                </a:solidFill>
                <a:latin typeface="Montserrat Medium"/>
                <a:ea typeface="Montserrat Medium"/>
                <a:cs typeface="Montserrat Medium"/>
                <a:sym typeface="Montserrat Medium"/>
              </a:rPr>
              <a:t>Wheat (46.2%)</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Medium"/>
              <a:buAutoNum type="arabicPeriod"/>
            </a:pPr>
            <a:r>
              <a:rPr lang="en-US" sz="1800">
                <a:solidFill>
                  <a:schemeClr val="dk2"/>
                </a:solidFill>
                <a:latin typeface="Montserrat Medium"/>
                <a:ea typeface="Montserrat Medium"/>
                <a:cs typeface="Montserrat Medium"/>
                <a:sym typeface="Montserrat Medium"/>
              </a:rPr>
              <a:t>Sourdough (26.9%)</a:t>
            </a:r>
            <a:endParaRPr sz="1800">
              <a:solidFill>
                <a:schemeClr val="dk2"/>
              </a:solidFill>
              <a:latin typeface="Montserrat Medium"/>
              <a:ea typeface="Montserrat Medium"/>
              <a:cs typeface="Montserrat Medium"/>
              <a:sym typeface="Montserrat Medium"/>
            </a:endParaRPr>
          </a:p>
          <a:p>
            <a:pPr indent="-342900" lvl="0" marL="457200" rtl="0" algn="l">
              <a:lnSpc>
                <a:spcPct val="115000"/>
              </a:lnSpc>
              <a:spcBef>
                <a:spcPts val="0"/>
              </a:spcBef>
              <a:spcAft>
                <a:spcPts val="0"/>
              </a:spcAft>
              <a:buClr>
                <a:schemeClr val="dk2"/>
              </a:buClr>
              <a:buSzPts val="1800"/>
              <a:buFont typeface="Montserrat Medium"/>
              <a:buAutoNum type="arabicPeriod"/>
            </a:pPr>
            <a:r>
              <a:rPr lang="en-US" sz="1800">
                <a:solidFill>
                  <a:schemeClr val="dk2"/>
                </a:solidFill>
                <a:latin typeface="Montserrat Medium"/>
                <a:ea typeface="Montserrat Medium"/>
                <a:cs typeface="Montserrat Medium"/>
                <a:sym typeface="Montserrat Medium"/>
              </a:rPr>
              <a:t>Ciabatta (9.7%)</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19"/>
          <p:cNvGrpSpPr/>
          <p:nvPr/>
        </p:nvGrpSpPr>
        <p:grpSpPr>
          <a:xfrm>
            <a:off x="98700" y="771525"/>
            <a:ext cx="8292274" cy="5987625"/>
            <a:chOff x="98700" y="771525"/>
            <a:chExt cx="8292274" cy="5987625"/>
          </a:xfrm>
        </p:grpSpPr>
        <p:pic>
          <p:nvPicPr>
            <p:cNvPr id="147" name="Google Shape;147;p19"/>
            <p:cNvPicPr preferRelativeResize="0"/>
            <p:nvPr/>
          </p:nvPicPr>
          <p:blipFill>
            <a:blip r:embed="rId3">
              <a:alphaModFix/>
            </a:blip>
            <a:stretch>
              <a:fillRect/>
            </a:stretch>
          </p:blipFill>
          <p:spPr>
            <a:xfrm>
              <a:off x="98700" y="771525"/>
              <a:ext cx="4203057" cy="3036075"/>
            </a:xfrm>
            <a:prstGeom prst="rect">
              <a:avLst/>
            </a:prstGeom>
            <a:noFill/>
            <a:ln>
              <a:noFill/>
            </a:ln>
          </p:spPr>
        </p:pic>
        <p:pic>
          <p:nvPicPr>
            <p:cNvPr id="148" name="Google Shape;148;p19"/>
            <p:cNvPicPr preferRelativeResize="0"/>
            <p:nvPr/>
          </p:nvPicPr>
          <p:blipFill>
            <a:blip r:embed="rId4">
              <a:alphaModFix/>
            </a:blip>
            <a:stretch>
              <a:fillRect/>
            </a:stretch>
          </p:blipFill>
          <p:spPr>
            <a:xfrm>
              <a:off x="4187924" y="771525"/>
              <a:ext cx="4203050" cy="2988840"/>
            </a:xfrm>
            <a:prstGeom prst="rect">
              <a:avLst/>
            </a:prstGeom>
            <a:noFill/>
            <a:ln>
              <a:noFill/>
            </a:ln>
          </p:spPr>
        </p:pic>
        <p:pic>
          <p:nvPicPr>
            <p:cNvPr id="149" name="Google Shape;149;p19"/>
            <p:cNvPicPr preferRelativeResize="0"/>
            <p:nvPr/>
          </p:nvPicPr>
          <p:blipFill>
            <a:blip r:embed="rId5">
              <a:alphaModFix/>
            </a:blip>
            <a:stretch>
              <a:fillRect/>
            </a:stretch>
          </p:blipFill>
          <p:spPr>
            <a:xfrm>
              <a:off x="98700" y="3723075"/>
              <a:ext cx="4089214" cy="3036075"/>
            </a:xfrm>
            <a:prstGeom prst="rect">
              <a:avLst/>
            </a:prstGeom>
            <a:noFill/>
            <a:ln>
              <a:noFill/>
            </a:ln>
          </p:spPr>
        </p:pic>
        <p:pic>
          <p:nvPicPr>
            <p:cNvPr id="150" name="Google Shape;150;p19"/>
            <p:cNvPicPr preferRelativeResize="0"/>
            <p:nvPr/>
          </p:nvPicPr>
          <p:blipFill>
            <a:blip r:embed="rId6">
              <a:alphaModFix/>
            </a:blip>
            <a:stretch>
              <a:fillRect/>
            </a:stretch>
          </p:blipFill>
          <p:spPr>
            <a:xfrm>
              <a:off x="4187925" y="3727174"/>
              <a:ext cx="4089225" cy="3022051"/>
            </a:xfrm>
            <a:prstGeom prst="rect">
              <a:avLst/>
            </a:prstGeom>
            <a:noFill/>
            <a:ln>
              <a:noFill/>
            </a:ln>
          </p:spPr>
        </p:pic>
      </p:grpSp>
      <p:sp>
        <p:nvSpPr>
          <p:cNvPr id="151" name="Google Shape;151;p19"/>
          <p:cNvSpPr txBox="1"/>
          <p:nvPr/>
        </p:nvSpPr>
        <p:spPr>
          <a:xfrm>
            <a:off x="8390975" y="1774950"/>
            <a:ext cx="36168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Students from </a:t>
            </a:r>
            <a:r>
              <a:rPr b="1" lang="en-US" sz="1800">
                <a:solidFill>
                  <a:schemeClr val="accent2"/>
                </a:solidFill>
                <a:latin typeface="Montserrat"/>
                <a:ea typeface="Montserrat"/>
                <a:cs typeface="Montserrat"/>
                <a:sym typeface="Montserrat"/>
              </a:rPr>
              <a:t>South</a:t>
            </a:r>
            <a:r>
              <a:rPr lang="en-US" sz="1800">
                <a:solidFill>
                  <a:schemeClr val="dk2"/>
                </a:solidFill>
                <a:latin typeface="Montserrat Medium"/>
                <a:ea typeface="Montserrat Medium"/>
                <a:cs typeface="Montserrat Medium"/>
                <a:sym typeface="Montserrat Medium"/>
              </a:rPr>
              <a:t> regions generally perform </a:t>
            </a:r>
            <a:r>
              <a:rPr b="1" lang="en-US" sz="1800">
                <a:solidFill>
                  <a:schemeClr val="dk2"/>
                </a:solidFill>
                <a:latin typeface="Montserrat"/>
                <a:ea typeface="Montserrat"/>
                <a:cs typeface="Montserrat"/>
                <a:sym typeface="Montserrat"/>
              </a:rPr>
              <a:t>better</a:t>
            </a:r>
            <a:r>
              <a:rPr lang="en-US" sz="1800">
                <a:solidFill>
                  <a:schemeClr val="dk2"/>
                </a:solidFill>
                <a:latin typeface="Montserrat Medium"/>
                <a:ea typeface="Montserrat Medium"/>
                <a:cs typeface="Montserrat Medium"/>
                <a:sym typeface="Montserrat Medium"/>
              </a:rPr>
              <a:t> academically</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chemeClr val="accent2"/>
                </a:solidFill>
                <a:latin typeface="Montserrat"/>
                <a:ea typeface="Montserrat"/>
                <a:cs typeface="Montserrat"/>
                <a:sym typeface="Montserrat"/>
              </a:rPr>
              <a:t>Pacific</a:t>
            </a:r>
            <a:r>
              <a:rPr lang="en-US" sz="1800">
                <a:solidFill>
                  <a:schemeClr val="dk2"/>
                </a:solidFill>
                <a:latin typeface="Montserrat Medium"/>
                <a:ea typeface="Montserrat Medium"/>
                <a:cs typeface="Montserrat Medium"/>
                <a:sym typeface="Montserrat Medium"/>
              </a:rPr>
              <a:t> area also shows strong performance in </a:t>
            </a:r>
            <a:r>
              <a:rPr b="1" lang="en-US" sz="1800">
                <a:solidFill>
                  <a:schemeClr val="dk2"/>
                </a:solidFill>
                <a:latin typeface="Montserrat"/>
                <a:ea typeface="Montserrat"/>
                <a:cs typeface="Montserrat"/>
                <a:sym typeface="Montserrat"/>
              </a:rPr>
              <a:t>Sophomore</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Junior</a:t>
            </a:r>
            <a:r>
              <a:rPr lang="en-US" sz="1800">
                <a:solidFill>
                  <a:schemeClr val="dk2"/>
                </a:solidFill>
                <a:latin typeface="Montserrat Medium"/>
                <a:ea typeface="Montserrat Medium"/>
                <a:cs typeface="Montserrat Medium"/>
                <a:sym typeface="Montserrat Medium"/>
              </a:rPr>
              <a:t> year</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980000"/>
                </a:solidFill>
                <a:latin typeface="Montserrat"/>
                <a:ea typeface="Montserrat"/>
                <a:cs typeface="Montserrat"/>
                <a:sym typeface="Montserrat"/>
              </a:rPr>
              <a:t>Southwest</a:t>
            </a:r>
            <a:r>
              <a:rPr lang="en-US" sz="1800">
                <a:solidFill>
                  <a:schemeClr val="dk2"/>
                </a:solidFill>
                <a:latin typeface="Montserrat Medium"/>
                <a:ea typeface="Montserrat Medium"/>
                <a:cs typeface="Montserrat Medium"/>
                <a:sym typeface="Montserrat Medium"/>
              </a:rPr>
              <a:t> region tends to have the </a:t>
            </a:r>
            <a:r>
              <a:rPr b="1" lang="en-US" sz="1800">
                <a:solidFill>
                  <a:schemeClr val="dk2"/>
                </a:solidFill>
                <a:latin typeface="Montserrat"/>
                <a:ea typeface="Montserrat"/>
                <a:cs typeface="Montserrat"/>
                <a:sym typeface="Montserrat"/>
              </a:rPr>
              <a:t>lowest</a:t>
            </a:r>
            <a:r>
              <a:rPr lang="en-US" sz="1800">
                <a:solidFill>
                  <a:schemeClr val="dk2"/>
                </a:solidFill>
                <a:latin typeface="Montserrat Medium"/>
                <a:ea typeface="Montserrat Medium"/>
                <a:cs typeface="Montserrat Medium"/>
                <a:sym typeface="Montserrat Medium"/>
              </a:rPr>
              <a:t> median GPA</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0"/>
          <p:cNvPicPr preferRelativeResize="0"/>
          <p:nvPr/>
        </p:nvPicPr>
        <p:blipFill>
          <a:blip r:embed="rId3">
            <a:alphaModFix/>
          </a:blip>
          <a:stretch>
            <a:fillRect/>
          </a:stretch>
        </p:blipFill>
        <p:spPr>
          <a:xfrm>
            <a:off x="152400" y="3674300"/>
            <a:ext cx="4067175" cy="2985775"/>
          </a:xfrm>
          <a:prstGeom prst="rect">
            <a:avLst/>
          </a:prstGeom>
          <a:noFill/>
          <a:ln>
            <a:noFill/>
          </a:ln>
        </p:spPr>
      </p:pic>
      <p:pic>
        <p:nvPicPr>
          <p:cNvPr id="158" name="Google Shape;158;p20"/>
          <p:cNvPicPr preferRelativeResize="0"/>
          <p:nvPr/>
        </p:nvPicPr>
        <p:blipFill>
          <a:blip r:embed="rId4">
            <a:alphaModFix/>
          </a:blip>
          <a:stretch>
            <a:fillRect/>
          </a:stretch>
        </p:blipFill>
        <p:spPr>
          <a:xfrm>
            <a:off x="152400" y="692975"/>
            <a:ext cx="4191000" cy="2981325"/>
          </a:xfrm>
          <a:prstGeom prst="rect">
            <a:avLst/>
          </a:prstGeom>
          <a:noFill/>
          <a:ln>
            <a:noFill/>
          </a:ln>
        </p:spPr>
      </p:pic>
      <p:pic>
        <p:nvPicPr>
          <p:cNvPr id="159" name="Google Shape;159;p20"/>
          <p:cNvPicPr preferRelativeResize="0"/>
          <p:nvPr/>
        </p:nvPicPr>
        <p:blipFill>
          <a:blip r:embed="rId5">
            <a:alphaModFix/>
          </a:blip>
          <a:stretch>
            <a:fillRect/>
          </a:stretch>
        </p:blipFill>
        <p:spPr>
          <a:xfrm>
            <a:off x="4219575" y="692975"/>
            <a:ext cx="4286250" cy="2981325"/>
          </a:xfrm>
          <a:prstGeom prst="rect">
            <a:avLst/>
          </a:prstGeom>
          <a:noFill/>
          <a:ln>
            <a:noFill/>
          </a:ln>
        </p:spPr>
      </p:pic>
      <p:pic>
        <p:nvPicPr>
          <p:cNvPr id="160" name="Google Shape;160;p20"/>
          <p:cNvPicPr preferRelativeResize="0"/>
          <p:nvPr/>
        </p:nvPicPr>
        <p:blipFill>
          <a:blip r:embed="rId6">
            <a:alphaModFix/>
          </a:blip>
          <a:stretch>
            <a:fillRect/>
          </a:stretch>
        </p:blipFill>
        <p:spPr>
          <a:xfrm>
            <a:off x="4343405" y="3676525"/>
            <a:ext cx="4067175" cy="2981325"/>
          </a:xfrm>
          <a:prstGeom prst="rect">
            <a:avLst/>
          </a:prstGeom>
          <a:noFill/>
          <a:ln>
            <a:noFill/>
          </a:ln>
        </p:spPr>
      </p:pic>
      <p:sp>
        <p:nvSpPr>
          <p:cNvPr id="161" name="Google Shape;161;p20"/>
          <p:cNvSpPr txBox="1"/>
          <p:nvPr/>
        </p:nvSpPr>
        <p:spPr>
          <a:xfrm>
            <a:off x="8410575" y="1774950"/>
            <a:ext cx="3616800" cy="33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Students from </a:t>
            </a:r>
            <a:r>
              <a:rPr b="1" lang="en-US" sz="1800">
                <a:solidFill>
                  <a:schemeClr val="accent2"/>
                </a:solidFill>
                <a:latin typeface="Montserrat"/>
                <a:ea typeface="Montserrat"/>
                <a:cs typeface="Montserrat"/>
                <a:sym typeface="Montserrat"/>
              </a:rPr>
              <a:t>Baguette</a:t>
            </a:r>
            <a:r>
              <a:rPr lang="en-US" sz="1800">
                <a:solidFill>
                  <a:schemeClr val="dk2"/>
                </a:solidFill>
                <a:latin typeface="Montserrat Medium"/>
                <a:ea typeface="Montserrat Medium"/>
                <a:cs typeface="Montserrat Medium"/>
                <a:sym typeface="Montserrat Medium"/>
              </a:rPr>
              <a:t> and </a:t>
            </a:r>
            <a:r>
              <a:rPr b="1" lang="en-US" sz="1800">
                <a:solidFill>
                  <a:schemeClr val="accent2"/>
                </a:solidFill>
                <a:latin typeface="Montserrat"/>
                <a:ea typeface="Montserrat"/>
                <a:cs typeface="Montserrat"/>
                <a:sym typeface="Montserrat"/>
              </a:rPr>
              <a:t>Wheat </a:t>
            </a:r>
            <a:r>
              <a:rPr lang="en-US" sz="1800">
                <a:solidFill>
                  <a:schemeClr val="dk2"/>
                </a:solidFill>
                <a:latin typeface="Montserrat Medium"/>
                <a:ea typeface="Montserrat Medium"/>
                <a:cs typeface="Montserrat Medium"/>
                <a:sym typeface="Montserrat Medium"/>
              </a:rPr>
              <a:t>regions generally perform </a:t>
            </a:r>
            <a:r>
              <a:rPr b="1" lang="en-US" sz="1800">
                <a:solidFill>
                  <a:schemeClr val="dk2"/>
                </a:solidFill>
                <a:latin typeface="Montserrat"/>
                <a:ea typeface="Montserrat"/>
                <a:cs typeface="Montserrat"/>
                <a:sym typeface="Montserrat"/>
              </a:rPr>
              <a:t>better</a:t>
            </a:r>
            <a:r>
              <a:rPr lang="en-US" sz="1800">
                <a:solidFill>
                  <a:schemeClr val="dk2"/>
                </a:solidFill>
                <a:latin typeface="Montserrat Medium"/>
                <a:ea typeface="Montserrat Medium"/>
                <a:cs typeface="Montserrat Medium"/>
                <a:sym typeface="Montserrat Medium"/>
              </a:rPr>
              <a:t> academically</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t/>
            </a:r>
            <a:endParaRPr sz="1800">
              <a:solidFill>
                <a:schemeClr val="dk2"/>
              </a:solidFill>
              <a:latin typeface="Montserrat Medium"/>
              <a:ea typeface="Montserrat Medium"/>
              <a:cs typeface="Montserrat Medium"/>
              <a:sym typeface="Montserrat Medium"/>
            </a:endParaRPr>
          </a:p>
          <a:p>
            <a:pPr indent="0" lvl="0" marL="0" rtl="0" algn="l">
              <a:spcBef>
                <a:spcPts val="0"/>
              </a:spcBef>
              <a:spcAft>
                <a:spcPts val="0"/>
              </a:spcAft>
              <a:buNone/>
            </a:pPr>
            <a:r>
              <a:rPr lang="en-US" sz="1800">
                <a:solidFill>
                  <a:schemeClr val="dk2"/>
                </a:solidFill>
                <a:latin typeface="Montserrat Medium"/>
                <a:ea typeface="Montserrat Medium"/>
                <a:cs typeface="Montserrat Medium"/>
                <a:sym typeface="Montserrat Medium"/>
              </a:rPr>
              <a:t>The </a:t>
            </a:r>
            <a:r>
              <a:rPr b="1" lang="en-US" sz="1800">
                <a:solidFill>
                  <a:srgbClr val="980000"/>
                </a:solidFill>
                <a:latin typeface="Montserrat"/>
                <a:ea typeface="Montserrat"/>
                <a:cs typeface="Montserrat"/>
                <a:sym typeface="Montserrat"/>
              </a:rPr>
              <a:t>Ciabatta</a:t>
            </a:r>
            <a:r>
              <a:rPr lang="en-US" sz="1800">
                <a:solidFill>
                  <a:schemeClr val="dk2"/>
                </a:solidFill>
                <a:latin typeface="Montserrat Medium"/>
                <a:ea typeface="Montserrat Medium"/>
                <a:cs typeface="Montserrat Medium"/>
                <a:sym typeface="Montserrat Medium"/>
              </a:rPr>
              <a:t> region shows </a:t>
            </a:r>
            <a:r>
              <a:rPr b="1" lang="en-US" sz="1800">
                <a:solidFill>
                  <a:schemeClr val="dk2"/>
                </a:solidFill>
                <a:latin typeface="Montserrat"/>
                <a:ea typeface="Montserrat"/>
                <a:cs typeface="Montserrat"/>
                <a:sym typeface="Montserrat"/>
              </a:rPr>
              <a:t>strong</a:t>
            </a:r>
            <a:r>
              <a:rPr lang="en-US" sz="1800">
                <a:solidFill>
                  <a:schemeClr val="dk2"/>
                </a:solidFill>
                <a:latin typeface="Montserrat Medium"/>
                <a:ea typeface="Montserrat Medium"/>
                <a:cs typeface="Montserrat Medium"/>
                <a:sym typeface="Montserrat Medium"/>
              </a:rPr>
              <a:t> performance in </a:t>
            </a:r>
            <a:r>
              <a:rPr b="1" lang="en-US" sz="1800">
                <a:solidFill>
                  <a:schemeClr val="dk2"/>
                </a:solidFill>
                <a:latin typeface="Montserrat"/>
                <a:ea typeface="Montserrat"/>
                <a:cs typeface="Montserrat"/>
                <a:sym typeface="Montserrat"/>
              </a:rPr>
              <a:t>Freshman</a:t>
            </a:r>
            <a:r>
              <a:rPr lang="en-US" sz="1800">
                <a:solidFill>
                  <a:schemeClr val="dk2"/>
                </a:solidFill>
                <a:latin typeface="Montserrat Medium"/>
                <a:ea typeface="Montserrat Medium"/>
                <a:cs typeface="Montserrat Medium"/>
                <a:sym typeface="Montserrat Medium"/>
              </a:rPr>
              <a:t> and </a:t>
            </a:r>
            <a:r>
              <a:rPr b="1" lang="en-US" sz="1800">
                <a:solidFill>
                  <a:schemeClr val="dk2"/>
                </a:solidFill>
                <a:latin typeface="Montserrat"/>
                <a:ea typeface="Montserrat"/>
                <a:cs typeface="Montserrat"/>
                <a:sym typeface="Montserrat"/>
              </a:rPr>
              <a:t>Sophomore</a:t>
            </a:r>
            <a:r>
              <a:rPr lang="en-US" sz="1800">
                <a:solidFill>
                  <a:schemeClr val="dk2"/>
                </a:solidFill>
                <a:latin typeface="Montserrat Medium"/>
                <a:ea typeface="Montserrat Medium"/>
                <a:cs typeface="Montserrat Medium"/>
                <a:sym typeface="Montserrat Medium"/>
              </a:rPr>
              <a:t> year, but turns into region with </a:t>
            </a:r>
            <a:r>
              <a:rPr b="1" lang="en-US" sz="1800">
                <a:solidFill>
                  <a:schemeClr val="dk2"/>
                </a:solidFill>
                <a:latin typeface="Montserrat"/>
                <a:ea typeface="Montserrat"/>
                <a:cs typeface="Montserrat"/>
                <a:sym typeface="Montserrat"/>
              </a:rPr>
              <a:t>lowest</a:t>
            </a:r>
            <a:r>
              <a:rPr lang="en-US" sz="1800">
                <a:solidFill>
                  <a:schemeClr val="dk2"/>
                </a:solidFill>
                <a:latin typeface="Montserrat Medium"/>
                <a:ea typeface="Montserrat Medium"/>
                <a:cs typeface="Montserrat Medium"/>
                <a:sym typeface="Montserrat Medium"/>
              </a:rPr>
              <a:t> median GPAs in </a:t>
            </a:r>
            <a:r>
              <a:rPr b="1" lang="en-US" sz="1800">
                <a:solidFill>
                  <a:schemeClr val="dk2"/>
                </a:solidFill>
                <a:latin typeface="Montserrat"/>
                <a:ea typeface="Montserrat"/>
                <a:cs typeface="Montserrat"/>
                <a:sym typeface="Montserrat"/>
              </a:rPr>
              <a:t>Junior </a:t>
            </a:r>
            <a:r>
              <a:rPr lang="en-US" sz="1800">
                <a:solidFill>
                  <a:schemeClr val="dk2"/>
                </a:solidFill>
                <a:latin typeface="Montserrat Medium"/>
                <a:ea typeface="Montserrat Medium"/>
                <a:cs typeface="Montserrat Medium"/>
                <a:sym typeface="Montserrat Medium"/>
              </a:rPr>
              <a:t>and </a:t>
            </a:r>
            <a:r>
              <a:rPr b="1" lang="en-US" sz="1800">
                <a:solidFill>
                  <a:schemeClr val="dk2"/>
                </a:solidFill>
                <a:latin typeface="Montserrat"/>
                <a:ea typeface="Montserrat"/>
                <a:cs typeface="Montserrat"/>
                <a:sym typeface="Montserrat"/>
              </a:rPr>
              <a:t>Senior</a:t>
            </a:r>
            <a:r>
              <a:rPr lang="en-US" sz="1800">
                <a:solidFill>
                  <a:schemeClr val="dk2"/>
                </a:solidFill>
                <a:latin typeface="Montserrat Medium"/>
                <a:ea typeface="Montserrat Medium"/>
                <a:cs typeface="Montserrat Medium"/>
                <a:sym typeface="Montserrat Medium"/>
              </a:rPr>
              <a:t> year</a:t>
            </a:r>
            <a:endParaRPr sz="18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nvSpPr>
        <p:spPr>
          <a:xfrm>
            <a:off x="1546350" y="573075"/>
            <a:ext cx="9099300" cy="1339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7500">
                <a:solidFill>
                  <a:schemeClr val="accent2"/>
                </a:solidFill>
                <a:latin typeface="Bebas Neue"/>
                <a:ea typeface="Bebas Neue"/>
                <a:cs typeface="Bebas Neue"/>
                <a:sym typeface="Bebas Neue"/>
              </a:rPr>
              <a:t>Key Output - Q6</a:t>
            </a:r>
            <a:endParaRPr sz="7500">
              <a:solidFill>
                <a:schemeClr val="accent2"/>
              </a:solidFill>
              <a:latin typeface="Bebas Neue"/>
              <a:ea typeface="Bebas Neue"/>
              <a:cs typeface="Bebas Neue"/>
              <a:sym typeface="Bebas Neue"/>
            </a:endParaRPr>
          </a:p>
        </p:txBody>
      </p:sp>
      <p:sp>
        <p:nvSpPr>
          <p:cNvPr id="168" name="Google Shape;168;p21"/>
          <p:cNvSpPr txBox="1"/>
          <p:nvPr/>
        </p:nvSpPr>
        <p:spPr>
          <a:xfrm>
            <a:off x="86800" y="1481175"/>
            <a:ext cx="12307800" cy="7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600">
                <a:solidFill>
                  <a:schemeClr val="dk2"/>
                </a:solidFill>
                <a:latin typeface="Montserrat"/>
                <a:ea typeface="Montserrat"/>
                <a:cs typeface="Montserrat"/>
                <a:sym typeface="Montserrat"/>
              </a:rPr>
              <a:t>Q6: Are there any significant differences in the academic performance of student-athletes based on their sport? </a:t>
            </a:r>
            <a:endParaRPr b="1" sz="16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600">
              <a:solidFill>
                <a:schemeClr val="dk2"/>
              </a:solidFill>
              <a:latin typeface="Montserrat"/>
              <a:ea typeface="Montserrat"/>
              <a:cs typeface="Montserrat"/>
              <a:sym typeface="Montserrat"/>
            </a:endParaRPr>
          </a:p>
        </p:txBody>
      </p:sp>
      <p:pic>
        <p:nvPicPr>
          <p:cNvPr id="169" name="Google Shape;169;p21"/>
          <p:cNvPicPr preferRelativeResize="0"/>
          <p:nvPr/>
        </p:nvPicPr>
        <p:blipFill>
          <a:blip r:embed="rId3">
            <a:alphaModFix/>
          </a:blip>
          <a:stretch>
            <a:fillRect/>
          </a:stretch>
        </p:blipFill>
        <p:spPr>
          <a:xfrm>
            <a:off x="4789050" y="5518800"/>
            <a:ext cx="7026800" cy="1339200"/>
          </a:xfrm>
          <a:prstGeom prst="rect">
            <a:avLst/>
          </a:prstGeom>
          <a:noFill/>
          <a:ln>
            <a:noFill/>
          </a:ln>
        </p:spPr>
      </p:pic>
      <p:pic>
        <p:nvPicPr>
          <p:cNvPr id="170" name="Google Shape;170;p21"/>
          <p:cNvPicPr preferRelativeResize="0"/>
          <p:nvPr/>
        </p:nvPicPr>
        <p:blipFill>
          <a:blip r:embed="rId4">
            <a:alphaModFix/>
          </a:blip>
          <a:stretch>
            <a:fillRect/>
          </a:stretch>
        </p:blipFill>
        <p:spPr>
          <a:xfrm>
            <a:off x="8102250" y="1931275"/>
            <a:ext cx="3799050" cy="4398649"/>
          </a:xfrm>
          <a:prstGeom prst="rect">
            <a:avLst/>
          </a:prstGeom>
          <a:noFill/>
          <a:ln>
            <a:noFill/>
          </a:ln>
        </p:spPr>
      </p:pic>
      <p:sp>
        <p:nvSpPr>
          <p:cNvPr id="171" name="Google Shape;171;p21"/>
          <p:cNvSpPr txBox="1"/>
          <p:nvPr/>
        </p:nvSpPr>
        <p:spPr>
          <a:xfrm>
            <a:off x="491925" y="5898825"/>
            <a:ext cx="26334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2"/>
                </a:solidFill>
                <a:latin typeface="Montserrat"/>
                <a:ea typeface="Montserrat"/>
                <a:cs typeface="Montserrat"/>
                <a:sym typeface="Montserrat"/>
              </a:rPr>
              <a:t>one-way ANOVA</a:t>
            </a:r>
            <a:endParaRPr b="1" sz="1800">
              <a:solidFill>
                <a:schemeClr val="dk2"/>
              </a:solidFill>
              <a:latin typeface="Montserrat"/>
              <a:ea typeface="Montserrat"/>
              <a:cs typeface="Montserrat"/>
              <a:sym typeface="Montserrat"/>
            </a:endParaRPr>
          </a:p>
        </p:txBody>
      </p:sp>
      <p:pic>
        <p:nvPicPr>
          <p:cNvPr id="172" name="Google Shape;172;p21"/>
          <p:cNvPicPr preferRelativeResize="0"/>
          <p:nvPr/>
        </p:nvPicPr>
        <p:blipFill rotWithShape="1">
          <a:blip r:embed="rId5">
            <a:alphaModFix/>
          </a:blip>
          <a:srcRect b="0" l="3586" r="0" t="0"/>
          <a:stretch/>
        </p:blipFill>
        <p:spPr>
          <a:xfrm>
            <a:off x="0" y="2034100"/>
            <a:ext cx="7928428" cy="345639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Custom 4">
      <a:dk1>
        <a:srgbClr val="000000"/>
      </a:dk1>
      <a:lt1>
        <a:srgbClr val="FFFFFF"/>
      </a:lt1>
      <a:dk2>
        <a:srgbClr val="3D3D3D"/>
      </a:dk2>
      <a:lt2>
        <a:srgbClr val="EBEBEB"/>
      </a:lt2>
      <a:accent1>
        <a:srgbClr val="000000"/>
      </a:accent1>
      <a:accent2>
        <a:srgbClr val="13A694"/>
      </a:accent2>
      <a:accent3>
        <a:srgbClr val="D9E5D8"/>
      </a:accent3>
      <a:accent4>
        <a:srgbClr val="A9A9A9"/>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