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Montserrat Medium"/>
      <p:regular r:id="rId22"/>
      <p:bold r:id="rId23"/>
      <p:italic r:id="rId24"/>
      <p:boldItalic r:id="rId25"/>
    </p:embeddedFont>
    <p:embeddedFont>
      <p:font typeface="Bebas Neue"/>
      <p:regular r:id="rId26"/>
    </p:embeddedFont>
    <p:embeddedFont>
      <p:font typeface="Gill Sans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Medium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Medium-italic.fntdata"/><Relationship Id="rId23" Type="http://schemas.openxmlformats.org/officeDocument/2006/relationships/font" Target="fonts/Montserrat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ebasNeue-regular.fntdata"/><Relationship Id="rId25" Type="http://schemas.openxmlformats.org/officeDocument/2006/relationships/font" Target="fonts/MontserratMedium-boldItalic.fntdata"/><Relationship Id="rId28" Type="http://schemas.openxmlformats.org/officeDocument/2006/relationships/font" Target="fonts/GillSans-bold.fntdata"/><Relationship Id="rId27" Type="http://schemas.openxmlformats.org/officeDocument/2006/relationships/font" Target="fonts/Gill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8b685d5de_3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f8b685d5de_3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aed6778fa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27aed6778fa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923008ab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30923008ab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923008ab7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923008ab7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0923008ab7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923008ab7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923008ab7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0923008ab7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923008ab7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923008ab7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0923008ab7_0_1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923008ab7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923008ab7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0923008ab7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923008ab7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923008ab7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0923008ab7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aed6778fa_0_10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27aed6778fa_0_10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 Medium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 Medium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3" name="Google Shape;63;p8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ontserrat Medium"/>
              <a:buNone/>
              <a:defRPr b="0" sz="20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Medium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Medium"/>
              <a:buNone/>
              <a:defRPr b="0" i="0" sz="2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22072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0388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98703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987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/>
          <p:nvPr/>
        </p:nvSpPr>
        <p:spPr>
          <a:xfrm>
            <a:off x="441704" y="1917175"/>
            <a:ext cx="5692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A694"/>
              </a:buClr>
              <a:buSzPts val="6000"/>
              <a:buFont typeface="Bebas Neue"/>
              <a:buNone/>
            </a:pPr>
            <a:r>
              <a:rPr lang="en-US" sz="6000">
                <a:solidFill>
                  <a:srgbClr val="13A694"/>
                </a:solidFill>
                <a:latin typeface="Bebas Neue"/>
                <a:ea typeface="Bebas Neue"/>
                <a:cs typeface="Bebas Neue"/>
                <a:sym typeface="Bebas Neue"/>
              </a:rPr>
              <a:t>BU Spark! Athletics</a:t>
            </a:r>
            <a:endParaRPr sz="6000">
              <a:solidFill>
                <a:srgbClr val="13A694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A694"/>
              </a:buClr>
              <a:buSzPts val="6000"/>
              <a:buFont typeface="Bebas Neue"/>
              <a:buNone/>
            </a:pPr>
            <a:r>
              <a:t/>
            </a:r>
            <a:endParaRPr b="0" i="0" sz="6600" u="none" cap="none" strike="noStrike">
              <a:solidFill>
                <a:srgbClr val="13A69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1175" y="3703250"/>
            <a:ext cx="2360925" cy="2314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ebas Neue"/>
              <a:buNone/>
            </a:pPr>
            <a:r>
              <a:rPr lang="en-US" sz="60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Team Breakdown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2150" y="2585650"/>
            <a:ext cx="14097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/>
        </p:nvSpPr>
        <p:spPr>
          <a:xfrm>
            <a:off x="1826450" y="4308550"/>
            <a:ext cx="2061300" cy="1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Yuchen Li 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MSDS 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1st Year Graduate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5065350" y="4308550"/>
            <a:ext cx="2061300" cy="1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Shiyi Chen</a:t>
            </a:r>
            <a:r>
              <a:rPr lang="en-US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MSDS</a:t>
            </a:r>
            <a:r>
              <a:rPr lang="en-US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r>
              <a:rPr lang="en-US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 Year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Graduate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8304250" y="4308550"/>
            <a:ext cx="2061300" cy="1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Steven Chen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MSDS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1st Year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Graduate</a:t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100" y="2585650"/>
            <a:ext cx="14097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3475" y="2483400"/>
            <a:ext cx="1682850" cy="16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Bebas Neue"/>
              <a:buNone/>
            </a:pPr>
            <a:r>
              <a:rPr lang="en-US" sz="60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Project Overview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476050" y="2539450"/>
            <a:ext cx="815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19" name="Google Shape;119;p15"/>
          <p:cNvGrpSpPr/>
          <p:nvPr/>
        </p:nvGrpSpPr>
        <p:grpSpPr>
          <a:xfrm>
            <a:off x="5506709" y="2293352"/>
            <a:ext cx="3835114" cy="2434577"/>
            <a:chOff x="4526679" y="1857795"/>
            <a:chExt cx="2807139" cy="1728858"/>
          </a:xfrm>
        </p:grpSpPr>
        <p:sp>
          <p:nvSpPr>
            <p:cNvPr id="120" name="Google Shape;120;p15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" name="Google Shape;121;p15"/>
            <p:cNvGrpSpPr/>
            <p:nvPr/>
          </p:nvGrpSpPr>
          <p:grpSpPr>
            <a:xfrm>
              <a:off x="4526679" y="1857795"/>
              <a:ext cx="2807139" cy="1728858"/>
              <a:chOff x="4526679" y="1857795"/>
              <a:chExt cx="2807139" cy="1728858"/>
            </a:xfrm>
          </p:grpSpPr>
          <p:grpSp>
            <p:nvGrpSpPr>
              <p:cNvPr id="122" name="Google Shape;122;p15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23" name="Google Shape;123;p15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4" name="Google Shape;124;p15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5" name="Google Shape;125;p15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en-US" sz="1600">
                    <a:latin typeface="Roboto"/>
                    <a:ea typeface="Roboto"/>
                    <a:cs typeface="Roboto"/>
                    <a:sym typeface="Roboto"/>
                  </a:rPr>
                  <a:t>Nov 11</a:t>
                </a:r>
                <a:endParaRPr b="1" sz="1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6" name="Google Shape;126;p15"/>
              <p:cNvSpPr txBox="1"/>
              <p:nvPr/>
            </p:nvSpPr>
            <p:spPr>
              <a:xfrm>
                <a:off x="4753218" y="1857795"/>
                <a:ext cx="2580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-US" sz="17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Analysis Done; Report Drafted &amp; Feedback Collected</a:t>
                </a:r>
                <a:endParaRPr b="1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21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7" name="Google Shape;127;p15"/>
          <p:cNvGrpSpPr/>
          <p:nvPr/>
        </p:nvGrpSpPr>
        <p:grpSpPr>
          <a:xfrm>
            <a:off x="8114964" y="3483000"/>
            <a:ext cx="3717621" cy="2444147"/>
            <a:chOff x="6435810" y="2702596"/>
            <a:chExt cx="2721140" cy="1735654"/>
          </a:xfrm>
        </p:grpSpPr>
        <p:sp>
          <p:nvSpPr>
            <p:cNvPr id="128" name="Google Shape;128;p15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" name="Google Shape;129;p15"/>
            <p:cNvGrpSpPr/>
            <p:nvPr/>
          </p:nvGrpSpPr>
          <p:grpSpPr>
            <a:xfrm>
              <a:off x="6435810" y="2702596"/>
              <a:ext cx="2494563" cy="1735654"/>
              <a:chOff x="6435810" y="2702596"/>
              <a:chExt cx="2494563" cy="1735654"/>
            </a:xfrm>
          </p:grpSpPr>
          <p:grpSp>
            <p:nvGrpSpPr>
              <p:cNvPr id="130" name="Google Shape;130;p15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31" name="Google Shape;131;p15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32" name="Google Shape;132;p15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3" name="Google Shape;133;p15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en-US" sz="1600">
                    <a:latin typeface="Roboto"/>
                    <a:ea typeface="Roboto"/>
                    <a:cs typeface="Roboto"/>
                    <a:sym typeface="Roboto"/>
                  </a:rPr>
                  <a:t>Dec 4 </a:t>
                </a:r>
                <a:endParaRPr b="1" sz="1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4" name="Google Shape;134;p15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-US" sz="17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Final Presentation &amp; Final Report Submission</a:t>
                </a:r>
                <a:endParaRPr b="1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21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5" name="Google Shape;135;p15"/>
          <p:cNvGrpSpPr/>
          <p:nvPr/>
        </p:nvGrpSpPr>
        <p:grpSpPr>
          <a:xfrm>
            <a:off x="1" y="2293358"/>
            <a:ext cx="3525777" cy="2434573"/>
            <a:chOff x="496004" y="1857800"/>
            <a:chExt cx="2580718" cy="1728854"/>
          </a:xfrm>
        </p:grpSpPr>
        <p:sp>
          <p:nvSpPr>
            <p:cNvPr id="136" name="Google Shape;136;p15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15"/>
            <p:cNvGrpSpPr/>
            <p:nvPr/>
          </p:nvGrpSpPr>
          <p:grpSpPr>
            <a:xfrm>
              <a:off x="496004" y="1857800"/>
              <a:ext cx="2580718" cy="1728854"/>
              <a:chOff x="496004" y="1857800"/>
              <a:chExt cx="2580718" cy="1728854"/>
            </a:xfrm>
          </p:grpSpPr>
          <p:sp>
            <p:nvSpPr>
              <p:cNvPr id="138" name="Google Shape;138;p15"/>
              <p:cNvSpPr txBox="1"/>
              <p:nvPr/>
            </p:nvSpPr>
            <p:spPr>
              <a:xfrm>
                <a:off x="496004" y="3215254"/>
                <a:ext cx="12630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en-US" sz="1600">
                    <a:latin typeface="Roboto"/>
                    <a:ea typeface="Roboto"/>
                    <a:cs typeface="Roboto"/>
                    <a:sym typeface="Roboto"/>
                  </a:rPr>
                  <a:t>Sep 29</a:t>
                </a:r>
                <a:endParaRPr b="1" sz="1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39" name="Google Shape;139;p15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40" name="Google Shape;140;p15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41" name="Google Shape;141;p15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2" name="Google Shape;142;p15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700">
                    <a:latin typeface="Roboto"/>
                    <a:ea typeface="Roboto"/>
                    <a:cs typeface="Roboto"/>
                    <a:sym typeface="Roboto"/>
                  </a:rPr>
                  <a:t>First Sprint: Data Review; Task breakdown </a:t>
                </a:r>
                <a:endParaRPr sz="15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2100"/>
                  </a:spcBef>
                  <a:spcAft>
                    <a:spcPts val="2100"/>
                  </a:spcAft>
                  <a:buNone/>
                </a:pPr>
                <a:r>
                  <a:t/>
                </a:r>
                <a:endParaRPr sz="17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3" name="Google Shape;143;p15"/>
          <p:cNvGrpSpPr/>
          <p:nvPr/>
        </p:nvGrpSpPr>
        <p:grpSpPr>
          <a:xfrm>
            <a:off x="2772813" y="3483002"/>
            <a:ext cx="3417367" cy="2444145"/>
            <a:chOff x="2525583" y="2702598"/>
            <a:chExt cx="2501367" cy="1735652"/>
          </a:xfrm>
        </p:grpSpPr>
        <p:sp>
          <p:nvSpPr>
            <p:cNvPr id="144" name="Google Shape;144;p15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" name="Google Shape;145;p15"/>
            <p:cNvGrpSpPr/>
            <p:nvPr/>
          </p:nvGrpSpPr>
          <p:grpSpPr>
            <a:xfrm>
              <a:off x="2525583" y="2702598"/>
              <a:ext cx="2501367" cy="1735652"/>
              <a:chOff x="2525583" y="2702598"/>
              <a:chExt cx="2501367" cy="1735652"/>
            </a:xfrm>
          </p:grpSpPr>
          <p:sp>
            <p:nvSpPr>
              <p:cNvPr id="146" name="Google Shape;146;p15"/>
              <p:cNvSpPr txBox="1"/>
              <p:nvPr/>
            </p:nvSpPr>
            <p:spPr>
              <a:xfrm>
                <a:off x="2525583" y="2702598"/>
                <a:ext cx="1249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en-US" sz="1600">
                    <a:latin typeface="Roboto"/>
                    <a:ea typeface="Roboto"/>
                    <a:cs typeface="Roboto"/>
                    <a:sym typeface="Roboto"/>
                  </a:rPr>
                  <a:t>Oct 13</a:t>
                </a:r>
                <a:endParaRPr b="1" sz="1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47" name="Google Shape;147;p15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48" name="Google Shape;148;p15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49" name="Google Shape;149;p15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0" name="Google Shape;150;p15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500">
                    <a:latin typeface="Roboto"/>
                    <a:ea typeface="Roboto"/>
                    <a:cs typeface="Roboto"/>
                    <a:sym typeface="Roboto"/>
                  </a:rPr>
                  <a:t>Data Cleaning; Code uploaded onto Github</a:t>
                </a:r>
                <a:endParaRPr b="1" sz="15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t/>
                </a:r>
                <a:endParaRPr b="1" sz="15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/>
        </p:nvSpPr>
        <p:spPr>
          <a:xfrm>
            <a:off x="2276250" y="573075"/>
            <a:ext cx="7639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Key Tasks to Complete</a:t>
            </a:r>
            <a:endParaRPr sz="7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896375" y="1835450"/>
            <a:ext cx="107565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Char char="●"/>
            </a:pPr>
            <a:r>
              <a:rPr lang="en-US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Team Agreement &amp; Logistics </a:t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Char char="●"/>
            </a:pPr>
            <a:r>
              <a:rPr lang="en-US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Understand the project </a:t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Char char="○"/>
            </a:pPr>
            <a:r>
              <a:rPr lang="en-US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Read through the PD</a:t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Char char="○"/>
            </a:pPr>
            <a:r>
              <a:rPr lang="en-US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Get to know the objectives </a:t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Char char="○"/>
            </a:pPr>
            <a:r>
              <a:rPr lang="en-US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Build backlog</a:t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Char char="●"/>
            </a:pPr>
            <a:r>
              <a:rPr lang="en-US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Understand the data</a:t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Char char="○"/>
            </a:pPr>
            <a:r>
              <a:rPr lang="en-US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Download and review the datasets</a:t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Char char="○"/>
            </a:pPr>
            <a:r>
              <a:rPr lang="en-US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Preliminary analysis (individually) </a:t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Char char="●"/>
            </a:pPr>
            <a:r>
              <a:rPr lang="en-US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Cleaning </a:t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/>
        </p:nvSpPr>
        <p:spPr>
          <a:xfrm>
            <a:off x="2276250" y="573075"/>
            <a:ext cx="7639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Process</a:t>
            </a:r>
            <a:endParaRPr sz="7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896375" y="1835450"/>
            <a:ext cx="107565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000"/>
              <a:buFont typeface="Montserrat Medium"/>
              <a:buChar char="●"/>
            </a:pPr>
            <a:r>
              <a:rPr lang="en-US" sz="2000">
                <a:solidFill>
                  <a:srgbClr val="6AA84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Team Agreement &amp; Logistics </a:t>
            </a:r>
            <a:endParaRPr sz="2000">
              <a:solidFill>
                <a:srgbClr val="6AA84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D3D3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000"/>
              <a:buFont typeface="Montserrat Medium"/>
              <a:buChar char="●"/>
            </a:pPr>
            <a:r>
              <a:rPr lang="en-US" sz="2000">
                <a:solidFill>
                  <a:srgbClr val="3D3D3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Understand the project </a:t>
            </a:r>
            <a:endParaRPr sz="2000">
              <a:solidFill>
                <a:srgbClr val="3D3D3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000"/>
              <a:buFont typeface="Montserrat Medium"/>
              <a:buChar char="○"/>
            </a:pPr>
            <a:r>
              <a:rPr lang="en-US" sz="2000">
                <a:solidFill>
                  <a:srgbClr val="6AA84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Read through the PD</a:t>
            </a:r>
            <a:endParaRPr sz="2000">
              <a:solidFill>
                <a:srgbClr val="6AA84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000"/>
              <a:buFont typeface="Montserrat Medium"/>
              <a:buChar char="○"/>
            </a:pPr>
            <a:r>
              <a:rPr lang="en-US" sz="2000">
                <a:solidFill>
                  <a:srgbClr val="6AA84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Get to know the objectives </a:t>
            </a:r>
            <a:endParaRPr sz="2000">
              <a:solidFill>
                <a:srgbClr val="6AA84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000"/>
              <a:buFont typeface="Montserrat Medium"/>
              <a:buChar char="○"/>
            </a:pPr>
            <a:r>
              <a:rPr lang="en-US" sz="2000">
                <a:solidFill>
                  <a:srgbClr val="6AA84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Build backlog</a:t>
            </a:r>
            <a:endParaRPr sz="2000">
              <a:solidFill>
                <a:srgbClr val="6AA84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C78D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000"/>
              <a:buFont typeface="Montserrat Medium"/>
              <a:buChar char="●"/>
            </a:pPr>
            <a:r>
              <a:rPr lang="en-US" sz="2000">
                <a:solidFill>
                  <a:srgbClr val="3D3D3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Understand the data</a:t>
            </a:r>
            <a:endParaRPr sz="2000">
              <a:solidFill>
                <a:srgbClr val="3D3D3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000"/>
              <a:buFont typeface="Montserrat Medium"/>
              <a:buChar char="○"/>
            </a:pPr>
            <a:r>
              <a:rPr lang="en-US" sz="2000">
                <a:solidFill>
                  <a:srgbClr val="6AA84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Download and r</a:t>
            </a:r>
            <a:r>
              <a:rPr lang="en-US" sz="2000">
                <a:solidFill>
                  <a:srgbClr val="6AA84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eview </a:t>
            </a:r>
            <a:r>
              <a:rPr lang="en-US" sz="2000">
                <a:solidFill>
                  <a:srgbClr val="6AA84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datasets</a:t>
            </a:r>
            <a:endParaRPr sz="2000">
              <a:solidFill>
                <a:srgbClr val="6AA84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000"/>
              <a:buFont typeface="Montserrat Medium"/>
              <a:buChar char="○"/>
            </a:pPr>
            <a:r>
              <a:rPr lang="en-US" sz="2000">
                <a:solidFill>
                  <a:srgbClr val="6AA84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Preliminary analysis (individually) </a:t>
            </a:r>
            <a:endParaRPr sz="2000">
              <a:solidFill>
                <a:srgbClr val="6AA84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AA84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Char char="●"/>
            </a:pPr>
            <a:r>
              <a:rPr lang="en-US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Cleaning </a:t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/>
        </p:nvSpPr>
        <p:spPr>
          <a:xfrm>
            <a:off x="2276250" y="573075"/>
            <a:ext cx="7639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Output</a:t>
            </a:r>
            <a:endParaRPr sz="7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471300" y="1780900"/>
            <a:ext cx="112494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For Data Cleaning, we did:</a:t>
            </a:r>
            <a:endParaRPr b="1" sz="2000">
              <a:solidFill>
                <a:srgbClr val="3D3D3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>
                <a:solidFill>
                  <a:srgbClr val="3D3D3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Dropped all unnecessary columns (Student Athletic Team 2, Team 3)</a:t>
            </a:r>
            <a:endParaRPr sz="2000">
              <a:solidFill>
                <a:srgbClr val="3D3D3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>
                <a:solidFill>
                  <a:srgbClr val="3D3D3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Verified certain columns are numerical. If not, convert it to numerical</a:t>
            </a:r>
            <a:endParaRPr sz="2000">
              <a:solidFill>
                <a:srgbClr val="3D3D3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D3D3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We also created separate CSV files for:</a:t>
            </a:r>
            <a:endParaRPr b="1" sz="2000">
              <a:solidFill>
                <a:srgbClr val="3D3D3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>
                <a:solidFill>
                  <a:srgbClr val="3D3D3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with High School GPA</a:t>
            </a:r>
            <a:endParaRPr sz="2000">
              <a:solidFill>
                <a:srgbClr val="3D3D3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>
                <a:solidFill>
                  <a:srgbClr val="3D3D3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Students with ACT/SAT scores, and one for those without.</a:t>
            </a:r>
            <a:endParaRPr sz="2000">
              <a:solidFill>
                <a:srgbClr val="3D3D3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>
                <a:solidFill>
                  <a:srgbClr val="3D3D3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Based on the high school GPA range (2.3-4.3), categorized the data into 3 ranks (2.0-3.5, 3,5-4.0, 4.0-4.5) and saved into separate CSV files</a:t>
            </a:r>
            <a:endParaRPr sz="2000">
              <a:solidFill>
                <a:srgbClr val="3D3D3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>
                <a:solidFill>
                  <a:srgbClr val="3D3D3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UNDERGRAD VS. GRAD/NON-DEGREE students (the latter often lack high school records)</a:t>
            </a:r>
            <a:endParaRPr sz="2000">
              <a:solidFill>
                <a:srgbClr val="3D3D3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>
                <a:solidFill>
                  <a:srgbClr val="3D3D3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International VS. domestic students</a:t>
            </a:r>
            <a:endParaRPr sz="2000">
              <a:solidFill>
                <a:srgbClr val="3D3D3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000">
                <a:solidFill>
                  <a:srgbClr val="3D3D3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For International students: removed admission publication region, </a:t>
            </a:r>
            <a:r>
              <a:rPr lang="en-US" sz="2000">
                <a:solidFill>
                  <a:srgbClr val="3D3D3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home</a:t>
            </a:r>
            <a:r>
              <a:rPr lang="en-US" sz="2000">
                <a:solidFill>
                  <a:srgbClr val="3D3D3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state, and race/ethnicity columns</a:t>
            </a:r>
            <a:endParaRPr sz="2000">
              <a:solidFill>
                <a:srgbClr val="3D3D3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000">
                <a:solidFill>
                  <a:srgbClr val="3D3D3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For domestic students, removed the world region of citizenship column</a:t>
            </a:r>
            <a:endParaRPr sz="2000">
              <a:solidFill>
                <a:srgbClr val="3D3D3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/>
        </p:nvSpPr>
        <p:spPr>
          <a:xfrm>
            <a:off x="1546350" y="573075"/>
            <a:ext cx="9099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Future steps</a:t>
            </a:r>
            <a:endParaRPr sz="7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896375" y="1835450"/>
            <a:ext cx="10756500" cy="4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Next Meeting Time: Oct. 25 (One Week Past the First Milestone)</a:t>
            </a:r>
            <a:endParaRPr b="1" sz="2000">
              <a:solidFill>
                <a:srgbClr val="3D3D3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D3D3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D3D3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Documenting </a:t>
            </a:r>
            <a:endParaRPr sz="2000">
              <a:solidFill>
                <a:srgbClr val="3D3D3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C58D3"/>
              </a:buClr>
              <a:buSzPts val="2000"/>
              <a:buFont typeface="Montserrat Medium"/>
              <a:buChar char="●"/>
            </a:pPr>
            <a:r>
              <a:rPr lang="en-US" sz="2000">
                <a:solidFill>
                  <a:srgbClr val="0C58D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Upload data and code with proper documentation</a:t>
            </a:r>
            <a:endParaRPr sz="2000">
              <a:solidFill>
                <a:srgbClr val="0C58D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D3D3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D3D3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D3D3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Strategic Planning</a:t>
            </a:r>
            <a:endParaRPr sz="2000">
              <a:solidFill>
                <a:srgbClr val="3D3D3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C58D3"/>
              </a:buClr>
              <a:buSzPts val="2000"/>
              <a:buFont typeface="Montserrat Medium"/>
              <a:buChar char="●"/>
            </a:pPr>
            <a:r>
              <a:rPr lang="en-US" sz="2000">
                <a:solidFill>
                  <a:srgbClr val="0C58D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Brainstorm strategies and approach to solve the primary problems</a:t>
            </a:r>
            <a:endParaRPr sz="2000">
              <a:solidFill>
                <a:srgbClr val="0C58D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Analysis</a:t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Montserrat Medium"/>
              <a:buChar char="●"/>
            </a:pPr>
            <a:r>
              <a:rPr lang="en-US" sz="200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Complete half of the problems proposed</a:t>
            </a:r>
            <a:endParaRPr sz="200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/>
        </p:nvSpPr>
        <p:spPr>
          <a:xfrm>
            <a:off x="1584275" y="647025"/>
            <a:ext cx="8809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Blockers and questions</a:t>
            </a:r>
            <a:endParaRPr sz="7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896375" y="1835450"/>
            <a:ext cx="10756500" cy="4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Base Question 7: how do we determine if a student “switches major”?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only show students’ current major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High School GPA Scale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Missing High School GPA for Graduate Students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Missing Home Admission Publication Region for International Students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“Citizenship” instead?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/>
        </p:nvSpPr>
        <p:spPr>
          <a:xfrm>
            <a:off x="2608656" y="1298185"/>
            <a:ext cx="6829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A694"/>
              </a:buClr>
              <a:buSzPts val="4800"/>
              <a:buFont typeface="Montserrat Medium"/>
              <a:buNone/>
            </a:pPr>
            <a:r>
              <a:rPr lang="en-US" sz="4800">
                <a:solidFill>
                  <a:srgbClr val="13A6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650" y="2651328"/>
            <a:ext cx="3350700" cy="328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Custom 4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000000"/>
      </a:accent1>
      <a:accent2>
        <a:srgbClr val="13A694"/>
      </a:accent2>
      <a:accent3>
        <a:srgbClr val="D9E5D8"/>
      </a:accent3>
      <a:accent4>
        <a:srgbClr val="A9A9A9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