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Montserrat"/>
      <p:regular r:id="rId34"/>
      <p:bold r:id="rId35"/>
      <p:italic r:id="rId36"/>
      <p:boldItalic r:id="rId37"/>
    </p:embeddedFont>
    <p:embeddedFont>
      <p:font typeface="Montserrat Medium"/>
      <p:regular r:id="rId38"/>
      <p:bold r:id="rId39"/>
      <p:italic r:id="rId40"/>
      <p:boldItalic r:id="rId41"/>
    </p:embeddedFont>
    <p:embeddedFont>
      <p:font typeface="Bebas Neue"/>
      <p:regular r:id="rId42"/>
    </p:embeddedFont>
    <p:embeddedFont>
      <p:font typeface="Gill Sans"/>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6C1AC3-D703-4152-A0CD-8C70DF8E2ECC}">
  <a:tblStyle styleId="{AE6C1AC3-D703-4152-A0CD-8C70DF8E2E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1EE986-8873-427C-9CEB-DF95D0A7266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5.xml"/><Relationship Id="rId42" Type="http://schemas.openxmlformats.org/officeDocument/2006/relationships/font" Target="fonts/BebasNeue-regular.fntdata"/><Relationship Id="rId41" Type="http://schemas.openxmlformats.org/officeDocument/2006/relationships/font" Target="fonts/MontserratMedium-boldItalic.fntdata"/><Relationship Id="rId22" Type="http://schemas.openxmlformats.org/officeDocument/2006/relationships/slide" Target="slides/slide17.xml"/><Relationship Id="rId44" Type="http://schemas.openxmlformats.org/officeDocument/2006/relationships/font" Target="fonts/GillSans-bold.fntdata"/><Relationship Id="rId21" Type="http://schemas.openxmlformats.org/officeDocument/2006/relationships/slide" Target="slides/slide16.xml"/><Relationship Id="rId43" Type="http://schemas.openxmlformats.org/officeDocument/2006/relationships/font" Target="fonts/GillSans-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MontserratMedium-bold.fntdata"/><Relationship Id="rId16" Type="http://schemas.openxmlformats.org/officeDocument/2006/relationships/slide" Target="slides/slide11.xml"/><Relationship Id="rId38" Type="http://schemas.openxmlformats.org/officeDocument/2006/relationships/font" Target="fonts/Montserrat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8b685d5de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f8b685d5de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1807e379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1807e379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900">
                <a:latin typeface="Montserrat"/>
                <a:ea typeface="Montserrat"/>
                <a:cs typeface="Montserrat"/>
                <a:sym typeface="Montserrat"/>
              </a:rPr>
              <a:t>International students from the </a:t>
            </a:r>
            <a:r>
              <a:rPr b="1" lang="en-US" sz="900">
                <a:latin typeface="Montserrat"/>
                <a:ea typeface="Montserrat"/>
                <a:cs typeface="Montserrat"/>
                <a:sym typeface="Montserrat"/>
              </a:rPr>
              <a:t>Baguette</a:t>
            </a:r>
            <a:r>
              <a:rPr lang="en-US" sz="900">
                <a:latin typeface="Montserrat"/>
                <a:ea typeface="Montserrat"/>
                <a:cs typeface="Montserrat"/>
                <a:sym typeface="Montserrat"/>
              </a:rPr>
              <a:t> and </a:t>
            </a:r>
            <a:r>
              <a:rPr b="1" lang="en-US" sz="900">
                <a:latin typeface="Montserrat"/>
                <a:ea typeface="Montserrat"/>
                <a:cs typeface="Montserrat"/>
                <a:sym typeface="Montserrat"/>
              </a:rPr>
              <a:t>Wheat</a:t>
            </a:r>
            <a:r>
              <a:rPr lang="en-US" sz="900">
                <a:latin typeface="Montserrat"/>
                <a:ea typeface="Montserrat"/>
                <a:cs typeface="Montserrat"/>
                <a:sym typeface="Montserrat"/>
              </a:rPr>
              <a:t> regions appear to perform better academically, with high median GPAs and consistent performance across years. </a:t>
            </a:r>
            <a:endParaRPr sz="9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900">
                <a:latin typeface="Montserrat"/>
                <a:ea typeface="Montserrat"/>
                <a:cs typeface="Montserrat"/>
                <a:sym typeface="Montserrat"/>
              </a:rPr>
              <a:t>In contrast, students from </a:t>
            </a:r>
            <a:r>
              <a:rPr b="1" lang="en-US" sz="900">
                <a:latin typeface="Montserrat"/>
                <a:ea typeface="Montserrat"/>
                <a:cs typeface="Montserrat"/>
                <a:sym typeface="Montserrat"/>
              </a:rPr>
              <a:t>Ciabatta</a:t>
            </a:r>
            <a:r>
              <a:rPr lang="en-US" sz="900">
                <a:latin typeface="Montserrat"/>
                <a:ea typeface="Montserrat"/>
                <a:cs typeface="Montserrat"/>
                <a:sym typeface="Montserrat"/>
              </a:rPr>
              <a:t> show strong performance in first two years, but drop to region with the lowest median GPAs in the last two year, suggesting that they may need additional academic support for Junior and Senior year. </a:t>
            </a:r>
            <a:endParaRPr sz="9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900">
                <a:latin typeface="Montserrat"/>
                <a:ea typeface="Montserrat"/>
                <a:cs typeface="Montserrat"/>
                <a:sym typeface="Montserrat"/>
              </a:rPr>
              <a:t>Cornbread</a:t>
            </a:r>
            <a:r>
              <a:rPr lang="en-US" sz="900">
                <a:latin typeface="Montserrat"/>
                <a:ea typeface="Montserrat"/>
                <a:cs typeface="Montserrat"/>
                <a:sym typeface="Montserrat"/>
              </a:rPr>
              <a:t> and </a:t>
            </a:r>
            <a:r>
              <a:rPr b="1" lang="en-US" sz="900">
                <a:latin typeface="Montserrat"/>
                <a:ea typeface="Montserrat"/>
                <a:cs typeface="Montserrat"/>
                <a:sym typeface="Montserrat"/>
              </a:rPr>
              <a:t>Sourdough</a:t>
            </a:r>
            <a:r>
              <a:rPr lang="en-US" sz="900">
                <a:latin typeface="Montserrat"/>
                <a:ea typeface="Montserrat"/>
                <a:cs typeface="Montserrat"/>
                <a:sym typeface="Montserrat"/>
              </a:rPr>
              <a:t> regions show moderate performance, students from these regions are achieving respectably but not as high as those from Baguette and Wheat.</a:t>
            </a:r>
            <a:endParaRPr sz="9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900">
                <a:latin typeface="Montserrat"/>
                <a:ea typeface="Montserrat"/>
                <a:cs typeface="Montserrat"/>
                <a:sym typeface="Montserrat"/>
              </a:rPr>
              <a:t>Blocker:</a:t>
            </a:r>
            <a:endParaRPr b="1" sz="9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900">
                <a:latin typeface="Montserrat"/>
                <a:ea typeface="Montserrat"/>
                <a:cs typeface="Montserrat"/>
                <a:sym typeface="Montserrat"/>
              </a:rPr>
              <a:t>Lack of data, the result, especially for international students may be inaccurate (Pita: 2 students, West: 5)</a:t>
            </a:r>
            <a:endParaRPr sz="9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US" sz="900">
                <a:latin typeface="Montserrat"/>
                <a:ea typeface="Montserrat"/>
                <a:cs typeface="Montserrat"/>
                <a:sym typeface="Montserrat"/>
              </a:rPr>
              <a:t>Uneven of the data, 523 domestic VS. 97 international students</a:t>
            </a:r>
            <a:endParaRPr sz="900">
              <a:latin typeface="Montserrat"/>
              <a:ea typeface="Montserrat"/>
              <a:cs typeface="Montserrat"/>
              <a:sym typeface="Montserrat"/>
            </a:endParaRPr>
          </a:p>
        </p:txBody>
      </p:sp>
      <p:sp>
        <p:nvSpPr>
          <p:cNvPr id="206" name="Google Shape;206;g311807e3798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1807e379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1807e379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11807e379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85167a1d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85167a1d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185167a1d2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d13b1ba9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d13b1ba9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using ANCOVA to find two-way and three-way interactions among these variables</a:t>
            </a:r>
            <a:endParaRPr/>
          </a:p>
        </p:txBody>
      </p:sp>
      <p:sp>
        <p:nvSpPr>
          <p:cNvPr id="244" name="Google Shape;244;g31d13b1ba9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5b90abea9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5b90abea9_3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Clr>
                <a:schemeClr val="dk1"/>
              </a:buClr>
              <a:buSzPts val="1000"/>
              <a:buFont typeface="Montserrat"/>
              <a:buChar char="●"/>
            </a:pPr>
            <a:r>
              <a:rPr lang="en-US" sz="1000">
                <a:latin typeface="Montserrat"/>
                <a:ea typeface="Montserrat"/>
                <a:cs typeface="Montserrat"/>
                <a:sym typeface="Montserrat"/>
              </a:rPr>
              <a:t>The graphs suggest that generally,  students entering college with </a:t>
            </a:r>
            <a:r>
              <a:rPr b="1" lang="en-US" sz="1000">
                <a:solidFill>
                  <a:srgbClr val="13A694"/>
                </a:solidFill>
                <a:latin typeface="Montserrat"/>
                <a:ea typeface="Montserrat"/>
                <a:cs typeface="Montserrat"/>
                <a:sym typeface="Montserrat"/>
              </a:rPr>
              <a:t>higher high school GPAs</a:t>
            </a:r>
            <a:r>
              <a:rPr lang="en-US" sz="1000">
                <a:latin typeface="Montserrat"/>
                <a:ea typeface="Montserrat"/>
                <a:cs typeface="Montserrat"/>
                <a:sym typeface="Montserrat"/>
              </a:rPr>
              <a:t> are more likely to perform well in college, as reflected in their </a:t>
            </a:r>
            <a:r>
              <a:rPr b="1" lang="en-US" sz="1000">
                <a:solidFill>
                  <a:srgbClr val="13A694"/>
                </a:solidFill>
                <a:latin typeface="Montserrat"/>
                <a:ea typeface="Montserrat"/>
                <a:cs typeface="Montserrat"/>
                <a:sym typeface="Montserrat"/>
              </a:rPr>
              <a:t>higher college GPAs</a:t>
            </a:r>
            <a:r>
              <a:rPr lang="en-US" sz="1000">
                <a:latin typeface="Montserrat"/>
                <a:ea typeface="Montserrat"/>
                <a:cs typeface="Montserrat"/>
                <a:sym typeface="Montserrat"/>
              </a:rPr>
              <a:t>.</a:t>
            </a:r>
            <a:endParaRPr sz="1000">
              <a:latin typeface="Montserrat"/>
              <a:ea typeface="Montserrat"/>
              <a:cs typeface="Montserrat"/>
              <a:sym typeface="Montserrat"/>
            </a:endParaRPr>
          </a:p>
          <a:p>
            <a:pPr indent="-292100" lvl="0" marL="457200" rtl="0" algn="l">
              <a:lnSpc>
                <a:spcPct val="115000"/>
              </a:lnSpc>
              <a:spcBef>
                <a:spcPts val="0"/>
              </a:spcBef>
              <a:spcAft>
                <a:spcPts val="0"/>
              </a:spcAft>
              <a:buClr>
                <a:schemeClr val="dk1"/>
              </a:buClr>
              <a:buSzPts val="1000"/>
              <a:buFont typeface="Montserrat"/>
              <a:buChar char="●"/>
            </a:pPr>
            <a:r>
              <a:rPr lang="en-US" sz="1000">
                <a:latin typeface="Montserrat"/>
                <a:ea typeface="Montserrat"/>
                <a:cs typeface="Montserrat"/>
                <a:sym typeface="Montserrat"/>
              </a:rPr>
              <a:t>For </a:t>
            </a:r>
            <a:r>
              <a:rPr b="1" lang="en-US" sz="1000">
                <a:solidFill>
                  <a:srgbClr val="13A694"/>
                </a:solidFill>
                <a:latin typeface="Montserrat"/>
                <a:ea typeface="Montserrat"/>
                <a:cs typeface="Montserrat"/>
                <a:sym typeface="Montserrat"/>
              </a:rPr>
              <a:t>domestic students</a:t>
            </a:r>
            <a:r>
              <a:rPr lang="en-US" sz="1000">
                <a:latin typeface="Montserrat"/>
                <a:ea typeface="Montserrat"/>
                <a:cs typeface="Montserrat"/>
                <a:sym typeface="Montserrat"/>
              </a:rPr>
              <a:t>, statistically, there is</a:t>
            </a:r>
            <a:r>
              <a:rPr b="1" lang="en-US" sz="1000">
                <a:solidFill>
                  <a:srgbClr val="13A694"/>
                </a:solidFill>
                <a:latin typeface="Montserrat"/>
                <a:ea typeface="Montserrat"/>
                <a:cs typeface="Montserrat"/>
                <a:sym typeface="Montserrat"/>
              </a:rPr>
              <a:t> strong evidence</a:t>
            </a:r>
            <a:r>
              <a:rPr lang="en-US" sz="1000">
                <a:latin typeface="Montserrat"/>
                <a:ea typeface="Montserrat"/>
                <a:cs typeface="Montserrat"/>
                <a:sym typeface="Montserrat"/>
              </a:rPr>
              <a:t> that students from the</a:t>
            </a:r>
            <a:r>
              <a:rPr b="1" lang="en-US" sz="1000">
                <a:solidFill>
                  <a:srgbClr val="13A694"/>
                </a:solidFill>
                <a:latin typeface="Montserrat"/>
                <a:ea typeface="Montserrat"/>
                <a:cs typeface="Montserrat"/>
                <a:sym typeface="Montserrat"/>
              </a:rPr>
              <a:t> South</a:t>
            </a:r>
            <a:r>
              <a:rPr lang="en-US" sz="1000">
                <a:latin typeface="Montserrat"/>
                <a:ea typeface="Montserrat"/>
                <a:cs typeface="Montserrat"/>
                <a:sym typeface="Montserrat"/>
              </a:rPr>
              <a:t> region experience a unique interaction where their high school GPA contributes more strongly to their college GPA compared to the baseline region.</a:t>
            </a:r>
            <a:endParaRPr sz="1000">
              <a:latin typeface="Montserrat"/>
              <a:ea typeface="Montserrat"/>
              <a:cs typeface="Montserrat"/>
              <a:sym typeface="Montserrat"/>
            </a:endParaRPr>
          </a:p>
          <a:p>
            <a:pPr indent="-292100" lvl="0" marL="457200" rtl="0" algn="l">
              <a:lnSpc>
                <a:spcPct val="115000"/>
              </a:lnSpc>
              <a:spcBef>
                <a:spcPts val="0"/>
              </a:spcBef>
              <a:spcAft>
                <a:spcPts val="0"/>
              </a:spcAft>
              <a:buClr>
                <a:schemeClr val="dk1"/>
              </a:buClr>
              <a:buSzPts val="1000"/>
              <a:buFont typeface="Montserrat"/>
              <a:buChar char="●"/>
            </a:pPr>
            <a:r>
              <a:rPr lang="en-US" sz="1000">
                <a:latin typeface="Montserrat"/>
                <a:ea typeface="Montserrat"/>
                <a:cs typeface="Montserrat"/>
                <a:sym typeface="Montserrat"/>
              </a:rPr>
              <a:t>The </a:t>
            </a:r>
            <a:r>
              <a:rPr b="1" lang="en-US" sz="1000">
                <a:solidFill>
                  <a:srgbClr val="13A694"/>
                </a:solidFill>
                <a:latin typeface="Montserrat"/>
                <a:ea typeface="Montserrat"/>
                <a:cs typeface="Montserrat"/>
                <a:sym typeface="Montserrat"/>
              </a:rPr>
              <a:t>Southwest</a:t>
            </a:r>
            <a:r>
              <a:rPr lang="en-US" sz="1000">
                <a:latin typeface="Montserrat"/>
                <a:ea typeface="Montserrat"/>
                <a:cs typeface="Montserrat"/>
                <a:sym typeface="Montserrat"/>
              </a:rPr>
              <a:t> region shows some </a:t>
            </a:r>
            <a:r>
              <a:rPr b="1" lang="en-US" sz="1000">
                <a:solidFill>
                  <a:srgbClr val="13A694"/>
                </a:solidFill>
                <a:latin typeface="Montserrat"/>
                <a:ea typeface="Montserrat"/>
                <a:cs typeface="Montserrat"/>
                <a:sym typeface="Montserrat"/>
              </a:rPr>
              <a:t>near-significant trends</a:t>
            </a:r>
            <a:r>
              <a:rPr lang="en-US" sz="1000">
                <a:latin typeface="Montserrat"/>
                <a:ea typeface="Montserrat"/>
                <a:cs typeface="Montserrat"/>
                <a:sym typeface="Montserrat"/>
              </a:rPr>
              <a:t>, where students may perform better overall but with diminishing returns for high school GPA.</a:t>
            </a:r>
            <a:endParaRPr sz="1000"/>
          </a:p>
        </p:txBody>
      </p:sp>
      <p:sp>
        <p:nvSpPr>
          <p:cNvPr id="252" name="Google Shape;252;g2d5b90abea9_3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5b90abea9_3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5b90abea9_3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lack of data, less accurate</a:t>
            </a:r>
            <a:endParaRPr/>
          </a:p>
          <a:p>
            <a:pPr indent="0" lvl="0" marL="0" rtl="0" algn="l">
              <a:spcBef>
                <a:spcPts val="0"/>
              </a:spcBef>
              <a:spcAft>
                <a:spcPts val="0"/>
              </a:spcAft>
              <a:buNone/>
            </a:pPr>
            <a:r>
              <a:rPr lang="en-US"/>
              <a:t>Baguette and Wheat: generally perform better (have higher HS GPA)</a:t>
            </a:r>
            <a:endParaRPr/>
          </a:p>
          <a:p>
            <a:pPr indent="0" lvl="0" marL="0" rtl="0" algn="l">
              <a:spcBef>
                <a:spcPts val="0"/>
              </a:spcBef>
              <a:spcAft>
                <a:spcPts val="0"/>
              </a:spcAft>
              <a:buNone/>
            </a:pPr>
            <a:r>
              <a:rPr lang="en-US"/>
              <a:t>Ciabatta: perform worse and worse (has the second lowest HS GPA)</a:t>
            </a:r>
            <a:endParaRPr/>
          </a:p>
          <a:p>
            <a:pPr indent="0" lvl="0" marL="0" rtl="0" algn="l">
              <a:spcBef>
                <a:spcPts val="0"/>
              </a:spcBef>
              <a:spcAft>
                <a:spcPts val="0"/>
              </a:spcAft>
              <a:buNone/>
            </a:pPr>
            <a:r>
              <a:rPr lang="en-US"/>
              <a:t>Still can’t conclude that HS GPA is a definite factor in impacting GPA because of the sample size:</a:t>
            </a:r>
            <a:endParaRPr/>
          </a:p>
          <a:p>
            <a:pPr indent="0" lvl="0" marL="0" rtl="0" algn="l">
              <a:spcBef>
                <a:spcPts val="0"/>
              </a:spcBef>
              <a:spcAft>
                <a:spcPts val="0"/>
              </a:spcAft>
              <a:buNone/>
            </a:pPr>
            <a:r>
              <a:rPr lang="en-US"/>
              <a:t>Baguette: 8 while Wheat: 43 (the sudden drop in Sophomore year in Baguette could due to lack of sample), the Wheat data reflects more near to true circumstances)</a:t>
            </a:r>
            <a:endParaRPr/>
          </a:p>
          <a:p>
            <a:pPr indent="0" lvl="0" marL="0" rtl="0" algn="l">
              <a:spcBef>
                <a:spcPts val="0"/>
              </a:spcBef>
              <a:spcAft>
                <a:spcPts val="0"/>
              </a:spcAft>
              <a:buNone/>
            </a:pPr>
            <a:r>
              <a:rPr lang="en-US"/>
              <a:t>Ciabatta: 9</a:t>
            </a:r>
            <a:endParaRPr/>
          </a:p>
        </p:txBody>
      </p:sp>
      <p:sp>
        <p:nvSpPr>
          <p:cNvPr id="265" name="Google Shape;265;g2d5b90abea9_3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c3dca4d2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c3dca4d2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Sample size: only done with domestic students</a:t>
            </a:r>
            <a:endParaRPr/>
          </a:p>
          <a:p>
            <a:pPr indent="-292100" lvl="0" marL="457200" rtl="0" algn="l">
              <a:lnSpc>
                <a:spcPct val="115000"/>
              </a:lnSpc>
              <a:spcBef>
                <a:spcPts val="0"/>
              </a:spcBef>
              <a:spcAft>
                <a:spcPts val="0"/>
              </a:spcAft>
              <a:buClr>
                <a:schemeClr val="dk1"/>
              </a:buClr>
              <a:buSzPts val="1000"/>
              <a:buFont typeface="Montserrat"/>
              <a:buChar char="●"/>
            </a:pPr>
            <a:r>
              <a:rPr lang="en-US" sz="1000">
                <a:latin typeface="Montserrat"/>
                <a:ea typeface="Montserrat"/>
                <a:cs typeface="Montserrat"/>
                <a:sym typeface="Montserrat"/>
              </a:rPr>
              <a:t>Significant two-way interactions indicate that </a:t>
            </a:r>
            <a:r>
              <a:rPr b="1" lang="en-US" sz="1000">
                <a:solidFill>
                  <a:srgbClr val="13A694"/>
                </a:solidFill>
                <a:latin typeface="Montserrat"/>
                <a:ea typeface="Montserrat"/>
                <a:cs typeface="Montserrat"/>
                <a:sym typeface="Montserrat"/>
              </a:rPr>
              <a:t>Asian</a:t>
            </a:r>
            <a:r>
              <a:rPr lang="en-US" sz="1000">
                <a:latin typeface="Montserrat"/>
                <a:ea typeface="Montserrat"/>
                <a:cs typeface="Montserrat"/>
                <a:sym typeface="Montserrat"/>
              </a:rPr>
              <a:t> students in the </a:t>
            </a:r>
            <a:r>
              <a:rPr b="1" lang="en-US" sz="1000">
                <a:solidFill>
                  <a:srgbClr val="13A694"/>
                </a:solidFill>
                <a:latin typeface="Montserrat"/>
                <a:ea typeface="Montserrat"/>
                <a:cs typeface="Montserrat"/>
                <a:sym typeface="Montserrat"/>
              </a:rPr>
              <a:t>Southwest, African American or Black</a:t>
            </a:r>
            <a:r>
              <a:rPr lang="en-US" sz="1000">
                <a:latin typeface="Montserrat"/>
                <a:ea typeface="Montserrat"/>
                <a:cs typeface="Montserrat"/>
                <a:sym typeface="Montserrat"/>
              </a:rPr>
              <a:t> students from</a:t>
            </a:r>
            <a:r>
              <a:rPr b="1" lang="en-US" sz="1000">
                <a:solidFill>
                  <a:srgbClr val="13A694"/>
                </a:solidFill>
                <a:latin typeface="Montserrat"/>
                <a:ea typeface="Montserrat"/>
                <a:cs typeface="Montserrat"/>
                <a:sym typeface="Montserrat"/>
              </a:rPr>
              <a:t> South </a:t>
            </a:r>
            <a:r>
              <a:rPr lang="en-US" sz="1000">
                <a:latin typeface="Montserrat"/>
                <a:ea typeface="Montserrat"/>
                <a:cs typeface="Montserrat"/>
                <a:sym typeface="Montserrat"/>
              </a:rPr>
              <a:t>perform </a:t>
            </a:r>
            <a:r>
              <a:rPr b="1" lang="en-US" sz="1000">
                <a:solidFill>
                  <a:srgbClr val="13A694"/>
                </a:solidFill>
                <a:latin typeface="Montserrat"/>
                <a:ea typeface="Montserrat"/>
                <a:cs typeface="Montserrat"/>
                <a:sym typeface="Montserrat"/>
              </a:rPr>
              <a:t>worse</a:t>
            </a:r>
            <a:r>
              <a:rPr lang="en-US" sz="1000">
                <a:latin typeface="Montserrat"/>
                <a:ea typeface="Montserrat"/>
                <a:cs typeface="Montserrat"/>
                <a:sym typeface="Montserrat"/>
              </a:rPr>
              <a:t> than their counterparts.</a:t>
            </a:r>
            <a:endParaRPr sz="1000"/>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Asian × Southwest</a:t>
            </a:r>
            <a:r>
              <a:rPr lang="en-US" sz="1100">
                <a:latin typeface="Arial"/>
                <a:ea typeface="Arial"/>
                <a:cs typeface="Arial"/>
                <a:sym typeface="Arial"/>
              </a:rPr>
              <a:t>: Asian students from the Southwest also exhibit significantly lower GPAs compared to the reference group (p=0.006, coefficient = -1.2100).</a:t>
            </a:r>
            <a:endParaRPr sz="1100">
              <a:latin typeface="Arial"/>
              <a:ea typeface="Arial"/>
              <a:cs typeface="Arial"/>
              <a:sym typeface="Arial"/>
            </a:endParaRPr>
          </a:p>
          <a:p>
            <a:pPr indent="0" lvl="0" marL="0" rtl="0" algn="l">
              <a:spcBef>
                <a:spcPts val="0"/>
              </a:spcBef>
              <a:spcAft>
                <a:spcPts val="0"/>
              </a:spcAft>
              <a:buNone/>
            </a:pPr>
            <a:r>
              <a:rPr b="1" lang="en-US" sz="1100">
                <a:latin typeface="Arial"/>
                <a:ea typeface="Arial"/>
                <a:cs typeface="Arial"/>
                <a:sym typeface="Arial"/>
              </a:rPr>
              <a:t>African American × South</a:t>
            </a:r>
            <a:r>
              <a:rPr lang="en-US" sz="1100">
                <a:latin typeface="Arial"/>
                <a:ea typeface="Arial"/>
                <a:cs typeface="Arial"/>
                <a:sym typeface="Arial"/>
              </a:rPr>
              <a:t>: African American or Black students from the South show significantly lower GPAs (p=0.012, coefficient = -0.5162).</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Two or More Races </a:t>
            </a:r>
            <a:r>
              <a:rPr b="1" lang="en-US" sz="1100"/>
              <a:t>× </a:t>
            </a:r>
            <a:r>
              <a:rPr b="1" lang="en-US" sz="1100">
                <a:latin typeface="Arial"/>
                <a:ea typeface="Arial"/>
                <a:cs typeface="Arial"/>
                <a:sym typeface="Arial"/>
              </a:rPr>
              <a:t>Midwest: </a:t>
            </a:r>
            <a:r>
              <a:rPr lang="en-US" sz="1100">
                <a:latin typeface="Arial"/>
                <a:ea typeface="Arial"/>
                <a:cs typeface="Arial"/>
                <a:sym typeface="Arial"/>
              </a:rPr>
              <a:t>Students with two or more races reported from Midwest may perform slightly worse (p = 0.053, coefficient = -0.5987)</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75" name="Google Shape;275;g31c3dca4d2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c3dca4d29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1c3dca4d29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Clr>
                <a:schemeClr val="dk1"/>
              </a:buClr>
              <a:buSzPts val="1000"/>
              <a:buFont typeface="Montserrat"/>
              <a:buChar char="●"/>
            </a:pPr>
            <a:r>
              <a:rPr lang="en-US" sz="1000">
                <a:latin typeface="Montserrat"/>
                <a:ea typeface="Montserrat"/>
                <a:cs typeface="Montserrat"/>
                <a:sym typeface="Montserrat"/>
              </a:rPr>
              <a:t>Another significant two-way interactions indicate that</a:t>
            </a:r>
            <a:r>
              <a:rPr b="1" lang="en-US" sz="1000">
                <a:solidFill>
                  <a:srgbClr val="13A694"/>
                </a:solidFill>
                <a:latin typeface="Montserrat"/>
                <a:ea typeface="Montserrat"/>
                <a:cs typeface="Montserrat"/>
                <a:sym typeface="Montserrat"/>
              </a:rPr>
              <a:t> Asian male</a:t>
            </a:r>
            <a:r>
              <a:rPr lang="en-US" sz="1000">
                <a:latin typeface="Montserrat"/>
                <a:ea typeface="Montserrat"/>
                <a:cs typeface="Montserrat"/>
                <a:sym typeface="Montserrat"/>
              </a:rPr>
              <a:t> students have significantly</a:t>
            </a:r>
            <a:r>
              <a:rPr b="1" lang="en-US" sz="1000">
                <a:solidFill>
                  <a:srgbClr val="13A694"/>
                </a:solidFill>
                <a:latin typeface="Montserrat"/>
                <a:ea typeface="Montserrat"/>
                <a:cs typeface="Montserrat"/>
                <a:sym typeface="Montserrat"/>
              </a:rPr>
              <a:t> higher</a:t>
            </a:r>
            <a:r>
              <a:rPr lang="en-US" sz="1000">
                <a:latin typeface="Montserrat"/>
                <a:ea typeface="Montserrat"/>
                <a:cs typeface="Montserrat"/>
                <a:sym typeface="Montserrat"/>
              </a:rPr>
              <a:t> college GPAs.</a:t>
            </a:r>
            <a:endParaRPr b="1" sz="10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Significant Interaction</a:t>
            </a:r>
            <a:r>
              <a:rPr lang="en-US" sz="1100">
                <a:latin typeface="Arial"/>
                <a:ea typeface="Arial"/>
                <a:cs typeface="Arial"/>
                <a:sym typeface="Arial"/>
              </a:rPr>
              <a:t>:</a:t>
            </a:r>
            <a:r>
              <a:rPr b="1" lang="en-US" sz="1100">
                <a:latin typeface="Arial"/>
                <a:ea typeface="Arial"/>
                <a:cs typeface="Arial"/>
                <a:sym typeface="Arial"/>
              </a:rPr>
              <a:t>Male × Asian</a:t>
            </a:r>
            <a:r>
              <a:rPr lang="en-US" sz="1100">
                <a:latin typeface="Arial"/>
                <a:ea typeface="Arial"/>
                <a:cs typeface="Arial"/>
                <a:sym typeface="Arial"/>
              </a:rPr>
              <a:t>: The coefficient is positive (0.3965) and statistically significant (p = 0.011). This suggests that Asian male students perform significantly better in terms of cumulative GPA compared to their female counterparts within the Asian group.</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100">
                <a:latin typeface="Arial"/>
                <a:ea typeface="Arial"/>
                <a:cs typeface="Arial"/>
                <a:sym typeface="Arial"/>
              </a:rPr>
              <a:t>From graph: Female students display more consistent performance across race/ethnicity groups, with relatively smaller variations in average cumulative GPA. This indicates that gender has less influence on GPA within female groups across race/ethnicity compared to males.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91" name="Google Shape;291;g31c3dca4d29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c3dca4d29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1c3dca4d29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is a significant dip in male GPAs for a specific(Southwest) region, followed by a dramatic increase in another (West) region. This suggests that male students' performance is more regionally sensitive. This might also due to the </a:t>
            </a:r>
            <a:r>
              <a:rPr lang="en-US"/>
              <a:t>insufficient</a:t>
            </a:r>
            <a:r>
              <a:rPr lang="en-US"/>
              <a:t> sample sizes for some regions (only 6 male samples from Southwest region)</a:t>
            </a:r>
            <a:endParaRPr/>
          </a:p>
        </p:txBody>
      </p:sp>
      <p:sp>
        <p:nvSpPr>
          <p:cNvPr id="300" name="Google Shape;300;g31c3dca4d29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c3dca4d29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c3dca4d29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Clr>
                <a:schemeClr val="dk1"/>
              </a:buClr>
              <a:buSzPts val="1000"/>
              <a:buFont typeface="Montserrat"/>
              <a:buChar char="●"/>
            </a:pPr>
            <a:r>
              <a:rPr lang="en-US" sz="1000">
                <a:latin typeface="Montserrat"/>
                <a:ea typeface="Montserrat"/>
                <a:cs typeface="Montserrat"/>
                <a:sym typeface="Montserrat"/>
              </a:rPr>
              <a:t>Conversely, a significant three-way interaction shows that </a:t>
            </a:r>
            <a:r>
              <a:rPr b="1" lang="en-US" sz="1000">
                <a:solidFill>
                  <a:srgbClr val="13A694"/>
                </a:solidFill>
                <a:latin typeface="Montserrat"/>
                <a:ea typeface="Montserrat"/>
                <a:cs typeface="Montserrat"/>
                <a:sym typeface="Montserrat"/>
              </a:rPr>
              <a:t>male Asian</a:t>
            </a:r>
            <a:r>
              <a:rPr lang="en-US" sz="1000">
                <a:latin typeface="Montserrat"/>
                <a:ea typeface="Montserrat"/>
                <a:cs typeface="Montserrat"/>
                <a:sym typeface="Montserrat"/>
              </a:rPr>
              <a:t> students from the </a:t>
            </a:r>
            <a:r>
              <a:rPr b="1" lang="en-US" sz="1000">
                <a:solidFill>
                  <a:srgbClr val="13A694"/>
                </a:solidFill>
                <a:latin typeface="Montserrat"/>
                <a:ea typeface="Montserrat"/>
                <a:cs typeface="Montserrat"/>
                <a:sym typeface="Montserrat"/>
              </a:rPr>
              <a:t>Midwest outperform</a:t>
            </a:r>
            <a:r>
              <a:rPr lang="en-US" sz="1000">
                <a:latin typeface="Montserrat"/>
                <a:ea typeface="Montserrat"/>
                <a:cs typeface="Montserrat"/>
                <a:sym typeface="Montserrat"/>
              </a:rPr>
              <a:t> expectations.</a:t>
            </a:r>
            <a:endParaRPr b="1" sz="1000">
              <a:latin typeface="Arial"/>
              <a:ea typeface="Arial"/>
              <a:cs typeface="Arial"/>
              <a:sym typeface="Arial"/>
            </a:endParaRPr>
          </a:p>
          <a:p>
            <a:pPr indent="0" lvl="0" marL="0" rtl="0" algn="l">
              <a:spcBef>
                <a:spcPts val="0"/>
              </a:spcBef>
              <a:spcAft>
                <a:spcPts val="0"/>
              </a:spcAft>
              <a:buNone/>
            </a:pPr>
            <a:r>
              <a:rPr b="1" lang="en-US" sz="1100">
                <a:latin typeface="Arial"/>
                <a:ea typeface="Arial"/>
                <a:cs typeface="Arial"/>
                <a:sym typeface="Arial"/>
              </a:rPr>
              <a:t>Asian Male Midwest: </a:t>
            </a:r>
            <a:r>
              <a:rPr lang="en-US" sz="1100">
                <a:latin typeface="Arial"/>
                <a:ea typeface="Arial"/>
                <a:cs typeface="Arial"/>
                <a:sym typeface="Arial"/>
              </a:rPr>
              <a:t>Asian male students from the Midwest exhibit significantly higher GPAs compared to the reference group (p=0.017, coefficient = 1.5093).</a:t>
            </a:r>
            <a:endParaRPr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US" sz="1100">
                <a:latin typeface="Arial"/>
                <a:ea typeface="Arial"/>
                <a:cs typeface="Arial"/>
                <a:sym typeface="Arial"/>
              </a:rPr>
              <a:t>Asian Female Midwest/Southwest:</a:t>
            </a:r>
            <a:r>
              <a:rPr lang="en-US" sz="1100">
                <a:latin typeface="Arial"/>
                <a:ea typeface="Arial"/>
                <a:cs typeface="Arial"/>
                <a:sym typeface="Arial"/>
              </a:rPr>
              <a:t> The </a:t>
            </a:r>
            <a:r>
              <a:rPr b="1" lang="en-US" sz="1100">
                <a:latin typeface="Arial"/>
                <a:ea typeface="Arial"/>
                <a:cs typeface="Arial"/>
                <a:sym typeface="Arial"/>
              </a:rPr>
              <a:t>high</a:t>
            </a:r>
            <a:r>
              <a:rPr lang="en-US" sz="1100">
                <a:latin typeface="Arial"/>
                <a:ea typeface="Arial"/>
                <a:cs typeface="Arial"/>
                <a:sym typeface="Arial"/>
              </a:rPr>
              <a:t> </a:t>
            </a:r>
            <a:r>
              <a:rPr b="1" lang="en-US" sz="1100">
                <a:latin typeface="Arial"/>
                <a:ea typeface="Arial"/>
                <a:cs typeface="Arial"/>
                <a:sym typeface="Arial"/>
              </a:rPr>
              <a:t>positive coefficient</a:t>
            </a:r>
            <a:r>
              <a:rPr lang="en-US" sz="1100">
                <a:latin typeface="Arial"/>
                <a:ea typeface="Arial"/>
                <a:cs typeface="Arial"/>
                <a:sym typeface="Arial"/>
              </a:rPr>
              <a:t> means the interaction group (e.g., Asian females in Midwest or Southwest) has a higher predicted GPA </a:t>
            </a:r>
            <a:r>
              <a:rPr b="1" lang="en-US" sz="1100">
                <a:latin typeface="Arial"/>
                <a:ea typeface="Arial"/>
                <a:cs typeface="Arial"/>
                <a:sym typeface="Arial"/>
              </a:rPr>
              <a:t>relative to the baseline</a:t>
            </a:r>
            <a:r>
              <a:rPr lang="en-US" sz="1100">
                <a:latin typeface="Arial"/>
                <a:ea typeface="Arial"/>
                <a:cs typeface="Arial"/>
                <a:sym typeface="Arial"/>
              </a:rPr>
              <a:t>, but the group's absolute GPA is much lower than others.</a:t>
            </a:r>
            <a:endParaRPr/>
          </a:p>
        </p:txBody>
      </p:sp>
      <p:sp>
        <p:nvSpPr>
          <p:cNvPr id="308" name="Google Shape;308;g31c3dca4d29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c3dca4d29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g31c3dca4d29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c8ba6d2e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c8ba6d2e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31c8ba6d2e6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c8ba6d2e6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c8ba6d2e6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31c8ba6d2e6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c8ba6d2e6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c8ba6d2e6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31c8ba6d2e6_1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6830594a5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6830594a5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sz="1000">
                <a:latin typeface="Montserrat"/>
                <a:ea typeface="Montserrat"/>
                <a:cs typeface="Montserrat"/>
                <a:sym typeface="Montserrat"/>
              </a:rPr>
              <a:t>Do combinations of primary degree program and regions have a significant impact on the academic performance of student-athletes?</a:t>
            </a:r>
            <a:endParaRPr sz="1000">
              <a:latin typeface="Arial"/>
              <a:ea typeface="Arial"/>
              <a:cs typeface="Arial"/>
              <a:sym typeface="Arial"/>
            </a:endParaRPr>
          </a:p>
          <a:p>
            <a:pPr indent="0" lvl="0" marL="0" rtl="0" algn="l">
              <a:lnSpc>
                <a:spcPct val="115000"/>
              </a:lnSpc>
              <a:spcBef>
                <a:spcPts val="1000"/>
              </a:spcBef>
              <a:spcAft>
                <a:spcPts val="1000"/>
              </a:spcAft>
              <a:buClr>
                <a:schemeClr val="dk1"/>
              </a:buClr>
              <a:buSzPts val="1100"/>
              <a:buFont typeface="Arial"/>
              <a:buNone/>
            </a:pPr>
            <a:r>
              <a:rPr lang="en-US" sz="1000">
                <a:latin typeface="Montserrat"/>
                <a:ea typeface="Montserrat"/>
                <a:cs typeface="Montserrat"/>
                <a:sym typeface="Montserrat"/>
              </a:rPr>
              <a:t>Conclusion: In general, combination of primary degree program and regions has no significant impact on academic performance.</a:t>
            </a:r>
            <a:endParaRPr/>
          </a:p>
        </p:txBody>
      </p:sp>
      <p:sp>
        <p:nvSpPr>
          <p:cNvPr id="350" name="Google Shape;350;g2d6830594a5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0b3fc9753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b3fc9753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2" name="Google Shape;362;g30b3fc9753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c8722ff2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1c8722ff2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1c8722ff2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d13b1ba9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d13b1ba97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31d13b1ba97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b9490e376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b9490e376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31b9490e376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aed6778fa_0_10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27aed6778fa_0_10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b3fc975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b3fc9753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0b3fc9753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c3dca4d29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c3dca4d29_0_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1c3dca4d29_0_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c3dca4d29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c3dca4d29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language proficiency, standardized test score, geographic, sports team, overall college GPA trend</a:t>
            </a:r>
            <a:endParaRPr/>
          </a:p>
        </p:txBody>
      </p:sp>
      <p:sp>
        <p:nvSpPr>
          <p:cNvPr id="134" name="Google Shape;134;g31c3dca4d29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5fde5d09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5fde5d094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900">
                <a:solidFill>
                  <a:srgbClr val="3D3D3D"/>
                </a:solidFill>
                <a:latin typeface="Montserrat"/>
                <a:ea typeface="Montserrat"/>
                <a:cs typeface="Montserrat"/>
                <a:sym typeface="Montserrat"/>
              </a:rPr>
              <a:t>Approach:</a:t>
            </a:r>
            <a:endParaRPr b="1" sz="900">
              <a:solidFill>
                <a:srgbClr val="3D3D3D"/>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3D3D3D"/>
              </a:buClr>
              <a:buSzPts val="900"/>
              <a:buFont typeface="Montserrat Medium"/>
              <a:buAutoNum type="arabicPeriod"/>
            </a:pPr>
            <a:r>
              <a:rPr lang="en-US" sz="900">
                <a:solidFill>
                  <a:srgbClr val="3D3D3D"/>
                </a:solidFill>
                <a:latin typeface="Montserrat Medium"/>
                <a:ea typeface="Montserrat Medium"/>
                <a:cs typeface="Montserrat Medium"/>
                <a:sym typeface="Montserrat Medium"/>
              </a:rPr>
              <a:t>Separate data into </a:t>
            </a:r>
            <a:r>
              <a:rPr b="1" lang="en-US" sz="900">
                <a:solidFill>
                  <a:srgbClr val="3D3D3D"/>
                </a:solidFill>
                <a:latin typeface="Montserrat"/>
                <a:ea typeface="Montserrat"/>
                <a:cs typeface="Montserrat"/>
                <a:sym typeface="Montserrat"/>
              </a:rPr>
              <a:t>domestic</a:t>
            </a:r>
            <a:r>
              <a:rPr lang="en-US" sz="900">
                <a:solidFill>
                  <a:srgbClr val="3D3D3D"/>
                </a:solidFill>
                <a:latin typeface="Montserrat Medium"/>
                <a:ea typeface="Montserrat Medium"/>
                <a:cs typeface="Montserrat Medium"/>
                <a:sym typeface="Montserrat Medium"/>
              </a:rPr>
              <a:t> and </a:t>
            </a:r>
            <a:r>
              <a:rPr b="1" lang="en-US" sz="900">
                <a:solidFill>
                  <a:srgbClr val="3D3D3D"/>
                </a:solidFill>
                <a:latin typeface="Montserrat"/>
                <a:ea typeface="Montserrat"/>
                <a:cs typeface="Montserrat"/>
                <a:sym typeface="Montserrat"/>
              </a:rPr>
              <a:t>international</a:t>
            </a:r>
            <a:r>
              <a:rPr lang="en-US" sz="900">
                <a:solidFill>
                  <a:srgbClr val="3D3D3D"/>
                </a:solidFill>
                <a:latin typeface="Montserrat Medium"/>
                <a:ea typeface="Montserrat Medium"/>
                <a:cs typeface="Montserrat Medium"/>
                <a:sym typeface="Montserrat Medium"/>
              </a:rPr>
              <a:t> students. (Domestic: 526 (84.4%), International: 97 (15.6%))</a:t>
            </a:r>
            <a:endParaRPr sz="900">
              <a:solidFill>
                <a:srgbClr val="3D3D3D"/>
              </a:solidFill>
              <a:latin typeface="Montserrat Medium"/>
              <a:ea typeface="Montserrat Medium"/>
              <a:cs typeface="Montserrat Medium"/>
              <a:sym typeface="Montserrat Medium"/>
            </a:endParaRPr>
          </a:p>
          <a:p>
            <a:pPr indent="-285750" lvl="0" marL="457200" rtl="0" algn="l">
              <a:lnSpc>
                <a:spcPct val="115000"/>
              </a:lnSpc>
              <a:spcBef>
                <a:spcPts val="0"/>
              </a:spcBef>
              <a:spcAft>
                <a:spcPts val="0"/>
              </a:spcAft>
              <a:buClr>
                <a:srgbClr val="3D3D3D"/>
              </a:buClr>
              <a:buSzPts val="900"/>
              <a:buFont typeface="Montserrat Medium"/>
              <a:buAutoNum type="arabicPeriod"/>
            </a:pPr>
            <a:r>
              <a:rPr lang="en-US" sz="900">
                <a:solidFill>
                  <a:srgbClr val="3D3D3D"/>
                </a:solidFill>
                <a:latin typeface="Montserrat Medium"/>
                <a:ea typeface="Montserrat Medium"/>
                <a:cs typeface="Montserrat Medium"/>
                <a:sym typeface="Montserrat Medium"/>
              </a:rPr>
              <a:t>Compare the </a:t>
            </a:r>
            <a:r>
              <a:rPr b="1" lang="en-US" sz="900">
                <a:solidFill>
                  <a:srgbClr val="3D3D3D"/>
                </a:solidFill>
                <a:latin typeface="Montserrat"/>
                <a:ea typeface="Montserrat"/>
                <a:cs typeface="Montserrat"/>
                <a:sym typeface="Montserrat"/>
              </a:rPr>
              <a:t>range</a:t>
            </a:r>
            <a:r>
              <a:rPr lang="en-US" sz="900">
                <a:solidFill>
                  <a:srgbClr val="3D3D3D"/>
                </a:solidFill>
                <a:latin typeface="Montserrat Medium"/>
                <a:ea typeface="Montserrat Medium"/>
                <a:cs typeface="Montserrat Medium"/>
                <a:sym typeface="Montserrat Medium"/>
              </a:rPr>
              <a:t>, </a:t>
            </a:r>
            <a:r>
              <a:rPr b="1" lang="en-US" sz="900">
                <a:solidFill>
                  <a:srgbClr val="3D3D3D"/>
                </a:solidFill>
                <a:latin typeface="Montserrat"/>
                <a:ea typeface="Montserrat"/>
                <a:cs typeface="Montserrat"/>
                <a:sym typeface="Montserrat"/>
              </a:rPr>
              <a:t>mean</a:t>
            </a:r>
            <a:r>
              <a:rPr lang="en-US" sz="900">
                <a:solidFill>
                  <a:srgbClr val="3D3D3D"/>
                </a:solidFill>
                <a:latin typeface="Montserrat Medium"/>
                <a:ea typeface="Montserrat Medium"/>
                <a:cs typeface="Montserrat Medium"/>
                <a:sym typeface="Montserrat Medium"/>
              </a:rPr>
              <a:t>, </a:t>
            </a:r>
            <a:r>
              <a:rPr b="1" lang="en-US" sz="900">
                <a:solidFill>
                  <a:srgbClr val="3D3D3D"/>
                </a:solidFill>
                <a:latin typeface="Montserrat"/>
                <a:ea typeface="Montserrat"/>
                <a:cs typeface="Montserrat"/>
                <a:sym typeface="Montserrat"/>
              </a:rPr>
              <a:t>median</a:t>
            </a:r>
            <a:r>
              <a:rPr lang="en-US" sz="900">
                <a:solidFill>
                  <a:srgbClr val="3D3D3D"/>
                </a:solidFill>
                <a:latin typeface="Montserrat Medium"/>
                <a:ea typeface="Montserrat Medium"/>
                <a:cs typeface="Montserrat Medium"/>
                <a:sym typeface="Montserrat Medium"/>
              </a:rPr>
              <a:t> of BU GPA for </a:t>
            </a:r>
            <a:r>
              <a:rPr b="1" lang="en-US" sz="900">
                <a:solidFill>
                  <a:srgbClr val="3D3D3D"/>
                </a:solidFill>
                <a:latin typeface="Montserrat"/>
                <a:ea typeface="Montserrat"/>
                <a:cs typeface="Montserrat"/>
                <a:sym typeface="Montserrat"/>
              </a:rPr>
              <a:t>each school year</a:t>
            </a:r>
            <a:r>
              <a:rPr lang="en-US" sz="900">
                <a:solidFill>
                  <a:srgbClr val="3D3D3D"/>
                </a:solidFill>
                <a:latin typeface="Montserrat Medium"/>
                <a:ea typeface="Montserrat Medium"/>
                <a:cs typeface="Montserrat Medium"/>
                <a:sym typeface="Montserrat Medium"/>
              </a:rPr>
              <a:t>. </a:t>
            </a:r>
            <a:endParaRPr sz="900">
              <a:solidFill>
                <a:srgbClr val="3D3D3D"/>
              </a:solidFill>
              <a:latin typeface="Montserrat Medium"/>
              <a:ea typeface="Montserrat Medium"/>
              <a:cs typeface="Montserrat Medium"/>
              <a:sym typeface="Montserrat Medium"/>
            </a:endParaRPr>
          </a:p>
          <a:p>
            <a:pPr indent="-285750" lvl="1" marL="914400" rtl="0" algn="l">
              <a:lnSpc>
                <a:spcPct val="115000"/>
              </a:lnSpc>
              <a:spcBef>
                <a:spcPts val="0"/>
              </a:spcBef>
              <a:spcAft>
                <a:spcPts val="0"/>
              </a:spcAft>
              <a:buClr>
                <a:srgbClr val="3D3D3D"/>
              </a:buClr>
              <a:buSzPts val="900"/>
              <a:buFont typeface="Montserrat Medium"/>
              <a:buAutoNum type="alphaLcPeriod"/>
            </a:pPr>
            <a:r>
              <a:rPr lang="en-US" sz="900">
                <a:solidFill>
                  <a:srgbClr val="3D3D3D"/>
                </a:solidFill>
                <a:latin typeface="Montserrat Medium"/>
                <a:ea typeface="Montserrat Medium"/>
                <a:cs typeface="Montserrat Medium"/>
                <a:sym typeface="Montserrat Medium"/>
              </a:rPr>
              <a:t>Overall, except for freshman year, international students generally perform better</a:t>
            </a:r>
            <a:endParaRPr sz="900">
              <a:solidFill>
                <a:srgbClr val="3D3D3D"/>
              </a:solidFill>
              <a:latin typeface="Montserrat Medium"/>
              <a:ea typeface="Montserrat Medium"/>
              <a:cs typeface="Montserrat Medium"/>
              <a:sym typeface="Montserrat Medium"/>
            </a:endParaRPr>
          </a:p>
          <a:p>
            <a:pPr indent="-285750" lvl="1" marL="914400" rtl="0" algn="l">
              <a:lnSpc>
                <a:spcPct val="115000"/>
              </a:lnSpc>
              <a:spcBef>
                <a:spcPts val="0"/>
              </a:spcBef>
              <a:spcAft>
                <a:spcPts val="0"/>
              </a:spcAft>
              <a:buClr>
                <a:srgbClr val="3D3D3D"/>
              </a:buClr>
              <a:buSzPts val="900"/>
              <a:buFont typeface="Montserrat Medium"/>
              <a:buAutoNum type="alphaLcPeriod"/>
            </a:pPr>
            <a:r>
              <a:rPr lang="en-US" sz="900">
                <a:solidFill>
                  <a:srgbClr val="3D3D3D"/>
                </a:solidFill>
                <a:latin typeface="Montserrat Medium"/>
                <a:ea typeface="Montserrat Medium"/>
                <a:cs typeface="Montserrat Medium"/>
                <a:sym typeface="Montserrat Medium"/>
              </a:rPr>
              <a:t>For domestic students: generally wider GPA range with the presence of lower outliers (see the box plot) and larger interquartile range, indicate higher variability.</a:t>
            </a:r>
            <a:endParaRPr sz="900">
              <a:solidFill>
                <a:srgbClr val="3D3D3D"/>
              </a:solidFill>
              <a:latin typeface="Montserrat Medium"/>
              <a:ea typeface="Montserrat Medium"/>
              <a:cs typeface="Montserrat Medium"/>
              <a:sym typeface="Montserrat Medium"/>
            </a:endParaRPr>
          </a:p>
          <a:p>
            <a:pPr indent="-285750" lvl="1" marL="914400" rtl="0" algn="l">
              <a:lnSpc>
                <a:spcPct val="115000"/>
              </a:lnSpc>
              <a:spcBef>
                <a:spcPts val="0"/>
              </a:spcBef>
              <a:spcAft>
                <a:spcPts val="0"/>
              </a:spcAft>
              <a:buClr>
                <a:srgbClr val="3D3D3D"/>
              </a:buClr>
              <a:buSzPts val="900"/>
              <a:buFont typeface="Montserrat Medium"/>
              <a:buAutoNum type="alphaLcPeriod"/>
            </a:pPr>
            <a:r>
              <a:rPr lang="en-US" sz="900">
                <a:solidFill>
                  <a:srgbClr val="3D3D3D"/>
                </a:solidFill>
                <a:latin typeface="Montserrat Medium"/>
                <a:ea typeface="Montserrat Medium"/>
                <a:cs typeface="Montserrat Medium"/>
                <a:sym typeface="Montserrat Medium"/>
              </a:rPr>
              <a:t>However, the variability tends to decrease with advancing class year for both groups.</a:t>
            </a:r>
            <a:endParaRPr sz="900">
              <a:solidFill>
                <a:srgbClr val="3D3D3D"/>
              </a:solidFill>
              <a:latin typeface="Montserrat Medium"/>
              <a:ea typeface="Montserrat Medium"/>
              <a:cs typeface="Montserrat Medium"/>
              <a:sym typeface="Montserrat Medium"/>
            </a:endParaRPr>
          </a:p>
          <a:p>
            <a:pPr indent="-285750" lvl="1" marL="914400" rtl="0" algn="l">
              <a:lnSpc>
                <a:spcPct val="115000"/>
              </a:lnSpc>
              <a:spcBef>
                <a:spcPts val="0"/>
              </a:spcBef>
              <a:spcAft>
                <a:spcPts val="0"/>
              </a:spcAft>
              <a:buClr>
                <a:srgbClr val="3D3D3D"/>
              </a:buClr>
              <a:buSzPts val="900"/>
              <a:buFont typeface="Montserrat Medium"/>
              <a:buAutoNum type="alphaLcPeriod"/>
            </a:pPr>
            <a:r>
              <a:rPr lang="en-US" sz="900">
                <a:solidFill>
                  <a:srgbClr val="3D3D3D"/>
                </a:solidFill>
                <a:latin typeface="Montserrat Medium"/>
                <a:ea typeface="Montserrat Medium"/>
                <a:cs typeface="Montserrat Medium"/>
                <a:sym typeface="Montserrat Medium"/>
              </a:rPr>
              <a:t>Prove that both groups need a period of adjustment</a:t>
            </a:r>
            <a:endParaRPr sz="900">
              <a:solidFill>
                <a:srgbClr val="3D3D3D"/>
              </a:solidFill>
              <a:latin typeface="Montserrat Medium"/>
              <a:ea typeface="Montserrat Medium"/>
              <a:cs typeface="Montserrat Medium"/>
              <a:sym typeface="Montserrat Medium"/>
            </a:endParaRPr>
          </a:p>
          <a:p>
            <a:pPr indent="-285750" lvl="0" marL="457200" rtl="0" algn="l">
              <a:lnSpc>
                <a:spcPct val="115000"/>
              </a:lnSpc>
              <a:spcBef>
                <a:spcPts val="0"/>
              </a:spcBef>
              <a:spcAft>
                <a:spcPts val="0"/>
              </a:spcAft>
              <a:buClr>
                <a:srgbClr val="3D3D3D"/>
              </a:buClr>
              <a:buSzPts val="900"/>
              <a:buFont typeface="Montserrat Medium"/>
              <a:buAutoNum type="arabicPeriod"/>
            </a:pPr>
            <a:r>
              <a:rPr lang="en-US" sz="900">
                <a:solidFill>
                  <a:srgbClr val="3D3D3D"/>
                </a:solidFill>
                <a:latin typeface="Montserrat Medium"/>
                <a:ea typeface="Montserrat Medium"/>
                <a:cs typeface="Montserrat Medium"/>
                <a:sym typeface="Montserrat Medium"/>
              </a:rPr>
              <a:t>Compare the </a:t>
            </a:r>
            <a:r>
              <a:rPr b="1" lang="en-US" sz="900">
                <a:solidFill>
                  <a:srgbClr val="3D3D3D"/>
                </a:solidFill>
                <a:latin typeface="Montserrat"/>
                <a:ea typeface="Montserrat"/>
                <a:cs typeface="Montserrat"/>
                <a:sym typeface="Montserrat"/>
              </a:rPr>
              <a:t>percentage of each GPA rank</a:t>
            </a:r>
            <a:r>
              <a:rPr lang="en-US" sz="900">
                <a:solidFill>
                  <a:srgbClr val="3D3D3D"/>
                </a:solidFill>
                <a:latin typeface="Montserrat Medium"/>
                <a:ea typeface="Montserrat Medium"/>
                <a:cs typeface="Montserrat Medium"/>
                <a:sym typeface="Montserrat Medium"/>
              </a:rPr>
              <a:t> between domestic and international students.</a:t>
            </a:r>
            <a:endParaRPr sz="900">
              <a:solidFill>
                <a:srgbClr val="3D3D3D"/>
              </a:solidFill>
              <a:latin typeface="Montserrat Medium"/>
              <a:ea typeface="Montserrat Medium"/>
              <a:cs typeface="Montserrat Medium"/>
              <a:sym typeface="Montserrat Medium"/>
            </a:endParaRPr>
          </a:p>
          <a:p>
            <a:pPr indent="-285750" lvl="1" marL="914400" rtl="0" algn="l">
              <a:lnSpc>
                <a:spcPct val="115000"/>
              </a:lnSpc>
              <a:spcBef>
                <a:spcPts val="0"/>
              </a:spcBef>
              <a:spcAft>
                <a:spcPts val="0"/>
              </a:spcAft>
              <a:buClr>
                <a:srgbClr val="3D3D3D"/>
              </a:buClr>
              <a:buSzPts val="900"/>
              <a:buFont typeface="Montserrat Medium"/>
              <a:buAutoNum type="alphaLcPeriod"/>
            </a:pPr>
            <a:r>
              <a:rPr lang="en-US" sz="900">
                <a:solidFill>
                  <a:srgbClr val="3D3D3D"/>
                </a:solidFill>
                <a:latin typeface="Montserrat Medium"/>
                <a:ea typeface="Montserrat Medium"/>
                <a:cs typeface="Montserrat Medium"/>
                <a:sym typeface="Montserrat Medium"/>
              </a:rPr>
              <a:t>GPA rank: </a:t>
            </a:r>
            <a:r>
              <a:rPr lang="en-US" sz="900">
                <a:latin typeface="Montserrat Medium"/>
                <a:ea typeface="Montserrat Medium"/>
                <a:cs typeface="Montserrat Medium"/>
                <a:sym typeface="Montserrat Medium"/>
              </a:rPr>
              <a:t>C+ (2.3-2.7), B- (2.7-3.0), B (3.0-3.3), B+ (3.3-3.7), A- (3.7-4.0), A(4.0), A+ (4.0+).</a:t>
            </a:r>
            <a:endParaRPr sz="900">
              <a:latin typeface="Montserrat Medium"/>
              <a:ea typeface="Montserrat Medium"/>
              <a:cs typeface="Montserrat Medium"/>
              <a:sym typeface="Montserrat Medium"/>
            </a:endParaRPr>
          </a:p>
          <a:p>
            <a:pPr indent="-285750" lvl="1" marL="914400" rtl="0" algn="l">
              <a:lnSpc>
                <a:spcPct val="115000"/>
              </a:lnSpc>
              <a:spcBef>
                <a:spcPts val="0"/>
              </a:spcBef>
              <a:spcAft>
                <a:spcPts val="0"/>
              </a:spcAft>
              <a:buClr>
                <a:schemeClr val="dk1"/>
              </a:buClr>
              <a:buSzPts val="900"/>
              <a:buFont typeface="Montserrat Medium"/>
              <a:buAutoNum type="alphaLcPeriod"/>
            </a:pPr>
            <a:r>
              <a:rPr lang="en-US" sz="900">
                <a:latin typeface="Montserrat Medium"/>
                <a:ea typeface="Montserrat Medium"/>
                <a:cs typeface="Montserrat Medium"/>
                <a:sym typeface="Montserrat Medium"/>
              </a:rPr>
              <a:t>Generally similar in distribution, sometimes international students perform better in higher GPA ranks (see bar chart on bottom right: red bar: domestic; blue bar: international) for A- rank (3.7-4.0), 47.4% international VS. 21.8% domestic</a:t>
            </a:r>
            <a:endParaRPr sz="900">
              <a:latin typeface="Montserrat Medium"/>
              <a:ea typeface="Montserrat Medium"/>
              <a:cs typeface="Montserrat Medium"/>
              <a:sym typeface="Montserrat Medium"/>
            </a:endParaRPr>
          </a:p>
          <a:p>
            <a:pPr indent="0" lvl="0" marL="0" rtl="0" algn="l">
              <a:spcBef>
                <a:spcPts val="0"/>
              </a:spcBef>
              <a:spcAft>
                <a:spcPts val="0"/>
              </a:spcAft>
              <a:buNone/>
            </a:pPr>
            <a:r>
              <a:t/>
            </a:r>
            <a:endParaRPr sz="900">
              <a:latin typeface="Montserrat Medium"/>
              <a:ea typeface="Montserrat Medium"/>
              <a:cs typeface="Montserrat Medium"/>
              <a:sym typeface="Montserrat Medium"/>
            </a:endParaRPr>
          </a:p>
        </p:txBody>
      </p:sp>
      <p:sp>
        <p:nvSpPr>
          <p:cNvPr id="141" name="Google Shape;141;g315fde5d094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c3dca4d29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c3dca4d29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900">
                <a:latin typeface="Montserrat"/>
                <a:ea typeface="Montserrat"/>
                <a:cs typeface="Montserrat"/>
                <a:sym typeface="Montserrat"/>
              </a:rPr>
              <a:t>Minimum </a:t>
            </a:r>
            <a:r>
              <a:rPr lang="en-US" sz="900">
                <a:latin typeface="Montserrat Medium"/>
                <a:ea typeface="Montserrat Medium"/>
                <a:cs typeface="Montserrat Medium"/>
                <a:sym typeface="Montserrat Medium"/>
              </a:rPr>
              <a:t>BU GPA for student athletes:</a:t>
            </a:r>
            <a:r>
              <a:rPr b="1" lang="en-US" sz="900">
                <a:latin typeface="Montserrat"/>
                <a:ea typeface="Montserrat"/>
                <a:cs typeface="Montserrat"/>
                <a:sym typeface="Montserrat"/>
              </a:rPr>
              <a:t> 1.33</a:t>
            </a:r>
            <a:endParaRPr b="1" sz="9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900">
                <a:latin typeface="Montserrat"/>
                <a:ea typeface="Montserrat"/>
                <a:cs typeface="Montserrat"/>
                <a:sym typeface="Montserrat"/>
              </a:rPr>
              <a:t>Maximum </a:t>
            </a:r>
            <a:r>
              <a:rPr lang="en-US" sz="900">
                <a:latin typeface="Montserrat Medium"/>
                <a:ea typeface="Montserrat Medium"/>
                <a:cs typeface="Montserrat Medium"/>
                <a:sym typeface="Montserrat Medium"/>
              </a:rPr>
              <a:t>BU GPA for student athletes:</a:t>
            </a:r>
            <a:r>
              <a:rPr b="1" lang="en-US" sz="900">
                <a:latin typeface="Montserrat"/>
                <a:ea typeface="Montserrat"/>
                <a:cs typeface="Montserrat"/>
                <a:sym typeface="Montserrat"/>
              </a:rPr>
              <a:t> 4.0</a:t>
            </a:r>
            <a:endParaRPr b="1" sz="9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900">
                <a:latin typeface="Montserrat"/>
                <a:ea typeface="Montserrat"/>
                <a:cs typeface="Montserrat"/>
                <a:sym typeface="Montserrat"/>
              </a:rPr>
              <a:t>GPA Range: [1.33, 4.0]</a:t>
            </a:r>
            <a:endParaRPr sz="900"/>
          </a:p>
        </p:txBody>
      </p:sp>
      <p:sp>
        <p:nvSpPr>
          <p:cNvPr id="163" name="Google Shape;163;g31c3dca4d29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c3dca4d29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c3dca4d29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900">
                <a:solidFill>
                  <a:srgbClr val="3D3D3D"/>
                </a:solidFill>
                <a:latin typeface="Montserrat"/>
                <a:ea typeface="Montserrat"/>
                <a:cs typeface="Montserrat"/>
                <a:sym typeface="Montserrat"/>
              </a:rPr>
              <a:t>The range of accepted </a:t>
            </a:r>
            <a:r>
              <a:rPr b="1" lang="en-US" sz="900">
                <a:solidFill>
                  <a:srgbClr val="13A694"/>
                </a:solidFill>
                <a:latin typeface="Montserrat"/>
                <a:ea typeface="Montserrat"/>
                <a:cs typeface="Montserrat"/>
                <a:sym typeface="Montserrat"/>
              </a:rPr>
              <a:t>ACT</a:t>
            </a:r>
            <a:r>
              <a:rPr b="1" lang="en-US" sz="900">
                <a:solidFill>
                  <a:srgbClr val="3D3D3D"/>
                </a:solidFill>
                <a:latin typeface="Montserrat"/>
                <a:ea typeface="Montserrat"/>
                <a:cs typeface="Montserrat"/>
                <a:sym typeface="Montserrat"/>
              </a:rPr>
              <a:t> scores: </a:t>
            </a:r>
            <a:r>
              <a:rPr b="1" lang="en-US" sz="900">
                <a:solidFill>
                  <a:srgbClr val="13A694"/>
                </a:solidFill>
                <a:latin typeface="Montserrat"/>
                <a:ea typeface="Montserrat"/>
                <a:cs typeface="Montserrat"/>
                <a:sym typeface="Montserrat"/>
              </a:rPr>
              <a:t>22-35</a:t>
            </a:r>
            <a:r>
              <a:rPr b="1" lang="en-US" sz="900">
                <a:solidFill>
                  <a:srgbClr val="3D3D3D"/>
                </a:solidFill>
                <a:latin typeface="Montserrat"/>
                <a:ea typeface="Montserrat"/>
                <a:cs typeface="Montserrat"/>
                <a:sym typeface="Montserrat"/>
              </a:rPr>
              <a:t> (out of 36)</a:t>
            </a:r>
            <a:endParaRPr b="1" sz="900">
              <a:solidFill>
                <a:srgbClr val="3D3D3D"/>
              </a:solidFill>
              <a:latin typeface="Montserrat"/>
              <a:ea typeface="Montserrat"/>
              <a:cs typeface="Montserrat"/>
              <a:sym typeface="Montserrat"/>
            </a:endParaRPr>
          </a:p>
          <a:p>
            <a:pPr indent="-285750" lvl="0" marL="457200" rtl="0" algn="l">
              <a:lnSpc>
                <a:spcPct val="115000"/>
              </a:lnSpc>
              <a:spcBef>
                <a:spcPts val="0"/>
              </a:spcBef>
              <a:spcAft>
                <a:spcPts val="0"/>
              </a:spcAft>
              <a:buClr>
                <a:srgbClr val="3D3D3D"/>
              </a:buClr>
              <a:buSzPts val="900"/>
              <a:buFont typeface="Montserrat Medium"/>
              <a:buChar char="●"/>
            </a:pPr>
            <a:r>
              <a:rPr lang="en-US" sz="900">
                <a:solidFill>
                  <a:srgbClr val="3D3D3D"/>
                </a:solidFill>
                <a:latin typeface="Montserrat Medium"/>
                <a:ea typeface="Montserrat Medium"/>
                <a:cs typeface="Montserrat Medium"/>
                <a:sym typeface="Montserrat Medium"/>
              </a:rPr>
              <a:t>Out of 623 students, we have 105 submitted ACT scores. With the range from 22-35 out of 36, which is all above the national average 19.9. </a:t>
            </a:r>
            <a:endParaRPr sz="900">
              <a:solidFill>
                <a:srgbClr val="3D3D3D"/>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b="1" lang="en-US" sz="900">
                <a:solidFill>
                  <a:srgbClr val="3D3D3D"/>
                </a:solidFill>
                <a:latin typeface="Montserrat"/>
                <a:ea typeface="Montserrat"/>
                <a:cs typeface="Montserrat"/>
                <a:sym typeface="Montserrat"/>
              </a:rPr>
              <a:t>The range of accepted </a:t>
            </a:r>
            <a:r>
              <a:rPr b="1" lang="en-US" sz="900">
                <a:solidFill>
                  <a:srgbClr val="13A694"/>
                </a:solidFill>
                <a:latin typeface="Montserrat"/>
                <a:ea typeface="Montserrat"/>
                <a:cs typeface="Montserrat"/>
                <a:sym typeface="Montserrat"/>
              </a:rPr>
              <a:t>SAT</a:t>
            </a:r>
            <a:r>
              <a:rPr b="1" lang="en-US" sz="900">
                <a:solidFill>
                  <a:srgbClr val="3D3D3D"/>
                </a:solidFill>
                <a:latin typeface="Montserrat"/>
                <a:ea typeface="Montserrat"/>
                <a:cs typeface="Montserrat"/>
                <a:sym typeface="Montserrat"/>
              </a:rPr>
              <a:t> scores:</a:t>
            </a:r>
            <a:r>
              <a:rPr lang="en-US" sz="900">
                <a:solidFill>
                  <a:srgbClr val="3D3D3D"/>
                </a:solidFill>
                <a:latin typeface="Montserrat Medium"/>
                <a:ea typeface="Montserrat Medium"/>
                <a:cs typeface="Montserrat Medium"/>
                <a:sym typeface="Montserrat Medium"/>
              </a:rPr>
              <a:t> </a:t>
            </a:r>
            <a:r>
              <a:rPr b="1" lang="en-US" sz="900">
                <a:solidFill>
                  <a:srgbClr val="13A694"/>
                </a:solidFill>
                <a:latin typeface="Montserrat"/>
                <a:ea typeface="Montserrat"/>
                <a:cs typeface="Montserrat"/>
                <a:sym typeface="Montserrat"/>
              </a:rPr>
              <a:t>980-1570</a:t>
            </a:r>
            <a:r>
              <a:rPr b="1" lang="en-US" sz="900">
                <a:solidFill>
                  <a:srgbClr val="3D3D3D"/>
                </a:solidFill>
                <a:latin typeface="Montserrat"/>
                <a:ea typeface="Montserrat"/>
                <a:cs typeface="Montserrat"/>
                <a:sym typeface="Montserrat"/>
              </a:rPr>
              <a:t> (out of 1600)</a:t>
            </a:r>
            <a:endParaRPr sz="900">
              <a:solidFill>
                <a:srgbClr val="3D3D3D"/>
              </a:solidFill>
              <a:latin typeface="Montserrat Medium"/>
              <a:ea typeface="Montserrat Medium"/>
              <a:cs typeface="Montserrat Medium"/>
              <a:sym typeface="Montserrat Medium"/>
            </a:endParaRPr>
          </a:p>
          <a:p>
            <a:pPr indent="-285750" lvl="0" marL="457200" rtl="0" algn="l">
              <a:lnSpc>
                <a:spcPct val="115000"/>
              </a:lnSpc>
              <a:spcBef>
                <a:spcPts val="0"/>
              </a:spcBef>
              <a:spcAft>
                <a:spcPts val="0"/>
              </a:spcAft>
              <a:buClr>
                <a:srgbClr val="3D3D3D"/>
              </a:buClr>
              <a:buSzPts val="900"/>
              <a:buFont typeface="Montserrat Medium"/>
              <a:buChar char="●"/>
            </a:pPr>
            <a:r>
              <a:rPr lang="en-US" sz="900">
                <a:solidFill>
                  <a:srgbClr val="3D3D3D"/>
                </a:solidFill>
                <a:latin typeface="Montserrat Medium"/>
                <a:ea typeface="Montserrat Medium"/>
                <a:cs typeface="Montserrat Medium"/>
                <a:sym typeface="Montserrat Medium"/>
              </a:rPr>
              <a:t>We have 176 students submitted SAT scores. With the range from 980-1570 out of 1600, 3 falls below national average. 6 students showed outstanding performance, scoring above 1520, which is the national 95th percentile of SAT test</a:t>
            </a:r>
            <a:endParaRPr/>
          </a:p>
        </p:txBody>
      </p:sp>
      <p:sp>
        <p:nvSpPr>
          <p:cNvPr id="174" name="Google Shape;174;g31c3dca4d29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1807e379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1807e379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900">
                <a:latin typeface="Montserrat"/>
                <a:ea typeface="Montserrat"/>
                <a:cs typeface="Montserrat"/>
                <a:sym typeface="Montserrat"/>
              </a:rPr>
              <a:t>Approach:</a:t>
            </a:r>
            <a:endParaRPr b="1" sz="900">
              <a:latin typeface="Montserrat"/>
              <a:ea typeface="Montserrat"/>
              <a:cs typeface="Montserrat"/>
              <a:sym typeface="Montserrat"/>
            </a:endParaRPr>
          </a:p>
          <a:p>
            <a:pPr indent="-285750" lvl="0" marL="457200" rtl="0" algn="l">
              <a:lnSpc>
                <a:spcPct val="115000"/>
              </a:lnSpc>
              <a:spcBef>
                <a:spcPts val="0"/>
              </a:spcBef>
              <a:spcAft>
                <a:spcPts val="0"/>
              </a:spcAft>
              <a:buClr>
                <a:schemeClr val="dk1"/>
              </a:buClr>
              <a:buSzPts val="900"/>
              <a:buFont typeface="Montserrat"/>
              <a:buAutoNum type="arabicPeriod"/>
            </a:pPr>
            <a:r>
              <a:rPr lang="en-US" sz="900">
                <a:latin typeface="Montserrat"/>
                <a:ea typeface="Montserrat"/>
                <a:cs typeface="Montserrat"/>
                <a:sym typeface="Montserrat"/>
              </a:rPr>
              <a:t>For </a:t>
            </a:r>
            <a:r>
              <a:rPr b="1" lang="en-US" sz="900">
                <a:latin typeface="Montserrat"/>
                <a:ea typeface="Montserrat"/>
                <a:cs typeface="Montserrat"/>
                <a:sym typeface="Montserrat"/>
              </a:rPr>
              <a:t>domestic</a:t>
            </a:r>
            <a:r>
              <a:rPr lang="en-US" sz="900">
                <a:latin typeface="Montserrat"/>
                <a:ea typeface="Montserrat"/>
                <a:cs typeface="Montserrat"/>
                <a:sym typeface="Montserrat"/>
              </a:rPr>
              <a:t> students, group the students by their </a:t>
            </a:r>
            <a:r>
              <a:rPr b="1" lang="en-US" sz="900">
                <a:latin typeface="Montserrat"/>
                <a:ea typeface="Montserrat"/>
                <a:cs typeface="Montserrat"/>
                <a:sym typeface="Montserrat"/>
              </a:rPr>
              <a:t>home admission regions</a:t>
            </a:r>
            <a:endParaRPr b="1" sz="900">
              <a:latin typeface="Montserrat"/>
              <a:ea typeface="Montserrat"/>
              <a:cs typeface="Montserrat"/>
              <a:sym typeface="Montserrat"/>
            </a:endParaRPr>
          </a:p>
          <a:p>
            <a:pPr indent="-285750" lvl="0" marL="457200" rtl="0" algn="l">
              <a:lnSpc>
                <a:spcPct val="115000"/>
              </a:lnSpc>
              <a:spcBef>
                <a:spcPts val="0"/>
              </a:spcBef>
              <a:spcAft>
                <a:spcPts val="0"/>
              </a:spcAft>
              <a:buClr>
                <a:schemeClr val="dk1"/>
              </a:buClr>
              <a:buSzPts val="900"/>
              <a:buFont typeface="Montserrat"/>
              <a:buAutoNum type="arabicPeriod"/>
            </a:pPr>
            <a:r>
              <a:rPr lang="en-US" sz="900">
                <a:latin typeface="Montserrat"/>
                <a:ea typeface="Montserrat"/>
                <a:cs typeface="Montserrat"/>
                <a:sym typeface="Montserrat"/>
              </a:rPr>
              <a:t>For </a:t>
            </a:r>
            <a:r>
              <a:rPr b="1" lang="en-US" sz="900">
                <a:latin typeface="Montserrat"/>
                <a:ea typeface="Montserrat"/>
                <a:cs typeface="Montserrat"/>
                <a:sym typeface="Montserrat"/>
              </a:rPr>
              <a:t>international</a:t>
            </a:r>
            <a:r>
              <a:rPr lang="en-US" sz="900">
                <a:latin typeface="Montserrat"/>
                <a:ea typeface="Montserrat"/>
                <a:cs typeface="Montserrat"/>
                <a:sym typeface="Montserrat"/>
              </a:rPr>
              <a:t> students, group the students by their </a:t>
            </a:r>
            <a:r>
              <a:rPr b="1" lang="en-US" sz="900">
                <a:latin typeface="Montserrat"/>
                <a:ea typeface="Montserrat"/>
                <a:cs typeface="Montserrat"/>
                <a:sym typeface="Montserrat"/>
              </a:rPr>
              <a:t>region of citizenship </a:t>
            </a:r>
            <a:r>
              <a:rPr lang="en-US" sz="900">
                <a:latin typeface="Montserrat"/>
                <a:ea typeface="Montserrat"/>
                <a:cs typeface="Montserrat"/>
                <a:sym typeface="Montserrat"/>
              </a:rPr>
              <a:t>(detailed country name encrypted)</a:t>
            </a:r>
            <a:endParaRPr sz="900">
              <a:latin typeface="Montserrat"/>
              <a:ea typeface="Montserrat"/>
              <a:cs typeface="Montserrat"/>
              <a:sym typeface="Montserrat"/>
            </a:endParaRPr>
          </a:p>
          <a:p>
            <a:pPr indent="-285750" lvl="0" marL="457200" rtl="0" algn="l">
              <a:lnSpc>
                <a:spcPct val="115000"/>
              </a:lnSpc>
              <a:spcBef>
                <a:spcPts val="0"/>
              </a:spcBef>
              <a:spcAft>
                <a:spcPts val="0"/>
              </a:spcAft>
              <a:buClr>
                <a:schemeClr val="dk1"/>
              </a:buClr>
              <a:buSzPts val="900"/>
              <a:buFont typeface="Montserrat"/>
              <a:buAutoNum type="arabicPeriod"/>
            </a:pPr>
            <a:r>
              <a:rPr lang="en-US" sz="900">
                <a:latin typeface="Montserrat"/>
                <a:ea typeface="Montserrat"/>
                <a:cs typeface="Montserrat"/>
                <a:sym typeface="Montserrat"/>
              </a:rPr>
              <a:t>Compare the </a:t>
            </a:r>
            <a:r>
              <a:rPr b="1" lang="en-US" sz="900">
                <a:latin typeface="Montserrat"/>
                <a:ea typeface="Montserrat"/>
                <a:cs typeface="Montserrat"/>
                <a:sym typeface="Montserrat"/>
              </a:rPr>
              <a:t>latest cumulative GPA</a:t>
            </a:r>
            <a:endParaRPr b="1" sz="900">
              <a:latin typeface="Montserrat"/>
              <a:ea typeface="Montserrat"/>
              <a:cs typeface="Montserrat"/>
              <a:sym typeface="Montserrat"/>
            </a:endParaRPr>
          </a:p>
          <a:p>
            <a:pPr indent="0" lvl="0" marL="0" rtl="0" algn="l">
              <a:lnSpc>
                <a:spcPct val="115000"/>
              </a:lnSpc>
              <a:spcBef>
                <a:spcPts val="0"/>
              </a:spcBef>
              <a:spcAft>
                <a:spcPts val="0"/>
              </a:spcAft>
              <a:buNone/>
            </a:pPr>
            <a:r>
              <a:t/>
            </a:r>
            <a:endParaRPr sz="900">
              <a:latin typeface="Montserrat"/>
              <a:ea typeface="Montserrat"/>
              <a:cs typeface="Montserrat"/>
              <a:sym typeface="Montserrat"/>
            </a:endParaRPr>
          </a:p>
          <a:p>
            <a:pPr indent="0" lvl="0" marL="0" rtl="0" algn="l">
              <a:spcBef>
                <a:spcPts val="0"/>
              </a:spcBef>
              <a:spcAft>
                <a:spcPts val="0"/>
              </a:spcAft>
              <a:buNone/>
            </a:pPr>
            <a:r>
              <a:rPr lang="en-US" sz="1100">
                <a:latin typeface="Arial"/>
                <a:ea typeface="Arial"/>
                <a:cs typeface="Arial"/>
                <a:sym typeface="Arial"/>
              </a:rPr>
              <a:t>Students from the </a:t>
            </a:r>
            <a:r>
              <a:rPr b="1" lang="en-US" sz="1100">
                <a:latin typeface="Arial"/>
                <a:ea typeface="Arial"/>
                <a:cs typeface="Arial"/>
                <a:sym typeface="Arial"/>
              </a:rPr>
              <a:t>Midwest</a:t>
            </a:r>
            <a:r>
              <a:rPr lang="en-US" sz="1100">
                <a:latin typeface="Arial"/>
                <a:ea typeface="Arial"/>
                <a:cs typeface="Arial"/>
                <a:sym typeface="Arial"/>
              </a:rPr>
              <a:t> and </a:t>
            </a:r>
            <a:r>
              <a:rPr b="1" lang="en-US" sz="1100">
                <a:latin typeface="Arial"/>
                <a:ea typeface="Arial"/>
                <a:cs typeface="Arial"/>
                <a:sym typeface="Arial"/>
              </a:rPr>
              <a:t>South</a:t>
            </a:r>
            <a:r>
              <a:rPr lang="en-US" sz="1100">
                <a:latin typeface="Arial"/>
                <a:ea typeface="Arial"/>
                <a:cs typeface="Arial"/>
                <a:sym typeface="Arial"/>
              </a:rPr>
              <a:t> regions generally perform better academically, with consistently high median GPAs across years. The </a:t>
            </a:r>
            <a:r>
              <a:rPr b="1" lang="en-US" sz="1100">
                <a:latin typeface="Arial"/>
                <a:ea typeface="Arial"/>
                <a:cs typeface="Arial"/>
                <a:sym typeface="Arial"/>
              </a:rPr>
              <a:t>Pacific</a:t>
            </a:r>
            <a:r>
              <a:rPr lang="en-US" sz="1100">
                <a:latin typeface="Arial"/>
                <a:ea typeface="Arial"/>
                <a:cs typeface="Arial"/>
                <a:sym typeface="Arial"/>
              </a:rPr>
              <a:t> also shows strong performance. In contrast, the </a:t>
            </a:r>
            <a:r>
              <a:rPr b="1" lang="en-US" sz="1100">
                <a:latin typeface="Arial"/>
                <a:ea typeface="Arial"/>
                <a:cs typeface="Arial"/>
                <a:sym typeface="Arial"/>
              </a:rPr>
              <a:t>Southwest</a:t>
            </a:r>
            <a:r>
              <a:rPr lang="en-US" sz="1100">
                <a:latin typeface="Arial"/>
                <a:ea typeface="Arial"/>
                <a:cs typeface="Arial"/>
                <a:sym typeface="Arial"/>
              </a:rPr>
              <a:t> region tends to have the lowest median GPAs, suggesting a potential need for academic support.</a:t>
            </a:r>
            <a:endParaRPr sz="1100">
              <a:latin typeface="Arial"/>
              <a:ea typeface="Arial"/>
              <a:cs typeface="Arial"/>
              <a:sym typeface="Arial"/>
            </a:endParaRPr>
          </a:p>
        </p:txBody>
      </p:sp>
      <p:sp>
        <p:nvSpPr>
          <p:cNvPr id="183" name="Google Shape;183;g311807e379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90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8" y="-1417297"/>
            <a:ext cx="3522900" cy="110295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7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665" y="2265127"/>
            <a:ext cx="5183100" cy="2004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02" y="-680874"/>
            <a:ext cx="5183100" cy="78963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3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p:nvPr/>
        </p:nvSpPr>
        <p:spPr>
          <a:xfrm>
            <a:off x="440683"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581193" y="3043910"/>
            <a:ext cx="11029500" cy="149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 type="body"/>
          </p:nvPr>
        </p:nvSpPr>
        <p:spPr>
          <a:xfrm>
            <a:off x="581193"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7"/>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87219" y="2250892"/>
            <a:ext cx="5087100" cy="5361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8"/>
          <p:cNvSpPr txBox="1"/>
          <p:nvPr>
            <p:ph idx="2" type="body"/>
          </p:nvPr>
        </p:nvSpPr>
        <p:spPr>
          <a:xfrm>
            <a:off x="581194"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8"/>
          <p:cNvSpPr txBox="1"/>
          <p:nvPr>
            <p:ph idx="3" type="body"/>
          </p:nvPr>
        </p:nvSpPr>
        <p:spPr>
          <a:xfrm>
            <a:off x="6523735" y="2250892"/>
            <a:ext cx="5087100" cy="553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8"/>
          <p:cNvSpPr txBox="1"/>
          <p:nvPr>
            <p:ph idx="4" type="body"/>
          </p:nvPr>
        </p:nvSpPr>
        <p:spPr>
          <a:xfrm>
            <a:off x="6217709"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8"/>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3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500" cy="689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90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70100" cy="6894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00" cy="3557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1pPr>
            <a:lvl2pPr lvl="1"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2pPr>
            <a:lvl3pPr lvl="2"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3pPr>
            <a:lvl4pPr lvl="3"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4pPr>
            <a:lvl5pPr lvl="4"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5pPr>
            <a:lvl6pPr lvl="5"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500" cy="598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1189500"/>
          </a:xfrm>
          <a:prstGeom prst="rect">
            <a:avLst/>
          </a:prstGeom>
          <a:noFill/>
          <a:ln>
            <a:noFill/>
          </a:ln>
        </p:spPr>
        <p:txBody>
          <a:bodyPr anchorCtr="0" anchor="b" bIns="45700" lIns="91425" spcFirstLastPara="1" rIns="91425" wrap="square" tIns="45700">
            <a:normAutofit/>
          </a:bodyPr>
          <a:lstStyle>
            <a:lvl1pPr lvl="0" marR="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500" cy="3522900"/>
          </a:xfrm>
          <a:prstGeom prst="rect">
            <a:avLst/>
          </a:prstGeom>
          <a:noFill/>
          <a:ln>
            <a:noFill/>
          </a:ln>
        </p:spPr>
        <p:txBody>
          <a:bodyPr anchorCtr="0" anchor="ctr" bIns="45700" lIns="91425" spcFirstLastPara="1" rIns="91425" wrap="square" tIns="45700">
            <a:normAutofit/>
          </a:bodyPr>
          <a:lstStyle>
            <a:lvl1pPr indent="-333756" lvl="0" marL="457200" marR="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1.jpg"/><Relationship Id="rId5"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nvSpPr>
        <p:spPr>
          <a:xfrm>
            <a:off x="441699" y="1917175"/>
            <a:ext cx="77808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3A694"/>
              </a:buClr>
              <a:buSzPts val="6000"/>
              <a:buFont typeface="Bebas Neue"/>
              <a:buNone/>
            </a:pPr>
            <a:r>
              <a:rPr lang="en-US" sz="6000">
                <a:solidFill>
                  <a:srgbClr val="13A694"/>
                </a:solidFill>
                <a:latin typeface="Bebas Neue"/>
                <a:ea typeface="Bebas Neue"/>
                <a:cs typeface="Bebas Neue"/>
                <a:sym typeface="Bebas Neue"/>
              </a:rPr>
              <a:t>BU Spark! BU Athletics</a:t>
            </a:r>
            <a:endParaRPr sz="6000">
              <a:solidFill>
                <a:srgbClr val="13A694"/>
              </a:solidFill>
              <a:latin typeface="Bebas Neue"/>
              <a:ea typeface="Bebas Neue"/>
              <a:cs typeface="Bebas Neue"/>
              <a:sym typeface="Bebas Neue"/>
            </a:endParaRPr>
          </a:p>
          <a:p>
            <a:pPr indent="0" lvl="0" marL="0" marR="0" rtl="0" algn="l">
              <a:lnSpc>
                <a:spcPct val="100000"/>
              </a:lnSpc>
              <a:spcBef>
                <a:spcPts val="0"/>
              </a:spcBef>
              <a:spcAft>
                <a:spcPts val="0"/>
              </a:spcAft>
              <a:buClr>
                <a:srgbClr val="13A694"/>
              </a:buClr>
              <a:buSzPts val="6000"/>
              <a:buFont typeface="Bebas Neue"/>
              <a:buNone/>
            </a:pPr>
            <a:r>
              <a:t/>
            </a:r>
            <a:endParaRPr b="0" i="0" sz="6600" u="none" cap="none" strike="noStrike">
              <a:solidFill>
                <a:srgbClr val="13A694"/>
              </a:solidFill>
              <a:latin typeface="Bebas Neue"/>
              <a:ea typeface="Bebas Neue"/>
              <a:cs typeface="Bebas Neue"/>
              <a:sym typeface="Bebas Neue"/>
            </a:endParaRPr>
          </a:p>
        </p:txBody>
      </p:sp>
      <p:pic>
        <p:nvPicPr>
          <p:cNvPr id="101" name="Google Shape;101;p13"/>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sp>
        <p:nvSpPr>
          <p:cNvPr id="102" name="Google Shape;102;p13"/>
          <p:cNvSpPr txBox="1"/>
          <p:nvPr/>
        </p:nvSpPr>
        <p:spPr>
          <a:xfrm>
            <a:off x="626300" y="3248950"/>
            <a:ext cx="5558400" cy="213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100">
                <a:solidFill>
                  <a:schemeClr val="lt2"/>
                </a:solidFill>
                <a:latin typeface="Montserrat Medium"/>
                <a:ea typeface="Montserrat Medium"/>
                <a:cs typeface="Montserrat Medium"/>
                <a:sym typeface="Montserrat Medium"/>
              </a:rPr>
              <a:t>Yuchen Li</a:t>
            </a:r>
            <a:endParaRPr sz="2100">
              <a:solidFill>
                <a:schemeClr val="lt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US" sz="2100">
                <a:solidFill>
                  <a:schemeClr val="lt2"/>
                </a:solidFill>
                <a:latin typeface="Montserrat Medium"/>
                <a:ea typeface="Montserrat Medium"/>
                <a:cs typeface="Montserrat Medium"/>
                <a:sym typeface="Montserrat Medium"/>
              </a:rPr>
              <a:t>Shiyi Chen</a:t>
            </a:r>
            <a:endParaRPr sz="2100">
              <a:solidFill>
                <a:schemeClr val="lt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US" sz="2100">
                <a:solidFill>
                  <a:schemeClr val="lt2"/>
                </a:solidFill>
                <a:latin typeface="Montserrat Medium"/>
                <a:ea typeface="Montserrat Medium"/>
                <a:cs typeface="Montserrat Medium"/>
                <a:sym typeface="Montserrat Medium"/>
              </a:rPr>
              <a:t>Gukai Chen</a:t>
            </a:r>
            <a:endParaRPr sz="2100">
              <a:solidFill>
                <a:schemeClr val="lt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2"/>
          <p:cNvPicPr preferRelativeResize="0"/>
          <p:nvPr/>
        </p:nvPicPr>
        <p:blipFill>
          <a:blip r:embed="rId3">
            <a:alphaModFix/>
          </a:blip>
          <a:stretch>
            <a:fillRect/>
          </a:stretch>
        </p:blipFill>
        <p:spPr>
          <a:xfrm>
            <a:off x="152400" y="3674300"/>
            <a:ext cx="4067175" cy="2985775"/>
          </a:xfrm>
          <a:prstGeom prst="rect">
            <a:avLst/>
          </a:prstGeom>
          <a:noFill/>
          <a:ln>
            <a:noFill/>
          </a:ln>
        </p:spPr>
      </p:pic>
      <p:pic>
        <p:nvPicPr>
          <p:cNvPr id="209" name="Google Shape;209;p22"/>
          <p:cNvPicPr preferRelativeResize="0"/>
          <p:nvPr/>
        </p:nvPicPr>
        <p:blipFill>
          <a:blip r:embed="rId4">
            <a:alphaModFix/>
          </a:blip>
          <a:stretch>
            <a:fillRect/>
          </a:stretch>
        </p:blipFill>
        <p:spPr>
          <a:xfrm>
            <a:off x="152400" y="692975"/>
            <a:ext cx="4191000" cy="2981325"/>
          </a:xfrm>
          <a:prstGeom prst="rect">
            <a:avLst/>
          </a:prstGeom>
          <a:noFill/>
          <a:ln>
            <a:noFill/>
          </a:ln>
        </p:spPr>
      </p:pic>
      <p:pic>
        <p:nvPicPr>
          <p:cNvPr id="210" name="Google Shape;210;p22"/>
          <p:cNvPicPr preferRelativeResize="0"/>
          <p:nvPr/>
        </p:nvPicPr>
        <p:blipFill>
          <a:blip r:embed="rId5">
            <a:alphaModFix/>
          </a:blip>
          <a:stretch>
            <a:fillRect/>
          </a:stretch>
        </p:blipFill>
        <p:spPr>
          <a:xfrm>
            <a:off x="4219575" y="692975"/>
            <a:ext cx="4286250" cy="2981325"/>
          </a:xfrm>
          <a:prstGeom prst="rect">
            <a:avLst/>
          </a:prstGeom>
          <a:noFill/>
          <a:ln>
            <a:noFill/>
          </a:ln>
        </p:spPr>
      </p:pic>
      <p:pic>
        <p:nvPicPr>
          <p:cNvPr id="211" name="Google Shape;211;p22"/>
          <p:cNvPicPr preferRelativeResize="0"/>
          <p:nvPr/>
        </p:nvPicPr>
        <p:blipFill>
          <a:blip r:embed="rId6">
            <a:alphaModFix/>
          </a:blip>
          <a:stretch>
            <a:fillRect/>
          </a:stretch>
        </p:blipFill>
        <p:spPr>
          <a:xfrm>
            <a:off x="4343405" y="3676525"/>
            <a:ext cx="4067175" cy="2981325"/>
          </a:xfrm>
          <a:prstGeom prst="rect">
            <a:avLst/>
          </a:prstGeom>
          <a:noFill/>
          <a:ln>
            <a:noFill/>
          </a:ln>
        </p:spPr>
      </p:pic>
      <p:sp>
        <p:nvSpPr>
          <p:cNvPr id="212" name="Google Shape;212;p22"/>
          <p:cNvSpPr txBox="1"/>
          <p:nvPr/>
        </p:nvSpPr>
        <p:spPr>
          <a:xfrm>
            <a:off x="8410575" y="2486850"/>
            <a:ext cx="36168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Students from </a:t>
            </a:r>
            <a:r>
              <a:rPr b="1" lang="en-US" sz="1800">
                <a:solidFill>
                  <a:schemeClr val="accent2"/>
                </a:solidFill>
                <a:latin typeface="Montserrat"/>
                <a:ea typeface="Montserrat"/>
                <a:cs typeface="Montserrat"/>
                <a:sym typeface="Montserrat"/>
              </a:rPr>
              <a:t>Baguette</a:t>
            </a:r>
            <a:r>
              <a:rPr lang="en-US" sz="1800">
                <a:solidFill>
                  <a:schemeClr val="dk2"/>
                </a:solidFill>
                <a:latin typeface="Montserrat Medium"/>
                <a:ea typeface="Montserrat Medium"/>
                <a:cs typeface="Montserrat Medium"/>
                <a:sym typeface="Montserrat Medium"/>
              </a:rPr>
              <a:t> and </a:t>
            </a:r>
            <a:r>
              <a:rPr b="1" lang="en-US" sz="1800">
                <a:solidFill>
                  <a:srgbClr val="FF9900"/>
                </a:solidFill>
                <a:latin typeface="Montserrat"/>
                <a:ea typeface="Montserrat"/>
                <a:cs typeface="Montserrat"/>
                <a:sym typeface="Montserrat"/>
              </a:rPr>
              <a:t>Wheat</a:t>
            </a:r>
            <a:r>
              <a:rPr b="1" lang="en-US" sz="1800">
                <a:solidFill>
                  <a:schemeClr val="accent2"/>
                </a:solidFill>
                <a:latin typeface="Montserrat"/>
                <a:ea typeface="Montserrat"/>
                <a:cs typeface="Montserrat"/>
                <a:sym typeface="Montserrat"/>
              </a:rPr>
              <a:t> </a:t>
            </a:r>
            <a:r>
              <a:rPr lang="en-US" sz="1800">
                <a:solidFill>
                  <a:schemeClr val="dk2"/>
                </a:solidFill>
                <a:latin typeface="Montserrat Medium"/>
                <a:ea typeface="Montserrat Medium"/>
                <a:cs typeface="Montserrat Medium"/>
                <a:sym typeface="Montserrat Medium"/>
              </a:rPr>
              <a:t>regions generally perform </a:t>
            </a:r>
            <a:r>
              <a:rPr b="1" lang="en-US" sz="1800">
                <a:solidFill>
                  <a:schemeClr val="dk2"/>
                </a:solidFill>
                <a:latin typeface="Montserrat"/>
                <a:ea typeface="Montserrat"/>
                <a:cs typeface="Montserrat"/>
                <a:sym typeface="Montserrat"/>
              </a:rPr>
              <a:t>better</a:t>
            </a:r>
            <a:r>
              <a:rPr lang="en-US" sz="1800">
                <a:solidFill>
                  <a:schemeClr val="dk2"/>
                </a:solidFill>
                <a:latin typeface="Montserrat Medium"/>
                <a:ea typeface="Montserrat Medium"/>
                <a:cs typeface="Montserrat Medium"/>
                <a:sym typeface="Montserrat Medium"/>
              </a:rPr>
              <a:t> academically</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980000"/>
                </a:solidFill>
                <a:latin typeface="Montserrat"/>
                <a:ea typeface="Montserrat"/>
                <a:cs typeface="Montserrat"/>
                <a:sym typeface="Montserrat"/>
              </a:rPr>
              <a:t>Ciabatta</a:t>
            </a:r>
            <a:r>
              <a:rPr lang="en-US" sz="1800">
                <a:solidFill>
                  <a:schemeClr val="dk2"/>
                </a:solidFill>
                <a:latin typeface="Montserrat Medium"/>
                <a:ea typeface="Montserrat Medium"/>
                <a:cs typeface="Montserrat Medium"/>
                <a:sym typeface="Montserrat Medium"/>
              </a:rPr>
              <a:t> region shows </a:t>
            </a:r>
            <a:r>
              <a:rPr b="1" lang="en-US" sz="1800">
                <a:solidFill>
                  <a:schemeClr val="dk2"/>
                </a:solidFill>
                <a:latin typeface="Montserrat"/>
                <a:ea typeface="Montserrat"/>
                <a:cs typeface="Montserrat"/>
                <a:sym typeface="Montserrat"/>
              </a:rPr>
              <a:t>strong</a:t>
            </a:r>
            <a:r>
              <a:rPr lang="en-US" sz="1800">
                <a:solidFill>
                  <a:schemeClr val="dk2"/>
                </a:solidFill>
                <a:latin typeface="Montserrat Medium"/>
                <a:ea typeface="Montserrat Medium"/>
                <a:cs typeface="Montserrat Medium"/>
                <a:sym typeface="Montserrat Medium"/>
              </a:rPr>
              <a:t> performance in </a:t>
            </a:r>
            <a:r>
              <a:rPr b="1" lang="en-US" sz="1800">
                <a:solidFill>
                  <a:schemeClr val="dk2"/>
                </a:solidFill>
                <a:latin typeface="Montserrat"/>
                <a:ea typeface="Montserrat"/>
                <a:cs typeface="Montserrat"/>
                <a:sym typeface="Montserrat"/>
              </a:rPr>
              <a:t>Freshman</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Sophomore</a:t>
            </a:r>
            <a:r>
              <a:rPr lang="en-US" sz="1800">
                <a:solidFill>
                  <a:schemeClr val="dk2"/>
                </a:solidFill>
                <a:latin typeface="Montserrat Medium"/>
                <a:ea typeface="Montserrat Medium"/>
                <a:cs typeface="Montserrat Medium"/>
                <a:sym typeface="Montserrat Medium"/>
              </a:rPr>
              <a:t> year, but turns into region with </a:t>
            </a:r>
            <a:r>
              <a:rPr b="1" lang="en-US" sz="1800">
                <a:solidFill>
                  <a:schemeClr val="dk2"/>
                </a:solidFill>
                <a:latin typeface="Montserrat"/>
                <a:ea typeface="Montserrat"/>
                <a:cs typeface="Montserrat"/>
                <a:sym typeface="Montserrat"/>
              </a:rPr>
              <a:t>lowest</a:t>
            </a:r>
            <a:r>
              <a:rPr lang="en-US" sz="1800">
                <a:solidFill>
                  <a:schemeClr val="dk2"/>
                </a:solidFill>
                <a:latin typeface="Montserrat Medium"/>
                <a:ea typeface="Montserrat Medium"/>
                <a:cs typeface="Montserrat Medium"/>
                <a:sym typeface="Montserrat Medium"/>
              </a:rPr>
              <a:t> median GPAs in </a:t>
            </a:r>
            <a:r>
              <a:rPr b="1" lang="en-US" sz="1800">
                <a:solidFill>
                  <a:schemeClr val="dk2"/>
                </a:solidFill>
                <a:latin typeface="Montserrat"/>
                <a:ea typeface="Montserrat"/>
                <a:cs typeface="Montserrat"/>
                <a:sym typeface="Montserrat"/>
              </a:rPr>
              <a:t>Junior </a:t>
            </a:r>
            <a:r>
              <a:rPr lang="en-US" sz="1800">
                <a:solidFill>
                  <a:schemeClr val="dk2"/>
                </a:solidFill>
                <a:latin typeface="Montserrat Medium"/>
                <a:ea typeface="Montserrat Medium"/>
                <a:cs typeface="Montserrat Medium"/>
                <a:sym typeface="Montserrat Medium"/>
              </a:rPr>
              <a:t>and </a:t>
            </a:r>
            <a:r>
              <a:rPr b="1" lang="en-US" sz="1800">
                <a:solidFill>
                  <a:schemeClr val="dk2"/>
                </a:solidFill>
                <a:latin typeface="Montserrat"/>
                <a:ea typeface="Montserrat"/>
                <a:cs typeface="Montserrat"/>
                <a:sym typeface="Montserrat"/>
              </a:rPr>
              <a:t>Senior</a:t>
            </a:r>
            <a:r>
              <a:rPr lang="en-US" sz="1800">
                <a:solidFill>
                  <a:schemeClr val="dk2"/>
                </a:solidFill>
                <a:latin typeface="Montserrat Medium"/>
                <a:ea typeface="Montserrat Medium"/>
                <a:cs typeface="Montserrat Medium"/>
                <a:sym typeface="Montserrat Medium"/>
              </a:rPr>
              <a:t> year</a:t>
            </a:r>
            <a:endParaRPr sz="1800">
              <a:solidFill>
                <a:schemeClr val="dk2"/>
              </a:solidFill>
              <a:latin typeface="Montserrat Medium"/>
              <a:ea typeface="Montserrat Medium"/>
              <a:cs typeface="Montserrat Medium"/>
              <a:sym typeface="Montserrat Medium"/>
            </a:endParaRPr>
          </a:p>
        </p:txBody>
      </p:sp>
      <p:sp>
        <p:nvSpPr>
          <p:cNvPr id="213" name="Google Shape;213;p22"/>
          <p:cNvSpPr/>
          <p:nvPr/>
        </p:nvSpPr>
        <p:spPr>
          <a:xfrm>
            <a:off x="698500" y="969250"/>
            <a:ext cx="460500" cy="2523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4" name="Google Shape;214;p22"/>
          <p:cNvSpPr/>
          <p:nvPr/>
        </p:nvSpPr>
        <p:spPr>
          <a:xfrm>
            <a:off x="1581150" y="4026775"/>
            <a:ext cx="460500" cy="2523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5" name="Google Shape;215;p22"/>
          <p:cNvSpPr/>
          <p:nvPr/>
        </p:nvSpPr>
        <p:spPr>
          <a:xfrm>
            <a:off x="4873625" y="4026775"/>
            <a:ext cx="460500" cy="2523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6" name="Google Shape;216;p22"/>
          <p:cNvSpPr/>
          <p:nvPr/>
        </p:nvSpPr>
        <p:spPr>
          <a:xfrm>
            <a:off x="4794250" y="929500"/>
            <a:ext cx="460500" cy="2523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7" name="Google Shape;217;p22"/>
          <p:cNvSpPr/>
          <p:nvPr/>
        </p:nvSpPr>
        <p:spPr>
          <a:xfrm>
            <a:off x="771525" y="3905538"/>
            <a:ext cx="460500" cy="2523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8" name="Google Shape;218;p22"/>
          <p:cNvSpPr/>
          <p:nvPr/>
        </p:nvSpPr>
        <p:spPr>
          <a:xfrm>
            <a:off x="5508625" y="4026775"/>
            <a:ext cx="460500" cy="2523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19" name="Google Shape;219;p22"/>
          <p:cNvSpPr/>
          <p:nvPr/>
        </p:nvSpPr>
        <p:spPr>
          <a:xfrm>
            <a:off x="3233403" y="4298600"/>
            <a:ext cx="5046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20" name="Google Shape;220;p22"/>
          <p:cNvSpPr/>
          <p:nvPr/>
        </p:nvSpPr>
        <p:spPr>
          <a:xfrm>
            <a:off x="7465678" y="4229050"/>
            <a:ext cx="504600" cy="2428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21" name="Google Shape;221;p22"/>
          <p:cNvSpPr txBox="1"/>
          <p:nvPr/>
        </p:nvSpPr>
        <p:spPr>
          <a:xfrm>
            <a:off x="8890004" y="1617400"/>
            <a:ext cx="26271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International</a:t>
            </a:r>
            <a:endParaRPr b="1" sz="2500">
              <a:solidFill>
                <a:srgbClr val="13A694"/>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nvSpPr>
        <p:spPr>
          <a:xfrm>
            <a:off x="0" y="840525"/>
            <a:ext cx="12307800" cy="113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000">
                <a:solidFill>
                  <a:schemeClr val="dk2"/>
                </a:solidFill>
                <a:latin typeface="Montserrat"/>
                <a:ea typeface="Montserrat"/>
                <a:cs typeface="Montserrat"/>
                <a:sym typeface="Montserrat"/>
              </a:rPr>
              <a:t>Are there any significant differences in the academic performance of student-athletes based on their sport? </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2"/>
              </a:solidFill>
              <a:latin typeface="Montserrat"/>
              <a:ea typeface="Montserrat"/>
              <a:cs typeface="Montserrat"/>
              <a:sym typeface="Montserrat"/>
            </a:endParaRPr>
          </a:p>
        </p:txBody>
      </p:sp>
      <p:sp>
        <p:nvSpPr>
          <p:cNvPr id="228" name="Google Shape;228;p23"/>
          <p:cNvSpPr txBox="1"/>
          <p:nvPr/>
        </p:nvSpPr>
        <p:spPr>
          <a:xfrm>
            <a:off x="332750" y="5977925"/>
            <a:ext cx="26334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2"/>
                </a:solidFill>
                <a:latin typeface="Montserrat"/>
                <a:ea typeface="Montserrat"/>
                <a:cs typeface="Montserrat"/>
                <a:sym typeface="Montserrat"/>
              </a:rPr>
              <a:t>one-way ANOVA</a:t>
            </a:r>
            <a:endParaRPr b="1" sz="1800">
              <a:solidFill>
                <a:schemeClr val="dk2"/>
              </a:solidFill>
              <a:latin typeface="Montserrat"/>
              <a:ea typeface="Montserrat"/>
              <a:cs typeface="Montserrat"/>
              <a:sym typeface="Montserrat"/>
            </a:endParaRPr>
          </a:p>
        </p:txBody>
      </p:sp>
      <p:sp>
        <p:nvSpPr>
          <p:cNvPr id="229" name="Google Shape;229;p23"/>
          <p:cNvSpPr txBox="1"/>
          <p:nvPr/>
        </p:nvSpPr>
        <p:spPr>
          <a:xfrm>
            <a:off x="8424275" y="1832225"/>
            <a:ext cx="4109100" cy="21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p-value: 0.0000000000005</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p:txBody>
      </p:sp>
      <p:sp>
        <p:nvSpPr>
          <p:cNvPr id="230" name="Google Shape;230;p23"/>
          <p:cNvSpPr txBox="1"/>
          <p:nvPr/>
        </p:nvSpPr>
        <p:spPr>
          <a:xfrm>
            <a:off x="2570600" y="5896375"/>
            <a:ext cx="1014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significant difference exist in academic performance among different sport teams (p&lt;0.05)</a:t>
            </a:r>
            <a:endParaRPr/>
          </a:p>
        </p:txBody>
      </p:sp>
      <p:pic>
        <p:nvPicPr>
          <p:cNvPr id="231" name="Google Shape;231;p23"/>
          <p:cNvPicPr preferRelativeResize="0"/>
          <p:nvPr/>
        </p:nvPicPr>
        <p:blipFill>
          <a:blip r:embed="rId3">
            <a:alphaModFix/>
          </a:blip>
          <a:stretch>
            <a:fillRect/>
          </a:stretch>
        </p:blipFill>
        <p:spPr>
          <a:xfrm>
            <a:off x="694726" y="2224300"/>
            <a:ext cx="10802545" cy="3672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nvSpPr>
        <p:spPr>
          <a:xfrm>
            <a:off x="86800" y="732900"/>
            <a:ext cx="12307800" cy="113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000">
                <a:solidFill>
                  <a:schemeClr val="dk2"/>
                </a:solidFill>
                <a:latin typeface="Montserrat"/>
                <a:ea typeface="Montserrat"/>
                <a:cs typeface="Montserrat"/>
                <a:sym typeface="Montserrat"/>
              </a:rPr>
              <a:t>Are there any </a:t>
            </a:r>
            <a:r>
              <a:rPr b="1" lang="en-US" sz="2000">
                <a:solidFill>
                  <a:schemeClr val="dk2"/>
                </a:solidFill>
                <a:latin typeface="Montserrat"/>
                <a:ea typeface="Montserrat"/>
                <a:cs typeface="Montserrat"/>
                <a:sym typeface="Montserrat"/>
              </a:rPr>
              <a:t>significant</a:t>
            </a:r>
            <a:r>
              <a:rPr b="1" lang="en-US" sz="2000">
                <a:solidFill>
                  <a:schemeClr val="dk2"/>
                </a:solidFill>
                <a:latin typeface="Montserrat"/>
                <a:ea typeface="Montserrat"/>
                <a:cs typeface="Montserrat"/>
                <a:sym typeface="Montserrat"/>
              </a:rPr>
              <a:t> differences in the academic performance of student-athletes based on their sport? </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2"/>
              </a:solidFill>
              <a:latin typeface="Montserrat"/>
              <a:ea typeface="Montserrat"/>
              <a:cs typeface="Montserrat"/>
              <a:sym typeface="Montserrat"/>
            </a:endParaRPr>
          </a:p>
        </p:txBody>
      </p:sp>
      <p:graphicFrame>
        <p:nvGraphicFramePr>
          <p:cNvPr id="238" name="Google Shape;238;p24"/>
          <p:cNvGraphicFramePr/>
          <p:nvPr/>
        </p:nvGraphicFramePr>
        <p:xfrm>
          <a:off x="7236225" y="1819450"/>
          <a:ext cx="3000000" cy="3000000"/>
        </p:xfrm>
        <a:graphic>
          <a:graphicData uri="http://schemas.openxmlformats.org/drawingml/2006/table">
            <a:tbl>
              <a:tblPr>
                <a:noFill/>
                <a:tableStyleId>{AE6C1AC3-D703-4152-A0CD-8C70DF8E2ECC}</a:tableStyleId>
              </a:tblPr>
              <a:tblGrid>
                <a:gridCol w="1120775"/>
                <a:gridCol w="1249475"/>
                <a:gridCol w="1458750"/>
                <a:gridCol w="911525"/>
              </a:tblGrid>
              <a:tr h="498975">
                <a:tc gridSpan="4">
                  <a:txBody>
                    <a:bodyPr/>
                    <a:lstStyle/>
                    <a:p>
                      <a:pPr indent="0" lvl="0" marL="0" rtl="0" algn="ctr">
                        <a:spcBef>
                          <a:spcPts val="0"/>
                        </a:spcBef>
                        <a:spcAft>
                          <a:spcPts val="0"/>
                        </a:spcAft>
                        <a:buNone/>
                      </a:pPr>
                      <a:r>
                        <a:rPr b="1" lang="en-US" sz="1700"/>
                        <a:t>Top 3 Performing </a:t>
                      </a:r>
                      <a:r>
                        <a:rPr b="1" lang="en-US" sz="1700"/>
                        <a:t>Sport </a:t>
                      </a:r>
                      <a:r>
                        <a:rPr b="1" lang="en-US" sz="1700"/>
                        <a:t>Teams</a:t>
                      </a:r>
                      <a:endParaRPr b="1" sz="1700"/>
                    </a:p>
                  </a:txBody>
                  <a:tcPr marT="91425" marB="91425" marR="91425" marL="91425">
                    <a:solidFill>
                      <a:srgbClr val="B7B7B7"/>
                    </a:solidFill>
                  </a:tcPr>
                </a:tc>
                <a:tc hMerge="1"/>
                <a:tc hMerge="1"/>
                <a:tc hMerge="1"/>
              </a:tr>
              <a:tr h="361950">
                <a:tc>
                  <a:txBody>
                    <a:bodyPr/>
                    <a:lstStyle/>
                    <a:p>
                      <a:pPr indent="0" lvl="0" marL="0" rtl="0" algn="ctr">
                        <a:spcBef>
                          <a:spcPts val="0"/>
                        </a:spcBef>
                        <a:spcAft>
                          <a:spcPts val="0"/>
                        </a:spcAft>
                        <a:buNone/>
                      </a:pPr>
                      <a:r>
                        <a:rPr b="1" lang="en-US" sz="1500"/>
                        <a:t>Sport</a:t>
                      </a:r>
                      <a:endParaRPr b="1" sz="1500"/>
                    </a:p>
                  </a:txBody>
                  <a:tcPr marT="91425" marB="91425" marR="91425" marL="91425"/>
                </a:tc>
                <a:tc>
                  <a:txBody>
                    <a:bodyPr/>
                    <a:lstStyle/>
                    <a:p>
                      <a:pPr indent="0" lvl="0" marL="0" rtl="0" algn="ctr">
                        <a:spcBef>
                          <a:spcPts val="0"/>
                        </a:spcBef>
                        <a:spcAft>
                          <a:spcPts val="0"/>
                        </a:spcAft>
                        <a:buNone/>
                      </a:pPr>
                      <a:r>
                        <a:rPr b="1" lang="en-US" sz="1500"/>
                        <a:t>Mean GPA</a:t>
                      </a:r>
                      <a:endParaRPr b="1" sz="1500"/>
                    </a:p>
                  </a:txBody>
                  <a:tcPr marT="91425" marB="91425" marR="91425" marL="91425"/>
                </a:tc>
                <a:tc>
                  <a:txBody>
                    <a:bodyPr/>
                    <a:lstStyle/>
                    <a:p>
                      <a:pPr indent="0" lvl="0" marL="0" rtl="0" algn="ctr">
                        <a:spcBef>
                          <a:spcPts val="0"/>
                        </a:spcBef>
                        <a:spcAft>
                          <a:spcPts val="0"/>
                        </a:spcAft>
                        <a:buNone/>
                      </a:pPr>
                      <a:r>
                        <a:rPr b="1" lang="en-US" sz="1500"/>
                        <a:t>75</a:t>
                      </a:r>
                      <a:r>
                        <a:rPr b="1" lang="en-US" sz="1500"/>
                        <a:t>% above</a:t>
                      </a:r>
                      <a:endParaRPr b="1" sz="1500"/>
                    </a:p>
                  </a:txBody>
                  <a:tcPr marT="91425" marB="91425" marR="91425" marL="91425"/>
                </a:tc>
                <a:tc>
                  <a:txBody>
                    <a:bodyPr/>
                    <a:lstStyle/>
                    <a:p>
                      <a:pPr indent="0" lvl="0" marL="0" rtl="0" algn="ctr">
                        <a:spcBef>
                          <a:spcPts val="0"/>
                        </a:spcBef>
                        <a:spcAft>
                          <a:spcPts val="0"/>
                        </a:spcAft>
                        <a:buNone/>
                      </a:pPr>
                      <a:r>
                        <a:rPr b="1" lang="en-US" sz="1500"/>
                        <a:t>Count</a:t>
                      </a:r>
                      <a:endParaRPr b="1" sz="1500"/>
                    </a:p>
                  </a:txBody>
                  <a:tcPr marT="91425" marB="91425" marR="91425" marL="91425"/>
                </a:tc>
              </a:tr>
              <a:tr h="361950">
                <a:tc>
                  <a:txBody>
                    <a:bodyPr/>
                    <a:lstStyle/>
                    <a:p>
                      <a:pPr indent="0" lvl="0" marL="0" rtl="0" algn="ctr">
                        <a:spcBef>
                          <a:spcPts val="0"/>
                        </a:spcBef>
                        <a:spcAft>
                          <a:spcPts val="0"/>
                        </a:spcAft>
                        <a:buNone/>
                      </a:pPr>
                      <a:r>
                        <a:rPr b="1" lang="en-US"/>
                        <a:t>Kickball</a:t>
                      </a:r>
                      <a:endParaRPr b="1"/>
                    </a:p>
                  </a:txBody>
                  <a:tcPr marT="91425" marB="91425" marR="91425" marL="91425"/>
                </a:tc>
                <a:tc>
                  <a:txBody>
                    <a:bodyPr/>
                    <a:lstStyle/>
                    <a:p>
                      <a:pPr indent="0" lvl="0" marL="0" rtl="0" algn="ctr">
                        <a:spcBef>
                          <a:spcPts val="0"/>
                        </a:spcBef>
                        <a:spcAft>
                          <a:spcPts val="0"/>
                        </a:spcAft>
                        <a:buNone/>
                      </a:pPr>
                      <a:r>
                        <a:rPr lang="en-US"/>
                        <a:t>3.732</a:t>
                      </a:r>
                      <a:endParaRPr/>
                    </a:p>
                  </a:txBody>
                  <a:tcPr marT="91425" marB="91425" marR="91425" marL="91425"/>
                </a:tc>
                <a:tc>
                  <a:txBody>
                    <a:bodyPr/>
                    <a:lstStyle/>
                    <a:p>
                      <a:pPr indent="0" lvl="0" marL="0" rtl="0" algn="ctr">
                        <a:spcBef>
                          <a:spcPts val="0"/>
                        </a:spcBef>
                        <a:spcAft>
                          <a:spcPts val="0"/>
                        </a:spcAft>
                        <a:buNone/>
                      </a:pPr>
                      <a:r>
                        <a:rPr lang="en-US"/>
                        <a:t>3.691</a:t>
                      </a:r>
                      <a:endParaRPr/>
                    </a:p>
                  </a:txBody>
                  <a:tcPr marT="91425" marB="91425" marR="91425" marL="91425"/>
                </a:tc>
                <a:tc>
                  <a:txBody>
                    <a:bodyPr/>
                    <a:lstStyle/>
                    <a:p>
                      <a:pPr indent="0" lvl="0" marL="0" rtl="0" algn="ctr">
                        <a:spcBef>
                          <a:spcPts val="0"/>
                        </a:spcBef>
                        <a:spcAft>
                          <a:spcPts val="0"/>
                        </a:spcAft>
                        <a:buNone/>
                      </a:pPr>
                      <a:r>
                        <a:rPr lang="en-US"/>
                        <a:t>8</a:t>
                      </a:r>
                      <a:endParaRPr/>
                    </a:p>
                  </a:txBody>
                  <a:tcPr marT="91425" marB="91425" marR="91425" marL="91425"/>
                </a:tc>
              </a:tr>
              <a:tr h="361950">
                <a:tc>
                  <a:txBody>
                    <a:bodyPr/>
                    <a:lstStyle/>
                    <a:p>
                      <a:pPr indent="0" lvl="0" marL="0" rtl="0" algn="ctr">
                        <a:spcBef>
                          <a:spcPts val="0"/>
                        </a:spcBef>
                        <a:spcAft>
                          <a:spcPts val="0"/>
                        </a:spcAft>
                        <a:buNone/>
                      </a:pPr>
                      <a:r>
                        <a:rPr b="1" lang="en-US"/>
                        <a:t>Beach Volleyball</a:t>
                      </a:r>
                      <a:endParaRPr b="1"/>
                    </a:p>
                  </a:txBody>
                  <a:tcPr marT="91425" marB="91425" marR="91425" marL="91425"/>
                </a:tc>
                <a:tc>
                  <a:txBody>
                    <a:bodyPr/>
                    <a:lstStyle/>
                    <a:p>
                      <a:pPr indent="0" lvl="0" marL="0" rtl="0" algn="ctr">
                        <a:spcBef>
                          <a:spcPts val="0"/>
                        </a:spcBef>
                        <a:spcAft>
                          <a:spcPts val="0"/>
                        </a:spcAft>
                        <a:buNone/>
                      </a:pPr>
                      <a:r>
                        <a:rPr lang="en-US"/>
                        <a:t>3.665</a:t>
                      </a:r>
                      <a:endParaRPr/>
                    </a:p>
                  </a:txBody>
                  <a:tcPr marT="91425" marB="91425" marR="91425" marL="91425"/>
                </a:tc>
                <a:tc>
                  <a:txBody>
                    <a:bodyPr/>
                    <a:lstStyle/>
                    <a:p>
                      <a:pPr indent="0" lvl="0" marL="0" rtl="0" algn="ctr">
                        <a:spcBef>
                          <a:spcPts val="0"/>
                        </a:spcBef>
                        <a:spcAft>
                          <a:spcPts val="0"/>
                        </a:spcAft>
                        <a:buNone/>
                      </a:pPr>
                      <a:r>
                        <a:rPr lang="en-US"/>
                        <a:t>3.421</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r>
              <a:tr h="361950">
                <a:tc>
                  <a:txBody>
                    <a:bodyPr/>
                    <a:lstStyle/>
                    <a:p>
                      <a:pPr indent="0" lvl="0" marL="0" rtl="0" algn="ctr">
                        <a:spcBef>
                          <a:spcPts val="0"/>
                        </a:spcBef>
                        <a:spcAft>
                          <a:spcPts val="0"/>
                        </a:spcAft>
                        <a:buNone/>
                      </a:pPr>
                      <a:r>
                        <a:rPr b="1" lang="en-US"/>
                        <a:t>Ping Pong</a:t>
                      </a:r>
                      <a:endParaRPr b="1"/>
                    </a:p>
                  </a:txBody>
                  <a:tcPr marT="91425" marB="91425" marR="91425" marL="91425"/>
                </a:tc>
                <a:tc>
                  <a:txBody>
                    <a:bodyPr/>
                    <a:lstStyle/>
                    <a:p>
                      <a:pPr indent="0" lvl="0" marL="0" rtl="0" algn="ctr">
                        <a:spcBef>
                          <a:spcPts val="0"/>
                        </a:spcBef>
                        <a:spcAft>
                          <a:spcPts val="0"/>
                        </a:spcAft>
                        <a:buNone/>
                      </a:pPr>
                      <a:r>
                        <a:rPr lang="en-US"/>
                        <a:t>3.612</a:t>
                      </a:r>
                      <a:endParaRPr/>
                    </a:p>
                  </a:txBody>
                  <a:tcPr marT="91425" marB="91425" marR="91425" marL="91425"/>
                </a:tc>
                <a:tc>
                  <a:txBody>
                    <a:bodyPr/>
                    <a:lstStyle/>
                    <a:p>
                      <a:pPr indent="0" lvl="0" marL="0" rtl="0" algn="ctr">
                        <a:spcBef>
                          <a:spcPts val="0"/>
                        </a:spcBef>
                        <a:spcAft>
                          <a:spcPts val="0"/>
                        </a:spcAft>
                        <a:buNone/>
                      </a:pPr>
                      <a:r>
                        <a:rPr lang="en-US"/>
                        <a:t>3.467</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r>
            </a:tbl>
          </a:graphicData>
        </a:graphic>
      </p:graphicFrame>
      <p:graphicFrame>
        <p:nvGraphicFramePr>
          <p:cNvPr id="239" name="Google Shape;239;p24"/>
          <p:cNvGraphicFramePr/>
          <p:nvPr/>
        </p:nvGraphicFramePr>
        <p:xfrm>
          <a:off x="7236225" y="4131825"/>
          <a:ext cx="3000000" cy="3000000"/>
        </p:xfrm>
        <a:graphic>
          <a:graphicData uri="http://schemas.openxmlformats.org/drawingml/2006/table">
            <a:tbl>
              <a:tblPr>
                <a:noFill/>
                <a:tableStyleId>{AE6C1AC3-D703-4152-A0CD-8C70DF8E2ECC}</a:tableStyleId>
              </a:tblPr>
              <a:tblGrid>
                <a:gridCol w="1120775"/>
                <a:gridCol w="1249475"/>
                <a:gridCol w="1458750"/>
                <a:gridCol w="911525"/>
              </a:tblGrid>
              <a:tr h="498975">
                <a:tc gridSpan="4">
                  <a:txBody>
                    <a:bodyPr/>
                    <a:lstStyle/>
                    <a:p>
                      <a:pPr indent="0" lvl="0" marL="0" rtl="0" algn="ctr">
                        <a:spcBef>
                          <a:spcPts val="0"/>
                        </a:spcBef>
                        <a:spcAft>
                          <a:spcPts val="0"/>
                        </a:spcAft>
                        <a:buNone/>
                      </a:pPr>
                      <a:r>
                        <a:rPr b="1" lang="en-US" sz="1700"/>
                        <a:t>Bottom</a:t>
                      </a:r>
                      <a:r>
                        <a:rPr b="1" lang="en-US" sz="1700"/>
                        <a:t> 3 Performing </a:t>
                      </a:r>
                      <a:r>
                        <a:rPr b="1" lang="en-US" sz="1700"/>
                        <a:t>Sport </a:t>
                      </a:r>
                      <a:r>
                        <a:rPr b="1" lang="en-US" sz="1700"/>
                        <a:t>Teams</a:t>
                      </a:r>
                      <a:endParaRPr b="1" sz="1700"/>
                    </a:p>
                  </a:txBody>
                  <a:tcPr marT="91425" marB="91425" marR="91425" marL="91425">
                    <a:solidFill>
                      <a:srgbClr val="B7B7B7"/>
                    </a:solidFill>
                  </a:tcPr>
                </a:tc>
                <a:tc hMerge="1"/>
                <a:tc hMerge="1"/>
                <a:tc hMerge="1"/>
              </a:tr>
              <a:tr h="361950">
                <a:tc>
                  <a:txBody>
                    <a:bodyPr/>
                    <a:lstStyle/>
                    <a:p>
                      <a:pPr indent="0" lvl="0" marL="0" rtl="0" algn="ctr">
                        <a:spcBef>
                          <a:spcPts val="0"/>
                        </a:spcBef>
                        <a:spcAft>
                          <a:spcPts val="0"/>
                        </a:spcAft>
                        <a:buNone/>
                      </a:pPr>
                      <a:r>
                        <a:rPr b="1" lang="en-US" sz="1500"/>
                        <a:t>Sport</a:t>
                      </a:r>
                      <a:endParaRPr b="1" sz="1500"/>
                    </a:p>
                  </a:txBody>
                  <a:tcPr marT="91425" marB="91425" marR="91425" marL="91425"/>
                </a:tc>
                <a:tc>
                  <a:txBody>
                    <a:bodyPr/>
                    <a:lstStyle/>
                    <a:p>
                      <a:pPr indent="0" lvl="0" marL="0" rtl="0" algn="ctr">
                        <a:spcBef>
                          <a:spcPts val="0"/>
                        </a:spcBef>
                        <a:spcAft>
                          <a:spcPts val="0"/>
                        </a:spcAft>
                        <a:buNone/>
                      </a:pPr>
                      <a:r>
                        <a:rPr b="1" lang="en-US" sz="1500"/>
                        <a:t>Mean GPA</a:t>
                      </a:r>
                      <a:endParaRPr b="1" sz="1500"/>
                    </a:p>
                  </a:txBody>
                  <a:tcPr marT="91425" marB="91425" marR="91425" marL="91425"/>
                </a:tc>
                <a:tc>
                  <a:txBody>
                    <a:bodyPr/>
                    <a:lstStyle/>
                    <a:p>
                      <a:pPr indent="0" lvl="0" marL="0" rtl="0" algn="ctr">
                        <a:spcBef>
                          <a:spcPts val="0"/>
                        </a:spcBef>
                        <a:spcAft>
                          <a:spcPts val="0"/>
                        </a:spcAft>
                        <a:buNone/>
                      </a:pPr>
                      <a:r>
                        <a:rPr b="1" lang="en-US" sz="1500"/>
                        <a:t>75</a:t>
                      </a:r>
                      <a:r>
                        <a:rPr b="1" lang="en-US" sz="1500"/>
                        <a:t>% </a:t>
                      </a:r>
                      <a:r>
                        <a:rPr b="1" lang="en-US" sz="1500"/>
                        <a:t>below</a:t>
                      </a:r>
                      <a:endParaRPr b="1" sz="1500"/>
                    </a:p>
                  </a:txBody>
                  <a:tcPr marT="91425" marB="91425" marR="91425" marL="91425"/>
                </a:tc>
                <a:tc>
                  <a:txBody>
                    <a:bodyPr/>
                    <a:lstStyle/>
                    <a:p>
                      <a:pPr indent="0" lvl="0" marL="0" rtl="0" algn="ctr">
                        <a:spcBef>
                          <a:spcPts val="0"/>
                        </a:spcBef>
                        <a:spcAft>
                          <a:spcPts val="0"/>
                        </a:spcAft>
                        <a:buNone/>
                      </a:pPr>
                      <a:r>
                        <a:rPr b="1" lang="en-US" sz="1500"/>
                        <a:t>Count</a:t>
                      </a:r>
                      <a:endParaRPr b="1" sz="1500"/>
                    </a:p>
                  </a:txBody>
                  <a:tcPr marT="91425" marB="91425" marR="91425" marL="91425"/>
                </a:tc>
              </a:tr>
              <a:tr h="361950">
                <a:tc>
                  <a:txBody>
                    <a:bodyPr/>
                    <a:lstStyle/>
                    <a:p>
                      <a:pPr indent="0" lvl="0" marL="0" rtl="0" algn="ctr">
                        <a:spcBef>
                          <a:spcPts val="0"/>
                        </a:spcBef>
                        <a:spcAft>
                          <a:spcPts val="0"/>
                        </a:spcAft>
                        <a:buNone/>
                      </a:pPr>
                      <a:r>
                        <a:rPr b="1" lang="en-US"/>
                        <a:t>Roller Derby</a:t>
                      </a:r>
                      <a:endParaRPr b="1"/>
                    </a:p>
                  </a:txBody>
                  <a:tcPr marT="91425" marB="91425" marR="91425" marL="91425"/>
                </a:tc>
                <a:tc>
                  <a:txBody>
                    <a:bodyPr/>
                    <a:lstStyle/>
                    <a:p>
                      <a:pPr indent="0" lvl="0" marL="0" rtl="0" algn="ctr">
                        <a:spcBef>
                          <a:spcPts val="0"/>
                        </a:spcBef>
                        <a:spcAft>
                          <a:spcPts val="0"/>
                        </a:spcAft>
                        <a:buNone/>
                      </a:pPr>
                      <a:r>
                        <a:rPr lang="en-US"/>
                        <a:t>3.177</a:t>
                      </a:r>
                      <a:endParaRPr/>
                    </a:p>
                  </a:txBody>
                  <a:tcPr marT="91425" marB="91425" marR="91425" marL="91425"/>
                </a:tc>
                <a:tc>
                  <a:txBody>
                    <a:bodyPr/>
                    <a:lstStyle/>
                    <a:p>
                      <a:pPr indent="0" lvl="0" marL="0" rtl="0" algn="ctr">
                        <a:spcBef>
                          <a:spcPts val="0"/>
                        </a:spcBef>
                        <a:spcAft>
                          <a:spcPts val="0"/>
                        </a:spcAft>
                        <a:buNone/>
                      </a:pPr>
                      <a:r>
                        <a:rPr lang="en-US"/>
                        <a:t>3.350</a:t>
                      </a:r>
                      <a:endParaRPr/>
                    </a:p>
                  </a:txBody>
                  <a:tcPr marT="91425" marB="91425" marR="91425" marL="91425"/>
                </a:tc>
                <a:tc>
                  <a:txBody>
                    <a:bodyPr/>
                    <a:lstStyle/>
                    <a:p>
                      <a:pPr indent="0" lvl="0" marL="0" rtl="0" algn="ctr">
                        <a:spcBef>
                          <a:spcPts val="0"/>
                        </a:spcBef>
                        <a:spcAft>
                          <a:spcPts val="0"/>
                        </a:spcAft>
                        <a:buNone/>
                      </a:pPr>
                      <a:r>
                        <a:rPr lang="en-US"/>
                        <a:t>29</a:t>
                      </a:r>
                      <a:endParaRPr/>
                    </a:p>
                  </a:txBody>
                  <a:tcPr marT="91425" marB="91425" marR="91425" marL="91425"/>
                </a:tc>
              </a:tr>
              <a:tr h="361950">
                <a:tc>
                  <a:txBody>
                    <a:bodyPr/>
                    <a:lstStyle/>
                    <a:p>
                      <a:pPr indent="0" lvl="0" marL="0" rtl="0" algn="ctr">
                        <a:spcBef>
                          <a:spcPts val="0"/>
                        </a:spcBef>
                        <a:spcAft>
                          <a:spcPts val="0"/>
                        </a:spcAft>
                        <a:buNone/>
                      </a:pPr>
                      <a:r>
                        <a:rPr b="1" lang="en-US"/>
                        <a:t>Badminton</a:t>
                      </a:r>
                      <a:endParaRPr b="1"/>
                    </a:p>
                  </a:txBody>
                  <a:tcPr marT="91425" marB="91425" marR="91425" marL="91425"/>
                </a:tc>
                <a:tc>
                  <a:txBody>
                    <a:bodyPr/>
                    <a:lstStyle/>
                    <a:p>
                      <a:pPr indent="0" lvl="0" marL="0" rtl="0" algn="ctr">
                        <a:spcBef>
                          <a:spcPts val="0"/>
                        </a:spcBef>
                        <a:spcAft>
                          <a:spcPts val="0"/>
                        </a:spcAft>
                        <a:buNone/>
                      </a:pPr>
                      <a:r>
                        <a:rPr lang="en-US"/>
                        <a:t>3.025</a:t>
                      </a:r>
                      <a:endParaRPr/>
                    </a:p>
                  </a:txBody>
                  <a:tcPr marT="91425" marB="91425" marR="91425" marL="91425"/>
                </a:tc>
                <a:tc>
                  <a:txBody>
                    <a:bodyPr/>
                    <a:lstStyle/>
                    <a:p>
                      <a:pPr indent="0" lvl="0" marL="0" rtl="0" algn="ctr">
                        <a:spcBef>
                          <a:spcPts val="0"/>
                        </a:spcBef>
                        <a:spcAft>
                          <a:spcPts val="0"/>
                        </a:spcAft>
                        <a:buNone/>
                      </a:pPr>
                      <a:r>
                        <a:rPr lang="en-US"/>
                        <a:t>3.198</a:t>
                      </a:r>
                      <a:endParaRPr/>
                    </a:p>
                  </a:txBody>
                  <a:tcPr marT="91425" marB="91425" marR="91425" marL="91425"/>
                </a:tc>
                <a:tc>
                  <a:txBody>
                    <a:bodyPr/>
                    <a:lstStyle/>
                    <a:p>
                      <a:pPr indent="0" lvl="0" marL="0" rtl="0" algn="ctr">
                        <a:spcBef>
                          <a:spcPts val="0"/>
                        </a:spcBef>
                        <a:spcAft>
                          <a:spcPts val="0"/>
                        </a:spcAft>
                        <a:buNone/>
                      </a:pPr>
                      <a:r>
                        <a:rPr lang="en-US"/>
                        <a:t>58</a:t>
                      </a:r>
                      <a:endParaRPr/>
                    </a:p>
                  </a:txBody>
                  <a:tcPr marT="91425" marB="91425" marR="91425" marL="91425"/>
                </a:tc>
              </a:tr>
              <a:tr h="361950">
                <a:tc>
                  <a:txBody>
                    <a:bodyPr/>
                    <a:lstStyle/>
                    <a:p>
                      <a:pPr indent="0" lvl="0" marL="0" rtl="0" algn="ctr">
                        <a:spcBef>
                          <a:spcPts val="0"/>
                        </a:spcBef>
                        <a:spcAft>
                          <a:spcPts val="0"/>
                        </a:spcAft>
                        <a:buNone/>
                      </a:pPr>
                      <a:r>
                        <a:rPr b="1" lang="en-US"/>
                        <a:t>Volleyball</a:t>
                      </a:r>
                      <a:endParaRPr b="1"/>
                    </a:p>
                  </a:txBody>
                  <a:tcPr marT="91425" marB="91425" marR="91425" marL="91425"/>
                </a:tc>
                <a:tc>
                  <a:txBody>
                    <a:bodyPr/>
                    <a:lstStyle/>
                    <a:p>
                      <a:pPr indent="0" lvl="0" marL="0" rtl="0" algn="ctr">
                        <a:spcBef>
                          <a:spcPts val="0"/>
                        </a:spcBef>
                        <a:spcAft>
                          <a:spcPts val="0"/>
                        </a:spcAft>
                        <a:buNone/>
                      </a:pPr>
                      <a:r>
                        <a:rPr lang="en-US"/>
                        <a:t>3.009</a:t>
                      </a:r>
                      <a:endParaRPr/>
                    </a:p>
                  </a:txBody>
                  <a:tcPr marT="91425" marB="91425" marR="91425" marL="91425"/>
                </a:tc>
                <a:tc>
                  <a:txBody>
                    <a:bodyPr/>
                    <a:lstStyle/>
                    <a:p>
                      <a:pPr indent="0" lvl="0" marL="0" rtl="0" algn="ctr">
                        <a:spcBef>
                          <a:spcPts val="0"/>
                        </a:spcBef>
                        <a:spcAft>
                          <a:spcPts val="0"/>
                        </a:spcAft>
                        <a:buNone/>
                      </a:pPr>
                      <a:r>
                        <a:rPr lang="en-US"/>
                        <a:t>3.430</a:t>
                      </a:r>
                      <a:endParaRPr/>
                    </a:p>
                  </a:txBody>
                  <a:tcPr marT="91425" marB="91425" marR="91425" marL="91425"/>
                </a:tc>
                <a:tc>
                  <a:txBody>
                    <a:bodyPr/>
                    <a:lstStyle/>
                    <a:p>
                      <a:pPr indent="0" lvl="0" marL="0" rtl="0" algn="ctr">
                        <a:spcBef>
                          <a:spcPts val="0"/>
                        </a:spcBef>
                        <a:spcAft>
                          <a:spcPts val="0"/>
                        </a:spcAft>
                        <a:buNone/>
                      </a:pPr>
                      <a:r>
                        <a:rPr lang="en-US"/>
                        <a:t>17</a:t>
                      </a:r>
                      <a:endParaRPr/>
                    </a:p>
                  </a:txBody>
                  <a:tcPr marT="91425" marB="91425" marR="91425" marL="91425"/>
                </a:tc>
              </a:tr>
            </a:tbl>
          </a:graphicData>
        </a:graphic>
      </p:graphicFrame>
      <p:pic>
        <p:nvPicPr>
          <p:cNvPr id="240" name="Google Shape;240;p24"/>
          <p:cNvPicPr preferRelativeResize="0"/>
          <p:nvPr/>
        </p:nvPicPr>
        <p:blipFill rotWithShape="1">
          <a:blip r:embed="rId3">
            <a:alphaModFix/>
          </a:blip>
          <a:srcRect b="0" l="0" r="0" t="0"/>
          <a:stretch/>
        </p:blipFill>
        <p:spPr>
          <a:xfrm>
            <a:off x="0" y="1599000"/>
            <a:ext cx="7236225" cy="47005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Additional</a:t>
            </a:r>
            <a:r>
              <a:rPr lang="en-US" sz="7500">
                <a:solidFill>
                  <a:schemeClr val="accent2"/>
                </a:solidFill>
                <a:latin typeface="Bebas Neue"/>
                <a:ea typeface="Bebas Neue"/>
                <a:cs typeface="Bebas Neue"/>
                <a:sym typeface="Bebas Neue"/>
              </a:rPr>
              <a:t> Analysis</a:t>
            </a:r>
            <a:endParaRPr sz="7500">
              <a:solidFill>
                <a:schemeClr val="accent2"/>
              </a:solidFill>
              <a:latin typeface="Bebas Neue"/>
              <a:ea typeface="Bebas Neue"/>
              <a:cs typeface="Bebas Neue"/>
              <a:sym typeface="Bebas Neue"/>
            </a:endParaRPr>
          </a:p>
        </p:txBody>
      </p:sp>
      <p:sp>
        <p:nvSpPr>
          <p:cNvPr id="247" name="Google Shape;247;p25"/>
          <p:cNvSpPr txBox="1"/>
          <p:nvPr/>
        </p:nvSpPr>
        <p:spPr>
          <a:xfrm>
            <a:off x="717750" y="2789500"/>
            <a:ext cx="10756500" cy="29316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00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 students from certain geographic areas with higher HS GPA perform better throughout their college?</a:t>
            </a:r>
            <a:endParaRPr sz="1900">
              <a:solidFill>
                <a:schemeClr val="dk2"/>
              </a:solidFill>
              <a:latin typeface="Montserrat Medium"/>
              <a:ea typeface="Montserrat Medium"/>
              <a:cs typeface="Montserrat Medium"/>
              <a:sym typeface="Montserrat Medium"/>
            </a:endParaRPr>
          </a:p>
          <a:p>
            <a:pPr indent="-349250" lvl="0" marL="45720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 students from certain geographic region with certain gender, race/ethnicity perform better throughout their college?</a:t>
            </a:r>
            <a:endParaRPr sz="1900">
              <a:solidFill>
                <a:schemeClr val="dk2"/>
              </a:solidFill>
              <a:latin typeface="Montserrat Medium"/>
              <a:ea typeface="Montserrat Medium"/>
              <a:cs typeface="Montserrat Medium"/>
              <a:sym typeface="Montserrat Medium"/>
            </a:endParaRPr>
          </a:p>
          <a:p>
            <a:pPr indent="-349250" lvl="0" marL="45720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 combinations of sports teams and regions have a significant impact on the academic performance of student-athletes?</a:t>
            </a:r>
            <a:endParaRPr sz="1900">
              <a:solidFill>
                <a:schemeClr val="dk2"/>
              </a:solidFill>
              <a:latin typeface="Montserrat Medium"/>
              <a:ea typeface="Montserrat Medium"/>
              <a:cs typeface="Montserrat Medium"/>
              <a:sym typeface="Montserrat Medium"/>
            </a:endParaRPr>
          </a:p>
          <a:p>
            <a:pPr indent="-349250" lvl="0" marL="45720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 combinations of primary degree program and regions have a significant impact on the academic performance of student-athletes?</a:t>
            </a:r>
            <a:endParaRPr sz="1900">
              <a:solidFill>
                <a:schemeClr val="dk2"/>
              </a:solidFill>
              <a:latin typeface="Montserrat Medium"/>
              <a:ea typeface="Montserrat Medium"/>
              <a:cs typeface="Montserrat Medium"/>
              <a:sym typeface="Montserrat Medium"/>
            </a:endParaRPr>
          </a:p>
        </p:txBody>
      </p:sp>
      <p:sp>
        <p:nvSpPr>
          <p:cNvPr id="248" name="Google Shape;248;p25"/>
          <p:cNvSpPr txBox="1"/>
          <p:nvPr/>
        </p:nvSpPr>
        <p:spPr>
          <a:xfrm>
            <a:off x="581850" y="1912275"/>
            <a:ext cx="11028300" cy="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en-US" sz="3700">
                <a:solidFill>
                  <a:schemeClr val="dk1"/>
                </a:solidFill>
                <a:latin typeface="Bebas Neue"/>
                <a:ea typeface="Bebas Neue"/>
                <a:cs typeface="Bebas Neue"/>
                <a:sym typeface="Bebas Neue"/>
              </a:rPr>
              <a:t>Find if there are trends or correlation with two or more variables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6"/>
          <p:cNvSpPr txBox="1"/>
          <p:nvPr/>
        </p:nvSpPr>
        <p:spPr>
          <a:xfrm>
            <a:off x="538538" y="1269825"/>
            <a:ext cx="48708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Domestic Students</a:t>
            </a:r>
            <a:endParaRPr sz="2000">
              <a:solidFill>
                <a:schemeClr val="dk1"/>
              </a:solidFill>
              <a:latin typeface="Montserrat"/>
              <a:ea typeface="Montserrat"/>
              <a:cs typeface="Montserrat"/>
              <a:sym typeface="Montserrat"/>
            </a:endParaRPr>
          </a:p>
        </p:txBody>
      </p:sp>
      <p:pic>
        <p:nvPicPr>
          <p:cNvPr id="255" name="Google Shape;255;p26"/>
          <p:cNvPicPr preferRelativeResize="0"/>
          <p:nvPr/>
        </p:nvPicPr>
        <p:blipFill rotWithShape="1">
          <a:blip r:embed="rId3">
            <a:alphaModFix/>
          </a:blip>
          <a:srcRect b="0" l="0" r="13830" t="0"/>
          <a:stretch/>
        </p:blipFill>
        <p:spPr>
          <a:xfrm>
            <a:off x="87438" y="1895025"/>
            <a:ext cx="5641825" cy="3718776"/>
          </a:xfrm>
          <a:prstGeom prst="rect">
            <a:avLst/>
          </a:prstGeom>
          <a:noFill/>
          <a:ln>
            <a:noFill/>
          </a:ln>
        </p:spPr>
      </p:pic>
      <p:pic>
        <p:nvPicPr>
          <p:cNvPr id="256" name="Google Shape;256;p26"/>
          <p:cNvPicPr preferRelativeResize="0"/>
          <p:nvPr/>
        </p:nvPicPr>
        <p:blipFill rotWithShape="1">
          <a:blip r:embed="rId3">
            <a:alphaModFix/>
          </a:blip>
          <a:srcRect b="62353" l="85918" r="0" t="0"/>
          <a:stretch/>
        </p:blipFill>
        <p:spPr>
          <a:xfrm>
            <a:off x="4553063" y="1925225"/>
            <a:ext cx="921925" cy="1399975"/>
          </a:xfrm>
          <a:prstGeom prst="rect">
            <a:avLst/>
          </a:prstGeom>
          <a:noFill/>
          <a:ln>
            <a:noFill/>
          </a:ln>
        </p:spPr>
      </p:pic>
      <p:graphicFrame>
        <p:nvGraphicFramePr>
          <p:cNvPr id="257" name="Google Shape;257;p26"/>
          <p:cNvGraphicFramePr/>
          <p:nvPr/>
        </p:nvGraphicFramePr>
        <p:xfrm>
          <a:off x="5729263" y="1382475"/>
          <a:ext cx="3000000" cy="3000000"/>
        </p:xfrm>
        <a:graphic>
          <a:graphicData uri="http://schemas.openxmlformats.org/drawingml/2006/table">
            <a:tbl>
              <a:tblPr>
                <a:noFill/>
                <a:tableStyleId>{AE6C1AC3-D703-4152-A0CD-8C70DF8E2ECC}</a:tableStyleId>
              </a:tblPr>
              <a:tblGrid>
                <a:gridCol w="1336425"/>
                <a:gridCol w="574800"/>
                <a:gridCol w="1252700"/>
                <a:gridCol w="1366050"/>
                <a:gridCol w="1002800"/>
                <a:gridCol w="842525"/>
              </a:tblGrid>
              <a:tr h="381000">
                <a:tc>
                  <a:txBody>
                    <a:bodyPr/>
                    <a:lstStyle/>
                    <a:p>
                      <a:pPr indent="0" lvl="0" marL="0" rtl="0" algn="ctr">
                        <a:spcBef>
                          <a:spcPts val="0"/>
                        </a:spcBef>
                        <a:spcAft>
                          <a:spcPts val="0"/>
                        </a:spcAft>
                        <a:buNone/>
                      </a:pPr>
                      <a:r>
                        <a:t/>
                      </a:r>
                      <a:endParaRPr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HS</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Freshman</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Sophomore</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Junior</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Senior</a:t>
                      </a:r>
                      <a:endParaRPr b="1" sz="1500"/>
                    </a:p>
                  </a:txBody>
                  <a:tcPr marT="91425" marB="91425" marR="91425" marL="91425">
                    <a:solidFill>
                      <a:srgbClr val="D9D9D9"/>
                    </a:solidFill>
                  </a:tcPr>
                </a:tc>
              </a:tr>
              <a:tr h="381000">
                <a:tc>
                  <a:txBody>
                    <a:bodyPr/>
                    <a:lstStyle/>
                    <a:p>
                      <a:pPr indent="0" lvl="0" marL="0" rtl="0" algn="ctr">
                        <a:spcBef>
                          <a:spcPts val="0"/>
                        </a:spcBef>
                        <a:spcAft>
                          <a:spcPts val="0"/>
                        </a:spcAft>
                        <a:buNone/>
                      </a:pPr>
                      <a:r>
                        <a:rPr b="1" lang="en-US" sz="1500"/>
                        <a:t>Midwest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4.0</a:t>
                      </a:r>
                      <a:endParaRPr sz="1500"/>
                    </a:p>
                  </a:txBody>
                  <a:tcPr marT="91425" marB="91425" marR="91425" marL="91425"/>
                </a:tc>
                <a:tc>
                  <a:txBody>
                    <a:bodyPr/>
                    <a:lstStyle/>
                    <a:p>
                      <a:pPr indent="0" lvl="0" marL="0" rtl="0" algn="ctr">
                        <a:spcBef>
                          <a:spcPts val="0"/>
                        </a:spcBef>
                        <a:spcAft>
                          <a:spcPts val="0"/>
                        </a:spcAft>
                        <a:buNone/>
                      </a:pPr>
                      <a:r>
                        <a:rPr lang="en-US" sz="1500"/>
                        <a:t>3.545</a:t>
                      </a:r>
                      <a:endParaRPr sz="1500"/>
                    </a:p>
                  </a:txBody>
                  <a:tcPr marT="91425" marB="91425" marR="91425" marL="91425"/>
                </a:tc>
                <a:tc>
                  <a:txBody>
                    <a:bodyPr/>
                    <a:lstStyle/>
                    <a:p>
                      <a:pPr indent="0" lvl="0" marL="0" rtl="0" algn="ctr">
                        <a:spcBef>
                          <a:spcPts val="0"/>
                        </a:spcBef>
                        <a:spcAft>
                          <a:spcPts val="0"/>
                        </a:spcAft>
                        <a:buNone/>
                      </a:pPr>
                      <a:r>
                        <a:rPr lang="en-US" sz="1500"/>
                        <a:t>3.23</a:t>
                      </a:r>
                      <a:endParaRPr sz="1500"/>
                    </a:p>
                  </a:txBody>
                  <a:tcPr marT="91425" marB="91425" marR="91425" marL="91425"/>
                </a:tc>
                <a:tc>
                  <a:txBody>
                    <a:bodyPr/>
                    <a:lstStyle/>
                    <a:p>
                      <a:pPr indent="0" lvl="0" marL="0" rtl="0" algn="ctr">
                        <a:spcBef>
                          <a:spcPts val="0"/>
                        </a:spcBef>
                        <a:spcAft>
                          <a:spcPts val="0"/>
                        </a:spcAft>
                        <a:buNone/>
                      </a:pPr>
                      <a:r>
                        <a:rPr lang="en-US" sz="1500"/>
                        <a:t>3.400</a:t>
                      </a:r>
                      <a:endParaRPr sz="1500"/>
                    </a:p>
                  </a:txBody>
                  <a:tcPr marT="91425" marB="91425" marR="91425" marL="91425"/>
                </a:tc>
                <a:tc>
                  <a:txBody>
                    <a:bodyPr/>
                    <a:lstStyle/>
                    <a:p>
                      <a:pPr indent="0" lvl="0" marL="0" rtl="0" algn="ctr">
                        <a:spcBef>
                          <a:spcPts val="0"/>
                        </a:spcBef>
                        <a:spcAft>
                          <a:spcPts val="0"/>
                        </a:spcAft>
                        <a:buNone/>
                      </a:pPr>
                      <a:r>
                        <a:rPr lang="en-US" sz="1500"/>
                        <a:t>3.480</a:t>
                      </a:r>
                      <a:endParaRPr sz="1500"/>
                    </a:p>
                  </a:txBody>
                  <a:tcPr marT="91425" marB="91425" marR="91425" marL="91425"/>
                </a:tc>
              </a:tr>
              <a:tr h="381000">
                <a:tc>
                  <a:txBody>
                    <a:bodyPr/>
                    <a:lstStyle/>
                    <a:p>
                      <a:pPr indent="0" lvl="0" marL="0" rtl="0" algn="ctr">
                        <a:spcBef>
                          <a:spcPts val="0"/>
                        </a:spcBef>
                        <a:spcAft>
                          <a:spcPts val="0"/>
                        </a:spcAft>
                        <a:buNone/>
                      </a:pPr>
                      <a:r>
                        <a:rPr b="1" lang="en-US" sz="1500"/>
                        <a:t>Pacific</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3.9</a:t>
                      </a:r>
                      <a:endParaRPr sz="1500"/>
                    </a:p>
                  </a:txBody>
                  <a:tcPr marT="91425" marB="91425" marR="91425" marL="91425"/>
                </a:tc>
                <a:tc>
                  <a:txBody>
                    <a:bodyPr/>
                    <a:lstStyle/>
                    <a:p>
                      <a:pPr indent="0" lvl="0" marL="0" rtl="0" algn="ctr">
                        <a:spcBef>
                          <a:spcPts val="0"/>
                        </a:spcBef>
                        <a:spcAft>
                          <a:spcPts val="0"/>
                        </a:spcAft>
                        <a:buNone/>
                      </a:pPr>
                      <a:r>
                        <a:rPr lang="en-US" sz="1500"/>
                        <a:t>3.390</a:t>
                      </a:r>
                      <a:endParaRPr sz="1500"/>
                    </a:p>
                  </a:txBody>
                  <a:tcPr marT="91425" marB="91425" marR="91425" marL="91425"/>
                </a:tc>
                <a:tc>
                  <a:txBody>
                    <a:bodyPr/>
                    <a:lstStyle/>
                    <a:p>
                      <a:pPr indent="0" lvl="0" marL="0" rtl="0" algn="ctr">
                        <a:spcBef>
                          <a:spcPts val="0"/>
                        </a:spcBef>
                        <a:spcAft>
                          <a:spcPts val="0"/>
                        </a:spcAft>
                        <a:buNone/>
                      </a:pPr>
                      <a:r>
                        <a:rPr lang="en-US" sz="1500"/>
                        <a:t>3.55</a:t>
                      </a:r>
                      <a:endParaRPr sz="1500"/>
                    </a:p>
                  </a:txBody>
                  <a:tcPr marT="91425" marB="91425" marR="91425" marL="91425"/>
                </a:tc>
                <a:tc>
                  <a:txBody>
                    <a:bodyPr/>
                    <a:lstStyle/>
                    <a:p>
                      <a:pPr indent="0" lvl="0" marL="0" rtl="0" algn="ctr">
                        <a:spcBef>
                          <a:spcPts val="0"/>
                        </a:spcBef>
                        <a:spcAft>
                          <a:spcPts val="0"/>
                        </a:spcAft>
                        <a:buNone/>
                      </a:pPr>
                      <a:r>
                        <a:rPr lang="en-US" sz="1500"/>
                        <a:t>3.490</a:t>
                      </a:r>
                      <a:endParaRPr sz="1500"/>
                    </a:p>
                  </a:txBody>
                  <a:tcPr marT="91425" marB="91425" marR="91425" marL="91425"/>
                </a:tc>
                <a:tc>
                  <a:txBody>
                    <a:bodyPr/>
                    <a:lstStyle/>
                    <a:p>
                      <a:pPr indent="0" lvl="0" marL="0" rtl="0" algn="ctr">
                        <a:spcBef>
                          <a:spcPts val="0"/>
                        </a:spcBef>
                        <a:spcAft>
                          <a:spcPts val="0"/>
                        </a:spcAft>
                        <a:buNone/>
                      </a:pPr>
                      <a:r>
                        <a:rPr lang="en-US" sz="1500"/>
                        <a:t>3.390</a:t>
                      </a:r>
                      <a:endParaRPr sz="1500"/>
                    </a:p>
                  </a:txBody>
                  <a:tcPr marT="91425" marB="91425" marR="91425" marL="91425"/>
                </a:tc>
              </a:tr>
              <a:tr h="381000">
                <a:tc>
                  <a:txBody>
                    <a:bodyPr/>
                    <a:lstStyle/>
                    <a:p>
                      <a:pPr indent="0" lvl="0" marL="0" rtl="0" algn="ctr">
                        <a:spcBef>
                          <a:spcPts val="0"/>
                        </a:spcBef>
                        <a:spcAft>
                          <a:spcPts val="0"/>
                        </a:spcAft>
                        <a:buNone/>
                      </a:pPr>
                      <a:r>
                        <a:rPr b="1" lang="en-US" sz="1500"/>
                        <a:t>Mid-Atlantic</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3.9</a:t>
                      </a:r>
                      <a:endParaRPr sz="1500"/>
                    </a:p>
                  </a:txBody>
                  <a:tcPr marT="91425" marB="91425" marR="91425" marL="91425"/>
                </a:tc>
                <a:tc>
                  <a:txBody>
                    <a:bodyPr/>
                    <a:lstStyle/>
                    <a:p>
                      <a:pPr indent="0" lvl="0" marL="0" rtl="0" algn="ctr">
                        <a:spcBef>
                          <a:spcPts val="0"/>
                        </a:spcBef>
                        <a:spcAft>
                          <a:spcPts val="0"/>
                        </a:spcAft>
                        <a:buNone/>
                      </a:pPr>
                      <a:r>
                        <a:rPr lang="en-US" sz="1500"/>
                        <a:t>3.390</a:t>
                      </a:r>
                      <a:endParaRPr sz="1500"/>
                    </a:p>
                  </a:txBody>
                  <a:tcPr marT="91425" marB="91425" marR="91425" marL="91425"/>
                </a:tc>
                <a:tc>
                  <a:txBody>
                    <a:bodyPr/>
                    <a:lstStyle/>
                    <a:p>
                      <a:pPr indent="0" lvl="0" marL="0" rtl="0" algn="ctr">
                        <a:spcBef>
                          <a:spcPts val="0"/>
                        </a:spcBef>
                        <a:spcAft>
                          <a:spcPts val="0"/>
                        </a:spcAft>
                        <a:buNone/>
                      </a:pPr>
                      <a:r>
                        <a:rPr lang="en-US" sz="1500"/>
                        <a:t>3.29</a:t>
                      </a:r>
                      <a:endParaRPr sz="1500"/>
                    </a:p>
                  </a:txBody>
                  <a:tcPr marT="91425" marB="91425" marR="91425" marL="91425"/>
                </a:tc>
                <a:tc>
                  <a:txBody>
                    <a:bodyPr/>
                    <a:lstStyle/>
                    <a:p>
                      <a:pPr indent="0" lvl="0" marL="0" rtl="0" algn="ctr">
                        <a:spcBef>
                          <a:spcPts val="0"/>
                        </a:spcBef>
                        <a:spcAft>
                          <a:spcPts val="0"/>
                        </a:spcAft>
                        <a:buNone/>
                      </a:pPr>
                      <a:r>
                        <a:rPr lang="en-US" sz="1500"/>
                        <a:t>3.220</a:t>
                      </a:r>
                      <a:endParaRPr sz="1500"/>
                    </a:p>
                  </a:txBody>
                  <a:tcPr marT="91425" marB="91425" marR="91425" marL="91425"/>
                </a:tc>
                <a:tc>
                  <a:txBody>
                    <a:bodyPr/>
                    <a:lstStyle/>
                    <a:p>
                      <a:pPr indent="0" lvl="0" marL="0" rtl="0" algn="ctr">
                        <a:spcBef>
                          <a:spcPts val="0"/>
                        </a:spcBef>
                        <a:spcAft>
                          <a:spcPts val="0"/>
                        </a:spcAft>
                        <a:buNone/>
                      </a:pPr>
                      <a:r>
                        <a:rPr lang="en-US" sz="1500"/>
                        <a:t>3.455</a:t>
                      </a:r>
                      <a:endParaRPr sz="1500"/>
                    </a:p>
                  </a:txBody>
                  <a:tcPr marT="91425" marB="91425" marR="91425" marL="91425"/>
                </a:tc>
              </a:tr>
              <a:tr h="381000">
                <a:tc>
                  <a:txBody>
                    <a:bodyPr/>
                    <a:lstStyle/>
                    <a:p>
                      <a:pPr indent="0" lvl="0" marL="0" rtl="0" algn="ctr">
                        <a:spcBef>
                          <a:spcPts val="0"/>
                        </a:spcBef>
                        <a:spcAft>
                          <a:spcPts val="0"/>
                        </a:spcAft>
                        <a:buNone/>
                      </a:pPr>
                      <a:r>
                        <a:rPr b="1" lang="en-US" sz="1500"/>
                        <a:t>South</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3.9</a:t>
                      </a:r>
                      <a:endParaRPr sz="1500"/>
                    </a:p>
                  </a:txBody>
                  <a:tcPr marT="91425" marB="91425" marR="91425" marL="91425"/>
                </a:tc>
                <a:tc>
                  <a:txBody>
                    <a:bodyPr/>
                    <a:lstStyle/>
                    <a:p>
                      <a:pPr indent="0" lvl="0" marL="0" rtl="0" algn="ctr">
                        <a:spcBef>
                          <a:spcPts val="0"/>
                        </a:spcBef>
                        <a:spcAft>
                          <a:spcPts val="0"/>
                        </a:spcAft>
                        <a:buNone/>
                      </a:pPr>
                      <a:r>
                        <a:rPr lang="en-US" sz="1500"/>
                        <a:t>3.445</a:t>
                      </a:r>
                      <a:endParaRPr sz="1500"/>
                    </a:p>
                  </a:txBody>
                  <a:tcPr marT="91425" marB="91425" marR="91425" marL="91425"/>
                </a:tc>
                <a:tc>
                  <a:txBody>
                    <a:bodyPr/>
                    <a:lstStyle/>
                    <a:p>
                      <a:pPr indent="0" lvl="0" marL="0" rtl="0" algn="ctr">
                        <a:spcBef>
                          <a:spcPts val="0"/>
                        </a:spcBef>
                        <a:spcAft>
                          <a:spcPts val="0"/>
                        </a:spcAft>
                        <a:buNone/>
                      </a:pPr>
                      <a:r>
                        <a:rPr lang="en-US" sz="1500"/>
                        <a:t>3.41</a:t>
                      </a:r>
                      <a:endParaRPr sz="1500"/>
                    </a:p>
                  </a:txBody>
                  <a:tcPr marT="91425" marB="91425" marR="91425" marL="91425"/>
                </a:tc>
                <a:tc>
                  <a:txBody>
                    <a:bodyPr/>
                    <a:lstStyle/>
                    <a:p>
                      <a:pPr indent="0" lvl="0" marL="0" rtl="0" algn="ctr">
                        <a:spcBef>
                          <a:spcPts val="0"/>
                        </a:spcBef>
                        <a:spcAft>
                          <a:spcPts val="0"/>
                        </a:spcAft>
                        <a:buNone/>
                      </a:pPr>
                      <a:r>
                        <a:rPr lang="en-US" sz="1500"/>
                        <a:t>3.575</a:t>
                      </a:r>
                      <a:endParaRPr sz="1500"/>
                    </a:p>
                  </a:txBody>
                  <a:tcPr marT="91425" marB="91425" marR="91425" marL="91425"/>
                </a:tc>
                <a:tc>
                  <a:txBody>
                    <a:bodyPr/>
                    <a:lstStyle/>
                    <a:p>
                      <a:pPr indent="0" lvl="0" marL="0" rtl="0" algn="ctr">
                        <a:spcBef>
                          <a:spcPts val="0"/>
                        </a:spcBef>
                        <a:spcAft>
                          <a:spcPts val="0"/>
                        </a:spcAft>
                        <a:buNone/>
                      </a:pPr>
                      <a:r>
                        <a:rPr lang="en-US" sz="1500"/>
                        <a:t>3.520</a:t>
                      </a:r>
                      <a:endParaRPr sz="1500"/>
                    </a:p>
                  </a:txBody>
                  <a:tcPr marT="91425" marB="91425" marR="91425" marL="91425"/>
                </a:tc>
              </a:tr>
              <a:tr h="381000">
                <a:tc>
                  <a:txBody>
                    <a:bodyPr/>
                    <a:lstStyle/>
                    <a:p>
                      <a:pPr indent="0" lvl="0" marL="0" rtl="0" algn="ctr">
                        <a:spcBef>
                          <a:spcPts val="0"/>
                        </a:spcBef>
                        <a:spcAft>
                          <a:spcPts val="0"/>
                        </a:spcAft>
                        <a:buNone/>
                      </a:pPr>
                      <a:r>
                        <a:rPr b="1" lang="en-US" sz="1500"/>
                        <a:t>West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3.8</a:t>
                      </a:r>
                      <a:endParaRPr sz="1500"/>
                    </a:p>
                  </a:txBody>
                  <a:tcPr marT="91425" marB="91425" marR="91425" marL="91425"/>
                </a:tc>
                <a:tc>
                  <a:txBody>
                    <a:bodyPr/>
                    <a:lstStyle/>
                    <a:p>
                      <a:pPr indent="0" lvl="0" marL="0" rtl="0" algn="ctr">
                        <a:spcBef>
                          <a:spcPts val="0"/>
                        </a:spcBef>
                        <a:spcAft>
                          <a:spcPts val="0"/>
                        </a:spcAft>
                        <a:buNone/>
                      </a:pPr>
                      <a:r>
                        <a:rPr lang="en-US" sz="1500"/>
                        <a:t>3.475</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3.330</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r>
              <a:tr h="381000">
                <a:tc>
                  <a:txBody>
                    <a:bodyPr/>
                    <a:lstStyle/>
                    <a:p>
                      <a:pPr indent="0" lvl="0" marL="0" rtl="0" algn="ctr">
                        <a:spcBef>
                          <a:spcPts val="0"/>
                        </a:spcBef>
                        <a:spcAft>
                          <a:spcPts val="0"/>
                        </a:spcAft>
                        <a:buNone/>
                      </a:pPr>
                      <a:r>
                        <a:rPr b="1" lang="en-US" sz="1500"/>
                        <a:t>New England</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3.325</a:t>
                      </a:r>
                      <a:endParaRPr sz="1500"/>
                    </a:p>
                  </a:txBody>
                  <a:tcPr marT="91425" marB="91425" marR="91425" marL="91425"/>
                </a:tc>
                <a:tc>
                  <a:txBody>
                    <a:bodyPr/>
                    <a:lstStyle/>
                    <a:p>
                      <a:pPr indent="0" lvl="0" marL="0" rtl="0" algn="ctr">
                        <a:spcBef>
                          <a:spcPts val="0"/>
                        </a:spcBef>
                        <a:spcAft>
                          <a:spcPts val="0"/>
                        </a:spcAft>
                        <a:buNone/>
                      </a:pPr>
                      <a:r>
                        <a:rPr lang="en-US" sz="1500"/>
                        <a:t>3.34</a:t>
                      </a:r>
                      <a:endParaRPr sz="1500"/>
                    </a:p>
                  </a:txBody>
                  <a:tcPr marT="91425" marB="91425" marR="91425" marL="91425"/>
                </a:tc>
                <a:tc>
                  <a:txBody>
                    <a:bodyPr/>
                    <a:lstStyle/>
                    <a:p>
                      <a:pPr indent="0" lvl="0" marL="0" rtl="0" algn="ctr">
                        <a:spcBef>
                          <a:spcPts val="0"/>
                        </a:spcBef>
                        <a:spcAft>
                          <a:spcPts val="0"/>
                        </a:spcAft>
                        <a:buNone/>
                      </a:pPr>
                      <a:r>
                        <a:rPr lang="en-US" sz="1500"/>
                        <a:t>3.455</a:t>
                      </a:r>
                      <a:endParaRPr sz="1500"/>
                    </a:p>
                  </a:txBody>
                  <a:tcPr marT="91425" marB="91425" marR="91425" marL="91425"/>
                </a:tc>
                <a:tc>
                  <a:txBody>
                    <a:bodyPr/>
                    <a:lstStyle/>
                    <a:p>
                      <a:pPr indent="0" lvl="0" marL="0" rtl="0" algn="ctr">
                        <a:spcBef>
                          <a:spcPts val="0"/>
                        </a:spcBef>
                        <a:spcAft>
                          <a:spcPts val="0"/>
                        </a:spcAft>
                        <a:buNone/>
                      </a:pPr>
                      <a:r>
                        <a:rPr lang="en-US" sz="1500"/>
                        <a:t>3.430</a:t>
                      </a:r>
                      <a:endParaRPr sz="1500"/>
                    </a:p>
                  </a:txBody>
                  <a:tcPr marT="91425" marB="91425" marR="91425" marL="91425"/>
                </a:tc>
              </a:tr>
              <a:tr h="381000">
                <a:tc>
                  <a:txBody>
                    <a:bodyPr/>
                    <a:lstStyle/>
                    <a:p>
                      <a:pPr indent="0" lvl="0" marL="0" rtl="0" algn="ctr">
                        <a:spcBef>
                          <a:spcPts val="0"/>
                        </a:spcBef>
                        <a:spcAft>
                          <a:spcPts val="0"/>
                        </a:spcAft>
                        <a:buNone/>
                      </a:pPr>
                      <a:r>
                        <a:rPr b="1" lang="en-US" sz="1500"/>
                        <a:t>Southwest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3.165</a:t>
                      </a:r>
                      <a:endParaRPr sz="1500"/>
                    </a:p>
                  </a:txBody>
                  <a:tcPr marT="91425" marB="91425" marR="91425" marL="91425"/>
                </a:tc>
                <a:tc>
                  <a:txBody>
                    <a:bodyPr/>
                    <a:lstStyle/>
                    <a:p>
                      <a:pPr indent="0" lvl="0" marL="0" rtl="0" algn="ctr">
                        <a:spcBef>
                          <a:spcPts val="0"/>
                        </a:spcBef>
                        <a:spcAft>
                          <a:spcPts val="0"/>
                        </a:spcAft>
                        <a:buNone/>
                      </a:pPr>
                      <a:r>
                        <a:rPr lang="en-US" sz="1500"/>
                        <a:t>3.15</a:t>
                      </a:r>
                      <a:endParaRPr sz="1500"/>
                    </a:p>
                  </a:txBody>
                  <a:tcPr marT="91425" marB="91425" marR="91425" marL="91425"/>
                </a:tc>
                <a:tc>
                  <a:txBody>
                    <a:bodyPr/>
                    <a:lstStyle/>
                    <a:p>
                      <a:pPr indent="0" lvl="0" marL="0" rtl="0" algn="ctr">
                        <a:spcBef>
                          <a:spcPts val="0"/>
                        </a:spcBef>
                        <a:spcAft>
                          <a:spcPts val="0"/>
                        </a:spcAft>
                        <a:buNone/>
                      </a:pPr>
                      <a:r>
                        <a:rPr lang="en-US" sz="1500"/>
                        <a:t>2.980</a:t>
                      </a:r>
                      <a:endParaRPr sz="1500"/>
                    </a:p>
                  </a:txBody>
                  <a:tcPr marT="91425" marB="91425" marR="91425" marL="91425"/>
                </a:tc>
                <a:tc>
                  <a:txBody>
                    <a:bodyPr/>
                    <a:lstStyle/>
                    <a:p>
                      <a:pPr indent="0" lvl="0" marL="0" rtl="0" algn="ctr">
                        <a:spcBef>
                          <a:spcPts val="0"/>
                        </a:spcBef>
                        <a:spcAft>
                          <a:spcPts val="0"/>
                        </a:spcAft>
                        <a:buNone/>
                      </a:pPr>
                      <a:r>
                        <a:rPr lang="en-US" sz="1500"/>
                        <a:t>3.400</a:t>
                      </a:r>
                      <a:endParaRPr sz="1500"/>
                    </a:p>
                  </a:txBody>
                  <a:tcPr marT="91425" marB="91425" marR="91425" marL="91425"/>
                </a:tc>
              </a:tr>
            </a:tbl>
          </a:graphicData>
        </a:graphic>
      </p:graphicFrame>
      <p:sp>
        <p:nvSpPr>
          <p:cNvPr id="258" name="Google Shape;258;p26"/>
          <p:cNvSpPr/>
          <p:nvPr/>
        </p:nvSpPr>
        <p:spPr>
          <a:xfrm>
            <a:off x="5778438" y="3063875"/>
            <a:ext cx="6284100" cy="32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59" name="Google Shape;259;p26"/>
          <p:cNvSpPr/>
          <p:nvPr/>
        </p:nvSpPr>
        <p:spPr>
          <a:xfrm>
            <a:off x="5774863" y="4491225"/>
            <a:ext cx="6284100" cy="321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aphicFrame>
        <p:nvGraphicFramePr>
          <p:cNvPr id="260" name="Google Shape;260;p26"/>
          <p:cNvGraphicFramePr/>
          <p:nvPr/>
        </p:nvGraphicFramePr>
        <p:xfrm>
          <a:off x="5729263" y="5038875"/>
          <a:ext cx="3000000" cy="3000000"/>
        </p:xfrm>
        <a:graphic>
          <a:graphicData uri="http://schemas.openxmlformats.org/drawingml/2006/table">
            <a:tbl>
              <a:tblPr>
                <a:noFill/>
                <a:tableStyleId>{AE6C1AC3-D703-4152-A0CD-8C70DF8E2ECC}</a:tableStyleId>
              </a:tblPr>
              <a:tblGrid>
                <a:gridCol w="2026850"/>
                <a:gridCol w="1252700"/>
                <a:gridCol w="1250425"/>
                <a:gridCol w="865725"/>
                <a:gridCol w="979550"/>
              </a:tblGrid>
              <a:tr h="376500">
                <a:tc>
                  <a:txBody>
                    <a:bodyPr/>
                    <a:lstStyle/>
                    <a:p>
                      <a:pPr indent="0" lvl="0" marL="0" rtl="0" algn="ctr">
                        <a:spcBef>
                          <a:spcPts val="0"/>
                        </a:spcBef>
                        <a:spcAft>
                          <a:spcPts val="0"/>
                        </a:spcAft>
                        <a:buNone/>
                      </a:pPr>
                      <a:r>
                        <a:rPr b="1" lang="en-US"/>
                        <a:t>Variable</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en-US"/>
                        <a:t>Coefficient</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en-US"/>
                        <a:t>Std. Err.</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en-US"/>
                        <a:t>t</a:t>
                      </a:r>
                      <a:endParaRPr b="1"/>
                    </a:p>
                  </a:txBody>
                  <a:tcPr marT="91425" marB="91425" marR="91425" marL="91425">
                    <a:solidFill>
                      <a:srgbClr val="D9D9D9"/>
                    </a:solidFill>
                  </a:tcPr>
                </a:tc>
                <a:tc>
                  <a:txBody>
                    <a:bodyPr/>
                    <a:lstStyle/>
                    <a:p>
                      <a:pPr indent="0" lvl="0" marL="0" rtl="0" algn="ctr">
                        <a:spcBef>
                          <a:spcPts val="0"/>
                        </a:spcBef>
                        <a:spcAft>
                          <a:spcPts val="0"/>
                        </a:spcAft>
                        <a:buNone/>
                      </a:pPr>
                      <a:r>
                        <a:rPr b="1" lang="en-US"/>
                        <a:t>p-value</a:t>
                      </a:r>
                      <a:endParaRPr b="1"/>
                    </a:p>
                  </a:txBody>
                  <a:tcPr marT="91425" marB="91425" marR="91425" marL="91425">
                    <a:solidFill>
                      <a:srgbClr val="D9D9D9"/>
                    </a:solidFill>
                  </a:tcPr>
                </a:tc>
              </a:tr>
              <a:tr h="376500">
                <a:tc>
                  <a:txBody>
                    <a:bodyPr/>
                    <a:lstStyle/>
                    <a:p>
                      <a:pPr indent="0" lvl="0" marL="0" rtl="0" algn="ctr">
                        <a:spcBef>
                          <a:spcPts val="0"/>
                        </a:spcBef>
                        <a:spcAft>
                          <a:spcPts val="0"/>
                        </a:spcAft>
                        <a:buNone/>
                      </a:pPr>
                      <a:r>
                        <a:rPr b="1" lang="en-US"/>
                        <a:t>HS GPA * South</a:t>
                      </a:r>
                      <a:endParaRPr b="1"/>
                    </a:p>
                  </a:txBody>
                  <a:tcPr marT="91425" marB="91425" marR="91425" marL="91425">
                    <a:solidFill>
                      <a:srgbClr val="D9D9D9"/>
                    </a:solidFill>
                  </a:tcPr>
                </a:tc>
                <a:tc>
                  <a:txBody>
                    <a:bodyPr/>
                    <a:lstStyle/>
                    <a:p>
                      <a:pPr indent="0" lvl="0" marL="0" rtl="0" algn="ctr">
                        <a:lnSpc>
                          <a:spcPct val="115000"/>
                        </a:lnSpc>
                        <a:spcBef>
                          <a:spcPts val="0"/>
                        </a:spcBef>
                        <a:spcAft>
                          <a:spcPts val="0"/>
                        </a:spcAft>
                        <a:buNone/>
                      </a:pPr>
                      <a:r>
                        <a:rPr lang="en-US" sz="1500"/>
                        <a:t>0.7073</a:t>
                      </a:r>
                      <a:endParaRPr sz="1500"/>
                    </a:p>
                  </a:txBody>
                  <a:tcPr marT="9525" marB="91425" marR="9525" marL="9525" anchor="ctr"/>
                </a:tc>
                <a:tc>
                  <a:txBody>
                    <a:bodyPr/>
                    <a:lstStyle/>
                    <a:p>
                      <a:pPr indent="0" lvl="0" marL="0" rtl="0" algn="ctr">
                        <a:spcBef>
                          <a:spcPts val="0"/>
                        </a:spcBef>
                        <a:spcAft>
                          <a:spcPts val="0"/>
                        </a:spcAft>
                        <a:buNone/>
                      </a:pPr>
                      <a:r>
                        <a:rPr lang="en-US"/>
                        <a:t>0.249</a:t>
                      </a:r>
                      <a:endParaRPr/>
                    </a:p>
                  </a:txBody>
                  <a:tcPr marT="91425" marB="91425" marR="91425" marL="91425"/>
                </a:tc>
                <a:tc>
                  <a:txBody>
                    <a:bodyPr/>
                    <a:lstStyle/>
                    <a:p>
                      <a:pPr indent="0" lvl="0" marL="0" rtl="0" algn="ctr">
                        <a:spcBef>
                          <a:spcPts val="0"/>
                        </a:spcBef>
                        <a:spcAft>
                          <a:spcPts val="0"/>
                        </a:spcAft>
                        <a:buNone/>
                      </a:pPr>
                      <a:r>
                        <a:rPr lang="en-US"/>
                        <a:t>2.845</a:t>
                      </a:r>
                      <a:endParaRPr/>
                    </a:p>
                  </a:txBody>
                  <a:tcPr marT="91425" marB="91425" marR="91425" marL="91425"/>
                </a:tc>
                <a:tc>
                  <a:txBody>
                    <a:bodyPr/>
                    <a:lstStyle/>
                    <a:p>
                      <a:pPr indent="0" lvl="0" marL="0" rtl="0" algn="ctr">
                        <a:spcBef>
                          <a:spcPts val="0"/>
                        </a:spcBef>
                        <a:spcAft>
                          <a:spcPts val="0"/>
                        </a:spcAft>
                        <a:buNone/>
                      </a:pPr>
                      <a:r>
                        <a:rPr b="1" lang="en-US">
                          <a:solidFill>
                            <a:srgbClr val="FF0000"/>
                          </a:solidFill>
                        </a:rPr>
                        <a:t>0.005</a:t>
                      </a:r>
                      <a:endParaRPr b="1">
                        <a:solidFill>
                          <a:srgbClr val="FF0000"/>
                        </a:solidFill>
                      </a:endParaRPr>
                    </a:p>
                  </a:txBody>
                  <a:tcPr marT="91425" marB="91425" marR="91425" marL="91425"/>
                </a:tc>
              </a:tr>
              <a:tr h="473775">
                <a:tc>
                  <a:txBody>
                    <a:bodyPr/>
                    <a:lstStyle/>
                    <a:p>
                      <a:pPr indent="0" lvl="0" marL="0" rtl="0" algn="ctr">
                        <a:spcBef>
                          <a:spcPts val="0"/>
                        </a:spcBef>
                        <a:spcAft>
                          <a:spcPts val="0"/>
                        </a:spcAft>
                        <a:buNone/>
                      </a:pPr>
                      <a:r>
                        <a:rPr b="1" lang="en-US"/>
                        <a:t>HS GPA * Southwest</a:t>
                      </a:r>
                      <a:endParaRPr b="1"/>
                    </a:p>
                  </a:txBody>
                  <a:tcPr marT="91425" marB="91425" marR="91425" marL="91425">
                    <a:solidFill>
                      <a:srgbClr val="D9D9D9"/>
                    </a:solidFill>
                  </a:tcPr>
                </a:tc>
                <a:tc>
                  <a:txBody>
                    <a:bodyPr/>
                    <a:lstStyle/>
                    <a:p>
                      <a:pPr indent="0" lvl="0" marL="0" rtl="0" algn="ctr">
                        <a:lnSpc>
                          <a:spcPct val="115000"/>
                        </a:lnSpc>
                        <a:spcBef>
                          <a:spcPts val="0"/>
                        </a:spcBef>
                        <a:spcAft>
                          <a:spcPts val="0"/>
                        </a:spcAft>
                        <a:buNone/>
                      </a:pPr>
                      <a:r>
                        <a:rPr lang="en-US" sz="1500"/>
                        <a:t>-0.7435</a:t>
                      </a:r>
                      <a:endParaRPr sz="1500"/>
                    </a:p>
                  </a:txBody>
                  <a:tcPr marT="9525" marB="91425" marR="9525" marL="9525" anchor="ctr"/>
                </a:tc>
                <a:tc>
                  <a:txBody>
                    <a:bodyPr/>
                    <a:lstStyle/>
                    <a:p>
                      <a:pPr indent="0" lvl="0" marL="0" rtl="0" algn="ctr">
                        <a:spcBef>
                          <a:spcPts val="0"/>
                        </a:spcBef>
                        <a:spcAft>
                          <a:spcPts val="0"/>
                        </a:spcAft>
                        <a:buNone/>
                      </a:pPr>
                      <a:r>
                        <a:rPr lang="en-US"/>
                        <a:t>0.427</a:t>
                      </a:r>
                      <a:endParaRPr/>
                    </a:p>
                  </a:txBody>
                  <a:tcPr marT="91425" marB="91425" marR="91425" marL="91425"/>
                </a:tc>
                <a:tc>
                  <a:txBody>
                    <a:bodyPr/>
                    <a:lstStyle/>
                    <a:p>
                      <a:pPr indent="0" lvl="0" marL="0" rtl="0" algn="ctr">
                        <a:spcBef>
                          <a:spcPts val="0"/>
                        </a:spcBef>
                        <a:spcAft>
                          <a:spcPts val="0"/>
                        </a:spcAft>
                        <a:buNone/>
                      </a:pPr>
                      <a:r>
                        <a:rPr lang="en-US"/>
                        <a:t>-1.741</a:t>
                      </a:r>
                      <a:endParaRPr/>
                    </a:p>
                  </a:txBody>
                  <a:tcPr marT="91425" marB="91425" marR="91425" marL="91425"/>
                </a:tc>
                <a:tc>
                  <a:txBody>
                    <a:bodyPr/>
                    <a:lstStyle/>
                    <a:p>
                      <a:pPr indent="0" lvl="0" marL="0" rtl="0" algn="ctr">
                        <a:spcBef>
                          <a:spcPts val="0"/>
                        </a:spcBef>
                        <a:spcAft>
                          <a:spcPts val="0"/>
                        </a:spcAft>
                        <a:buNone/>
                      </a:pPr>
                      <a:r>
                        <a:rPr b="1" lang="en-US">
                          <a:solidFill>
                            <a:srgbClr val="4A86E8"/>
                          </a:solidFill>
                        </a:rPr>
                        <a:t>0.082</a:t>
                      </a:r>
                      <a:endParaRPr b="1">
                        <a:solidFill>
                          <a:srgbClr val="4A86E8"/>
                        </a:solidFill>
                      </a:endParaRPr>
                    </a:p>
                  </a:txBody>
                  <a:tcPr marT="91425" marB="91425" marR="91425" marL="91425"/>
                </a:tc>
              </a:tr>
            </a:tbl>
          </a:graphicData>
        </a:graphic>
      </p:graphicFrame>
      <p:sp>
        <p:nvSpPr>
          <p:cNvPr id="261" name="Google Shape;261;p26"/>
          <p:cNvSpPr txBox="1"/>
          <p:nvPr/>
        </p:nvSpPr>
        <p:spPr>
          <a:xfrm>
            <a:off x="2125435" y="681075"/>
            <a:ext cx="86874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Two-Way Interactions: HS GPA × Geographic Region</a:t>
            </a:r>
            <a:endParaRPr sz="20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27"/>
          <p:cNvSpPr txBox="1"/>
          <p:nvPr/>
        </p:nvSpPr>
        <p:spPr>
          <a:xfrm>
            <a:off x="717750" y="1865988"/>
            <a:ext cx="107565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International Students</a:t>
            </a:r>
            <a:endParaRPr sz="2000">
              <a:solidFill>
                <a:schemeClr val="dk1"/>
              </a:solidFill>
              <a:latin typeface="Montserrat"/>
              <a:ea typeface="Montserrat"/>
              <a:cs typeface="Montserrat"/>
              <a:sym typeface="Montserrat"/>
            </a:endParaRPr>
          </a:p>
        </p:txBody>
      </p:sp>
      <p:pic>
        <p:nvPicPr>
          <p:cNvPr id="268" name="Google Shape;268;p27"/>
          <p:cNvPicPr preferRelativeResize="0"/>
          <p:nvPr/>
        </p:nvPicPr>
        <p:blipFill rotWithShape="1">
          <a:blip r:embed="rId3">
            <a:alphaModFix/>
          </a:blip>
          <a:srcRect b="0" l="0" r="13051" t="0"/>
          <a:stretch/>
        </p:blipFill>
        <p:spPr>
          <a:xfrm>
            <a:off x="218200" y="2594125"/>
            <a:ext cx="5930024" cy="3870050"/>
          </a:xfrm>
          <a:prstGeom prst="rect">
            <a:avLst/>
          </a:prstGeom>
          <a:noFill/>
          <a:ln>
            <a:noFill/>
          </a:ln>
        </p:spPr>
      </p:pic>
      <p:pic>
        <p:nvPicPr>
          <p:cNvPr id="269" name="Google Shape;269;p27"/>
          <p:cNvPicPr preferRelativeResize="0"/>
          <p:nvPr/>
        </p:nvPicPr>
        <p:blipFill rotWithShape="1">
          <a:blip r:embed="rId3">
            <a:alphaModFix/>
          </a:blip>
          <a:srcRect b="68816" l="86482" r="0" t="0"/>
          <a:stretch/>
        </p:blipFill>
        <p:spPr>
          <a:xfrm>
            <a:off x="2480125" y="2628201"/>
            <a:ext cx="980162" cy="1283025"/>
          </a:xfrm>
          <a:prstGeom prst="rect">
            <a:avLst/>
          </a:prstGeom>
          <a:noFill/>
          <a:ln>
            <a:noFill/>
          </a:ln>
        </p:spPr>
      </p:pic>
      <p:sp>
        <p:nvSpPr>
          <p:cNvPr id="270" name="Google Shape;270;p27"/>
          <p:cNvSpPr txBox="1"/>
          <p:nvPr/>
        </p:nvSpPr>
        <p:spPr>
          <a:xfrm>
            <a:off x="-57900" y="916475"/>
            <a:ext cx="123078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1000"/>
              </a:spcAft>
              <a:buNone/>
            </a:pPr>
            <a:r>
              <a:rPr b="1" lang="en-US" sz="2000">
                <a:solidFill>
                  <a:schemeClr val="dk1"/>
                </a:solidFill>
                <a:highlight>
                  <a:srgbClr val="FFFFFF"/>
                </a:highlight>
                <a:latin typeface="Montserrat"/>
                <a:ea typeface="Montserrat"/>
                <a:cs typeface="Montserrat"/>
                <a:sym typeface="Montserrat"/>
              </a:rPr>
              <a:t>Find if there are trends or correlation with two or more variables (e.g. Do students from certain geographic areas with higher HS GPA perform better throughout their college)</a:t>
            </a:r>
            <a:endParaRPr b="1" sz="2000">
              <a:solidFill>
                <a:schemeClr val="dk2"/>
              </a:solidFill>
              <a:latin typeface="Montserrat"/>
              <a:ea typeface="Montserrat"/>
              <a:cs typeface="Montserrat"/>
              <a:sym typeface="Montserrat"/>
            </a:endParaRPr>
          </a:p>
        </p:txBody>
      </p:sp>
      <p:graphicFrame>
        <p:nvGraphicFramePr>
          <p:cNvPr id="271" name="Google Shape;271;p27"/>
          <p:cNvGraphicFramePr/>
          <p:nvPr/>
        </p:nvGraphicFramePr>
        <p:xfrm>
          <a:off x="6148225" y="3012125"/>
          <a:ext cx="3000000" cy="3000000"/>
        </p:xfrm>
        <a:graphic>
          <a:graphicData uri="http://schemas.openxmlformats.org/drawingml/2006/table">
            <a:tbl>
              <a:tblPr>
                <a:noFill/>
                <a:tableStyleId>{AE6C1AC3-D703-4152-A0CD-8C70DF8E2ECC}</a:tableStyleId>
              </a:tblPr>
              <a:tblGrid>
                <a:gridCol w="1243075"/>
                <a:gridCol w="615675"/>
                <a:gridCol w="1154725"/>
                <a:gridCol w="1270650"/>
                <a:gridCol w="862200"/>
                <a:gridCol w="783675"/>
              </a:tblGrid>
              <a:tr h="398850">
                <a:tc>
                  <a:txBody>
                    <a:bodyPr/>
                    <a:lstStyle/>
                    <a:p>
                      <a:pPr indent="0" lvl="0" marL="0" rtl="0" algn="ctr">
                        <a:spcBef>
                          <a:spcPts val="0"/>
                        </a:spcBef>
                        <a:spcAft>
                          <a:spcPts val="0"/>
                        </a:spcAft>
                        <a:buNone/>
                      </a:pPr>
                      <a:r>
                        <a:t/>
                      </a:r>
                      <a:endParaRPr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HS</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Freshman</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Sophomore</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Junior</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b="1" lang="en-US" sz="1500"/>
                        <a:t>Senior</a:t>
                      </a:r>
                      <a:endParaRPr b="1" sz="1500"/>
                    </a:p>
                  </a:txBody>
                  <a:tcPr marT="91425" marB="91425" marR="91425" marL="91425">
                    <a:solidFill>
                      <a:srgbClr val="D9D9D9"/>
                    </a:solidFill>
                  </a:tcPr>
                </a:tc>
              </a:tr>
              <a:tr h="398850">
                <a:tc>
                  <a:txBody>
                    <a:bodyPr/>
                    <a:lstStyle/>
                    <a:p>
                      <a:pPr indent="0" lvl="0" marL="0" rtl="0" algn="ctr">
                        <a:spcBef>
                          <a:spcPts val="0"/>
                        </a:spcBef>
                        <a:spcAft>
                          <a:spcPts val="0"/>
                        </a:spcAft>
                        <a:buNone/>
                      </a:pPr>
                      <a:r>
                        <a:rPr b="1" lang="en-US" sz="1500"/>
                        <a:t>Baguette</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3.8</a:t>
                      </a:r>
                      <a:endParaRPr sz="1500"/>
                    </a:p>
                  </a:txBody>
                  <a:tcPr marT="91425" marB="91425" marR="91425" marL="91425"/>
                </a:tc>
                <a:tc>
                  <a:txBody>
                    <a:bodyPr/>
                    <a:lstStyle/>
                    <a:p>
                      <a:pPr indent="0" lvl="0" marL="0" rtl="0" algn="ctr">
                        <a:spcBef>
                          <a:spcPts val="0"/>
                        </a:spcBef>
                        <a:spcAft>
                          <a:spcPts val="0"/>
                        </a:spcAft>
                        <a:buNone/>
                      </a:pPr>
                      <a:r>
                        <a:rPr lang="en-US" sz="1500"/>
                        <a:t>3.805</a:t>
                      </a:r>
                      <a:endParaRPr sz="1500"/>
                    </a:p>
                  </a:txBody>
                  <a:tcPr marT="91425" marB="91425" marR="91425" marL="91425"/>
                </a:tc>
                <a:tc>
                  <a:txBody>
                    <a:bodyPr/>
                    <a:lstStyle/>
                    <a:p>
                      <a:pPr indent="0" lvl="0" marL="0" rtl="0" algn="ctr">
                        <a:spcBef>
                          <a:spcPts val="0"/>
                        </a:spcBef>
                        <a:spcAft>
                          <a:spcPts val="0"/>
                        </a:spcAft>
                        <a:buNone/>
                      </a:pPr>
                      <a:r>
                        <a:rPr lang="en-US" sz="1500"/>
                        <a:t>3.180</a:t>
                      </a:r>
                      <a:endParaRPr sz="1500"/>
                    </a:p>
                  </a:txBody>
                  <a:tcPr marT="91425" marB="91425" marR="91425" marL="91425"/>
                </a:tc>
                <a:tc>
                  <a:txBody>
                    <a:bodyPr/>
                    <a:lstStyle/>
                    <a:p>
                      <a:pPr indent="0" lvl="0" marL="0" rtl="0" algn="ctr">
                        <a:spcBef>
                          <a:spcPts val="0"/>
                        </a:spcBef>
                        <a:spcAft>
                          <a:spcPts val="0"/>
                        </a:spcAft>
                        <a:buNone/>
                      </a:pPr>
                      <a:r>
                        <a:rPr lang="en-US" sz="1500"/>
                        <a:t>3.480</a:t>
                      </a:r>
                      <a:endParaRPr sz="1500"/>
                    </a:p>
                  </a:txBody>
                  <a:tcPr marT="91425" marB="91425" marR="91425" marL="91425"/>
                </a:tc>
                <a:tc>
                  <a:txBody>
                    <a:bodyPr/>
                    <a:lstStyle/>
                    <a:p>
                      <a:pPr indent="0" lvl="0" marL="0" rtl="0" algn="ctr">
                        <a:spcBef>
                          <a:spcPts val="0"/>
                        </a:spcBef>
                        <a:spcAft>
                          <a:spcPts val="0"/>
                        </a:spcAft>
                        <a:buNone/>
                      </a:pPr>
                      <a:r>
                        <a:rPr lang="en-US" sz="1500"/>
                        <a:t>3.770</a:t>
                      </a:r>
                      <a:endParaRPr sz="1500"/>
                    </a:p>
                  </a:txBody>
                  <a:tcPr marT="91425" marB="91425" marR="91425" marL="91425"/>
                </a:tc>
              </a:tr>
              <a:tr h="398850">
                <a:tc>
                  <a:txBody>
                    <a:bodyPr/>
                    <a:lstStyle/>
                    <a:p>
                      <a:pPr indent="0" lvl="0" marL="0" rtl="0" algn="ctr">
                        <a:spcBef>
                          <a:spcPts val="0"/>
                        </a:spcBef>
                        <a:spcAft>
                          <a:spcPts val="0"/>
                        </a:spcAft>
                        <a:buNone/>
                      </a:pPr>
                      <a:r>
                        <a:rPr b="1" lang="en-US" sz="1500"/>
                        <a:t>Wheat</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3.315</a:t>
                      </a:r>
                      <a:endParaRPr sz="1500"/>
                    </a:p>
                  </a:txBody>
                  <a:tcPr marT="91425" marB="91425" marR="91425" marL="91425"/>
                </a:tc>
                <a:tc>
                  <a:txBody>
                    <a:bodyPr/>
                    <a:lstStyle/>
                    <a:p>
                      <a:pPr indent="0" lvl="0" marL="0" rtl="0" algn="ctr">
                        <a:spcBef>
                          <a:spcPts val="0"/>
                        </a:spcBef>
                        <a:spcAft>
                          <a:spcPts val="0"/>
                        </a:spcAft>
                        <a:buNone/>
                      </a:pPr>
                      <a:r>
                        <a:rPr lang="en-US" sz="1500"/>
                        <a:t>3.600</a:t>
                      </a:r>
                      <a:endParaRPr sz="1500"/>
                    </a:p>
                  </a:txBody>
                  <a:tcPr marT="91425" marB="91425" marR="91425" marL="91425"/>
                </a:tc>
                <a:tc>
                  <a:txBody>
                    <a:bodyPr/>
                    <a:lstStyle/>
                    <a:p>
                      <a:pPr indent="0" lvl="0" marL="0" rtl="0" algn="ctr">
                        <a:spcBef>
                          <a:spcPts val="0"/>
                        </a:spcBef>
                        <a:spcAft>
                          <a:spcPts val="0"/>
                        </a:spcAft>
                        <a:buNone/>
                      </a:pPr>
                      <a:r>
                        <a:rPr lang="en-US" sz="1500"/>
                        <a:t>3.740</a:t>
                      </a:r>
                      <a:endParaRPr sz="1500"/>
                    </a:p>
                  </a:txBody>
                  <a:tcPr marT="91425" marB="91425" marR="91425" marL="91425"/>
                </a:tc>
                <a:tc>
                  <a:txBody>
                    <a:bodyPr/>
                    <a:lstStyle/>
                    <a:p>
                      <a:pPr indent="0" lvl="0" marL="0" rtl="0" algn="ctr">
                        <a:spcBef>
                          <a:spcPts val="0"/>
                        </a:spcBef>
                        <a:spcAft>
                          <a:spcPts val="0"/>
                        </a:spcAft>
                        <a:buNone/>
                      </a:pPr>
                      <a:r>
                        <a:rPr lang="en-US" sz="1500"/>
                        <a:t>3.540</a:t>
                      </a:r>
                      <a:endParaRPr sz="1500"/>
                    </a:p>
                  </a:txBody>
                  <a:tcPr marT="91425" marB="91425" marR="91425" marL="91425"/>
                </a:tc>
              </a:tr>
              <a:tr h="398850">
                <a:tc>
                  <a:txBody>
                    <a:bodyPr/>
                    <a:lstStyle/>
                    <a:p>
                      <a:pPr indent="0" lvl="0" marL="0" rtl="0" algn="ctr">
                        <a:spcBef>
                          <a:spcPts val="0"/>
                        </a:spcBef>
                        <a:spcAft>
                          <a:spcPts val="0"/>
                        </a:spcAft>
                        <a:buNone/>
                      </a:pPr>
                      <a:r>
                        <a:rPr b="1" lang="en-US" sz="1500"/>
                        <a:t>Sourdough</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3.7</a:t>
                      </a:r>
                      <a:endParaRPr sz="1500"/>
                    </a:p>
                  </a:txBody>
                  <a:tcPr marT="91425" marB="91425" marR="91425" marL="91425"/>
                </a:tc>
                <a:tc>
                  <a:txBody>
                    <a:bodyPr/>
                    <a:lstStyle/>
                    <a:p>
                      <a:pPr indent="0" lvl="0" marL="0" rtl="0" algn="ctr">
                        <a:spcBef>
                          <a:spcPts val="0"/>
                        </a:spcBef>
                        <a:spcAft>
                          <a:spcPts val="0"/>
                        </a:spcAft>
                        <a:buNone/>
                      </a:pPr>
                      <a:r>
                        <a:rPr lang="en-US" sz="1500"/>
                        <a:t>3.260</a:t>
                      </a:r>
                      <a:endParaRPr sz="1500"/>
                    </a:p>
                  </a:txBody>
                  <a:tcPr marT="91425" marB="91425" marR="91425" marL="91425"/>
                </a:tc>
                <a:tc>
                  <a:txBody>
                    <a:bodyPr/>
                    <a:lstStyle/>
                    <a:p>
                      <a:pPr indent="0" lvl="0" marL="0" rtl="0" algn="ctr">
                        <a:spcBef>
                          <a:spcPts val="0"/>
                        </a:spcBef>
                        <a:spcAft>
                          <a:spcPts val="0"/>
                        </a:spcAft>
                        <a:buNone/>
                      </a:pPr>
                      <a:r>
                        <a:rPr lang="en-US" sz="1500"/>
                        <a:t>3.110</a:t>
                      </a:r>
                      <a:endParaRPr sz="1500"/>
                    </a:p>
                  </a:txBody>
                  <a:tcPr marT="91425" marB="91425" marR="91425" marL="91425"/>
                </a:tc>
                <a:tc>
                  <a:txBody>
                    <a:bodyPr/>
                    <a:lstStyle/>
                    <a:p>
                      <a:pPr indent="0" lvl="0" marL="0" rtl="0" algn="ctr">
                        <a:spcBef>
                          <a:spcPts val="0"/>
                        </a:spcBef>
                        <a:spcAft>
                          <a:spcPts val="0"/>
                        </a:spcAft>
                        <a:buNone/>
                      </a:pPr>
                      <a:r>
                        <a:rPr lang="en-US" sz="1500"/>
                        <a:t>3.335</a:t>
                      </a:r>
                      <a:endParaRPr sz="1500"/>
                    </a:p>
                  </a:txBody>
                  <a:tcPr marT="91425" marB="91425" marR="91425" marL="91425"/>
                </a:tc>
                <a:tc>
                  <a:txBody>
                    <a:bodyPr/>
                    <a:lstStyle/>
                    <a:p>
                      <a:pPr indent="0" lvl="0" marL="0" rtl="0" algn="ctr">
                        <a:spcBef>
                          <a:spcPts val="0"/>
                        </a:spcBef>
                        <a:spcAft>
                          <a:spcPts val="0"/>
                        </a:spcAft>
                        <a:buNone/>
                      </a:pPr>
                      <a:r>
                        <a:rPr lang="en-US" sz="1500"/>
                        <a:t>3.165</a:t>
                      </a:r>
                      <a:endParaRPr sz="1500"/>
                    </a:p>
                  </a:txBody>
                  <a:tcPr marT="91425" marB="91425" marR="91425" marL="91425"/>
                </a:tc>
              </a:tr>
              <a:tr h="398850">
                <a:tc>
                  <a:txBody>
                    <a:bodyPr/>
                    <a:lstStyle/>
                    <a:p>
                      <a:pPr indent="0" lvl="0" marL="0" rtl="0" algn="ctr">
                        <a:spcBef>
                          <a:spcPts val="0"/>
                        </a:spcBef>
                        <a:spcAft>
                          <a:spcPts val="0"/>
                        </a:spcAft>
                        <a:buNone/>
                      </a:pPr>
                      <a:r>
                        <a:rPr b="1" lang="en-US" sz="1500"/>
                        <a:t>Pita</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3.6</a:t>
                      </a:r>
                      <a:endParaRPr sz="1500"/>
                    </a:p>
                  </a:txBody>
                  <a:tcPr marT="91425" marB="91425" marR="91425" marL="91425"/>
                </a:tc>
                <a:tc>
                  <a:txBody>
                    <a:bodyPr/>
                    <a:lstStyle/>
                    <a:p>
                      <a:pPr indent="0" lvl="0" marL="0" rtl="0" algn="ctr">
                        <a:spcBef>
                          <a:spcPts val="0"/>
                        </a:spcBef>
                        <a:spcAft>
                          <a:spcPts val="0"/>
                        </a:spcAft>
                        <a:buNone/>
                      </a:pPr>
                      <a:r>
                        <a:rPr lang="en-US" sz="1500"/>
                        <a:t>3.480</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r>
              <a:tr h="398850">
                <a:tc>
                  <a:txBody>
                    <a:bodyPr/>
                    <a:lstStyle/>
                    <a:p>
                      <a:pPr indent="0" lvl="0" marL="0" rtl="0" algn="ctr">
                        <a:spcBef>
                          <a:spcPts val="0"/>
                        </a:spcBef>
                        <a:spcAft>
                          <a:spcPts val="0"/>
                        </a:spcAft>
                        <a:buNone/>
                      </a:pPr>
                      <a:r>
                        <a:rPr b="1" lang="en-US" sz="1500"/>
                        <a:t>Ciabatta</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3.45</a:t>
                      </a:r>
                      <a:endParaRPr sz="1500"/>
                    </a:p>
                  </a:txBody>
                  <a:tcPr marT="91425" marB="91425" marR="91425" marL="91425"/>
                </a:tc>
                <a:tc>
                  <a:txBody>
                    <a:bodyPr/>
                    <a:lstStyle/>
                    <a:p>
                      <a:pPr indent="0" lvl="0" marL="0" rtl="0" algn="ctr">
                        <a:spcBef>
                          <a:spcPts val="0"/>
                        </a:spcBef>
                        <a:spcAft>
                          <a:spcPts val="0"/>
                        </a:spcAft>
                        <a:buNone/>
                      </a:pPr>
                      <a:r>
                        <a:rPr lang="en-US" sz="1500"/>
                        <a:t>3.330</a:t>
                      </a:r>
                      <a:endParaRPr sz="1500"/>
                    </a:p>
                  </a:txBody>
                  <a:tcPr marT="91425" marB="91425" marR="91425" marL="91425"/>
                </a:tc>
                <a:tc>
                  <a:txBody>
                    <a:bodyPr/>
                    <a:lstStyle/>
                    <a:p>
                      <a:pPr indent="0" lvl="0" marL="0" rtl="0" algn="ctr">
                        <a:spcBef>
                          <a:spcPts val="0"/>
                        </a:spcBef>
                        <a:spcAft>
                          <a:spcPts val="0"/>
                        </a:spcAft>
                        <a:buNone/>
                      </a:pPr>
                      <a:r>
                        <a:rPr lang="en-US" sz="1500"/>
                        <a:t>3.365</a:t>
                      </a:r>
                      <a:endParaRPr sz="1500"/>
                    </a:p>
                  </a:txBody>
                  <a:tcPr marT="91425" marB="91425" marR="91425" marL="91425"/>
                </a:tc>
                <a:tc>
                  <a:txBody>
                    <a:bodyPr/>
                    <a:lstStyle/>
                    <a:p>
                      <a:pPr indent="0" lvl="0" marL="0" rtl="0" algn="ctr">
                        <a:spcBef>
                          <a:spcPts val="0"/>
                        </a:spcBef>
                        <a:spcAft>
                          <a:spcPts val="0"/>
                        </a:spcAft>
                        <a:buNone/>
                      </a:pPr>
                      <a:r>
                        <a:rPr lang="en-US" sz="1500"/>
                        <a:t>2.870</a:t>
                      </a:r>
                      <a:endParaRPr sz="1500"/>
                    </a:p>
                  </a:txBody>
                  <a:tcPr marT="91425" marB="91425" marR="91425" marL="91425"/>
                </a:tc>
                <a:tc>
                  <a:txBody>
                    <a:bodyPr/>
                    <a:lstStyle/>
                    <a:p>
                      <a:pPr indent="0" lvl="0" marL="0" rtl="0" algn="ctr">
                        <a:spcBef>
                          <a:spcPts val="0"/>
                        </a:spcBef>
                        <a:spcAft>
                          <a:spcPts val="0"/>
                        </a:spcAft>
                        <a:buNone/>
                      </a:pPr>
                      <a:r>
                        <a:rPr lang="en-US" sz="1500"/>
                        <a:t>2.790</a:t>
                      </a:r>
                      <a:endParaRPr sz="1500"/>
                    </a:p>
                  </a:txBody>
                  <a:tcPr marT="91425" marB="91425" marR="91425" marL="91425"/>
                </a:tc>
              </a:tr>
              <a:tr h="398850">
                <a:tc>
                  <a:txBody>
                    <a:bodyPr/>
                    <a:lstStyle/>
                    <a:p>
                      <a:pPr indent="0" lvl="0" marL="0" rtl="0" algn="ctr">
                        <a:spcBef>
                          <a:spcPts val="0"/>
                        </a:spcBef>
                        <a:spcAft>
                          <a:spcPts val="0"/>
                        </a:spcAft>
                        <a:buNone/>
                      </a:pPr>
                      <a:r>
                        <a:rPr b="1" lang="en-US" sz="1500"/>
                        <a:t>Cornbread</a:t>
                      </a:r>
                      <a:endParaRPr b="1" sz="1500"/>
                    </a:p>
                  </a:txBody>
                  <a:tcPr marT="91425" marB="91425" marR="91425" marL="91425">
                    <a:solidFill>
                      <a:srgbClr val="D9D9D9"/>
                    </a:solidFill>
                  </a:tcPr>
                </a:tc>
                <a:tc>
                  <a:txBody>
                    <a:bodyPr/>
                    <a:lstStyle/>
                    <a:p>
                      <a:pPr indent="0" lvl="0" marL="0" rtl="0" algn="ctr">
                        <a:spcBef>
                          <a:spcPts val="0"/>
                        </a:spcBef>
                        <a:spcAft>
                          <a:spcPts val="0"/>
                        </a:spcAft>
                        <a:buNone/>
                      </a:pPr>
                      <a:r>
                        <a:rPr lang="en-US" sz="1500"/>
                        <a:t>3.1</a:t>
                      </a:r>
                      <a:endParaRPr sz="1500"/>
                    </a:p>
                  </a:txBody>
                  <a:tcPr marT="91425" marB="91425" marR="91425" marL="91425"/>
                </a:tc>
                <a:tc>
                  <a:txBody>
                    <a:bodyPr/>
                    <a:lstStyle/>
                    <a:p>
                      <a:pPr indent="0" lvl="0" marL="0" rtl="0" algn="ctr">
                        <a:spcBef>
                          <a:spcPts val="0"/>
                        </a:spcBef>
                        <a:spcAft>
                          <a:spcPts val="0"/>
                        </a:spcAft>
                        <a:buNone/>
                      </a:pPr>
                      <a:r>
                        <a:rPr lang="en-US" sz="1500"/>
                        <a:t>3.290</a:t>
                      </a:r>
                      <a:endParaRPr sz="1500"/>
                    </a:p>
                  </a:txBody>
                  <a:tcPr marT="91425" marB="91425" marR="91425" marL="91425"/>
                </a:tc>
                <a:tc>
                  <a:txBody>
                    <a:bodyPr/>
                    <a:lstStyle/>
                    <a:p>
                      <a:pPr indent="0" lvl="0" marL="0" rtl="0" algn="ctr">
                        <a:spcBef>
                          <a:spcPts val="0"/>
                        </a:spcBef>
                        <a:spcAft>
                          <a:spcPts val="0"/>
                        </a:spcAft>
                        <a:buNone/>
                      </a:pPr>
                      <a:r>
                        <a:rPr lang="en-US" sz="1500"/>
                        <a:t>3.320</a:t>
                      </a:r>
                      <a:endParaRPr sz="1500"/>
                    </a:p>
                  </a:txBody>
                  <a:tcPr marT="91425" marB="91425" marR="91425" marL="91425"/>
                </a:tc>
                <a:tc>
                  <a:txBody>
                    <a:bodyPr/>
                    <a:lstStyle/>
                    <a:p>
                      <a:pPr indent="0" lvl="0" marL="0" rtl="0" algn="ctr">
                        <a:spcBef>
                          <a:spcPts val="0"/>
                        </a:spcBef>
                        <a:spcAft>
                          <a:spcPts val="0"/>
                        </a:spcAft>
                        <a:buNone/>
                      </a:pPr>
                      <a:r>
                        <a:rPr lang="en-US" sz="1500"/>
                        <a:t>/</a:t>
                      </a:r>
                      <a:endParaRPr sz="1500"/>
                    </a:p>
                  </a:txBody>
                  <a:tcPr marT="91425" marB="91425" marR="91425" marL="91425"/>
                </a:tc>
                <a:tc>
                  <a:txBody>
                    <a:bodyPr/>
                    <a:lstStyle/>
                    <a:p>
                      <a:pPr indent="0" lvl="0" marL="0" rtl="0" algn="ctr">
                        <a:spcBef>
                          <a:spcPts val="0"/>
                        </a:spcBef>
                        <a:spcAft>
                          <a:spcPts val="0"/>
                        </a:spcAft>
                        <a:buNone/>
                      </a:pPr>
                      <a:r>
                        <a:rPr lang="en-US" sz="1500"/>
                        <a:t>3.470</a:t>
                      </a:r>
                      <a:endParaRPr sz="15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aphicFrame>
        <p:nvGraphicFramePr>
          <p:cNvPr id="277" name="Google Shape;277;p28"/>
          <p:cNvGraphicFramePr/>
          <p:nvPr/>
        </p:nvGraphicFramePr>
        <p:xfrm>
          <a:off x="5696925" y="2564738"/>
          <a:ext cx="3000000" cy="3000000"/>
        </p:xfrm>
        <a:graphic>
          <a:graphicData uri="http://schemas.openxmlformats.org/drawingml/2006/table">
            <a:tbl>
              <a:tblPr>
                <a:noFill/>
                <a:tableStyleId>{211EE986-8873-427C-9CEB-DF95D0A72665}</a:tableStyleId>
              </a:tblPr>
              <a:tblGrid>
                <a:gridCol w="2404375"/>
                <a:gridCol w="959125"/>
                <a:gridCol w="932850"/>
                <a:gridCol w="952550"/>
                <a:gridCol w="945975"/>
              </a:tblGrid>
              <a:tr h="209550">
                <a:tc>
                  <a:txBody>
                    <a:bodyPr/>
                    <a:lstStyle/>
                    <a:p>
                      <a:pPr indent="0" lvl="0" marL="0" rtl="0" algn="ctr">
                        <a:spcBef>
                          <a:spcPts val="0"/>
                        </a:spcBef>
                        <a:spcAft>
                          <a:spcPts val="0"/>
                        </a:spcAft>
                        <a:buNone/>
                      </a:pPr>
                      <a:r>
                        <a:rPr b="1" lang="en-US" sz="1600">
                          <a:latin typeface="Calibri"/>
                          <a:ea typeface="Calibri"/>
                          <a:cs typeface="Calibri"/>
                          <a:sym typeface="Calibri"/>
                        </a:rPr>
                        <a:t>Variable</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Coefficient</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Std. Err.</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t</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p-value</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09550">
                <a:tc>
                  <a:txBody>
                    <a:bodyPr/>
                    <a:lstStyle/>
                    <a:p>
                      <a:pPr indent="0" lvl="0" marL="0" rtl="0" algn="ctr">
                        <a:spcBef>
                          <a:spcPts val="0"/>
                        </a:spcBef>
                        <a:spcAft>
                          <a:spcPts val="0"/>
                        </a:spcAft>
                        <a:buNone/>
                      </a:pPr>
                      <a:r>
                        <a:rPr b="1" lang="en-US" sz="1500">
                          <a:latin typeface="Calibri"/>
                          <a:ea typeface="Calibri"/>
                          <a:cs typeface="Calibri"/>
                          <a:sym typeface="Calibri"/>
                        </a:rPr>
                        <a:t>Asian × Southwest</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-1.2100</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0.438</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-2.760</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0.006</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spcBef>
                          <a:spcPts val="0"/>
                        </a:spcBef>
                        <a:spcAft>
                          <a:spcPts val="0"/>
                        </a:spcAft>
                        <a:buClr>
                          <a:schemeClr val="dk1"/>
                        </a:buClr>
                        <a:buSzPts val="1100"/>
                        <a:buFont typeface="Arial"/>
                        <a:buNone/>
                      </a:pPr>
                      <a:r>
                        <a:rPr b="1" lang="en-US" sz="1500">
                          <a:solidFill>
                            <a:schemeClr val="dk1"/>
                          </a:solidFill>
                          <a:latin typeface="Calibri"/>
                          <a:ea typeface="Calibri"/>
                          <a:cs typeface="Calibri"/>
                          <a:sym typeface="Calibri"/>
                        </a:rPr>
                        <a:t>African American or Black × South</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-0.5162</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0.204</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-2.531</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0.012</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ctr">
                        <a:spcBef>
                          <a:spcPts val="0"/>
                        </a:spcBef>
                        <a:spcAft>
                          <a:spcPts val="0"/>
                        </a:spcAft>
                        <a:buNone/>
                      </a:pPr>
                      <a:r>
                        <a:rPr b="1" lang="en-US" sz="1500">
                          <a:latin typeface="Calibri"/>
                          <a:ea typeface="Calibri"/>
                          <a:cs typeface="Calibri"/>
                          <a:sym typeface="Calibri"/>
                        </a:rPr>
                        <a:t>Two or More Races </a:t>
                      </a:r>
                      <a:r>
                        <a:rPr b="1" lang="en-US" sz="1500">
                          <a:solidFill>
                            <a:schemeClr val="dk1"/>
                          </a:solidFill>
                          <a:latin typeface="Calibri"/>
                          <a:ea typeface="Calibri"/>
                          <a:cs typeface="Calibri"/>
                          <a:sym typeface="Calibri"/>
                        </a:rPr>
                        <a:t>× Midwest</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-0.5987</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0.308</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-1.943</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4A86E8"/>
                          </a:solidFill>
                          <a:latin typeface="Calibri"/>
                          <a:ea typeface="Calibri"/>
                          <a:cs typeface="Calibri"/>
                          <a:sym typeface="Calibri"/>
                        </a:rPr>
                        <a:t>0.053</a:t>
                      </a:r>
                      <a:endParaRPr b="1">
                        <a:solidFill>
                          <a:srgbClr val="4A86E8"/>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8" name="Google Shape;278;p28"/>
          <p:cNvSpPr txBox="1"/>
          <p:nvPr/>
        </p:nvSpPr>
        <p:spPr>
          <a:xfrm>
            <a:off x="1841735" y="1061175"/>
            <a:ext cx="86874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Two-Way Interactions: Race/Ethnicity × Geographic Region</a:t>
            </a:r>
            <a:endParaRPr sz="2000">
              <a:solidFill>
                <a:schemeClr val="dk1"/>
              </a:solidFill>
              <a:latin typeface="Montserrat"/>
              <a:ea typeface="Montserrat"/>
              <a:cs typeface="Montserrat"/>
              <a:sym typeface="Montserrat"/>
            </a:endParaRPr>
          </a:p>
        </p:txBody>
      </p:sp>
      <p:sp>
        <p:nvSpPr>
          <p:cNvPr id="279" name="Google Shape;279;p28"/>
          <p:cNvSpPr/>
          <p:nvPr/>
        </p:nvSpPr>
        <p:spPr>
          <a:xfrm>
            <a:off x="5696925" y="2950850"/>
            <a:ext cx="2404500" cy="80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0" name="Google Shape;280;p28"/>
          <p:cNvSpPr/>
          <p:nvPr/>
        </p:nvSpPr>
        <p:spPr>
          <a:xfrm>
            <a:off x="5796225" y="3820100"/>
            <a:ext cx="2205900" cy="5580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1" name="Google Shape;281;p28"/>
          <p:cNvSpPr txBox="1"/>
          <p:nvPr/>
        </p:nvSpPr>
        <p:spPr>
          <a:xfrm>
            <a:off x="5620725" y="4438250"/>
            <a:ext cx="64950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500">
                <a:solidFill>
                  <a:schemeClr val="dk1"/>
                </a:solidFill>
                <a:latin typeface="Montserrat"/>
                <a:ea typeface="Montserrat"/>
                <a:cs typeface="Montserrat"/>
                <a:sym typeface="Montserrat"/>
              </a:rPr>
              <a:t>Red: Statistically Significant (p &lt; 0.05)</a:t>
            </a:r>
            <a:endParaRPr sz="1500">
              <a:solidFill>
                <a:schemeClr val="dk1"/>
              </a:solidFill>
              <a:latin typeface="Montserrat"/>
              <a:ea typeface="Montserrat"/>
              <a:cs typeface="Montserrat"/>
              <a:sym typeface="Montserrat"/>
            </a:endParaRPr>
          </a:p>
          <a:p>
            <a:pPr indent="0" lvl="0" marL="0" rtl="0" algn="ctr">
              <a:lnSpc>
                <a:spcPct val="115000"/>
              </a:lnSpc>
              <a:spcBef>
                <a:spcPts val="0"/>
              </a:spcBef>
              <a:spcAft>
                <a:spcPts val="0"/>
              </a:spcAft>
              <a:buNone/>
            </a:pPr>
            <a:r>
              <a:rPr lang="en-US" sz="1500">
                <a:solidFill>
                  <a:schemeClr val="dk1"/>
                </a:solidFill>
                <a:latin typeface="Montserrat"/>
                <a:ea typeface="Montserrat"/>
                <a:cs typeface="Montserrat"/>
                <a:sym typeface="Montserrat"/>
              </a:rPr>
              <a:t>Blue: Statistically Near-to-Significant (p-value close to 0.05)</a:t>
            </a:r>
            <a:endParaRPr sz="1500">
              <a:solidFill>
                <a:schemeClr val="dk1"/>
              </a:solidFill>
              <a:latin typeface="Montserrat"/>
              <a:ea typeface="Montserrat"/>
              <a:cs typeface="Montserrat"/>
              <a:sym typeface="Montserrat"/>
            </a:endParaRPr>
          </a:p>
        </p:txBody>
      </p:sp>
      <p:grpSp>
        <p:nvGrpSpPr>
          <p:cNvPr id="282" name="Google Shape;282;p28"/>
          <p:cNvGrpSpPr/>
          <p:nvPr/>
        </p:nvGrpSpPr>
        <p:grpSpPr>
          <a:xfrm>
            <a:off x="76200" y="1991175"/>
            <a:ext cx="5544524" cy="4033128"/>
            <a:chOff x="76200" y="1991175"/>
            <a:chExt cx="5544524" cy="4033128"/>
          </a:xfrm>
        </p:grpSpPr>
        <p:pic>
          <p:nvPicPr>
            <p:cNvPr id="283" name="Google Shape;283;p28"/>
            <p:cNvPicPr preferRelativeResize="0"/>
            <p:nvPr/>
          </p:nvPicPr>
          <p:blipFill rotWithShape="1">
            <a:blip r:embed="rId3">
              <a:alphaModFix/>
            </a:blip>
            <a:srcRect b="0" l="0" r="21679" t="0"/>
            <a:stretch/>
          </p:blipFill>
          <p:spPr>
            <a:xfrm>
              <a:off x="76200" y="1991175"/>
              <a:ext cx="5544524" cy="4033128"/>
            </a:xfrm>
            <a:prstGeom prst="rect">
              <a:avLst/>
            </a:prstGeom>
            <a:noFill/>
            <a:ln>
              <a:noFill/>
            </a:ln>
          </p:spPr>
        </p:pic>
        <p:pic>
          <p:nvPicPr>
            <p:cNvPr id="284" name="Google Shape;284;p28"/>
            <p:cNvPicPr preferRelativeResize="0"/>
            <p:nvPr/>
          </p:nvPicPr>
          <p:blipFill rotWithShape="1">
            <a:blip r:embed="rId3">
              <a:alphaModFix/>
            </a:blip>
            <a:srcRect b="78235" l="81055" r="0" t="0"/>
            <a:stretch/>
          </p:blipFill>
          <p:spPr>
            <a:xfrm>
              <a:off x="434575" y="3804650"/>
              <a:ext cx="2205900" cy="1443788"/>
            </a:xfrm>
            <a:prstGeom prst="rect">
              <a:avLst/>
            </a:prstGeom>
            <a:noFill/>
            <a:ln>
              <a:noFill/>
            </a:ln>
          </p:spPr>
        </p:pic>
      </p:grpSp>
      <p:sp>
        <p:nvSpPr>
          <p:cNvPr id="285" name="Google Shape;285;p28"/>
          <p:cNvSpPr/>
          <p:nvPr/>
        </p:nvSpPr>
        <p:spPr>
          <a:xfrm>
            <a:off x="1366375" y="3477800"/>
            <a:ext cx="342300" cy="342300"/>
          </a:xfrm>
          <a:prstGeom prst="ellipse">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6" name="Google Shape;286;p28"/>
          <p:cNvSpPr/>
          <p:nvPr/>
        </p:nvSpPr>
        <p:spPr>
          <a:xfrm>
            <a:off x="3581300" y="3661600"/>
            <a:ext cx="342300" cy="34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87" name="Google Shape;287;p28"/>
          <p:cNvSpPr/>
          <p:nvPr/>
        </p:nvSpPr>
        <p:spPr>
          <a:xfrm>
            <a:off x="4267525" y="5063450"/>
            <a:ext cx="342300" cy="34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nvSpPr>
        <p:spPr>
          <a:xfrm>
            <a:off x="1841735" y="832575"/>
            <a:ext cx="86874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Two-Way Interactions: Race/Ethnicity × Gender</a:t>
            </a:r>
            <a:endParaRPr sz="2000">
              <a:solidFill>
                <a:schemeClr val="dk1"/>
              </a:solidFill>
              <a:latin typeface="Montserrat"/>
              <a:ea typeface="Montserrat"/>
              <a:cs typeface="Montserrat"/>
              <a:sym typeface="Montserrat"/>
            </a:endParaRPr>
          </a:p>
        </p:txBody>
      </p:sp>
      <p:graphicFrame>
        <p:nvGraphicFramePr>
          <p:cNvPr id="294" name="Google Shape;294;p29"/>
          <p:cNvGraphicFramePr/>
          <p:nvPr/>
        </p:nvGraphicFramePr>
        <p:xfrm>
          <a:off x="2998563" y="1455538"/>
          <a:ext cx="3000000" cy="3000000"/>
        </p:xfrm>
        <a:graphic>
          <a:graphicData uri="http://schemas.openxmlformats.org/drawingml/2006/table">
            <a:tbl>
              <a:tblPr>
                <a:noFill/>
                <a:tableStyleId>{211EE986-8873-427C-9CEB-DF95D0A72665}</a:tableStyleId>
              </a:tblPr>
              <a:tblGrid>
                <a:gridCol w="2404375"/>
                <a:gridCol w="959125"/>
                <a:gridCol w="932850"/>
                <a:gridCol w="952550"/>
                <a:gridCol w="945975"/>
              </a:tblGrid>
              <a:tr h="167500">
                <a:tc>
                  <a:txBody>
                    <a:bodyPr/>
                    <a:lstStyle/>
                    <a:p>
                      <a:pPr indent="0" lvl="0" marL="0" rtl="0" algn="ctr">
                        <a:spcBef>
                          <a:spcPts val="0"/>
                        </a:spcBef>
                        <a:spcAft>
                          <a:spcPts val="0"/>
                        </a:spcAft>
                        <a:buNone/>
                      </a:pPr>
                      <a:r>
                        <a:rPr b="1" lang="en-US" sz="1600">
                          <a:latin typeface="Calibri"/>
                          <a:ea typeface="Calibri"/>
                          <a:cs typeface="Calibri"/>
                          <a:sym typeface="Calibri"/>
                        </a:rPr>
                        <a:t>Variable</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Coefficient</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Std. Err.</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t</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p-value</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167500">
                <a:tc>
                  <a:txBody>
                    <a:bodyPr/>
                    <a:lstStyle/>
                    <a:p>
                      <a:pPr indent="0" lvl="0" marL="0" rtl="0" algn="ctr">
                        <a:spcBef>
                          <a:spcPts val="0"/>
                        </a:spcBef>
                        <a:spcAft>
                          <a:spcPts val="0"/>
                        </a:spcAft>
                        <a:buNone/>
                      </a:pPr>
                      <a:r>
                        <a:rPr b="1" lang="en-US" sz="1500">
                          <a:latin typeface="Calibri"/>
                          <a:ea typeface="Calibri"/>
                          <a:cs typeface="Calibri"/>
                          <a:sym typeface="Calibri"/>
                        </a:rPr>
                        <a:t>Asian × Male</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0.3965</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0.155</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2.544</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0.011</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95" name="Google Shape;295;p29"/>
          <p:cNvPicPr preferRelativeResize="0"/>
          <p:nvPr/>
        </p:nvPicPr>
        <p:blipFill>
          <a:blip r:embed="rId3">
            <a:alphaModFix/>
          </a:blip>
          <a:stretch>
            <a:fillRect/>
          </a:stretch>
        </p:blipFill>
        <p:spPr>
          <a:xfrm>
            <a:off x="2412575" y="2354513"/>
            <a:ext cx="7366862" cy="4171862"/>
          </a:xfrm>
          <a:prstGeom prst="rect">
            <a:avLst/>
          </a:prstGeom>
          <a:noFill/>
          <a:ln>
            <a:noFill/>
          </a:ln>
        </p:spPr>
      </p:pic>
      <p:sp>
        <p:nvSpPr>
          <p:cNvPr id="296" name="Google Shape;296;p29"/>
          <p:cNvSpPr/>
          <p:nvPr/>
        </p:nvSpPr>
        <p:spPr>
          <a:xfrm>
            <a:off x="4453325" y="2543275"/>
            <a:ext cx="342300" cy="34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30"/>
          <p:cNvSpPr txBox="1"/>
          <p:nvPr/>
        </p:nvSpPr>
        <p:spPr>
          <a:xfrm>
            <a:off x="1841735" y="1061175"/>
            <a:ext cx="86874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Two-Way Intersections: Gender × Geographic Region</a:t>
            </a:r>
            <a:endParaRPr sz="2000">
              <a:solidFill>
                <a:schemeClr val="dk1"/>
              </a:solidFill>
              <a:latin typeface="Montserrat"/>
              <a:ea typeface="Montserrat"/>
              <a:cs typeface="Montserrat"/>
              <a:sym typeface="Montserrat"/>
            </a:endParaRPr>
          </a:p>
        </p:txBody>
      </p:sp>
      <p:pic>
        <p:nvPicPr>
          <p:cNvPr id="303" name="Google Shape;303;p30"/>
          <p:cNvPicPr preferRelativeResize="0"/>
          <p:nvPr/>
        </p:nvPicPr>
        <p:blipFill>
          <a:blip r:embed="rId3">
            <a:alphaModFix/>
          </a:blip>
          <a:stretch>
            <a:fillRect/>
          </a:stretch>
        </p:blipFill>
        <p:spPr>
          <a:xfrm>
            <a:off x="167275" y="2121550"/>
            <a:ext cx="6897400" cy="3906000"/>
          </a:xfrm>
          <a:prstGeom prst="rect">
            <a:avLst/>
          </a:prstGeom>
          <a:noFill/>
          <a:ln>
            <a:noFill/>
          </a:ln>
        </p:spPr>
      </p:pic>
      <p:sp>
        <p:nvSpPr>
          <p:cNvPr id="304" name="Google Shape;304;p30"/>
          <p:cNvSpPr txBox="1"/>
          <p:nvPr/>
        </p:nvSpPr>
        <p:spPr>
          <a:xfrm>
            <a:off x="7064675" y="2325000"/>
            <a:ext cx="4528200" cy="330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Montserrat Medium"/>
              <a:buChar char="●"/>
            </a:pPr>
            <a:r>
              <a:rPr b="1" lang="en-US" sz="1800">
                <a:solidFill>
                  <a:srgbClr val="980000"/>
                </a:solidFill>
                <a:latin typeface="Montserrat"/>
                <a:ea typeface="Montserrat"/>
                <a:cs typeface="Montserrat"/>
                <a:sym typeface="Montserrat"/>
              </a:rPr>
              <a:t>No</a:t>
            </a:r>
            <a:r>
              <a:rPr lang="en-US" sz="1800">
                <a:solidFill>
                  <a:schemeClr val="dk2"/>
                </a:solidFill>
                <a:latin typeface="Montserrat Medium"/>
                <a:ea typeface="Montserrat Medium"/>
                <a:cs typeface="Montserrat Medium"/>
                <a:sym typeface="Montserrat Medium"/>
              </a:rPr>
              <a:t> statistically significant interaction found (all interactions have p-value &gt; 0.05)</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342900" lvl="0" marL="457200" rtl="0" algn="l">
              <a:spcBef>
                <a:spcPts val="0"/>
              </a:spcBef>
              <a:spcAft>
                <a:spcPts val="0"/>
              </a:spcAft>
              <a:buClr>
                <a:schemeClr val="dk2"/>
              </a:buClr>
              <a:buSzPts val="1800"/>
              <a:buFont typeface="Montserrat Medium"/>
              <a:buChar char="●"/>
            </a:pPr>
            <a:r>
              <a:rPr b="1" lang="en-US" sz="1800">
                <a:solidFill>
                  <a:schemeClr val="accent2"/>
                </a:solidFill>
                <a:latin typeface="Montserrat"/>
                <a:ea typeface="Montserrat"/>
                <a:cs typeface="Montserrat"/>
                <a:sym typeface="Montserrat"/>
              </a:rPr>
              <a:t>Female</a:t>
            </a:r>
            <a:r>
              <a:rPr lang="en-US" sz="1800">
                <a:solidFill>
                  <a:schemeClr val="dk2"/>
                </a:solidFill>
                <a:latin typeface="Montserrat Medium"/>
                <a:ea typeface="Montserrat Medium"/>
                <a:cs typeface="Montserrat Medium"/>
                <a:sym typeface="Montserrat Medium"/>
              </a:rPr>
              <a:t> students tend to have </a:t>
            </a:r>
            <a:r>
              <a:rPr b="1" lang="en-US" sz="1800">
                <a:solidFill>
                  <a:schemeClr val="accent2"/>
                </a:solidFill>
                <a:latin typeface="Montserrat"/>
                <a:ea typeface="Montserrat"/>
                <a:cs typeface="Montserrat"/>
                <a:sym typeface="Montserrat"/>
              </a:rPr>
              <a:t>more consistent</a:t>
            </a:r>
            <a:r>
              <a:rPr lang="en-US" sz="1800">
                <a:solidFill>
                  <a:schemeClr val="dk2"/>
                </a:solidFill>
                <a:latin typeface="Montserrat Medium"/>
                <a:ea typeface="Montserrat Medium"/>
                <a:cs typeface="Montserrat Medium"/>
                <a:sym typeface="Montserrat Medium"/>
              </a:rPr>
              <a:t> average GPAs across regions. Also, generally </a:t>
            </a:r>
            <a:r>
              <a:rPr b="1" lang="en-US" sz="1800">
                <a:solidFill>
                  <a:schemeClr val="accent2"/>
                </a:solidFill>
                <a:latin typeface="Montserrat"/>
                <a:ea typeface="Montserrat"/>
                <a:cs typeface="Montserrat"/>
                <a:sym typeface="Montserrat"/>
              </a:rPr>
              <a:t>outperform</a:t>
            </a:r>
            <a:r>
              <a:rPr lang="en-US" sz="1800">
                <a:solidFill>
                  <a:schemeClr val="dk2"/>
                </a:solidFill>
                <a:latin typeface="Montserrat Medium"/>
                <a:ea typeface="Montserrat Medium"/>
                <a:cs typeface="Montserrat Medium"/>
                <a:sym typeface="Montserrat Medium"/>
              </a:rPr>
              <a:t> male students in terms of average cumulative GPA</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nvSpPr>
        <p:spPr>
          <a:xfrm>
            <a:off x="920848" y="665275"/>
            <a:ext cx="10350300" cy="62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Three-Way Interactions: Gender × Race/Ethnicity × Geographic Region</a:t>
            </a:r>
            <a:endParaRPr sz="2000">
              <a:solidFill>
                <a:schemeClr val="dk1"/>
              </a:solidFill>
              <a:latin typeface="Montserrat"/>
              <a:ea typeface="Montserrat"/>
              <a:cs typeface="Montserrat"/>
              <a:sym typeface="Montserrat"/>
            </a:endParaRPr>
          </a:p>
        </p:txBody>
      </p:sp>
      <p:pic>
        <p:nvPicPr>
          <p:cNvPr id="311" name="Google Shape;311;p31"/>
          <p:cNvPicPr preferRelativeResize="0"/>
          <p:nvPr/>
        </p:nvPicPr>
        <p:blipFill rotWithShape="1">
          <a:blip r:embed="rId3">
            <a:alphaModFix/>
          </a:blip>
          <a:srcRect b="16583" l="0" r="0" t="0"/>
          <a:stretch/>
        </p:blipFill>
        <p:spPr>
          <a:xfrm>
            <a:off x="152400" y="2786425"/>
            <a:ext cx="11887201" cy="3742624"/>
          </a:xfrm>
          <a:prstGeom prst="rect">
            <a:avLst/>
          </a:prstGeom>
          <a:noFill/>
          <a:ln>
            <a:noFill/>
          </a:ln>
        </p:spPr>
      </p:pic>
      <p:pic>
        <p:nvPicPr>
          <p:cNvPr id="312" name="Google Shape;312;p31"/>
          <p:cNvPicPr preferRelativeResize="0"/>
          <p:nvPr/>
        </p:nvPicPr>
        <p:blipFill rotWithShape="1">
          <a:blip r:embed="rId3">
            <a:alphaModFix/>
          </a:blip>
          <a:srcRect b="1" l="44524" r="44361" t="87354"/>
          <a:stretch/>
        </p:blipFill>
        <p:spPr>
          <a:xfrm>
            <a:off x="9876925" y="2863150"/>
            <a:ext cx="2162673" cy="928750"/>
          </a:xfrm>
          <a:prstGeom prst="rect">
            <a:avLst/>
          </a:prstGeom>
          <a:noFill/>
          <a:ln>
            <a:noFill/>
          </a:ln>
        </p:spPr>
      </p:pic>
      <p:graphicFrame>
        <p:nvGraphicFramePr>
          <p:cNvPr id="313" name="Google Shape;313;p31"/>
          <p:cNvGraphicFramePr/>
          <p:nvPr/>
        </p:nvGraphicFramePr>
        <p:xfrm>
          <a:off x="2998563" y="1303138"/>
          <a:ext cx="3000000" cy="3000000"/>
        </p:xfrm>
        <a:graphic>
          <a:graphicData uri="http://schemas.openxmlformats.org/drawingml/2006/table">
            <a:tbl>
              <a:tblPr>
                <a:noFill/>
                <a:tableStyleId>{211EE986-8873-427C-9CEB-DF95D0A72665}</a:tableStyleId>
              </a:tblPr>
              <a:tblGrid>
                <a:gridCol w="2404375"/>
                <a:gridCol w="959125"/>
                <a:gridCol w="932850"/>
                <a:gridCol w="952550"/>
                <a:gridCol w="945975"/>
              </a:tblGrid>
              <a:tr h="167500">
                <a:tc>
                  <a:txBody>
                    <a:bodyPr/>
                    <a:lstStyle/>
                    <a:p>
                      <a:pPr indent="0" lvl="0" marL="0" rtl="0" algn="ctr">
                        <a:spcBef>
                          <a:spcPts val="0"/>
                        </a:spcBef>
                        <a:spcAft>
                          <a:spcPts val="0"/>
                        </a:spcAft>
                        <a:buNone/>
                      </a:pPr>
                      <a:r>
                        <a:rPr b="1" lang="en-US" sz="1600">
                          <a:latin typeface="Calibri"/>
                          <a:ea typeface="Calibri"/>
                          <a:cs typeface="Calibri"/>
                          <a:sym typeface="Calibri"/>
                        </a:rPr>
                        <a:t>Variable</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Coefficient</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Std. Err.</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t</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600">
                          <a:latin typeface="Calibri"/>
                          <a:ea typeface="Calibri"/>
                          <a:cs typeface="Calibri"/>
                          <a:sym typeface="Calibri"/>
                        </a:rPr>
                        <a:t>p-value</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167500">
                <a:tc>
                  <a:txBody>
                    <a:bodyPr/>
                    <a:lstStyle/>
                    <a:p>
                      <a:pPr indent="0" lvl="0" marL="0" rtl="0" algn="ctr">
                        <a:spcBef>
                          <a:spcPts val="0"/>
                        </a:spcBef>
                        <a:spcAft>
                          <a:spcPts val="0"/>
                        </a:spcAft>
                        <a:buNone/>
                      </a:pPr>
                      <a:r>
                        <a:rPr b="1" lang="en-US" sz="1500">
                          <a:latin typeface="Calibri"/>
                          <a:ea typeface="Calibri"/>
                          <a:cs typeface="Calibri"/>
                          <a:sym typeface="Calibri"/>
                        </a:rPr>
                        <a:t>Asian × Male </a:t>
                      </a:r>
                      <a:r>
                        <a:rPr b="1" lang="en-US" sz="1500">
                          <a:solidFill>
                            <a:schemeClr val="dk1"/>
                          </a:solidFill>
                          <a:latin typeface="Calibri"/>
                          <a:ea typeface="Calibri"/>
                          <a:cs typeface="Calibri"/>
                          <a:sym typeface="Calibri"/>
                        </a:rPr>
                        <a:t>× Midwest</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1.5093</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0.630</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2.395</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0.017</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7500">
                <a:tc>
                  <a:txBody>
                    <a:bodyPr/>
                    <a:lstStyle/>
                    <a:p>
                      <a:pPr indent="0" lvl="0" marL="0" rtl="0" algn="ctr">
                        <a:spcBef>
                          <a:spcPts val="0"/>
                        </a:spcBef>
                        <a:spcAft>
                          <a:spcPts val="0"/>
                        </a:spcAft>
                        <a:buNone/>
                      </a:pPr>
                      <a:r>
                        <a:rPr b="1" lang="en-US" sz="1500">
                          <a:latin typeface="Calibri"/>
                          <a:ea typeface="Calibri"/>
                          <a:cs typeface="Calibri"/>
                          <a:sym typeface="Calibri"/>
                        </a:rPr>
                        <a:t>Asian × Female × Midwest</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2.4600</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0.454</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5.42</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&lt; 0.001</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7500">
                <a:tc>
                  <a:txBody>
                    <a:bodyPr/>
                    <a:lstStyle/>
                    <a:p>
                      <a:pPr indent="0" lvl="0" marL="0" rtl="0" algn="ctr">
                        <a:spcBef>
                          <a:spcPts val="0"/>
                        </a:spcBef>
                        <a:spcAft>
                          <a:spcPts val="0"/>
                        </a:spcAft>
                        <a:buNone/>
                      </a:pPr>
                      <a:r>
                        <a:rPr b="1" lang="en-US" sz="1500">
                          <a:solidFill>
                            <a:schemeClr val="dk1"/>
                          </a:solidFill>
                          <a:latin typeface="Calibri"/>
                          <a:ea typeface="Calibri"/>
                          <a:cs typeface="Calibri"/>
                          <a:sym typeface="Calibri"/>
                        </a:rPr>
                        <a:t>Asian × Female × Southwest</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2.1400</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0.487</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4.39</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&lt;0.001</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14" name="Google Shape;314;p31"/>
          <p:cNvSpPr/>
          <p:nvPr/>
        </p:nvSpPr>
        <p:spPr>
          <a:xfrm>
            <a:off x="7294925" y="3276850"/>
            <a:ext cx="342300" cy="34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15" name="Google Shape;315;p31"/>
          <p:cNvSpPr/>
          <p:nvPr/>
        </p:nvSpPr>
        <p:spPr>
          <a:xfrm>
            <a:off x="1450600" y="5267175"/>
            <a:ext cx="342300" cy="34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16" name="Google Shape;316;p31"/>
          <p:cNvSpPr/>
          <p:nvPr/>
        </p:nvSpPr>
        <p:spPr>
          <a:xfrm>
            <a:off x="4732575" y="5678225"/>
            <a:ext cx="342300" cy="3423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6000"/>
              <a:buFont typeface="Bebas Neue"/>
              <a:buNone/>
            </a:pPr>
            <a:r>
              <a:rPr lang="en-US" sz="6000">
                <a:solidFill>
                  <a:schemeClr val="accent3"/>
                </a:solidFill>
                <a:latin typeface="Bebas Neue"/>
                <a:ea typeface="Bebas Neue"/>
                <a:cs typeface="Bebas Neue"/>
                <a:sym typeface="Bebas Neue"/>
              </a:rPr>
              <a:t>Team Breakdown</a:t>
            </a:r>
            <a:endParaRPr/>
          </a:p>
        </p:txBody>
      </p:sp>
      <p:pic>
        <p:nvPicPr>
          <p:cNvPr id="108" name="Google Shape;108;p14"/>
          <p:cNvPicPr preferRelativeResize="0"/>
          <p:nvPr/>
        </p:nvPicPr>
        <p:blipFill rotWithShape="1">
          <a:blip r:embed="rId3">
            <a:alphaModFix/>
          </a:blip>
          <a:srcRect b="0" l="0" r="0" t="0"/>
          <a:stretch/>
        </p:blipFill>
        <p:spPr>
          <a:xfrm>
            <a:off x="2152150" y="2585650"/>
            <a:ext cx="1409700" cy="1409700"/>
          </a:xfrm>
          <a:prstGeom prst="rect">
            <a:avLst/>
          </a:prstGeom>
          <a:noFill/>
          <a:ln>
            <a:noFill/>
          </a:ln>
        </p:spPr>
      </p:pic>
      <p:sp>
        <p:nvSpPr>
          <p:cNvPr id="109" name="Google Shape;109;p14"/>
          <p:cNvSpPr txBox="1"/>
          <p:nvPr/>
        </p:nvSpPr>
        <p:spPr>
          <a:xfrm>
            <a:off x="1826450" y="430855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Yuchen Li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MSDS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1st Year Graduate</a:t>
            </a:r>
            <a:endParaRPr sz="1800">
              <a:solidFill>
                <a:schemeClr val="dk2"/>
              </a:solidFill>
              <a:latin typeface="Montserrat Medium"/>
              <a:ea typeface="Montserrat Medium"/>
              <a:cs typeface="Montserrat Medium"/>
              <a:sym typeface="Montserrat Medium"/>
            </a:endParaRPr>
          </a:p>
        </p:txBody>
      </p:sp>
      <p:sp>
        <p:nvSpPr>
          <p:cNvPr id="110" name="Google Shape;110;p14"/>
          <p:cNvSpPr txBox="1"/>
          <p:nvPr/>
        </p:nvSpPr>
        <p:spPr>
          <a:xfrm>
            <a:off x="5065350" y="430855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Shiyi Chen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MSDS </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1st Year</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Graduate</a:t>
            </a:r>
            <a:endParaRPr sz="1800">
              <a:solidFill>
                <a:schemeClr val="dk2"/>
              </a:solidFill>
              <a:latin typeface="Montserrat Medium"/>
              <a:ea typeface="Montserrat Medium"/>
              <a:cs typeface="Montserrat Medium"/>
              <a:sym typeface="Montserrat Medium"/>
            </a:endParaRPr>
          </a:p>
        </p:txBody>
      </p:sp>
      <p:sp>
        <p:nvSpPr>
          <p:cNvPr id="111" name="Google Shape;111;p14"/>
          <p:cNvSpPr txBox="1"/>
          <p:nvPr/>
        </p:nvSpPr>
        <p:spPr>
          <a:xfrm>
            <a:off x="8304250" y="4308550"/>
            <a:ext cx="2061300" cy="152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Steven Chen</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MSDS</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1st Year</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rPr lang="en-US" sz="1800">
                <a:solidFill>
                  <a:schemeClr val="dk2"/>
                </a:solidFill>
                <a:latin typeface="Montserrat Medium"/>
                <a:ea typeface="Montserrat Medium"/>
                <a:cs typeface="Montserrat Medium"/>
                <a:sym typeface="Montserrat Medium"/>
              </a:rPr>
              <a:t>Graduate</a:t>
            </a:r>
            <a:endParaRPr sz="1800">
              <a:solidFill>
                <a:schemeClr val="dk2"/>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sz="1800">
              <a:solidFill>
                <a:schemeClr val="dk2"/>
              </a:solidFill>
              <a:latin typeface="Montserrat Medium"/>
              <a:ea typeface="Montserrat Medium"/>
              <a:cs typeface="Montserrat Medium"/>
              <a:sym typeface="Montserrat Medium"/>
            </a:endParaRPr>
          </a:p>
        </p:txBody>
      </p:sp>
      <p:pic>
        <p:nvPicPr>
          <p:cNvPr id="112" name="Google Shape;112;p14"/>
          <p:cNvPicPr preferRelativeResize="0"/>
          <p:nvPr/>
        </p:nvPicPr>
        <p:blipFill>
          <a:blip r:embed="rId4">
            <a:alphaModFix/>
          </a:blip>
          <a:stretch>
            <a:fillRect/>
          </a:stretch>
        </p:blipFill>
        <p:spPr>
          <a:xfrm>
            <a:off x="5391100" y="2585650"/>
            <a:ext cx="1409700" cy="1409700"/>
          </a:xfrm>
          <a:prstGeom prst="rect">
            <a:avLst/>
          </a:prstGeom>
          <a:noFill/>
          <a:ln>
            <a:noFill/>
          </a:ln>
        </p:spPr>
      </p:pic>
      <p:pic>
        <p:nvPicPr>
          <p:cNvPr id="113" name="Google Shape;113;p14"/>
          <p:cNvPicPr preferRelativeResize="0"/>
          <p:nvPr/>
        </p:nvPicPr>
        <p:blipFill>
          <a:blip r:embed="rId5">
            <a:alphaModFix/>
          </a:blip>
          <a:stretch>
            <a:fillRect/>
          </a:stretch>
        </p:blipFill>
        <p:spPr>
          <a:xfrm>
            <a:off x="8493475" y="2483400"/>
            <a:ext cx="1682850" cy="1682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nvSpPr>
        <p:spPr>
          <a:xfrm>
            <a:off x="366150" y="2069875"/>
            <a:ext cx="10756500" cy="51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900">
                <a:solidFill>
                  <a:schemeClr val="dk1"/>
                </a:solidFill>
                <a:latin typeface="Montserrat"/>
                <a:ea typeface="Montserrat"/>
                <a:cs typeface="Montserrat"/>
                <a:sym typeface="Montserrat"/>
              </a:rPr>
              <a:t>Approach:</a:t>
            </a:r>
            <a:endParaRPr b="1" sz="19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1900">
                <a:solidFill>
                  <a:schemeClr val="dk1"/>
                </a:solidFill>
                <a:latin typeface="Montserrat"/>
                <a:ea typeface="Montserrat"/>
                <a:cs typeface="Montserrat"/>
                <a:sym typeface="Montserrat"/>
              </a:rPr>
              <a:t>Build a linear regression model and perform </a:t>
            </a:r>
            <a:r>
              <a:rPr b="1" lang="en-US" sz="1900">
                <a:solidFill>
                  <a:schemeClr val="dk1"/>
                </a:solidFill>
                <a:latin typeface="Montserrat"/>
                <a:ea typeface="Montserrat"/>
                <a:cs typeface="Montserrat"/>
                <a:sym typeface="Montserrat"/>
              </a:rPr>
              <a:t>Two-way ANOVA</a:t>
            </a:r>
            <a:r>
              <a:rPr lang="en-US" sz="1900">
                <a:solidFill>
                  <a:schemeClr val="dk1"/>
                </a:solidFill>
                <a:latin typeface="Montserrat"/>
                <a:ea typeface="Montserrat"/>
                <a:cs typeface="Montserrat"/>
                <a:sym typeface="Montserrat"/>
              </a:rPr>
              <a:t> to test the effects of sports teams, regions, and their </a:t>
            </a:r>
            <a:r>
              <a:rPr b="1" lang="en-US" sz="1900">
                <a:solidFill>
                  <a:schemeClr val="dk1"/>
                </a:solidFill>
                <a:latin typeface="Montserrat"/>
                <a:ea typeface="Montserrat"/>
                <a:cs typeface="Montserrat"/>
                <a:sym typeface="Montserrat"/>
              </a:rPr>
              <a:t>interaction</a:t>
            </a:r>
            <a:r>
              <a:rPr lang="en-US" sz="1900">
                <a:solidFill>
                  <a:schemeClr val="dk1"/>
                </a:solidFill>
                <a:latin typeface="Montserrat"/>
                <a:ea typeface="Montserrat"/>
                <a:cs typeface="Montserrat"/>
                <a:sym typeface="Montserrat"/>
              </a:rPr>
              <a:t> on GPA.</a:t>
            </a:r>
            <a:endParaRPr b="1" sz="19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9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1900">
                <a:solidFill>
                  <a:schemeClr val="dk1"/>
                </a:solidFill>
                <a:latin typeface="Montserrat"/>
                <a:ea typeface="Montserrat"/>
                <a:cs typeface="Montserrat"/>
                <a:sym typeface="Montserrat"/>
              </a:rPr>
              <a:t>Key Insight:</a:t>
            </a:r>
            <a:endParaRPr b="1" sz="1900">
              <a:solidFill>
                <a:schemeClr val="dk1"/>
              </a:solidFill>
              <a:latin typeface="Montserrat"/>
              <a:ea typeface="Montserrat"/>
              <a:cs typeface="Montserrat"/>
              <a:sym typeface="Montserrat"/>
            </a:endParaRPr>
          </a:p>
          <a:p>
            <a:pPr indent="0" lvl="0" marL="0" rtl="0" algn="l">
              <a:lnSpc>
                <a:spcPct val="114000"/>
              </a:lnSpc>
              <a:spcBef>
                <a:spcPts val="0"/>
              </a:spcBef>
              <a:spcAft>
                <a:spcPts val="0"/>
              </a:spcAft>
              <a:buNone/>
            </a:pPr>
            <a:r>
              <a:rPr lang="en-US" sz="1900">
                <a:solidFill>
                  <a:schemeClr val="dk1"/>
                </a:solidFill>
                <a:latin typeface="Montserrat"/>
                <a:ea typeface="Montserrat"/>
                <a:cs typeface="Montserrat"/>
                <a:sym typeface="Montserrat"/>
              </a:rPr>
              <a:t>The interaction between specific sports teams and regions shows statistically </a:t>
            </a:r>
            <a:r>
              <a:rPr b="1" lang="en-US" sz="1900">
                <a:solidFill>
                  <a:schemeClr val="dk1"/>
                </a:solidFill>
                <a:latin typeface="Montserrat"/>
                <a:ea typeface="Montserrat"/>
                <a:cs typeface="Montserrat"/>
                <a:sym typeface="Montserrat"/>
              </a:rPr>
              <a:t>weaker effects</a:t>
            </a:r>
            <a:r>
              <a:rPr lang="en-US" sz="1900">
                <a:solidFill>
                  <a:schemeClr val="dk1"/>
                </a:solidFill>
                <a:latin typeface="Montserrat"/>
                <a:ea typeface="Montserrat"/>
                <a:cs typeface="Montserrat"/>
                <a:sym typeface="Montserrat"/>
              </a:rPr>
              <a:t> on GPA for some combinations.</a:t>
            </a:r>
            <a:endParaRPr sz="1900">
              <a:solidFill>
                <a:schemeClr val="dk1"/>
              </a:solidFill>
              <a:latin typeface="Montserrat"/>
              <a:ea typeface="Montserrat"/>
              <a:cs typeface="Montserrat"/>
              <a:sym typeface="Montserrat"/>
            </a:endParaRPr>
          </a:p>
          <a:p>
            <a:pPr indent="-285750" lvl="0" marL="914400" rtl="0" algn="l">
              <a:lnSpc>
                <a:spcPct val="115000"/>
              </a:lnSpc>
              <a:spcBef>
                <a:spcPts val="0"/>
              </a:spcBef>
              <a:spcAft>
                <a:spcPts val="0"/>
              </a:spcAft>
              <a:buClr>
                <a:schemeClr val="dk1"/>
              </a:buClr>
              <a:buSzPts val="900"/>
              <a:buFont typeface="Times New Roman"/>
              <a:buChar char="●"/>
            </a:pPr>
            <a:r>
              <a:rPr lang="en-US" sz="1600">
                <a:solidFill>
                  <a:schemeClr val="dk1"/>
                </a:solidFill>
                <a:latin typeface="Montserrat"/>
                <a:ea typeface="Montserrat"/>
                <a:cs typeface="Montserrat"/>
                <a:sym typeface="Montserrat"/>
              </a:rPr>
              <a:t>Squash × New England</a:t>
            </a:r>
            <a:endParaRPr sz="1600">
              <a:solidFill>
                <a:schemeClr val="dk1"/>
              </a:solidFill>
              <a:latin typeface="Montserrat"/>
              <a:ea typeface="Montserrat"/>
              <a:cs typeface="Montserrat"/>
              <a:sym typeface="Montserrat"/>
            </a:endParaRPr>
          </a:p>
          <a:p>
            <a:pPr indent="-285750" lvl="0" marL="914400" rtl="0" algn="l">
              <a:spcBef>
                <a:spcPts val="0"/>
              </a:spcBef>
              <a:spcAft>
                <a:spcPts val="0"/>
              </a:spcAft>
              <a:buClr>
                <a:schemeClr val="dk1"/>
              </a:buClr>
              <a:buSzPts val="900"/>
              <a:buFont typeface="Times New Roman"/>
              <a:buChar char="●"/>
            </a:pPr>
            <a:r>
              <a:rPr lang="en-US" sz="1600">
                <a:solidFill>
                  <a:schemeClr val="dk1"/>
                </a:solidFill>
                <a:latin typeface="Montserrat"/>
                <a:ea typeface="Montserrat"/>
                <a:cs typeface="Montserrat"/>
                <a:sym typeface="Montserrat"/>
              </a:rPr>
              <a:t>Fencing × Southwest</a:t>
            </a:r>
            <a:endParaRPr sz="1600">
              <a:solidFill>
                <a:schemeClr val="dk1"/>
              </a:solidFill>
              <a:latin typeface="Montserrat"/>
              <a:ea typeface="Montserrat"/>
              <a:cs typeface="Montserrat"/>
              <a:sym typeface="Montserrat"/>
            </a:endParaRPr>
          </a:p>
          <a:p>
            <a:pPr indent="-285750" lvl="0" marL="914400" rtl="0" algn="l">
              <a:spcBef>
                <a:spcPts val="0"/>
              </a:spcBef>
              <a:spcAft>
                <a:spcPts val="0"/>
              </a:spcAft>
              <a:buClr>
                <a:schemeClr val="dk1"/>
              </a:buClr>
              <a:buSzPts val="900"/>
              <a:buFont typeface="Times New Roman"/>
              <a:buChar char="●"/>
            </a:pPr>
            <a:r>
              <a:rPr lang="en-US" sz="1600">
                <a:solidFill>
                  <a:schemeClr val="dk1"/>
                </a:solidFill>
                <a:latin typeface="Montserrat"/>
                <a:ea typeface="Montserrat"/>
                <a:cs typeface="Montserrat"/>
                <a:sym typeface="Montserrat"/>
              </a:rPr>
              <a:t>Rollerblading × Southwest</a:t>
            </a:r>
            <a:endParaRPr sz="1600">
              <a:solidFill>
                <a:schemeClr val="dk1"/>
              </a:solidFill>
              <a:latin typeface="Montserrat"/>
              <a:ea typeface="Montserrat"/>
              <a:cs typeface="Montserrat"/>
              <a:sym typeface="Montserrat"/>
            </a:endParaRPr>
          </a:p>
          <a:p>
            <a:pPr indent="0" lvl="0" marL="0" rtl="0" algn="l">
              <a:lnSpc>
                <a:spcPct val="114000"/>
              </a:lnSpc>
              <a:spcBef>
                <a:spcPts val="0"/>
              </a:spcBef>
              <a:spcAft>
                <a:spcPts val="0"/>
              </a:spcAft>
              <a:buNone/>
            </a:pPr>
            <a:r>
              <a:rPr lang="en-US" sz="1900">
                <a:solidFill>
                  <a:schemeClr val="dk1"/>
                </a:solidFill>
                <a:latin typeface="Montserrat"/>
                <a:ea typeface="Montserrat"/>
                <a:cs typeface="Montserrat"/>
                <a:sym typeface="Montserrat"/>
              </a:rPr>
              <a:t>Certain combinations of sports teams and regions consistently display</a:t>
            </a:r>
            <a:r>
              <a:rPr b="1" lang="en-US" sz="1900">
                <a:solidFill>
                  <a:schemeClr val="dk1"/>
                </a:solidFill>
                <a:latin typeface="Montserrat"/>
                <a:ea typeface="Montserrat"/>
                <a:cs typeface="Montserrat"/>
                <a:sym typeface="Montserrat"/>
              </a:rPr>
              <a:t> lower GPAs</a:t>
            </a:r>
            <a:r>
              <a:rPr lang="en-US" sz="1900">
                <a:solidFill>
                  <a:schemeClr val="dk1"/>
                </a:solidFill>
                <a:latin typeface="Montserrat"/>
                <a:ea typeface="Montserrat"/>
                <a:cs typeface="Montserrat"/>
                <a:sym typeface="Montserrat"/>
              </a:rPr>
              <a:t>.</a:t>
            </a:r>
            <a:endParaRPr sz="1900">
              <a:solidFill>
                <a:schemeClr val="dk1"/>
              </a:solidFill>
              <a:latin typeface="Montserrat"/>
              <a:ea typeface="Montserrat"/>
              <a:cs typeface="Montserrat"/>
              <a:sym typeface="Montserrat"/>
            </a:endParaRPr>
          </a:p>
          <a:p>
            <a:pPr indent="-285750" lvl="0" marL="914400" rtl="0" algn="l">
              <a:lnSpc>
                <a:spcPct val="115000"/>
              </a:lnSpc>
              <a:spcBef>
                <a:spcPts val="0"/>
              </a:spcBef>
              <a:spcAft>
                <a:spcPts val="0"/>
              </a:spcAft>
              <a:buClr>
                <a:schemeClr val="dk1"/>
              </a:buClr>
              <a:buSzPts val="900"/>
              <a:buFont typeface="Times New Roman"/>
              <a:buChar char="●"/>
            </a:pPr>
            <a:r>
              <a:rPr lang="en-US" sz="1600">
                <a:solidFill>
                  <a:schemeClr val="dk1"/>
                </a:solidFill>
                <a:latin typeface="Montserrat"/>
                <a:ea typeface="Montserrat"/>
                <a:cs typeface="Montserrat"/>
                <a:sym typeface="Montserrat"/>
              </a:rPr>
              <a:t>Badminton × Mid-Atlantic</a:t>
            </a:r>
            <a:endParaRPr sz="1600">
              <a:solidFill>
                <a:schemeClr val="dk1"/>
              </a:solidFill>
              <a:latin typeface="Montserrat"/>
              <a:ea typeface="Montserrat"/>
              <a:cs typeface="Montserrat"/>
              <a:sym typeface="Montserrat"/>
            </a:endParaRPr>
          </a:p>
          <a:p>
            <a:pPr indent="-285750" lvl="0" marL="914400" rtl="0" algn="l">
              <a:lnSpc>
                <a:spcPct val="115000"/>
              </a:lnSpc>
              <a:spcBef>
                <a:spcPts val="0"/>
              </a:spcBef>
              <a:spcAft>
                <a:spcPts val="0"/>
              </a:spcAft>
              <a:buClr>
                <a:schemeClr val="dk1"/>
              </a:buClr>
              <a:buSzPts val="900"/>
              <a:buFont typeface="Times New Roman"/>
              <a:buChar char="●"/>
            </a:pPr>
            <a:r>
              <a:rPr lang="en-US" sz="1600">
                <a:solidFill>
                  <a:schemeClr val="dk1"/>
                </a:solidFill>
                <a:latin typeface="Montserrat"/>
                <a:ea typeface="Montserrat"/>
                <a:cs typeface="Montserrat"/>
                <a:sym typeface="Montserrat"/>
              </a:rPr>
              <a:t>Badminton × New England</a:t>
            </a:r>
            <a:endParaRPr sz="1600">
              <a:solidFill>
                <a:schemeClr val="dk1"/>
              </a:solidFill>
              <a:latin typeface="Montserrat"/>
              <a:ea typeface="Montserrat"/>
              <a:cs typeface="Montserrat"/>
              <a:sym typeface="Montserrat"/>
            </a:endParaRPr>
          </a:p>
          <a:p>
            <a:pPr indent="-285750" lvl="0" marL="914400" rtl="0" algn="l">
              <a:lnSpc>
                <a:spcPct val="115000"/>
              </a:lnSpc>
              <a:spcBef>
                <a:spcPts val="0"/>
              </a:spcBef>
              <a:spcAft>
                <a:spcPts val="0"/>
              </a:spcAft>
              <a:buClr>
                <a:schemeClr val="dk1"/>
              </a:buClr>
              <a:buSzPts val="900"/>
              <a:buFont typeface="Times New Roman"/>
              <a:buChar char="●"/>
            </a:pPr>
            <a:r>
              <a:rPr lang="en-US" sz="1600">
                <a:solidFill>
                  <a:schemeClr val="dk1"/>
                </a:solidFill>
                <a:latin typeface="Montserrat"/>
                <a:ea typeface="Montserrat"/>
                <a:cs typeface="Montserrat"/>
                <a:sym typeface="Montserrat"/>
              </a:rPr>
              <a:t>Climbing × New England</a:t>
            </a:r>
            <a:endParaRPr sz="1600">
              <a:solidFill>
                <a:schemeClr val="dk1"/>
              </a:solidFill>
              <a:latin typeface="Montserrat"/>
              <a:ea typeface="Montserrat"/>
              <a:cs typeface="Montserrat"/>
              <a:sym typeface="Montserrat"/>
            </a:endParaRPr>
          </a:p>
        </p:txBody>
      </p:sp>
      <p:sp>
        <p:nvSpPr>
          <p:cNvPr id="323" name="Google Shape;323;p32"/>
          <p:cNvSpPr txBox="1"/>
          <p:nvPr/>
        </p:nvSpPr>
        <p:spPr>
          <a:xfrm>
            <a:off x="366150" y="1396275"/>
            <a:ext cx="11459700" cy="12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US" sz="1900">
                <a:solidFill>
                  <a:schemeClr val="dk1"/>
                </a:solidFill>
                <a:latin typeface="Montserrat"/>
                <a:ea typeface="Montserrat"/>
                <a:cs typeface="Montserrat"/>
                <a:sym typeface="Montserrat"/>
              </a:rPr>
              <a:t>Do combinations of sports teams and regions have a significant impact on the academic performance of student-athletes?</a:t>
            </a:r>
            <a:endParaRPr b="1" sz="1900">
              <a:solidFill>
                <a:schemeClr val="dk1"/>
              </a:solidFill>
              <a:latin typeface="Montserrat"/>
              <a:ea typeface="Montserrat"/>
              <a:cs typeface="Montserrat"/>
              <a:sym typeface="Montserrat"/>
            </a:endParaRPr>
          </a:p>
          <a:p>
            <a:pPr indent="0" lvl="0" marL="0" rtl="0" algn="l">
              <a:lnSpc>
                <a:spcPct val="115000"/>
              </a:lnSpc>
              <a:spcBef>
                <a:spcPts val="1000"/>
              </a:spcBef>
              <a:spcAft>
                <a:spcPts val="1000"/>
              </a:spcAft>
              <a:buNone/>
            </a:pPr>
            <a:r>
              <a:t/>
            </a:r>
            <a:endParaRPr sz="1900">
              <a:solidFill>
                <a:schemeClr val="dk1"/>
              </a:solidFill>
              <a:latin typeface="Montserrat"/>
              <a:ea typeface="Montserrat"/>
              <a:cs typeface="Montserrat"/>
              <a:sym typeface="Montserrat"/>
            </a:endParaRPr>
          </a:p>
        </p:txBody>
      </p:sp>
      <p:sp>
        <p:nvSpPr>
          <p:cNvPr id="324" name="Google Shape;324;p32"/>
          <p:cNvSpPr txBox="1"/>
          <p:nvPr/>
        </p:nvSpPr>
        <p:spPr>
          <a:xfrm>
            <a:off x="1546350" y="486250"/>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Additional Questions</a:t>
            </a:r>
            <a:endParaRPr sz="7500">
              <a:solidFill>
                <a:schemeClr val="accent2"/>
              </a:solidFill>
              <a:latin typeface="Bebas Neue"/>
              <a:ea typeface="Bebas Neue"/>
              <a:cs typeface="Bebas Neue"/>
              <a:sym typeface="Bebas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nvSpPr>
        <p:spPr>
          <a:xfrm>
            <a:off x="293800" y="484750"/>
            <a:ext cx="114597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en-US" sz="2000">
                <a:solidFill>
                  <a:schemeClr val="dk1"/>
                </a:solidFill>
                <a:highlight>
                  <a:srgbClr val="FFFFFF"/>
                </a:highlight>
                <a:latin typeface="Montserrat"/>
                <a:ea typeface="Montserrat"/>
                <a:cs typeface="Montserrat"/>
                <a:sym typeface="Montserrat"/>
              </a:rPr>
              <a:t>Do combinations of sports teams and regions have a significant impact on the academic performance of student-athletes?</a:t>
            </a:r>
            <a:endParaRPr b="1" sz="2000">
              <a:solidFill>
                <a:schemeClr val="dk2"/>
              </a:solidFill>
              <a:latin typeface="Montserrat"/>
              <a:ea typeface="Montserrat"/>
              <a:cs typeface="Montserrat"/>
              <a:sym typeface="Montserrat"/>
            </a:endParaRPr>
          </a:p>
        </p:txBody>
      </p:sp>
      <p:pic>
        <p:nvPicPr>
          <p:cNvPr id="331" name="Google Shape;331;p33"/>
          <p:cNvPicPr preferRelativeResize="0"/>
          <p:nvPr/>
        </p:nvPicPr>
        <p:blipFill>
          <a:blip r:embed="rId3">
            <a:alphaModFix/>
          </a:blip>
          <a:stretch>
            <a:fillRect/>
          </a:stretch>
        </p:blipFill>
        <p:spPr>
          <a:xfrm>
            <a:off x="293800" y="1215350"/>
            <a:ext cx="11642602" cy="5642650"/>
          </a:xfrm>
          <a:prstGeom prst="rect">
            <a:avLst/>
          </a:prstGeom>
          <a:noFill/>
          <a:ln>
            <a:noFill/>
          </a:ln>
        </p:spPr>
      </p:pic>
      <p:sp>
        <p:nvSpPr>
          <p:cNvPr id="332" name="Google Shape;332;p33"/>
          <p:cNvSpPr/>
          <p:nvPr/>
        </p:nvSpPr>
        <p:spPr>
          <a:xfrm>
            <a:off x="7794125" y="1564625"/>
            <a:ext cx="481800" cy="27759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graphicFrame>
        <p:nvGraphicFramePr>
          <p:cNvPr id="333" name="Google Shape;333;p33"/>
          <p:cNvGraphicFramePr/>
          <p:nvPr/>
        </p:nvGraphicFramePr>
        <p:xfrm>
          <a:off x="978413" y="4243038"/>
          <a:ext cx="3000000" cy="3000000"/>
        </p:xfrm>
        <a:graphic>
          <a:graphicData uri="http://schemas.openxmlformats.org/drawingml/2006/table">
            <a:tbl>
              <a:tblPr>
                <a:noFill/>
                <a:tableStyleId>{211EE986-8873-427C-9CEB-DF95D0A72665}</a:tableStyleId>
              </a:tblPr>
              <a:tblGrid>
                <a:gridCol w="956175"/>
                <a:gridCol w="734850"/>
                <a:gridCol w="477475"/>
                <a:gridCol w="810250"/>
                <a:gridCol w="535350"/>
              </a:tblGrid>
              <a:tr h="294350">
                <a:tc>
                  <a:txBody>
                    <a:bodyPr/>
                    <a:lstStyle/>
                    <a:p>
                      <a:pPr indent="0" lvl="0" marL="0" rtl="0" algn="ctr">
                        <a:spcBef>
                          <a:spcPts val="0"/>
                        </a:spcBef>
                        <a:spcAft>
                          <a:spcPts val="0"/>
                        </a:spcAft>
                        <a:buNone/>
                      </a:pPr>
                      <a:r>
                        <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300">
                          <a:latin typeface="Calibri"/>
                          <a:ea typeface="Calibri"/>
                          <a:cs typeface="Calibri"/>
                          <a:sym typeface="Calibri"/>
                        </a:rPr>
                        <a:t>coefficient</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300">
                          <a:latin typeface="Calibri"/>
                          <a:ea typeface="Calibri"/>
                          <a:cs typeface="Calibri"/>
                          <a:sym typeface="Calibri"/>
                        </a:rPr>
                        <a:t>sta err</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300">
                          <a:latin typeface="Calibri"/>
                          <a:ea typeface="Calibri"/>
                          <a:cs typeface="Calibri"/>
                          <a:sym typeface="Calibri"/>
                        </a:rPr>
                        <a:t>t-statistic</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300">
                          <a:latin typeface="Calibri"/>
                          <a:ea typeface="Calibri"/>
                          <a:cs typeface="Calibri"/>
                          <a:sym typeface="Calibri"/>
                        </a:rPr>
                        <a:t>p-value</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294350">
                <a:tc>
                  <a:txBody>
                    <a:bodyPr/>
                    <a:lstStyle/>
                    <a:p>
                      <a:pPr indent="0" lvl="0" marL="0" rtl="0" algn="ctr">
                        <a:spcBef>
                          <a:spcPts val="0"/>
                        </a:spcBef>
                        <a:spcAft>
                          <a:spcPts val="0"/>
                        </a:spcAft>
                        <a:buNone/>
                      </a:pPr>
                      <a:r>
                        <a:rPr b="1" lang="en-US" sz="1300">
                          <a:latin typeface="Calibri"/>
                          <a:ea typeface="Calibri"/>
                          <a:cs typeface="Calibri"/>
                          <a:sym typeface="Calibri"/>
                        </a:rPr>
                        <a:t>Squash</a:t>
                      </a:r>
                      <a:r>
                        <a:rPr b="1" lang="en-US" sz="1300">
                          <a:latin typeface="Calibri"/>
                          <a:ea typeface="Calibri"/>
                          <a:cs typeface="Calibri"/>
                          <a:sym typeface="Calibri"/>
                        </a:rPr>
                        <a:t> × </a:t>
                      </a:r>
                      <a:r>
                        <a:rPr b="1" lang="en-US" sz="1300">
                          <a:latin typeface="Calibri"/>
                          <a:ea typeface="Calibri"/>
                          <a:cs typeface="Calibri"/>
                          <a:sym typeface="Calibri"/>
                        </a:rPr>
                        <a:t>New England</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0.51</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0.22</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2.36 </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FF0000"/>
                          </a:solidFill>
                          <a:latin typeface="Calibri"/>
                          <a:ea typeface="Calibri"/>
                          <a:cs typeface="Calibri"/>
                          <a:sym typeface="Calibri"/>
                        </a:rPr>
                        <a:t>0.019</a:t>
                      </a:r>
                      <a:endParaRPr b="1" sz="1300">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4350">
                <a:tc>
                  <a:txBody>
                    <a:bodyPr/>
                    <a:lstStyle/>
                    <a:p>
                      <a:pPr indent="0" lvl="0" marL="0" rtl="0" algn="ctr">
                        <a:spcBef>
                          <a:spcPts val="0"/>
                        </a:spcBef>
                        <a:spcAft>
                          <a:spcPts val="0"/>
                        </a:spcAft>
                        <a:buClr>
                          <a:schemeClr val="dk1"/>
                        </a:buClr>
                        <a:buSzPts val="1100"/>
                        <a:buFont typeface="Arial"/>
                        <a:buNone/>
                      </a:pPr>
                      <a:r>
                        <a:rPr b="1" lang="en-US" sz="1300">
                          <a:solidFill>
                            <a:schemeClr val="dk1"/>
                          </a:solidFill>
                          <a:latin typeface="Calibri"/>
                          <a:ea typeface="Calibri"/>
                          <a:cs typeface="Calibri"/>
                          <a:sym typeface="Calibri"/>
                        </a:rPr>
                        <a:t>Fencing × Southwest</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-1.076</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0.47</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-2.28</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FF0000"/>
                          </a:solidFill>
                          <a:latin typeface="Calibri"/>
                          <a:ea typeface="Calibri"/>
                          <a:cs typeface="Calibri"/>
                          <a:sym typeface="Calibri"/>
                        </a:rPr>
                        <a:t>0.023</a:t>
                      </a:r>
                      <a:endParaRPr b="1" sz="1300">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4350">
                <a:tc>
                  <a:txBody>
                    <a:bodyPr/>
                    <a:lstStyle/>
                    <a:p>
                      <a:pPr indent="0" lvl="0" marL="0" rtl="0" algn="ctr">
                        <a:spcBef>
                          <a:spcPts val="0"/>
                        </a:spcBef>
                        <a:spcAft>
                          <a:spcPts val="0"/>
                        </a:spcAft>
                        <a:buClr>
                          <a:schemeClr val="dk1"/>
                        </a:buClr>
                        <a:buSzPts val="1100"/>
                        <a:buFont typeface="Arial"/>
                        <a:buNone/>
                      </a:pPr>
                      <a:r>
                        <a:rPr b="1" lang="en-US" sz="1300">
                          <a:solidFill>
                            <a:schemeClr val="dk1"/>
                          </a:solidFill>
                          <a:latin typeface="Calibri"/>
                          <a:ea typeface="Calibri"/>
                          <a:cs typeface="Calibri"/>
                          <a:sym typeface="Calibri"/>
                        </a:rPr>
                        <a:t>Rollerblading × Southwest</a:t>
                      </a:r>
                      <a:endParaRPr b="1" sz="13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-1.14</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0.57</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1F1F1F"/>
                          </a:solidFill>
                          <a:latin typeface="Calibri"/>
                          <a:ea typeface="Calibri"/>
                          <a:cs typeface="Calibri"/>
                          <a:sym typeface="Calibri"/>
                        </a:rPr>
                        <a:t>-1.99</a:t>
                      </a:r>
                      <a:endParaRPr b="1" sz="1300">
                        <a:solidFill>
                          <a:srgbClr val="1F1F1F"/>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300">
                          <a:solidFill>
                            <a:srgbClr val="FF0000"/>
                          </a:solidFill>
                          <a:latin typeface="Calibri"/>
                          <a:ea typeface="Calibri"/>
                          <a:cs typeface="Calibri"/>
                          <a:sym typeface="Calibri"/>
                        </a:rPr>
                        <a:t>0.046</a:t>
                      </a:r>
                      <a:endParaRPr b="1" sz="1300">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nvSpPr>
        <p:spPr>
          <a:xfrm>
            <a:off x="293800" y="484750"/>
            <a:ext cx="114597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en-US" sz="2000">
                <a:solidFill>
                  <a:schemeClr val="dk1"/>
                </a:solidFill>
                <a:highlight>
                  <a:schemeClr val="lt1"/>
                </a:highlight>
                <a:latin typeface="Montserrat"/>
                <a:ea typeface="Montserrat"/>
                <a:cs typeface="Montserrat"/>
                <a:sym typeface="Montserrat"/>
              </a:rPr>
              <a:t>Do combinations of sports teams and regions have a significant impact on the academic performance of student-athletes?</a:t>
            </a:r>
            <a:endParaRPr b="1" sz="2000">
              <a:solidFill>
                <a:schemeClr val="dk1"/>
              </a:solidFill>
              <a:highlight>
                <a:srgbClr val="FFFFFF"/>
              </a:highlight>
              <a:latin typeface="Montserrat"/>
              <a:ea typeface="Montserrat"/>
              <a:cs typeface="Montserrat"/>
              <a:sym typeface="Montserrat"/>
            </a:endParaRPr>
          </a:p>
        </p:txBody>
      </p:sp>
      <p:graphicFrame>
        <p:nvGraphicFramePr>
          <p:cNvPr id="340" name="Google Shape;340;p34"/>
          <p:cNvGraphicFramePr/>
          <p:nvPr/>
        </p:nvGraphicFramePr>
        <p:xfrm>
          <a:off x="105725" y="1562563"/>
          <a:ext cx="3000000" cy="3000000"/>
        </p:xfrm>
        <a:graphic>
          <a:graphicData uri="http://schemas.openxmlformats.org/drawingml/2006/table">
            <a:tbl>
              <a:tblPr>
                <a:noFill/>
                <a:tableStyleId>{211EE986-8873-427C-9CEB-DF95D0A72665}</a:tableStyleId>
              </a:tblPr>
              <a:tblGrid>
                <a:gridCol w="1374825"/>
                <a:gridCol w="2016825"/>
                <a:gridCol w="2038575"/>
                <a:gridCol w="1203950"/>
                <a:gridCol w="1195625"/>
              </a:tblGrid>
              <a:tr h="470250">
                <a:tc gridSpan="5">
                  <a:txBody>
                    <a:bodyPr/>
                    <a:lstStyle/>
                    <a:p>
                      <a:pPr indent="0" lvl="0" marL="0" rtl="0" algn="ctr">
                        <a:spcBef>
                          <a:spcPts val="0"/>
                        </a:spcBef>
                        <a:spcAft>
                          <a:spcPts val="0"/>
                        </a:spcAft>
                        <a:buNone/>
                      </a:pPr>
                      <a:r>
                        <a:rPr b="1" lang="en-US" sz="1600">
                          <a:latin typeface="Calibri"/>
                          <a:ea typeface="Calibri"/>
                          <a:cs typeface="Calibri"/>
                          <a:sym typeface="Calibri"/>
                        </a:rPr>
                        <a:t>Lowest GPA Combinations</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c hMerge="1"/>
                <a:tc hMerge="1"/>
              </a:tr>
              <a:tr h="470250">
                <a:tc>
                  <a:txBody>
                    <a:bodyPr/>
                    <a:lstStyle/>
                    <a:p>
                      <a:pPr indent="0" lvl="0" marL="0" rtl="0" algn="ctr">
                        <a:spcBef>
                          <a:spcPts val="0"/>
                        </a:spcBef>
                        <a:spcAft>
                          <a:spcPts val="0"/>
                        </a:spcAft>
                        <a:buNone/>
                      </a:pPr>
                      <a:r>
                        <a:rPr b="1" lang="en-US" sz="1500">
                          <a:latin typeface="Calibri"/>
                          <a:ea typeface="Calibri"/>
                          <a:cs typeface="Calibri"/>
                          <a:sym typeface="Calibri"/>
                        </a:rPr>
                        <a:t>1</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Team</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Region</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GPA</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Count</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0250">
                <a:tc>
                  <a:txBody>
                    <a:bodyPr/>
                    <a:lstStyle/>
                    <a:p>
                      <a:pPr indent="0" lvl="0" marL="0" rtl="0" algn="ctr">
                        <a:spcBef>
                          <a:spcPts val="0"/>
                        </a:spcBef>
                        <a:spcAft>
                          <a:spcPts val="0"/>
                        </a:spcAft>
                        <a:buClr>
                          <a:schemeClr val="dk1"/>
                        </a:buClr>
                        <a:buSzPts val="1100"/>
                        <a:buFont typeface="Arial"/>
                        <a:buNone/>
                      </a:pPr>
                      <a:r>
                        <a:rPr b="1" lang="en-US" sz="1500">
                          <a:latin typeface="Calibri"/>
                          <a:ea typeface="Calibri"/>
                          <a:cs typeface="Calibri"/>
                          <a:sym typeface="Calibri"/>
                        </a:rPr>
                        <a:t>2</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Volleyball</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Midwest</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2.82</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2</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0250">
                <a:tc>
                  <a:txBody>
                    <a:bodyPr/>
                    <a:lstStyle/>
                    <a:p>
                      <a:pPr indent="0" lvl="0" marL="0" rtl="0" algn="ctr">
                        <a:spcBef>
                          <a:spcPts val="0"/>
                        </a:spcBef>
                        <a:spcAft>
                          <a:spcPts val="0"/>
                        </a:spcAft>
                        <a:buNone/>
                      </a:pPr>
                      <a:r>
                        <a:rPr b="1" lang="en-US" sz="1500">
                          <a:latin typeface="Calibri"/>
                          <a:ea typeface="Calibri"/>
                          <a:cs typeface="Calibri"/>
                          <a:sym typeface="Calibri"/>
                        </a:rPr>
                        <a:t>3</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Volleyball</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New England</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2.63</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3</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0250">
                <a:tc>
                  <a:txBody>
                    <a:bodyPr/>
                    <a:lstStyle/>
                    <a:p>
                      <a:pPr indent="0" lvl="0" marL="0" rtl="0" algn="ctr">
                        <a:spcBef>
                          <a:spcPts val="0"/>
                        </a:spcBef>
                        <a:spcAft>
                          <a:spcPts val="0"/>
                        </a:spcAft>
                        <a:buNone/>
                      </a:pPr>
                      <a:r>
                        <a:rPr b="1" lang="en-US" sz="1500">
                          <a:latin typeface="Calibri"/>
                          <a:ea typeface="Calibri"/>
                          <a:cs typeface="Calibri"/>
                          <a:sym typeface="Calibri"/>
                        </a:rPr>
                        <a:t>4</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Sailing</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Southwest</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2.59</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rgbClr val="FF0000"/>
                          </a:solidFill>
                          <a:latin typeface="Calibri"/>
                          <a:ea typeface="Calibri"/>
                          <a:cs typeface="Calibri"/>
                          <a:sym typeface="Calibri"/>
                        </a:rPr>
                        <a:t>1</a:t>
                      </a:r>
                      <a:endParaRPr b="1">
                        <a:solidFill>
                          <a:srgbClr val="FF0000"/>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341" name="Google Shape;341;p34"/>
          <p:cNvGraphicFramePr/>
          <p:nvPr/>
        </p:nvGraphicFramePr>
        <p:xfrm>
          <a:off x="105738" y="4116713"/>
          <a:ext cx="3000000" cy="3000000"/>
        </p:xfrm>
        <a:graphic>
          <a:graphicData uri="http://schemas.openxmlformats.org/drawingml/2006/table">
            <a:tbl>
              <a:tblPr>
                <a:noFill/>
                <a:tableStyleId>{211EE986-8873-427C-9CEB-DF95D0A72665}</a:tableStyleId>
              </a:tblPr>
              <a:tblGrid>
                <a:gridCol w="1374800"/>
                <a:gridCol w="2016825"/>
                <a:gridCol w="2038575"/>
                <a:gridCol w="1203950"/>
                <a:gridCol w="1195625"/>
              </a:tblGrid>
              <a:tr h="510650">
                <a:tc gridSpan="5">
                  <a:txBody>
                    <a:bodyPr/>
                    <a:lstStyle/>
                    <a:p>
                      <a:pPr indent="0" lvl="0" marL="0" rtl="0" algn="ctr">
                        <a:spcBef>
                          <a:spcPts val="0"/>
                        </a:spcBef>
                        <a:spcAft>
                          <a:spcPts val="0"/>
                        </a:spcAft>
                        <a:buNone/>
                      </a:pPr>
                      <a:r>
                        <a:rPr b="1" lang="en-US" sz="1600">
                          <a:latin typeface="Calibri"/>
                          <a:ea typeface="Calibri"/>
                          <a:cs typeface="Calibri"/>
                          <a:sym typeface="Calibri"/>
                        </a:rPr>
                        <a:t>Lowest GPA Combinations (</a:t>
                      </a:r>
                      <a:r>
                        <a:rPr b="1" lang="en-US" sz="1600">
                          <a:latin typeface="Calibri"/>
                          <a:ea typeface="Calibri"/>
                          <a:cs typeface="Calibri"/>
                          <a:sym typeface="Calibri"/>
                        </a:rPr>
                        <a:t>Count&gt;10)</a:t>
                      </a:r>
                      <a:endParaRPr b="1" sz="16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c hMerge="1"/>
                <a:tc hMerge="1"/>
              </a:tr>
              <a:tr h="510650">
                <a:tc>
                  <a:txBody>
                    <a:bodyPr/>
                    <a:lstStyle/>
                    <a:p>
                      <a:pPr indent="0" lvl="0" marL="0" rtl="0" algn="ctr">
                        <a:spcBef>
                          <a:spcPts val="0"/>
                        </a:spcBef>
                        <a:spcAft>
                          <a:spcPts val="0"/>
                        </a:spcAft>
                        <a:buNone/>
                      </a:pPr>
                      <a:r>
                        <a:rPr b="1" lang="en-US" sz="1500">
                          <a:latin typeface="Calibri"/>
                          <a:ea typeface="Calibri"/>
                          <a:cs typeface="Calibri"/>
                          <a:sym typeface="Calibri"/>
                        </a:rPr>
                        <a:t>1</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Team</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Region</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GPA</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Count</a:t>
                      </a:r>
                      <a:endParaRPr b="1">
                        <a:solidFill>
                          <a:schemeClr val="dk1"/>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650">
                <a:tc>
                  <a:txBody>
                    <a:bodyPr/>
                    <a:lstStyle/>
                    <a:p>
                      <a:pPr indent="0" lvl="0" marL="0" rtl="0" algn="ctr">
                        <a:spcBef>
                          <a:spcPts val="0"/>
                        </a:spcBef>
                        <a:spcAft>
                          <a:spcPts val="0"/>
                        </a:spcAft>
                        <a:buClr>
                          <a:schemeClr val="dk1"/>
                        </a:buClr>
                        <a:buSzPts val="1100"/>
                        <a:buFont typeface="Arial"/>
                        <a:buNone/>
                      </a:pPr>
                      <a:r>
                        <a:rPr b="1" lang="en-US" sz="1500">
                          <a:latin typeface="Calibri"/>
                          <a:ea typeface="Calibri"/>
                          <a:cs typeface="Calibri"/>
                          <a:sym typeface="Calibri"/>
                        </a:rPr>
                        <a:t>2</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US">
                          <a:latin typeface="Calibri"/>
                          <a:ea typeface="Calibri"/>
                          <a:cs typeface="Calibri"/>
                          <a:sym typeface="Calibri"/>
                        </a:rPr>
                        <a:t>               Badminton</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Mi</a:t>
                      </a:r>
                      <a:r>
                        <a:rPr lang="en-US">
                          <a:latin typeface="Calibri"/>
                          <a:ea typeface="Calibri"/>
                          <a:cs typeface="Calibri"/>
                          <a:sym typeface="Calibri"/>
                        </a:rPr>
                        <a:t>d-</a:t>
                      </a:r>
                      <a:r>
                        <a:rPr lang="en-US">
                          <a:latin typeface="Calibri"/>
                          <a:ea typeface="Calibri"/>
                          <a:cs typeface="Calibri"/>
                          <a:sym typeface="Calibri"/>
                        </a:rPr>
                        <a:t>Atlantic</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3.01</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32</a:t>
                      </a:r>
                      <a:endParaRPr b="1">
                        <a:solidFill>
                          <a:schemeClr val="dk1"/>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650">
                <a:tc>
                  <a:txBody>
                    <a:bodyPr/>
                    <a:lstStyle/>
                    <a:p>
                      <a:pPr indent="0" lvl="0" marL="0" rtl="0" algn="ctr">
                        <a:spcBef>
                          <a:spcPts val="0"/>
                        </a:spcBef>
                        <a:spcAft>
                          <a:spcPts val="0"/>
                        </a:spcAft>
                        <a:buNone/>
                      </a:pPr>
                      <a:r>
                        <a:rPr b="1" lang="en-US" sz="1500">
                          <a:latin typeface="Calibri"/>
                          <a:ea typeface="Calibri"/>
                          <a:cs typeface="Calibri"/>
                          <a:sym typeface="Calibri"/>
                        </a:rPr>
                        <a:t>3</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Badminton</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New England</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3.02</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18</a:t>
                      </a:r>
                      <a:endParaRPr b="1">
                        <a:solidFill>
                          <a:schemeClr val="dk1"/>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0650">
                <a:tc>
                  <a:txBody>
                    <a:bodyPr/>
                    <a:lstStyle/>
                    <a:p>
                      <a:pPr indent="0" lvl="0" marL="0" rtl="0" algn="ctr">
                        <a:spcBef>
                          <a:spcPts val="0"/>
                        </a:spcBef>
                        <a:spcAft>
                          <a:spcPts val="0"/>
                        </a:spcAft>
                        <a:buNone/>
                      </a:pPr>
                      <a:r>
                        <a:rPr b="1" lang="en-US" sz="1500">
                          <a:latin typeface="Calibri"/>
                          <a:ea typeface="Calibri"/>
                          <a:cs typeface="Calibri"/>
                          <a:sym typeface="Calibri"/>
                        </a:rPr>
                        <a:t>4</a:t>
                      </a:r>
                      <a:endParaRPr b="1" sz="1500">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Climbing</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New England</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a:latin typeface="Calibri"/>
                          <a:ea typeface="Calibri"/>
                          <a:cs typeface="Calibri"/>
                          <a:sym typeface="Calibri"/>
                        </a:rPr>
                        <a:t>3.24</a:t>
                      </a:r>
                      <a:endParaRPr>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a:solidFill>
                            <a:schemeClr val="dk1"/>
                          </a:solidFill>
                          <a:latin typeface="Calibri"/>
                          <a:ea typeface="Calibri"/>
                          <a:cs typeface="Calibri"/>
                          <a:sym typeface="Calibri"/>
                        </a:rPr>
                        <a:t>12</a:t>
                      </a:r>
                      <a:endParaRPr b="1">
                        <a:solidFill>
                          <a:schemeClr val="dk1"/>
                        </a:solidFill>
                        <a:latin typeface="Calibri"/>
                        <a:ea typeface="Calibri"/>
                        <a:cs typeface="Calibri"/>
                        <a:sym typeface="Calibri"/>
                      </a:endParaRPr>
                    </a:p>
                  </a:txBody>
                  <a:tcPr marT="9525" marB="91425"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42" name="Google Shape;342;p34"/>
          <p:cNvSpPr/>
          <p:nvPr/>
        </p:nvSpPr>
        <p:spPr>
          <a:xfrm flipH="1" rot="10800000">
            <a:off x="1736100" y="5138020"/>
            <a:ext cx="1432500" cy="956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Medium"/>
              <a:ea typeface="Montserrat Medium"/>
              <a:cs typeface="Montserrat Medium"/>
              <a:sym typeface="Montserrat Medium"/>
            </a:endParaRPr>
          </a:p>
        </p:txBody>
      </p:sp>
      <p:sp>
        <p:nvSpPr>
          <p:cNvPr id="343" name="Google Shape;343;p34"/>
          <p:cNvSpPr/>
          <p:nvPr/>
        </p:nvSpPr>
        <p:spPr>
          <a:xfrm flipH="1" rot="10800000">
            <a:off x="3841725" y="5648670"/>
            <a:ext cx="1432500" cy="956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44" name="Google Shape;344;p34"/>
          <p:cNvSpPr txBox="1"/>
          <p:nvPr/>
        </p:nvSpPr>
        <p:spPr>
          <a:xfrm>
            <a:off x="8138375" y="1423350"/>
            <a:ext cx="4228200" cy="49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Different sports teams (Badminton and Climbing)</a:t>
            </a:r>
            <a:r>
              <a:rPr lang="en-US" sz="2000">
                <a:solidFill>
                  <a:schemeClr val="dk2"/>
                </a:solidFill>
                <a:latin typeface="Montserrat Medium"/>
                <a:ea typeface="Montserrat Medium"/>
                <a:cs typeface="Montserrat Medium"/>
                <a:sym typeface="Montserrat Medium"/>
              </a:rPr>
              <a:t> from the </a:t>
            </a:r>
            <a:r>
              <a:rPr b="1" lang="en-US" sz="2000">
                <a:solidFill>
                  <a:schemeClr val="dk2"/>
                </a:solidFill>
                <a:latin typeface="Montserrat"/>
                <a:ea typeface="Montserrat"/>
                <a:cs typeface="Montserrat"/>
                <a:sym typeface="Montserrat"/>
              </a:rPr>
              <a:t>same region (</a:t>
            </a:r>
            <a:r>
              <a:rPr b="1" lang="en-US" sz="2000">
                <a:solidFill>
                  <a:srgbClr val="FF0000"/>
                </a:solidFill>
                <a:latin typeface="Montserrat"/>
                <a:ea typeface="Montserrat"/>
                <a:cs typeface="Montserrat"/>
                <a:sym typeface="Montserrat"/>
              </a:rPr>
              <a:t>New England</a:t>
            </a:r>
            <a:r>
              <a:rPr b="1" lang="en-US" sz="2000">
                <a:solidFill>
                  <a:schemeClr val="dk2"/>
                </a:solidFill>
                <a:latin typeface="Montserrat"/>
                <a:ea typeface="Montserrat"/>
                <a:cs typeface="Montserrat"/>
                <a:sym typeface="Montserrat"/>
              </a:rPr>
              <a:t>)</a:t>
            </a:r>
            <a:r>
              <a:rPr lang="en-US" sz="2000">
                <a:solidFill>
                  <a:schemeClr val="dk2"/>
                </a:solidFill>
                <a:latin typeface="Montserrat Medium"/>
                <a:ea typeface="Montserrat Medium"/>
                <a:cs typeface="Montserrat Medium"/>
                <a:sym typeface="Montserrat Medium"/>
              </a:rPr>
              <a:t> simultaneously show low GPAs.</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b="1" sz="2000">
              <a:solidFill>
                <a:srgbClr val="FF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US" sz="2000">
                <a:solidFill>
                  <a:srgbClr val="FF0000"/>
                </a:solidFill>
                <a:latin typeface="Montserrat"/>
                <a:ea typeface="Montserrat"/>
                <a:cs typeface="Montserrat"/>
                <a:sym typeface="Montserrat"/>
              </a:rPr>
              <a:t>Badminton</a:t>
            </a:r>
            <a:r>
              <a:rPr lang="en-US" sz="2000">
                <a:solidFill>
                  <a:schemeClr val="dk2"/>
                </a:solidFill>
                <a:latin typeface="Montserrat Medium"/>
                <a:ea typeface="Montserrat Medium"/>
                <a:cs typeface="Montserrat Medium"/>
                <a:sym typeface="Montserrat Medium"/>
              </a:rPr>
              <a:t> student athletes from two </a:t>
            </a:r>
            <a:r>
              <a:rPr b="1" lang="en-US" sz="2000">
                <a:solidFill>
                  <a:schemeClr val="dk2"/>
                </a:solidFill>
                <a:latin typeface="Montserrat"/>
                <a:ea typeface="Montserrat"/>
                <a:cs typeface="Montserrat"/>
                <a:sym typeface="Montserrat"/>
              </a:rPr>
              <a:t>different regions( Mid-Atlantic, New England)</a:t>
            </a:r>
            <a:r>
              <a:rPr lang="en-US" sz="2000">
                <a:solidFill>
                  <a:schemeClr val="dk2"/>
                </a:solidFill>
                <a:latin typeface="Montserrat Medium"/>
                <a:ea typeface="Montserrat Medium"/>
                <a:cs typeface="Montserrat Medium"/>
                <a:sym typeface="Montserrat Medium"/>
              </a:rPr>
              <a:t> have low GPAs.</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
        <p:nvSpPr>
          <p:cNvPr id="345" name="Google Shape;345;p34"/>
          <p:cNvSpPr/>
          <p:nvPr/>
        </p:nvSpPr>
        <p:spPr>
          <a:xfrm flipH="1" rot="10800000">
            <a:off x="3819650" y="5150800"/>
            <a:ext cx="1461300" cy="38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346" name="Google Shape;346;p34"/>
          <p:cNvSpPr/>
          <p:nvPr/>
        </p:nvSpPr>
        <p:spPr>
          <a:xfrm>
            <a:off x="105725" y="2662175"/>
            <a:ext cx="636600" cy="22860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nvSpPr>
        <p:spPr>
          <a:xfrm>
            <a:off x="6258650" y="5705700"/>
            <a:ext cx="1997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rPr>
              <a:t>sum_sq: 0.68</a:t>
            </a:r>
            <a:endParaRPr b="1" sz="1700">
              <a:solidFill>
                <a:schemeClr val="dk1"/>
              </a:solidFill>
            </a:endParaRPr>
          </a:p>
          <a:p>
            <a:pPr indent="0" lvl="0" marL="0" rtl="0" algn="l">
              <a:spcBef>
                <a:spcPts val="0"/>
              </a:spcBef>
              <a:spcAft>
                <a:spcPts val="0"/>
              </a:spcAft>
              <a:buNone/>
            </a:pPr>
            <a:r>
              <a:rPr b="1" lang="en-US" sz="1700">
                <a:solidFill>
                  <a:schemeClr val="dk1"/>
                </a:solidFill>
              </a:rPr>
              <a:t>df: 7</a:t>
            </a:r>
            <a:endParaRPr b="1" sz="1700">
              <a:solidFill>
                <a:schemeClr val="dk1"/>
              </a:solidFill>
            </a:endParaRPr>
          </a:p>
          <a:p>
            <a:pPr indent="0" lvl="0" marL="0" rtl="0" algn="l">
              <a:spcBef>
                <a:spcPts val="0"/>
              </a:spcBef>
              <a:spcAft>
                <a:spcPts val="0"/>
              </a:spcAft>
              <a:buNone/>
            </a:pPr>
            <a:r>
              <a:rPr b="1" lang="en-US" sz="1700">
                <a:solidFill>
                  <a:schemeClr val="dk1"/>
                </a:solidFill>
              </a:rPr>
              <a:t>F: 0.646</a:t>
            </a:r>
            <a:endParaRPr b="1" sz="1700">
              <a:solidFill>
                <a:schemeClr val="dk1"/>
              </a:solidFill>
            </a:endParaRPr>
          </a:p>
          <a:p>
            <a:pPr indent="0" lvl="0" marL="0" rtl="0" algn="l">
              <a:spcBef>
                <a:spcPts val="0"/>
              </a:spcBef>
              <a:spcAft>
                <a:spcPts val="0"/>
              </a:spcAft>
              <a:buNone/>
            </a:pPr>
            <a:r>
              <a:rPr b="1" lang="en-US" sz="1700">
                <a:solidFill>
                  <a:schemeClr val="dk1"/>
                </a:solidFill>
              </a:rPr>
              <a:t>PR(&gt;F): 0.527</a:t>
            </a:r>
            <a:endParaRPr b="1" sz="1700">
              <a:solidFill>
                <a:schemeClr val="dk1"/>
              </a:solidFill>
            </a:endParaRPr>
          </a:p>
        </p:txBody>
      </p:sp>
      <p:pic>
        <p:nvPicPr>
          <p:cNvPr id="353" name="Google Shape;353;p35"/>
          <p:cNvPicPr preferRelativeResize="0"/>
          <p:nvPr/>
        </p:nvPicPr>
        <p:blipFill>
          <a:blip r:embed="rId3">
            <a:alphaModFix/>
          </a:blip>
          <a:stretch>
            <a:fillRect/>
          </a:stretch>
        </p:blipFill>
        <p:spPr>
          <a:xfrm>
            <a:off x="7186550" y="687601"/>
            <a:ext cx="4845850" cy="3244250"/>
          </a:xfrm>
          <a:prstGeom prst="rect">
            <a:avLst/>
          </a:prstGeom>
          <a:noFill/>
          <a:ln>
            <a:noFill/>
          </a:ln>
        </p:spPr>
      </p:pic>
      <p:pic>
        <p:nvPicPr>
          <p:cNvPr id="354" name="Google Shape;354;p35"/>
          <p:cNvPicPr preferRelativeResize="0"/>
          <p:nvPr/>
        </p:nvPicPr>
        <p:blipFill>
          <a:blip r:embed="rId4">
            <a:alphaModFix/>
          </a:blip>
          <a:stretch>
            <a:fillRect/>
          </a:stretch>
        </p:blipFill>
        <p:spPr>
          <a:xfrm>
            <a:off x="7711000" y="3903600"/>
            <a:ext cx="4374501" cy="2926211"/>
          </a:xfrm>
          <a:prstGeom prst="rect">
            <a:avLst/>
          </a:prstGeom>
          <a:noFill/>
          <a:ln>
            <a:noFill/>
          </a:ln>
        </p:spPr>
      </p:pic>
      <p:sp>
        <p:nvSpPr>
          <p:cNvPr id="355" name="Google Shape;355;p35"/>
          <p:cNvSpPr txBox="1"/>
          <p:nvPr/>
        </p:nvSpPr>
        <p:spPr>
          <a:xfrm>
            <a:off x="11365200" y="4304700"/>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3.59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3.69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3.80</a:t>
            </a:r>
            <a:endParaRPr/>
          </a:p>
        </p:txBody>
      </p:sp>
      <p:sp>
        <p:nvSpPr>
          <p:cNvPr id="356" name="Google Shape;356;p35"/>
          <p:cNvSpPr txBox="1"/>
          <p:nvPr/>
        </p:nvSpPr>
        <p:spPr>
          <a:xfrm>
            <a:off x="11316900" y="1247725"/>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2.96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rPr lang="en-US"/>
              <a:t>3.23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3.24</a:t>
            </a:r>
            <a:endParaRPr/>
          </a:p>
        </p:txBody>
      </p:sp>
      <p:pic>
        <p:nvPicPr>
          <p:cNvPr id="357" name="Google Shape;357;p35"/>
          <p:cNvPicPr preferRelativeResize="0"/>
          <p:nvPr/>
        </p:nvPicPr>
        <p:blipFill>
          <a:blip r:embed="rId5">
            <a:alphaModFix/>
          </a:blip>
          <a:stretch>
            <a:fillRect/>
          </a:stretch>
        </p:blipFill>
        <p:spPr>
          <a:xfrm>
            <a:off x="0" y="1640700"/>
            <a:ext cx="6334845" cy="5217301"/>
          </a:xfrm>
          <a:prstGeom prst="rect">
            <a:avLst/>
          </a:prstGeom>
          <a:noFill/>
          <a:ln>
            <a:noFill/>
          </a:ln>
        </p:spPr>
      </p:pic>
      <p:sp>
        <p:nvSpPr>
          <p:cNvPr id="358" name="Google Shape;358;p35"/>
          <p:cNvSpPr txBox="1"/>
          <p:nvPr/>
        </p:nvSpPr>
        <p:spPr>
          <a:xfrm>
            <a:off x="293800" y="484750"/>
            <a:ext cx="114597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b="1" lang="en-US" sz="2000">
                <a:solidFill>
                  <a:schemeClr val="dk1"/>
                </a:solidFill>
                <a:highlight>
                  <a:schemeClr val="lt1"/>
                </a:highlight>
                <a:latin typeface="Montserrat"/>
                <a:ea typeface="Montserrat"/>
                <a:cs typeface="Montserrat"/>
                <a:sym typeface="Montserrat"/>
              </a:rPr>
              <a:t>Do combinations of degree program and regions have a significant impact on the academic performance of student-athletes?</a:t>
            </a:r>
            <a:endParaRPr b="1" sz="2000">
              <a:solidFill>
                <a:schemeClr val="dk1"/>
              </a:solidFill>
              <a:highlight>
                <a:srgbClr val="FFFFFF"/>
              </a:highlight>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nvSpPr>
        <p:spPr>
          <a:xfrm>
            <a:off x="1546350" y="3444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Base Analysis Conclusion</a:t>
            </a:r>
            <a:endParaRPr sz="7500">
              <a:solidFill>
                <a:schemeClr val="accent2"/>
              </a:solidFill>
              <a:latin typeface="Bebas Neue"/>
              <a:ea typeface="Bebas Neue"/>
              <a:cs typeface="Bebas Neue"/>
              <a:sym typeface="Bebas Neue"/>
            </a:endParaRPr>
          </a:p>
        </p:txBody>
      </p:sp>
      <p:sp>
        <p:nvSpPr>
          <p:cNvPr id="365" name="Google Shape;365;p36"/>
          <p:cNvSpPr txBox="1"/>
          <p:nvPr/>
        </p:nvSpPr>
        <p:spPr>
          <a:xfrm>
            <a:off x="446225" y="1454450"/>
            <a:ext cx="11385900" cy="53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2"/>
                </a:solidFill>
                <a:latin typeface="Montserrat"/>
                <a:ea typeface="Montserrat"/>
                <a:cs typeface="Montserrat"/>
                <a:sym typeface="Montserrat"/>
              </a:rPr>
              <a:t>Language Proficiency: </a:t>
            </a:r>
            <a:r>
              <a:rPr lang="en-US" sz="1800">
                <a:solidFill>
                  <a:schemeClr val="dk2"/>
                </a:solidFill>
                <a:latin typeface="Montserrat Medium"/>
                <a:ea typeface="Montserrat Medium"/>
                <a:cs typeface="Montserrat Medium"/>
                <a:sym typeface="Montserrat Medium"/>
              </a:rPr>
              <a:t>Not a significant barrier for long-term academic success. International students may require additional academic support during their freshman year.</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US" sz="1800">
                <a:solidFill>
                  <a:schemeClr val="dk2"/>
                </a:solidFill>
                <a:latin typeface="Montserrat"/>
                <a:ea typeface="Montserrat"/>
                <a:cs typeface="Montserrat"/>
                <a:sym typeface="Montserrat"/>
              </a:rPr>
              <a:t>Standardized Test Scores: </a:t>
            </a:r>
            <a:r>
              <a:rPr lang="en-US" sz="1800">
                <a:solidFill>
                  <a:schemeClr val="dk2"/>
                </a:solidFill>
                <a:latin typeface="Montserrat Medium"/>
                <a:ea typeface="Montserrat Medium"/>
                <a:cs typeface="Montserrat Medium"/>
                <a:sym typeface="Montserrat Medium"/>
              </a:rPr>
              <a:t>All BU student-athletes scored moderate to high on SAT/ACT. Higher SAT/ACT scores correlate with better college performance, supporting their use in recruitment decisions.</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dk2"/>
                </a:solidFill>
                <a:latin typeface="Montserrat"/>
                <a:ea typeface="Montserrat"/>
                <a:cs typeface="Montserrat"/>
                <a:sym typeface="Montserrat"/>
              </a:rPr>
              <a:t>Geographic Trends:</a:t>
            </a:r>
            <a:endParaRPr b="1" sz="1800">
              <a:solidFill>
                <a:schemeClr val="dk2"/>
              </a:solidFill>
              <a:latin typeface="Montserrat"/>
              <a:ea typeface="Montserrat"/>
              <a:cs typeface="Montserrat"/>
              <a:sym typeface="Montserrat"/>
            </a:endParaRPr>
          </a:p>
          <a:p>
            <a:pPr indent="-298450" lvl="0" marL="457200" rtl="0" algn="l">
              <a:lnSpc>
                <a:spcPct val="115000"/>
              </a:lnSpc>
              <a:spcBef>
                <a:spcPts val="1200"/>
              </a:spcBef>
              <a:spcAft>
                <a:spcPts val="0"/>
              </a:spcAft>
              <a:buClr>
                <a:schemeClr val="dk1"/>
              </a:buClr>
              <a:buSzPts val="1100"/>
              <a:buChar char="●"/>
            </a:pPr>
            <a:r>
              <a:rPr b="1" lang="en-US" sz="1800">
                <a:solidFill>
                  <a:schemeClr val="dk2"/>
                </a:solidFill>
                <a:latin typeface="Montserrat"/>
                <a:ea typeface="Montserrat"/>
                <a:cs typeface="Montserrat"/>
                <a:sym typeface="Montserrat"/>
              </a:rPr>
              <a:t>Domestic Students:</a:t>
            </a:r>
            <a:endParaRPr b="1" sz="18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lang="en-US" sz="1800">
                <a:solidFill>
                  <a:schemeClr val="dk2"/>
                </a:solidFill>
                <a:latin typeface="Montserrat Medium"/>
                <a:ea typeface="Montserrat Medium"/>
                <a:cs typeface="Montserrat Medium"/>
                <a:sym typeface="Montserrat Medium"/>
              </a:rPr>
              <a:t>Students from South and Pacific regions perform better academically.</a:t>
            </a:r>
            <a:endParaRPr sz="1800">
              <a:solidFill>
                <a:schemeClr val="dk2"/>
              </a:solidFill>
              <a:latin typeface="Montserrat Medium"/>
              <a:ea typeface="Montserrat Medium"/>
              <a:cs typeface="Montserrat Medium"/>
              <a:sym typeface="Montserrat Medium"/>
            </a:endParaRPr>
          </a:p>
          <a:p>
            <a:pPr indent="-298450" lvl="1" marL="914400" rtl="0" algn="l">
              <a:lnSpc>
                <a:spcPct val="115000"/>
              </a:lnSpc>
              <a:spcBef>
                <a:spcPts val="0"/>
              </a:spcBef>
              <a:spcAft>
                <a:spcPts val="0"/>
              </a:spcAft>
              <a:buClr>
                <a:schemeClr val="dk1"/>
              </a:buClr>
              <a:buSzPts val="1100"/>
              <a:buChar char="○"/>
            </a:pPr>
            <a:r>
              <a:rPr lang="en-US" sz="1800">
                <a:solidFill>
                  <a:schemeClr val="dk2"/>
                </a:solidFill>
                <a:latin typeface="Montserrat Medium"/>
                <a:ea typeface="Montserrat Medium"/>
                <a:cs typeface="Montserrat Medium"/>
                <a:sym typeface="Montserrat Medium"/>
              </a:rPr>
              <a:t>Students from Southwest region may need additional academic support.</a:t>
            </a:r>
            <a:endParaRPr sz="1800">
              <a:solidFill>
                <a:schemeClr val="dk2"/>
              </a:solidFill>
              <a:latin typeface="Montserrat Medium"/>
              <a:ea typeface="Montserrat Medium"/>
              <a:cs typeface="Montserrat Medium"/>
              <a:sym typeface="Montserrat Medium"/>
            </a:endParaRPr>
          </a:p>
          <a:p>
            <a:pPr indent="-298450" lvl="0" marL="457200" rtl="0" algn="l">
              <a:lnSpc>
                <a:spcPct val="115000"/>
              </a:lnSpc>
              <a:spcBef>
                <a:spcPts val="0"/>
              </a:spcBef>
              <a:spcAft>
                <a:spcPts val="0"/>
              </a:spcAft>
              <a:buClr>
                <a:schemeClr val="dk1"/>
              </a:buClr>
              <a:buSzPts val="1100"/>
              <a:buChar char="●"/>
            </a:pPr>
            <a:r>
              <a:rPr b="1" lang="en-US" sz="1800">
                <a:solidFill>
                  <a:schemeClr val="dk2"/>
                </a:solidFill>
                <a:latin typeface="Montserrat"/>
                <a:ea typeface="Montserrat"/>
                <a:cs typeface="Montserrat"/>
                <a:sym typeface="Montserrat"/>
              </a:rPr>
              <a:t>International Students:</a:t>
            </a:r>
            <a:endParaRPr b="1" sz="1800">
              <a:solidFill>
                <a:schemeClr val="dk2"/>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dk1"/>
              </a:buClr>
              <a:buSzPts val="1100"/>
              <a:buChar char="○"/>
            </a:pPr>
            <a:r>
              <a:rPr lang="en-US" sz="1800">
                <a:solidFill>
                  <a:schemeClr val="dk2"/>
                </a:solidFill>
                <a:latin typeface="Montserrat Medium"/>
                <a:ea typeface="Montserrat Medium"/>
                <a:cs typeface="Montserrat Medium"/>
                <a:sym typeface="Montserrat Medium"/>
              </a:rPr>
              <a:t>Students from Baguette and Wheat regions perform better.</a:t>
            </a:r>
            <a:endParaRPr sz="1800">
              <a:solidFill>
                <a:schemeClr val="dk2"/>
              </a:solidFill>
              <a:latin typeface="Montserrat Medium"/>
              <a:ea typeface="Montserrat Medium"/>
              <a:cs typeface="Montserrat Medium"/>
              <a:sym typeface="Montserrat Medium"/>
            </a:endParaRPr>
          </a:p>
          <a:p>
            <a:pPr indent="-298450" lvl="1" marL="914400" rtl="0" algn="l">
              <a:lnSpc>
                <a:spcPct val="115000"/>
              </a:lnSpc>
              <a:spcBef>
                <a:spcPts val="0"/>
              </a:spcBef>
              <a:spcAft>
                <a:spcPts val="0"/>
              </a:spcAft>
              <a:buClr>
                <a:schemeClr val="dk1"/>
              </a:buClr>
              <a:buSzPts val="1100"/>
              <a:buChar char="○"/>
            </a:pPr>
            <a:r>
              <a:rPr lang="en-US" sz="1800">
                <a:solidFill>
                  <a:schemeClr val="dk2"/>
                </a:solidFill>
                <a:latin typeface="Montserrat Medium"/>
                <a:ea typeface="Montserrat Medium"/>
                <a:cs typeface="Montserrat Medium"/>
                <a:sym typeface="Montserrat Medium"/>
              </a:rPr>
              <a:t>Students from Ciabatta region struggle, particularly in their Junior and Senior years.</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rPr b="1" lang="en-US" sz="1800">
                <a:solidFill>
                  <a:schemeClr val="dk2"/>
                </a:solidFill>
                <a:latin typeface="Montserrat"/>
                <a:ea typeface="Montserrat"/>
                <a:cs typeface="Montserrat"/>
                <a:sym typeface="Montserrat"/>
              </a:rPr>
              <a:t>Sport Team:</a:t>
            </a:r>
            <a:endParaRPr b="1" sz="1800">
              <a:solidFill>
                <a:schemeClr val="dk2"/>
              </a:solidFill>
              <a:latin typeface="Montserrat"/>
              <a:ea typeface="Montserrat"/>
              <a:cs typeface="Montserrat"/>
              <a:sym typeface="Montserrat"/>
            </a:endParaRPr>
          </a:p>
          <a:p>
            <a:pPr indent="-298450" lvl="0" marL="457200" marR="0" rtl="0" algn="l">
              <a:lnSpc>
                <a:spcPct val="115000"/>
              </a:lnSpc>
              <a:spcBef>
                <a:spcPts val="1200"/>
              </a:spcBef>
              <a:spcAft>
                <a:spcPts val="0"/>
              </a:spcAft>
              <a:buClr>
                <a:schemeClr val="dk1"/>
              </a:buClr>
              <a:buSzPts val="1100"/>
              <a:buChar char="●"/>
            </a:pPr>
            <a:r>
              <a:rPr b="1" lang="en-US" sz="1800">
                <a:solidFill>
                  <a:schemeClr val="dk2"/>
                </a:solidFill>
                <a:latin typeface="Montserrat"/>
                <a:ea typeface="Montserrat"/>
                <a:cs typeface="Montserrat"/>
                <a:sym typeface="Montserrat"/>
              </a:rPr>
              <a:t>Top 3 Academic Performing Sport Teams:</a:t>
            </a:r>
            <a:r>
              <a:rPr lang="en-US" sz="1800">
                <a:solidFill>
                  <a:schemeClr val="dk2"/>
                </a:solidFill>
                <a:latin typeface="Montserrat Medium"/>
                <a:ea typeface="Montserrat Medium"/>
                <a:cs typeface="Montserrat Medium"/>
                <a:sym typeface="Montserrat Medium"/>
              </a:rPr>
              <a:t> Kickball、Beach Volleyball、Ping Pong</a:t>
            </a:r>
            <a:endParaRPr sz="1700">
              <a:solidFill>
                <a:schemeClr val="dk1"/>
              </a:solidFill>
            </a:endParaRPr>
          </a:p>
          <a:p>
            <a:pPr indent="-298450" lvl="0" marL="457200" marR="0" rtl="0" algn="l">
              <a:lnSpc>
                <a:spcPct val="115000"/>
              </a:lnSpc>
              <a:spcBef>
                <a:spcPts val="0"/>
              </a:spcBef>
              <a:spcAft>
                <a:spcPts val="0"/>
              </a:spcAft>
              <a:buClr>
                <a:schemeClr val="dk1"/>
              </a:buClr>
              <a:buSzPts val="1100"/>
              <a:buChar char="●"/>
            </a:pPr>
            <a:r>
              <a:rPr b="1" lang="en-US" sz="1800">
                <a:solidFill>
                  <a:schemeClr val="dk2"/>
                </a:solidFill>
                <a:latin typeface="Montserrat"/>
                <a:ea typeface="Montserrat"/>
                <a:cs typeface="Montserrat"/>
                <a:sym typeface="Montserrat"/>
              </a:rPr>
              <a:t>Bottom 3 Academic Performing Sport Teams:</a:t>
            </a:r>
            <a:r>
              <a:rPr b="1" lang="en-US" sz="1700">
                <a:solidFill>
                  <a:schemeClr val="dk1"/>
                </a:solidFill>
              </a:rPr>
              <a:t>  </a:t>
            </a:r>
            <a:r>
              <a:rPr lang="en-US" sz="1800">
                <a:solidFill>
                  <a:schemeClr val="dk2"/>
                </a:solidFill>
                <a:latin typeface="Montserrat Medium"/>
                <a:ea typeface="Montserrat Medium"/>
                <a:cs typeface="Montserrat Medium"/>
                <a:sym typeface="Montserrat Medium"/>
              </a:rPr>
              <a:t>Roller Derby、Badminton、Volleyball</a:t>
            </a:r>
            <a:endParaRPr sz="1800">
              <a:solidFill>
                <a:schemeClr val="dk2"/>
              </a:solidFill>
              <a:latin typeface="Montserrat Medium"/>
              <a:ea typeface="Montserrat Medium"/>
              <a:cs typeface="Montserrat Medium"/>
              <a:sym typeface="Montserrat Medium"/>
            </a:endParaRPr>
          </a:p>
          <a:p>
            <a:pPr indent="0" lvl="0" marL="0" rtl="0" algn="l">
              <a:spcBef>
                <a:spcPts val="1200"/>
              </a:spcBef>
              <a:spcAft>
                <a:spcPts val="0"/>
              </a:spcAft>
              <a:buNone/>
            </a:pPr>
            <a:r>
              <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nvSpPr>
        <p:spPr>
          <a:xfrm>
            <a:off x="974700" y="358875"/>
            <a:ext cx="102426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Additional Analysis Conclusion</a:t>
            </a:r>
            <a:endParaRPr sz="7500">
              <a:solidFill>
                <a:schemeClr val="accent2"/>
              </a:solidFill>
              <a:latin typeface="Bebas Neue"/>
              <a:ea typeface="Bebas Neue"/>
              <a:cs typeface="Bebas Neue"/>
              <a:sym typeface="Bebas Neue"/>
            </a:endParaRPr>
          </a:p>
        </p:txBody>
      </p:sp>
      <p:sp>
        <p:nvSpPr>
          <p:cNvPr id="372" name="Google Shape;372;p37"/>
          <p:cNvSpPr txBox="1"/>
          <p:nvPr/>
        </p:nvSpPr>
        <p:spPr>
          <a:xfrm>
            <a:off x="446225" y="1454450"/>
            <a:ext cx="11385900" cy="53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800">
                <a:solidFill>
                  <a:schemeClr val="dk2"/>
                </a:solidFill>
                <a:latin typeface="Montserrat"/>
                <a:ea typeface="Montserrat"/>
                <a:cs typeface="Montserrat"/>
                <a:sym typeface="Montserrat"/>
              </a:rPr>
              <a:t>Two-Way &amp; Three-Way Interactions:</a:t>
            </a:r>
            <a:endParaRPr b="1" sz="1800">
              <a:solidFill>
                <a:schemeClr val="dk2"/>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2"/>
              </a:buClr>
              <a:buSzPts val="1800"/>
              <a:buFont typeface="Montserrat"/>
              <a:buChar char="●"/>
            </a:pPr>
            <a:r>
              <a:rPr b="1" lang="en-US" sz="1800">
                <a:solidFill>
                  <a:schemeClr val="dk2"/>
                </a:solidFill>
                <a:latin typeface="Montserrat"/>
                <a:ea typeface="Montserrat"/>
                <a:cs typeface="Montserrat"/>
                <a:sym typeface="Montserrat"/>
              </a:rPr>
              <a:t>Outstanding Academic Performance:</a:t>
            </a:r>
            <a:endParaRPr b="1" sz="1800">
              <a:solidFill>
                <a:schemeClr val="dk2"/>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2"/>
              </a:buClr>
              <a:buSzPts val="1800"/>
              <a:buFont typeface="Montserrat Medium"/>
              <a:buChar char="○"/>
            </a:pPr>
            <a:r>
              <a:rPr b="1" lang="en-US" sz="1800">
                <a:solidFill>
                  <a:schemeClr val="dk2"/>
                </a:solidFill>
                <a:latin typeface="Montserrat"/>
                <a:ea typeface="Montserrat"/>
                <a:cs typeface="Montserrat"/>
                <a:sym typeface="Montserrat"/>
              </a:rPr>
              <a:t>Asian males</a:t>
            </a:r>
            <a:r>
              <a:rPr lang="en-US" sz="1800">
                <a:solidFill>
                  <a:schemeClr val="dk2"/>
                </a:solidFill>
                <a:latin typeface="Montserrat Medium"/>
                <a:ea typeface="Montserrat Medium"/>
                <a:cs typeface="Montserrat Medium"/>
                <a:sym typeface="Montserrat Medium"/>
              </a:rPr>
              <a:t>, especially from the </a:t>
            </a:r>
            <a:r>
              <a:rPr b="1" lang="en-US" sz="1800">
                <a:solidFill>
                  <a:schemeClr val="dk2"/>
                </a:solidFill>
                <a:latin typeface="Montserrat"/>
                <a:ea typeface="Montserrat"/>
                <a:cs typeface="Montserrat"/>
                <a:sym typeface="Montserrat"/>
              </a:rPr>
              <a:t>Midwest</a:t>
            </a:r>
            <a:r>
              <a:rPr lang="en-US" sz="1800">
                <a:solidFill>
                  <a:schemeClr val="dk2"/>
                </a:solidFill>
                <a:latin typeface="Montserrat Medium"/>
                <a:ea typeface="Montserrat Medium"/>
                <a:cs typeface="Montserrat Medium"/>
                <a:sym typeface="Montserrat Medium"/>
              </a:rPr>
              <a:t> region, consistently outperform.</a:t>
            </a:r>
            <a:endParaRPr sz="1800">
              <a:solidFill>
                <a:schemeClr val="dk2"/>
              </a:solidFill>
              <a:latin typeface="Montserrat Medium"/>
              <a:ea typeface="Montserrat Medium"/>
              <a:cs typeface="Montserrat Medium"/>
              <a:sym typeface="Montserrat Medium"/>
            </a:endParaRPr>
          </a:p>
          <a:p>
            <a:pPr indent="-342900" lvl="1" marL="914400" rtl="0" algn="l">
              <a:lnSpc>
                <a:spcPct val="115000"/>
              </a:lnSpc>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Student-athletes from </a:t>
            </a:r>
            <a:r>
              <a:rPr b="1" lang="en-US" sz="1800">
                <a:solidFill>
                  <a:schemeClr val="dk2"/>
                </a:solidFill>
                <a:latin typeface="Montserrat"/>
                <a:ea typeface="Montserrat"/>
                <a:cs typeface="Montserrat"/>
                <a:sym typeface="Montserrat"/>
              </a:rPr>
              <a:t>Mid-Atlantic</a:t>
            </a:r>
            <a:r>
              <a:rPr lang="en-US" sz="1800">
                <a:solidFill>
                  <a:schemeClr val="dk2"/>
                </a:solidFill>
                <a:latin typeface="Montserrat Medium"/>
                <a:ea typeface="Montserrat Medium"/>
                <a:cs typeface="Montserrat Medium"/>
                <a:sym typeface="Montserrat Medium"/>
              </a:rPr>
              <a:t> participating in the</a:t>
            </a:r>
            <a:r>
              <a:rPr b="1" lang="en-US" sz="1800">
                <a:solidFill>
                  <a:schemeClr val="dk2"/>
                </a:solidFill>
                <a:latin typeface="Montserrat"/>
                <a:ea typeface="Montserrat"/>
                <a:cs typeface="Montserrat"/>
                <a:sym typeface="Montserrat"/>
              </a:rPr>
              <a:t> Snowboarding </a:t>
            </a:r>
            <a:r>
              <a:rPr lang="en-US" sz="1800">
                <a:solidFill>
                  <a:schemeClr val="dk2"/>
                </a:solidFill>
                <a:latin typeface="Montserrat Medium"/>
                <a:ea typeface="Montserrat Medium"/>
                <a:cs typeface="Montserrat Medium"/>
                <a:sym typeface="Montserrat Medium"/>
              </a:rPr>
              <a:t>team are likely to perform better academically.</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a:buChar char="●"/>
            </a:pPr>
            <a:r>
              <a:rPr b="1" lang="en-US" sz="1800">
                <a:solidFill>
                  <a:schemeClr val="dk2"/>
                </a:solidFill>
                <a:latin typeface="Montserrat"/>
                <a:ea typeface="Montserrat"/>
                <a:cs typeface="Montserrat"/>
                <a:sym typeface="Montserrat"/>
              </a:rPr>
              <a:t>Downstanding Academic Performance:</a:t>
            </a:r>
            <a:endParaRPr b="1" sz="1800">
              <a:solidFill>
                <a:schemeClr val="dk2"/>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2"/>
              </a:buClr>
              <a:buSzPts val="1800"/>
              <a:buFont typeface="Montserrat Medium"/>
              <a:buChar char="○"/>
            </a:pPr>
            <a:r>
              <a:rPr b="1" lang="en-US" sz="1800">
                <a:solidFill>
                  <a:schemeClr val="dk2"/>
                </a:solidFill>
                <a:latin typeface="Montserrat"/>
                <a:ea typeface="Montserrat"/>
                <a:cs typeface="Montserrat"/>
                <a:sym typeface="Montserrat"/>
              </a:rPr>
              <a:t>Asian </a:t>
            </a:r>
            <a:r>
              <a:rPr lang="en-US" sz="1800">
                <a:solidFill>
                  <a:schemeClr val="dk2"/>
                </a:solidFill>
                <a:latin typeface="Montserrat Medium"/>
                <a:ea typeface="Montserrat Medium"/>
                <a:cs typeface="Montserrat Medium"/>
                <a:sym typeface="Montserrat Medium"/>
              </a:rPr>
              <a:t>students from </a:t>
            </a:r>
            <a:r>
              <a:rPr b="1" lang="en-US" sz="1800">
                <a:solidFill>
                  <a:schemeClr val="dk2"/>
                </a:solidFill>
                <a:latin typeface="Montserrat"/>
                <a:ea typeface="Montserrat"/>
                <a:cs typeface="Montserrat"/>
                <a:sym typeface="Montserrat"/>
              </a:rPr>
              <a:t>Southwest</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Black </a:t>
            </a:r>
            <a:r>
              <a:rPr lang="en-US" sz="1800">
                <a:solidFill>
                  <a:schemeClr val="dk2"/>
                </a:solidFill>
                <a:latin typeface="Montserrat Medium"/>
                <a:ea typeface="Montserrat Medium"/>
                <a:cs typeface="Montserrat Medium"/>
                <a:sym typeface="Montserrat Medium"/>
              </a:rPr>
              <a:t>students from </a:t>
            </a:r>
            <a:r>
              <a:rPr b="1" lang="en-US" sz="1800">
                <a:solidFill>
                  <a:schemeClr val="dk2"/>
                </a:solidFill>
                <a:latin typeface="Montserrat"/>
                <a:ea typeface="Montserrat"/>
                <a:cs typeface="Montserrat"/>
                <a:sym typeface="Montserrat"/>
              </a:rPr>
              <a:t>South</a:t>
            </a:r>
            <a:r>
              <a:rPr lang="en-US" sz="1800">
                <a:solidFill>
                  <a:schemeClr val="dk2"/>
                </a:solidFill>
                <a:latin typeface="Montserrat Medium"/>
                <a:ea typeface="Montserrat Medium"/>
                <a:cs typeface="Montserrat Medium"/>
                <a:sym typeface="Montserrat Medium"/>
              </a:rPr>
              <a:t> underperform compared to others.</a:t>
            </a:r>
            <a:endParaRPr sz="1800">
              <a:solidFill>
                <a:schemeClr val="dk2"/>
              </a:solidFill>
              <a:latin typeface="Montserrat Medium"/>
              <a:ea typeface="Montserrat Medium"/>
              <a:cs typeface="Montserrat Medium"/>
              <a:sym typeface="Montserrat Medium"/>
            </a:endParaRPr>
          </a:p>
          <a:p>
            <a:pPr indent="-342900" lvl="1" marL="914400" rtl="0" algn="l">
              <a:lnSpc>
                <a:spcPct val="115000"/>
              </a:lnSpc>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Student-athletes from </a:t>
            </a:r>
            <a:r>
              <a:rPr b="1" lang="en-US" sz="1800">
                <a:solidFill>
                  <a:schemeClr val="dk2"/>
                </a:solidFill>
                <a:latin typeface="Montserrat"/>
                <a:ea typeface="Montserrat"/>
                <a:cs typeface="Montserrat"/>
                <a:sym typeface="Montserrat"/>
              </a:rPr>
              <a:t>Mid-Atlantic</a:t>
            </a:r>
            <a:r>
              <a:rPr lang="en-US" sz="1800">
                <a:solidFill>
                  <a:schemeClr val="dk2"/>
                </a:solidFill>
                <a:latin typeface="Montserrat Medium"/>
                <a:ea typeface="Montserrat Medium"/>
                <a:cs typeface="Montserrat Medium"/>
                <a:sym typeface="Montserrat Medium"/>
              </a:rPr>
              <a:t> participating in the</a:t>
            </a:r>
            <a:r>
              <a:rPr b="1" lang="en-US" sz="1800">
                <a:solidFill>
                  <a:schemeClr val="dk2"/>
                </a:solidFill>
                <a:latin typeface="Montserrat"/>
                <a:ea typeface="Montserrat"/>
                <a:cs typeface="Montserrat"/>
                <a:sym typeface="Montserrat"/>
              </a:rPr>
              <a:t> Badminton</a:t>
            </a:r>
            <a:r>
              <a:rPr lang="en-US" sz="1800">
                <a:solidFill>
                  <a:schemeClr val="dk2"/>
                </a:solidFill>
                <a:latin typeface="Montserrat Medium"/>
                <a:ea typeface="Montserrat Medium"/>
                <a:cs typeface="Montserrat Medium"/>
                <a:sym typeface="Montserrat Medium"/>
              </a:rPr>
              <a:t> team may have relatively weaker academic performance.</a:t>
            </a:r>
            <a:endParaRPr sz="1800">
              <a:solidFill>
                <a:schemeClr val="dk2"/>
              </a:solidFill>
              <a:latin typeface="Montserrat Medium"/>
              <a:ea typeface="Montserrat Medium"/>
              <a:cs typeface="Montserrat Medium"/>
              <a:sym typeface="Montserrat Medium"/>
            </a:endParaRPr>
          </a:p>
          <a:p>
            <a:pPr indent="-342900" lvl="1" marL="914400" rtl="0" algn="l">
              <a:lnSpc>
                <a:spcPct val="115000"/>
              </a:lnSpc>
              <a:spcBef>
                <a:spcPts val="0"/>
              </a:spcBef>
              <a:spcAft>
                <a:spcPts val="0"/>
              </a:spcAft>
              <a:buClr>
                <a:schemeClr val="dk2"/>
              </a:buClr>
              <a:buSzPts val="1800"/>
              <a:buFont typeface="Montserrat Medium"/>
              <a:buChar char="○"/>
            </a:pPr>
            <a:r>
              <a:rPr lang="en-US" sz="1800">
                <a:solidFill>
                  <a:schemeClr val="dk2"/>
                </a:solidFill>
                <a:latin typeface="Montserrat Medium"/>
                <a:ea typeface="Montserrat Medium"/>
                <a:cs typeface="Montserrat Medium"/>
                <a:sym typeface="Montserrat Medium"/>
              </a:rPr>
              <a:t>Student-athletes from </a:t>
            </a:r>
            <a:r>
              <a:rPr b="1" lang="en-US" sz="1800">
                <a:solidFill>
                  <a:schemeClr val="dk2"/>
                </a:solidFill>
                <a:latin typeface="Montserrat"/>
                <a:ea typeface="Montserrat"/>
                <a:cs typeface="Montserrat"/>
                <a:sym typeface="Montserrat"/>
              </a:rPr>
              <a:t>New England</a:t>
            </a:r>
            <a:r>
              <a:rPr lang="en-US" sz="1800">
                <a:solidFill>
                  <a:schemeClr val="dk2"/>
                </a:solidFill>
                <a:latin typeface="Montserrat Medium"/>
                <a:ea typeface="Montserrat Medium"/>
                <a:cs typeface="Montserrat Medium"/>
                <a:sym typeface="Montserrat Medium"/>
              </a:rPr>
              <a:t> participating in the</a:t>
            </a:r>
            <a:r>
              <a:rPr b="1" lang="en-US" sz="1800">
                <a:solidFill>
                  <a:schemeClr val="dk2"/>
                </a:solidFill>
                <a:latin typeface="Montserrat"/>
                <a:ea typeface="Montserrat"/>
                <a:cs typeface="Montserrat"/>
                <a:sym typeface="Montserrat"/>
              </a:rPr>
              <a:t> Badminton</a:t>
            </a:r>
            <a:r>
              <a:rPr lang="en-US" sz="1800">
                <a:solidFill>
                  <a:schemeClr val="dk2"/>
                </a:solidFill>
                <a:latin typeface="Montserrat Medium"/>
                <a:ea typeface="Montserrat Medium"/>
                <a:cs typeface="Montserrat Medium"/>
                <a:sym typeface="Montserrat Medium"/>
              </a:rPr>
              <a:t> team may have relatively weaker academic performance.</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a:buChar char="●"/>
            </a:pPr>
            <a:r>
              <a:rPr b="1" lang="en-US" sz="1800">
                <a:solidFill>
                  <a:schemeClr val="dk2"/>
                </a:solidFill>
                <a:latin typeface="Montserrat"/>
                <a:ea typeface="Montserrat"/>
                <a:cs typeface="Montserrat"/>
                <a:sym typeface="Montserrat"/>
              </a:rPr>
              <a:t>Complex Outcomes:</a:t>
            </a:r>
            <a:endParaRPr b="1" sz="1800">
              <a:solidFill>
                <a:schemeClr val="dk2"/>
              </a:solidFill>
              <a:latin typeface="Montserrat"/>
              <a:ea typeface="Montserrat"/>
              <a:cs typeface="Montserrat"/>
              <a:sym typeface="Montserrat"/>
            </a:endParaRPr>
          </a:p>
          <a:p>
            <a:pPr indent="-342900" lvl="1" marL="914400" rtl="0" algn="l">
              <a:lnSpc>
                <a:spcPct val="115000"/>
              </a:lnSpc>
              <a:spcBef>
                <a:spcPts val="0"/>
              </a:spcBef>
              <a:spcAft>
                <a:spcPts val="0"/>
              </a:spcAft>
              <a:buClr>
                <a:schemeClr val="dk2"/>
              </a:buClr>
              <a:buSzPts val="1800"/>
              <a:buFont typeface="Montserrat Medium"/>
              <a:buChar char="○"/>
            </a:pPr>
            <a:r>
              <a:rPr b="1" lang="en-US" sz="1800">
                <a:solidFill>
                  <a:schemeClr val="dk2"/>
                </a:solidFill>
                <a:latin typeface="Montserrat"/>
                <a:ea typeface="Montserrat"/>
                <a:cs typeface="Montserrat"/>
                <a:sym typeface="Montserrat"/>
              </a:rPr>
              <a:t>Asian females</a:t>
            </a:r>
            <a:r>
              <a:rPr lang="en-US" sz="1800">
                <a:solidFill>
                  <a:schemeClr val="dk2"/>
                </a:solidFill>
                <a:latin typeface="Montserrat Medium"/>
                <a:ea typeface="Montserrat Medium"/>
                <a:cs typeface="Montserrat Medium"/>
                <a:sym typeface="Montserrat Medium"/>
              </a:rPr>
              <a:t> from </a:t>
            </a:r>
            <a:r>
              <a:rPr b="1" lang="en-US" sz="1800">
                <a:solidFill>
                  <a:schemeClr val="dk2"/>
                </a:solidFill>
                <a:latin typeface="Montserrat"/>
                <a:ea typeface="Montserrat"/>
                <a:cs typeface="Montserrat"/>
                <a:sym typeface="Montserrat"/>
              </a:rPr>
              <a:t>Midwest</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Southwest</a:t>
            </a:r>
            <a:r>
              <a:rPr lang="en-US" sz="1800">
                <a:solidFill>
                  <a:schemeClr val="dk2"/>
                </a:solidFill>
                <a:latin typeface="Montserrat Medium"/>
                <a:ea typeface="Montserrat Medium"/>
                <a:cs typeface="Montserrat Medium"/>
                <a:sym typeface="Montserrat Medium"/>
              </a:rPr>
              <a:t> show high predicted GPAs relative to baseline, but their absolute GPAs are lower than other groups.</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1200"/>
              </a:spcBef>
              <a:spcAft>
                <a:spcPts val="1200"/>
              </a:spcAft>
              <a:buNone/>
            </a:pPr>
            <a:r>
              <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8"/>
          <p:cNvSpPr txBox="1"/>
          <p:nvPr/>
        </p:nvSpPr>
        <p:spPr>
          <a:xfrm>
            <a:off x="974700" y="528500"/>
            <a:ext cx="102426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Future Insights</a:t>
            </a:r>
            <a:endParaRPr sz="7500">
              <a:solidFill>
                <a:schemeClr val="accent2"/>
              </a:solidFill>
              <a:latin typeface="Bebas Neue"/>
              <a:ea typeface="Bebas Neue"/>
              <a:cs typeface="Bebas Neue"/>
              <a:sym typeface="Bebas Neue"/>
            </a:endParaRPr>
          </a:p>
        </p:txBody>
      </p:sp>
      <p:sp>
        <p:nvSpPr>
          <p:cNvPr id="379" name="Google Shape;379;p38"/>
          <p:cNvSpPr txBox="1"/>
          <p:nvPr/>
        </p:nvSpPr>
        <p:spPr>
          <a:xfrm>
            <a:off x="403050" y="1963325"/>
            <a:ext cx="11385900" cy="375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800">
                <a:solidFill>
                  <a:schemeClr val="dk2"/>
                </a:solidFill>
                <a:latin typeface="Montserrat"/>
                <a:ea typeface="Montserrat"/>
                <a:cs typeface="Montserrat"/>
                <a:sym typeface="Montserrat"/>
              </a:rPr>
              <a:t>Limited Sample Size</a:t>
            </a:r>
            <a:r>
              <a:rPr lang="en-US" sz="1800">
                <a:solidFill>
                  <a:schemeClr val="dk2"/>
                </a:solidFill>
                <a:latin typeface="Montserrat"/>
                <a:ea typeface="Montserrat"/>
                <a:cs typeface="Montserrat"/>
                <a:sym typeface="Montserrat"/>
              </a:rPr>
              <a:t>: </a:t>
            </a:r>
            <a:r>
              <a:rPr lang="en-US" sz="1800">
                <a:solidFill>
                  <a:schemeClr val="dk2"/>
                </a:solidFill>
                <a:latin typeface="Montserrat Medium"/>
                <a:ea typeface="Montserrat Medium"/>
                <a:cs typeface="Montserrat Medium"/>
                <a:sym typeface="Montserrat Medium"/>
              </a:rPr>
              <a:t>The study was based on a small dataset (624 records), potentially affecting accuracy and depth of findings.</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2"/>
                </a:solidFill>
                <a:latin typeface="Montserrat"/>
                <a:ea typeface="Montserrat"/>
                <a:cs typeface="Montserrat"/>
                <a:sym typeface="Montserrat"/>
              </a:rPr>
              <a:t>Restricted Variables</a:t>
            </a:r>
            <a:r>
              <a:rPr lang="en-US" sz="1800">
                <a:solidFill>
                  <a:schemeClr val="dk2"/>
                </a:solidFill>
                <a:latin typeface="Montserrat"/>
                <a:ea typeface="Montserrat"/>
                <a:cs typeface="Montserrat"/>
                <a:sym typeface="Montserrat"/>
              </a:rPr>
              <a:t>:</a:t>
            </a:r>
            <a:r>
              <a:rPr lang="en-US" sz="1800">
                <a:solidFill>
                  <a:schemeClr val="dk2"/>
                </a:solidFill>
                <a:latin typeface="Montserrat Medium"/>
                <a:ea typeface="Montserrat Medium"/>
                <a:cs typeface="Montserrat Medium"/>
                <a:sym typeface="Montserrat Medium"/>
              </a:rPr>
              <a:t> Key variables influencing academic performance, such as study hours, training intensity, and resource access, were not included.</a:t>
            </a:r>
            <a:endParaRPr sz="1800">
              <a:solidFill>
                <a:schemeClr val="dk2"/>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2"/>
                </a:solidFill>
                <a:latin typeface="Montserrat"/>
                <a:ea typeface="Montserrat"/>
                <a:cs typeface="Montserrat"/>
                <a:sym typeface="Montserrat"/>
              </a:rPr>
              <a:t>Future Focus</a:t>
            </a:r>
            <a:r>
              <a:rPr lang="en-US" sz="1800">
                <a:solidFill>
                  <a:schemeClr val="dk2"/>
                </a:solidFill>
                <a:latin typeface="Montserrat"/>
                <a:ea typeface="Montserrat"/>
                <a:cs typeface="Montserrat"/>
                <a:sym typeface="Montserrat"/>
              </a:rPr>
              <a:t>:</a:t>
            </a:r>
            <a:endParaRPr sz="1800">
              <a:solidFill>
                <a:schemeClr val="dk2"/>
              </a:solidFill>
              <a:latin typeface="Montserrat"/>
              <a:ea typeface="Montserrat"/>
              <a:cs typeface="Montserrat"/>
              <a:sym typeface="Montserrat"/>
            </a:endParaRPr>
          </a:p>
          <a:p>
            <a:pPr indent="-342900" lvl="0" marL="457200" rtl="0" algn="l">
              <a:lnSpc>
                <a:spcPct val="115000"/>
              </a:lnSpc>
              <a:spcBef>
                <a:spcPts val="1200"/>
              </a:spcBef>
              <a:spcAft>
                <a:spcPts val="0"/>
              </a:spcAft>
              <a:buClr>
                <a:schemeClr val="dk2"/>
              </a:buClr>
              <a:buSzPts val="1800"/>
              <a:buFont typeface="Montserrat"/>
              <a:buChar char="●"/>
            </a:pPr>
            <a:r>
              <a:rPr lang="en-US" sz="1800">
                <a:solidFill>
                  <a:schemeClr val="dk2"/>
                </a:solidFill>
                <a:latin typeface="Montserrat Medium"/>
                <a:ea typeface="Montserrat Medium"/>
                <a:cs typeface="Montserrat Medium"/>
                <a:sym typeface="Montserrat Medium"/>
              </a:rPr>
              <a:t>Collect a larger, more representative dataset.</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a:buChar char="●"/>
            </a:pPr>
            <a:r>
              <a:rPr lang="en-US" sz="1800">
                <a:solidFill>
                  <a:schemeClr val="dk2"/>
                </a:solidFill>
                <a:latin typeface="Montserrat Medium"/>
                <a:ea typeface="Montserrat Medium"/>
                <a:cs typeface="Montserrat Medium"/>
                <a:sym typeface="Montserrat Medium"/>
              </a:rPr>
              <a:t>Incorporate additional variables to better understand academic outcomes.</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1200"/>
              </a:spcBef>
              <a:spcAft>
                <a:spcPts val="0"/>
              </a:spcAft>
              <a:buNone/>
            </a:pPr>
            <a:r>
              <a:rPr b="1" lang="en-US" sz="1800">
                <a:solidFill>
                  <a:schemeClr val="dk2"/>
                </a:solidFill>
                <a:latin typeface="Montserrat"/>
                <a:ea typeface="Montserrat"/>
                <a:cs typeface="Montserrat"/>
                <a:sym typeface="Montserrat"/>
              </a:rPr>
              <a:t>Goal</a:t>
            </a:r>
            <a:r>
              <a:rPr lang="en-US" sz="1800">
                <a:solidFill>
                  <a:schemeClr val="dk2"/>
                </a:solidFill>
                <a:latin typeface="Montserrat"/>
                <a:ea typeface="Montserrat"/>
                <a:cs typeface="Montserrat"/>
                <a:sym typeface="Montserrat"/>
              </a:rPr>
              <a:t>: </a:t>
            </a:r>
            <a:r>
              <a:rPr lang="en-US" sz="1800">
                <a:solidFill>
                  <a:schemeClr val="dk2"/>
                </a:solidFill>
                <a:latin typeface="Montserrat Medium"/>
                <a:ea typeface="Montserrat Medium"/>
                <a:cs typeface="Montserrat Medium"/>
                <a:sym typeface="Montserrat Medium"/>
              </a:rPr>
              <a:t>Provide more reliable findings to help BU Athletics enhance student support systems and improve recruitment strategies for prospective student-athletes.</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nvSpPr>
        <p:spPr>
          <a:xfrm>
            <a:off x="1546350" y="2478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Question Time </a:t>
            </a:r>
            <a:endParaRPr sz="7500">
              <a:solidFill>
                <a:schemeClr val="accent2"/>
              </a:solidFill>
              <a:latin typeface="Bebas Neue"/>
              <a:ea typeface="Bebas Neue"/>
              <a:cs typeface="Bebas Neue"/>
              <a:sym typeface="Bebas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0"/>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4800">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391" name="Google Shape;391;p40"/>
          <p:cNvPicPr preferRelativeResize="0"/>
          <p:nvPr/>
        </p:nvPicPr>
        <p:blipFill>
          <a:blip r:embed="rId3">
            <a:alphaModFix/>
          </a:blip>
          <a:stretch>
            <a:fillRect/>
          </a:stretch>
        </p:blipFill>
        <p:spPr>
          <a:xfrm>
            <a:off x="4420650" y="2651328"/>
            <a:ext cx="3350700" cy="3285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Project overview</a:t>
            </a:r>
            <a:endParaRPr sz="7500">
              <a:solidFill>
                <a:schemeClr val="accent2"/>
              </a:solidFill>
              <a:latin typeface="Bebas Neue"/>
              <a:ea typeface="Bebas Neue"/>
              <a:cs typeface="Bebas Neue"/>
              <a:sym typeface="Bebas Neue"/>
            </a:endParaRPr>
          </a:p>
        </p:txBody>
      </p:sp>
      <p:sp>
        <p:nvSpPr>
          <p:cNvPr id="120" name="Google Shape;120;p15"/>
          <p:cNvSpPr txBox="1"/>
          <p:nvPr/>
        </p:nvSpPr>
        <p:spPr>
          <a:xfrm>
            <a:off x="717750" y="3782000"/>
            <a:ext cx="10756500" cy="203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1800">
                <a:solidFill>
                  <a:schemeClr val="dk2"/>
                </a:solidFill>
                <a:latin typeface="Montserrat Medium"/>
                <a:ea typeface="Montserrat Medium"/>
                <a:cs typeface="Montserrat Medium"/>
                <a:sym typeface="Montserrat Medium"/>
              </a:rPr>
              <a:t>BU Athletics is interested in understanding how well a student will perform academically during their time at Boston University based on the student’s high school GPA, geography, demographics, language proficiency for international students, etc. The goal is to help BU Athletics understand:</a:t>
            </a:r>
            <a:endParaRPr sz="1800">
              <a:solidFill>
                <a:schemeClr val="dk2"/>
              </a:solidFill>
              <a:latin typeface="Montserrat Medium"/>
              <a:ea typeface="Montserrat Medium"/>
              <a:cs typeface="Montserrat Medium"/>
              <a:sym typeface="Montserrat Medium"/>
            </a:endParaRPr>
          </a:p>
          <a:p>
            <a:pPr indent="-342900" lvl="0" marL="457200" rtl="0" algn="l">
              <a:lnSpc>
                <a:spcPct val="100000"/>
              </a:lnSpc>
              <a:spcBef>
                <a:spcPts val="0"/>
              </a:spcBef>
              <a:spcAft>
                <a:spcPts val="0"/>
              </a:spcAft>
              <a:buClr>
                <a:schemeClr val="dk2"/>
              </a:buClr>
              <a:buSzPts val="1800"/>
              <a:buFont typeface="Montserrat Medium"/>
              <a:buAutoNum type="arabicParenR"/>
            </a:pPr>
            <a:r>
              <a:rPr lang="en-US" sz="1800">
                <a:solidFill>
                  <a:schemeClr val="dk2"/>
                </a:solidFill>
                <a:latin typeface="Montserrat Medium"/>
                <a:ea typeface="Montserrat Medium"/>
                <a:cs typeface="Montserrat Medium"/>
                <a:sym typeface="Montserrat Medium"/>
              </a:rPr>
              <a:t>How they can better support future student athletes</a:t>
            </a:r>
            <a:endParaRPr sz="1800">
              <a:solidFill>
                <a:schemeClr val="dk2"/>
              </a:solidFill>
              <a:latin typeface="Montserrat Medium"/>
              <a:ea typeface="Montserrat Medium"/>
              <a:cs typeface="Montserrat Medium"/>
              <a:sym typeface="Montserrat Medium"/>
            </a:endParaRPr>
          </a:p>
          <a:p>
            <a:pPr indent="-342900" lvl="0" marL="457200" rtl="0" algn="l">
              <a:lnSpc>
                <a:spcPct val="100000"/>
              </a:lnSpc>
              <a:spcBef>
                <a:spcPts val="0"/>
              </a:spcBef>
              <a:spcAft>
                <a:spcPts val="0"/>
              </a:spcAft>
              <a:buClr>
                <a:schemeClr val="dk2"/>
              </a:buClr>
              <a:buSzPts val="1800"/>
              <a:buFont typeface="Montserrat Medium"/>
              <a:buAutoNum type="arabicParenR"/>
            </a:pPr>
            <a:r>
              <a:rPr lang="en-US" sz="1800">
                <a:solidFill>
                  <a:schemeClr val="dk2"/>
                </a:solidFill>
                <a:latin typeface="Montserrat Medium"/>
                <a:ea typeface="Montserrat Medium"/>
                <a:cs typeface="Montserrat Medium"/>
                <a:sym typeface="Montserrat Medium"/>
              </a:rPr>
              <a:t>Assist coaches in the recruiting process to understand if/where a student may </a:t>
            </a:r>
            <a:r>
              <a:rPr lang="en-US" sz="1800">
                <a:solidFill>
                  <a:schemeClr val="dk2"/>
                </a:solidFill>
                <a:latin typeface="Montserrat Medium"/>
                <a:ea typeface="Montserrat Medium"/>
                <a:cs typeface="Montserrat Medium"/>
                <a:sym typeface="Montserrat Medium"/>
              </a:rPr>
              <a:t>struggle</a:t>
            </a:r>
            <a:r>
              <a:rPr lang="en-US" sz="1800">
                <a:solidFill>
                  <a:schemeClr val="dk2"/>
                </a:solidFill>
                <a:latin typeface="Montserrat Medium"/>
                <a:ea typeface="Montserrat Medium"/>
                <a:cs typeface="Montserrat Medium"/>
                <a:sym typeface="Montserrat Medium"/>
              </a:rPr>
              <a:t> or thrive</a:t>
            </a:r>
            <a:endParaRPr sz="1800">
              <a:solidFill>
                <a:schemeClr val="dk2"/>
              </a:solidFill>
              <a:latin typeface="Montserrat Medium"/>
              <a:ea typeface="Montserrat Medium"/>
              <a:cs typeface="Montserrat Medium"/>
              <a:sym typeface="Montserrat Medium"/>
            </a:endParaRPr>
          </a:p>
        </p:txBody>
      </p:sp>
      <p:sp>
        <p:nvSpPr>
          <p:cNvPr id="121" name="Google Shape;121;p15"/>
          <p:cNvSpPr txBox="1"/>
          <p:nvPr/>
        </p:nvSpPr>
        <p:spPr>
          <a:xfrm>
            <a:off x="717750" y="3245900"/>
            <a:ext cx="5393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accent2"/>
                </a:solidFill>
                <a:latin typeface="Bebas Neue"/>
                <a:ea typeface="Bebas Neue"/>
                <a:cs typeface="Bebas Neue"/>
                <a:sym typeface="Bebas Neue"/>
              </a:rPr>
              <a:t>Project Description &amp; Context</a:t>
            </a:r>
            <a:endParaRPr sz="3000">
              <a:solidFill>
                <a:schemeClr val="accent2"/>
              </a:solidFill>
              <a:latin typeface="Bebas Neue"/>
              <a:ea typeface="Bebas Neue"/>
              <a:cs typeface="Bebas Neue"/>
              <a:sym typeface="Bebas Neue"/>
            </a:endParaRPr>
          </a:p>
        </p:txBody>
      </p:sp>
      <p:sp>
        <p:nvSpPr>
          <p:cNvPr id="122" name="Google Shape;122;p15"/>
          <p:cNvSpPr txBox="1"/>
          <p:nvPr/>
        </p:nvSpPr>
        <p:spPr>
          <a:xfrm>
            <a:off x="717750" y="1916675"/>
            <a:ext cx="5393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accent2"/>
                </a:solidFill>
                <a:latin typeface="Bebas Neue"/>
                <a:ea typeface="Bebas Neue"/>
                <a:cs typeface="Bebas Neue"/>
                <a:sym typeface="Bebas Neue"/>
              </a:rPr>
              <a:t>Client</a:t>
            </a:r>
            <a:endParaRPr sz="3000">
              <a:solidFill>
                <a:schemeClr val="accent2"/>
              </a:solidFill>
              <a:latin typeface="Bebas Neue"/>
              <a:ea typeface="Bebas Neue"/>
              <a:cs typeface="Bebas Neue"/>
              <a:sym typeface="Bebas Neue"/>
            </a:endParaRPr>
          </a:p>
        </p:txBody>
      </p:sp>
      <p:sp>
        <p:nvSpPr>
          <p:cNvPr id="123" name="Google Shape;123;p15"/>
          <p:cNvSpPr txBox="1"/>
          <p:nvPr/>
        </p:nvSpPr>
        <p:spPr>
          <a:xfrm>
            <a:off x="717750" y="2463000"/>
            <a:ext cx="10756500" cy="203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800">
                <a:solidFill>
                  <a:schemeClr val="dk2"/>
                </a:solidFill>
                <a:latin typeface="Montserrat"/>
                <a:ea typeface="Montserrat"/>
                <a:cs typeface="Montserrat"/>
                <a:sym typeface="Montserrat"/>
              </a:rPr>
              <a:t>Kate Bergstorm</a:t>
            </a:r>
            <a:r>
              <a:rPr lang="en-US" sz="1800">
                <a:solidFill>
                  <a:schemeClr val="dk2"/>
                </a:solidFill>
                <a:latin typeface="Montserrat Medium"/>
                <a:ea typeface="Montserrat Medium"/>
                <a:cs typeface="Montserrat Medium"/>
                <a:sym typeface="Montserrat Medium"/>
              </a:rPr>
              <a:t>, the executive associate commissioner for the America East Conference, a senior associate director of athletics</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Data Overview</a:t>
            </a:r>
            <a:endParaRPr sz="7500">
              <a:solidFill>
                <a:schemeClr val="accent2"/>
              </a:solidFill>
              <a:latin typeface="Bebas Neue"/>
              <a:ea typeface="Bebas Neue"/>
              <a:cs typeface="Bebas Neue"/>
              <a:sym typeface="Bebas Neue"/>
            </a:endParaRPr>
          </a:p>
        </p:txBody>
      </p:sp>
      <p:sp>
        <p:nvSpPr>
          <p:cNvPr id="130" name="Google Shape;130;p16"/>
          <p:cNvSpPr txBox="1"/>
          <p:nvPr/>
        </p:nvSpPr>
        <p:spPr>
          <a:xfrm>
            <a:off x="717750" y="2247425"/>
            <a:ext cx="10756500" cy="337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900">
                <a:solidFill>
                  <a:schemeClr val="dk2"/>
                </a:solidFill>
                <a:latin typeface="Montserrat"/>
                <a:ea typeface="Montserrat"/>
                <a:cs typeface="Montserrat"/>
                <a:sym typeface="Montserrat"/>
              </a:rPr>
              <a:t>Raw Data:</a:t>
            </a:r>
            <a:r>
              <a:rPr lang="en-US" sz="1900">
                <a:solidFill>
                  <a:schemeClr val="dk2"/>
                </a:solidFill>
                <a:latin typeface="Montserrat Medium"/>
                <a:ea typeface="Montserrat Medium"/>
                <a:cs typeface="Montserrat Medium"/>
                <a:sym typeface="Montserrat Medium"/>
              </a:rPr>
              <a:t> Past BU </a:t>
            </a:r>
            <a:r>
              <a:rPr lang="en-US" sz="1900">
                <a:solidFill>
                  <a:schemeClr val="dk2"/>
                </a:solidFill>
                <a:latin typeface="Montserrat Medium"/>
                <a:ea typeface="Montserrat Medium"/>
                <a:cs typeface="Montserrat Medium"/>
                <a:sym typeface="Montserrat Medium"/>
              </a:rPr>
              <a:t>athletes</a:t>
            </a:r>
            <a:r>
              <a:rPr lang="en-US" sz="1900">
                <a:solidFill>
                  <a:schemeClr val="dk2"/>
                </a:solidFill>
                <a:latin typeface="Montserrat Medium"/>
                <a:ea typeface="Montserrat Medium"/>
                <a:cs typeface="Montserrat Medium"/>
                <a:sym typeface="Montserrat Medium"/>
              </a:rPr>
              <a:t> information (2020-2023) provided by the client</a:t>
            </a:r>
            <a:endParaRPr sz="1900">
              <a:solidFill>
                <a:schemeClr val="dk2"/>
              </a:solidFill>
              <a:latin typeface="Montserrat Medium"/>
              <a:ea typeface="Montserrat Medium"/>
              <a:cs typeface="Montserrat Medium"/>
              <a:sym typeface="Montserrat Medium"/>
            </a:endParaRPr>
          </a:p>
          <a:p>
            <a:pPr indent="-349250" lvl="0" marL="45720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44 columns, 624 rows</a:t>
            </a:r>
            <a:endParaRPr sz="1900">
              <a:solidFill>
                <a:schemeClr val="dk2"/>
              </a:solidFill>
              <a:latin typeface="Montserrat Medium"/>
              <a:ea typeface="Montserrat Medium"/>
              <a:cs typeface="Montserrat Medium"/>
              <a:sym typeface="Montserrat Medium"/>
            </a:endParaRPr>
          </a:p>
          <a:p>
            <a:pPr indent="-349250" lvl="0" marL="45720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Sports team, Demographic, Gender, Race/Ethnicity, Enrollment College/Major, School Year, High School GPA, Standardized Test Score, Semester-based College GPA</a:t>
            </a:r>
            <a:endParaRPr sz="1900">
              <a:solidFill>
                <a:schemeClr val="dk2"/>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t/>
            </a:r>
            <a:endParaRPr sz="1900">
              <a:solidFill>
                <a:schemeClr val="dk2"/>
              </a:solidFill>
              <a:latin typeface="Montserrat Medium"/>
              <a:ea typeface="Montserrat Medium"/>
              <a:cs typeface="Montserrat Medium"/>
              <a:sym typeface="Montserrat Medium"/>
            </a:endParaRPr>
          </a:p>
          <a:p>
            <a:pPr indent="0" lvl="0" marL="0" rtl="0" algn="l">
              <a:lnSpc>
                <a:spcPct val="100000"/>
              </a:lnSpc>
              <a:spcBef>
                <a:spcPts val="0"/>
              </a:spcBef>
              <a:spcAft>
                <a:spcPts val="0"/>
              </a:spcAft>
              <a:buNone/>
            </a:pPr>
            <a:r>
              <a:rPr b="1" lang="en-US" sz="1900">
                <a:solidFill>
                  <a:schemeClr val="dk2"/>
                </a:solidFill>
                <a:latin typeface="Montserrat"/>
                <a:ea typeface="Montserrat"/>
                <a:cs typeface="Montserrat"/>
                <a:sym typeface="Montserrat"/>
              </a:rPr>
              <a:t>Data Cleaning</a:t>
            </a:r>
            <a:endParaRPr b="1" sz="1900">
              <a:solidFill>
                <a:schemeClr val="dk2"/>
              </a:solidFill>
              <a:latin typeface="Montserrat"/>
              <a:ea typeface="Montserrat"/>
              <a:cs typeface="Montserrat"/>
              <a:sym typeface="Montserrat"/>
            </a:endParaRPr>
          </a:p>
          <a:p>
            <a:pPr indent="-349250" lvl="0" marL="45720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Drop all unrelated, empty columns</a:t>
            </a:r>
            <a:endParaRPr sz="1900">
              <a:solidFill>
                <a:schemeClr val="dk2"/>
              </a:solidFill>
              <a:latin typeface="Montserrat Medium"/>
              <a:ea typeface="Montserrat Medium"/>
              <a:cs typeface="Montserrat Medium"/>
              <a:sym typeface="Montserrat Medium"/>
            </a:endParaRPr>
          </a:p>
          <a:p>
            <a:pPr indent="-349250" lvl="0" marL="45720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Check for null entries</a:t>
            </a:r>
            <a:endParaRPr sz="1900">
              <a:solidFill>
                <a:schemeClr val="dk2"/>
              </a:solidFill>
              <a:latin typeface="Montserrat Medium"/>
              <a:ea typeface="Montserrat Medium"/>
              <a:cs typeface="Montserrat Medium"/>
              <a:sym typeface="Montserrat Medium"/>
            </a:endParaRPr>
          </a:p>
          <a:p>
            <a:pPr indent="-349250" lvl="0" marL="457200" rtl="0" algn="l">
              <a:lnSpc>
                <a:spcPct val="100000"/>
              </a:lnSpc>
              <a:spcBef>
                <a:spcPts val="0"/>
              </a:spcBef>
              <a:spcAft>
                <a:spcPts val="0"/>
              </a:spcAft>
              <a:buClr>
                <a:schemeClr val="dk2"/>
              </a:buClr>
              <a:buSzPts val="1900"/>
              <a:buFont typeface="Montserrat Medium"/>
              <a:buChar char="-"/>
            </a:pPr>
            <a:r>
              <a:rPr lang="en-US" sz="1900">
                <a:solidFill>
                  <a:schemeClr val="dk2"/>
                </a:solidFill>
                <a:latin typeface="Montserrat Medium"/>
                <a:ea typeface="Montserrat Medium"/>
                <a:cs typeface="Montserrat Medium"/>
                <a:sym typeface="Montserrat Medium"/>
              </a:rPr>
              <a:t>Check for data types (ensure certain columns are in numerical form)</a:t>
            </a:r>
            <a:endParaRPr sz="19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Base Analysis</a:t>
            </a:r>
            <a:endParaRPr sz="7500">
              <a:solidFill>
                <a:schemeClr val="accent2"/>
              </a:solidFill>
              <a:latin typeface="Bebas Neue"/>
              <a:ea typeface="Bebas Neue"/>
              <a:cs typeface="Bebas Neue"/>
              <a:sym typeface="Bebas Neue"/>
            </a:endParaRPr>
          </a:p>
        </p:txBody>
      </p:sp>
      <p:sp>
        <p:nvSpPr>
          <p:cNvPr id="137" name="Google Shape;137;p17"/>
          <p:cNvSpPr txBox="1"/>
          <p:nvPr/>
        </p:nvSpPr>
        <p:spPr>
          <a:xfrm>
            <a:off x="717750" y="1912275"/>
            <a:ext cx="10756500" cy="42084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Does English being the primary language of the country impact the students’ performance?</a:t>
            </a:r>
            <a:endParaRPr sz="1900">
              <a:solidFill>
                <a:schemeClr val="dk2"/>
              </a:solidFill>
              <a:latin typeface="Montserrat Medium"/>
              <a:ea typeface="Montserrat Medium"/>
              <a:cs typeface="Montserrat Medium"/>
              <a:sym typeface="Montserrat Medium"/>
            </a:endParaRPr>
          </a:p>
          <a:p>
            <a:pPr indent="-349250" lvl="0" marL="457200" marR="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Does the average student athlete improve their GPA throughout their college year?</a:t>
            </a:r>
            <a:endParaRPr sz="1900">
              <a:solidFill>
                <a:schemeClr val="dk2"/>
              </a:solidFill>
              <a:latin typeface="Montserrat Medium"/>
              <a:ea typeface="Montserrat Medium"/>
              <a:cs typeface="Montserrat Medium"/>
              <a:sym typeface="Montserrat Medium"/>
            </a:endParaRPr>
          </a:p>
          <a:p>
            <a:pPr indent="-349250" lvl="0" marL="45720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How do these students with high SAT/ACT scores or high GPA perform academically at BU compared to student athletes with low SAT/ACT scores or low GPA?</a:t>
            </a:r>
            <a:endParaRPr sz="1900">
              <a:solidFill>
                <a:schemeClr val="dk2"/>
              </a:solidFill>
              <a:latin typeface="Montserrat Medium"/>
              <a:ea typeface="Montserrat Medium"/>
              <a:cs typeface="Montserrat Medium"/>
              <a:sym typeface="Montserrat Medium"/>
            </a:endParaRPr>
          </a:p>
          <a:p>
            <a:pPr indent="-349250" lvl="0" marL="45720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Do students from certain geographic areas perform better academically than another geographic area?</a:t>
            </a:r>
            <a:endParaRPr sz="1900">
              <a:solidFill>
                <a:schemeClr val="dk2"/>
              </a:solidFill>
              <a:latin typeface="Montserrat Medium"/>
              <a:ea typeface="Montserrat Medium"/>
              <a:cs typeface="Montserrat Medium"/>
              <a:sym typeface="Montserrat Medium"/>
            </a:endParaRPr>
          </a:p>
          <a:p>
            <a:pPr indent="-349250" lvl="0" marL="457200" rtl="0" algn="l">
              <a:lnSpc>
                <a:spcPct val="115000"/>
              </a:lnSpc>
              <a:spcBef>
                <a:spcPts val="0"/>
              </a:spcBef>
              <a:spcAft>
                <a:spcPts val="0"/>
              </a:spcAft>
              <a:buClr>
                <a:schemeClr val="dk2"/>
              </a:buClr>
              <a:buSzPts val="1900"/>
              <a:buFont typeface="Montserrat Medium"/>
              <a:buAutoNum type="arabicPeriod"/>
            </a:pPr>
            <a:r>
              <a:rPr lang="en-US" sz="1900">
                <a:solidFill>
                  <a:schemeClr val="dk2"/>
                </a:solidFill>
                <a:latin typeface="Montserrat Medium"/>
                <a:ea typeface="Montserrat Medium"/>
                <a:cs typeface="Montserrat Medium"/>
                <a:sym typeface="Montserrat Medium"/>
              </a:rPr>
              <a:t>Are there any significant differences in the academic performance of student athletes  based on their sport?</a:t>
            </a:r>
            <a:endParaRPr sz="19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8"/>
          <p:cNvPicPr preferRelativeResize="0"/>
          <p:nvPr/>
        </p:nvPicPr>
        <p:blipFill>
          <a:blip r:embed="rId3">
            <a:alphaModFix/>
          </a:blip>
          <a:stretch>
            <a:fillRect/>
          </a:stretch>
        </p:blipFill>
        <p:spPr>
          <a:xfrm>
            <a:off x="4890888" y="3940852"/>
            <a:ext cx="3135672" cy="2423625"/>
          </a:xfrm>
          <a:prstGeom prst="rect">
            <a:avLst/>
          </a:prstGeom>
          <a:noFill/>
          <a:ln>
            <a:noFill/>
          </a:ln>
        </p:spPr>
      </p:pic>
      <p:sp>
        <p:nvSpPr>
          <p:cNvPr id="144" name="Google Shape;144;p18"/>
          <p:cNvSpPr txBox="1"/>
          <p:nvPr/>
        </p:nvSpPr>
        <p:spPr>
          <a:xfrm>
            <a:off x="499075" y="738800"/>
            <a:ext cx="112485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100">
                <a:solidFill>
                  <a:schemeClr val="dk2"/>
                </a:solidFill>
                <a:latin typeface="Montserrat"/>
                <a:ea typeface="Montserrat"/>
                <a:cs typeface="Montserrat"/>
                <a:sym typeface="Montserrat"/>
              </a:rPr>
              <a:t>Does English being the primary language of the country impact the students’ performance?</a:t>
            </a:r>
            <a:endParaRPr b="1" sz="2200">
              <a:solidFill>
                <a:schemeClr val="dk2"/>
              </a:solidFill>
              <a:latin typeface="Montserrat"/>
              <a:ea typeface="Montserrat"/>
              <a:cs typeface="Montserrat"/>
              <a:sym typeface="Montserrat"/>
            </a:endParaRPr>
          </a:p>
        </p:txBody>
      </p:sp>
      <p:sp>
        <p:nvSpPr>
          <p:cNvPr id="145" name="Google Shape;145;p18"/>
          <p:cNvSpPr txBox="1"/>
          <p:nvPr/>
        </p:nvSpPr>
        <p:spPr>
          <a:xfrm>
            <a:off x="499075" y="1983925"/>
            <a:ext cx="4228200" cy="401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dk2"/>
                </a:solidFill>
                <a:latin typeface="Montserrat"/>
                <a:ea typeface="Montserrat"/>
                <a:cs typeface="Montserrat"/>
                <a:sym typeface="Montserrat"/>
              </a:rPr>
              <a:t>Key Insight:</a:t>
            </a:r>
            <a:endParaRPr b="1" sz="20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000">
                <a:solidFill>
                  <a:schemeClr val="dk2"/>
                </a:solidFill>
                <a:latin typeface="Montserrat Medium"/>
                <a:ea typeface="Montserrat Medium"/>
                <a:cs typeface="Montserrat Medium"/>
                <a:sym typeface="Montserrat Medium"/>
              </a:rPr>
              <a:t>English being the primary language </a:t>
            </a:r>
            <a:r>
              <a:rPr b="1" lang="en-US" sz="2000">
                <a:solidFill>
                  <a:srgbClr val="13A694"/>
                </a:solidFill>
                <a:latin typeface="Montserrat"/>
                <a:ea typeface="Montserrat"/>
                <a:cs typeface="Montserrat"/>
                <a:sym typeface="Montserrat"/>
              </a:rPr>
              <a:t>MAY NOT</a:t>
            </a:r>
            <a:r>
              <a:rPr lang="en-US" sz="2000">
                <a:solidFill>
                  <a:srgbClr val="13A694"/>
                </a:solidFill>
                <a:latin typeface="Montserrat Medium"/>
                <a:ea typeface="Montserrat Medium"/>
                <a:cs typeface="Montserrat Medium"/>
                <a:sym typeface="Montserrat Medium"/>
              </a:rPr>
              <a:t> </a:t>
            </a:r>
            <a:r>
              <a:rPr lang="en-US" sz="2000">
                <a:solidFill>
                  <a:schemeClr val="dk2"/>
                </a:solidFill>
                <a:latin typeface="Montserrat Medium"/>
                <a:ea typeface="Montserrat Medium"/>
                <a:cs typeface="Montserrat Medium"/>
                <a:sym typeface="Montserrat Medium"/>
              </a:rPr>
              <a:t>significantly impact the </a:t>
            </a:r>
            <a:r>
              <a:rPr b="1" lang="en-US" sz="2000">
                <a:solidFill>
                  <a:schemeClr val="accent2"/>
                </a:solidFill>
                <a:latin typeface="Montserrat"/>
                <a:ea typeface="Montserrat"/>
                <a:cs typeface="Montserrat"/>
                <a:sym typeface="Montserrat"/>
              </a:rPr>
              <a:t>long-term</a:t>
            </a:r>
            <a:r>
              <a:rPr lang="en-US" sz="2000">
                <a:solidFill>
                  <a:schemeClr val="dk2"/>
                </a:solidFill>
                <a:latin typeface="Montserrat Medium"/>
                <a:ea typeface="Montserrat Medium"/>
                <a:cs typeface="Montserrat Medium"/>
                <a:sym typeface="Montserrat Medium"/>
              </a:rPr>
              <a:t> academic performance. From </a:t>
            </a:r>
            <a:r>
              <a:rPr b="1" lang="en-US" sz="2000">
                <a:solidFill>
                  <a:schemeClr val="accent2"/>
                </a:solidFill>
                <a:latin typeface="Montserrat"/>
                <a:ea typeface="Montserrat"/>
                <a:cs typeface="Montserrat"/>
                <a:sym typeface="Montserrat"/>
              </a:rPr>
              <a:t>short-term </a:t>
            </a:r>
            <a:r>
              <a:rPr lang="en-US" sz="2000">
                <a:solidFill>
                  <a:schemeClr val="dk2"/>
                </a:solidFill>
                <a:latin typeface="Montserrat Medium"/>
                <a:ea typeface="Montserrat Medium"/>
                <a:cs typeface="Montserrat Medium"/>
                <a:sym typeface="Montserrat Medium"/>
              </a:rPr>
              <a:t>aspect, </a:t>
            </a:r>
            <a:r>
              <a:rPr b="1" lang="en-US" sz="2000">
                <a:solidFill>
                  <a:schemeClr val="accent2"/>
                </a:solidFill>
                <a:latin typeface="Montserrat"/>
                <a:ea typeface="Montserrat"/>
                <a:cs typeface="Montserrat"/>
                <a:sym typeface="Montserrat"/>
              </a:rPr>
              <a:t>international </a:t>
            </a:r>
            <a:r>
              <a:rPr lang="en-US" sz="2000">
                <a:solidFill>
                  <a:schemeClr val="dk2"/>
                </a:solidFill>
                <a:latin typeface="Montserrat Medium"/>
                <a:ea typeface="Montserrat Medium"/>
                <a:cs typeface="Montserrat Medium"/>
                <a:sym typeface="Montserrat Medium"/>
              </a:rPr>
              <a:t>students might need </a:t>
            </a:r>
            <a:r>
              <a:rPr b="1" lang="en-US" sz="2000">
                <a:solidFill>
                  <a:schemeClr val="accent2"/>
                </a:solidFill>
                <a:latin typeface="Montserrat"/>
                <a:ea typeface="Montserrat"/>
                <a:cs typeface="Montserrat"/>
                <a:sym typeface="Montserrat"/>
              </a:rPr>
              <a:t>a longer period of adjustment</a:t>
            </a:r>
            <a:r>
              <a:rPr lang="en-US" sz="2000">
                <a:solidFill>
                  <a:schemeClr val="dk2"/>
                </a:solidFill>
                <a:latin typeface="Montserrat Medium"/>
                <a:ea typeface="Montserrat Medium"/>
                <a:cs typeface="Montserrat Medium"/>
                <a:sym typeface="Montserrat Medium"/>
              </a:rPr>
              <a:t> to new educational system (college).</a:t>
            </a:r>
            <a:endParaRPr sz="2000">
              <a:solidFill>
                <a:schemeClr val="dk2"/>
              </a:solidFill>
              <a:latin typeface="Montserrat Medium"/>
              <a:ea typeface="Montserrat Medium"/>
              <a:cs typeface="Montserrat Medium"/>
              <a:sym typeface="Montserrat Medium"/>
            </a:endParaRPr>
          </a:p>
        </p:txBody>
      </p:sp>
      <p:pic>
        <p:nvPicPr>
          <p:cNvPr id="146" name="Google Shape;146;p18"/>
          <p:cNvPicPr preferRelativeResize="0"/>
          <p:nvPr/>
        </p:nvPicPr>
        <p:blipFill rotWithShape="1">
          <a:blip r:embed="rId4">
            <a:alphaModFix/>
          </a:blip>
          <a:srcRect b="0" l="0" r="50290" t="0"/>
          <a:stretch/>
        </p:blipFill>
        <p:spPr>
          <a:xfrm>
            <a:off x="4903600" y="1711601"/>
            <a:ext cx="2229027" cy="2294599"/>
          </a:xfrm>
          <a:prstGeom prst="rect">
            <a:avLst/>
          </a:prstGeom>
          <a:noFill/>
          <a:ln>
            <a:noFill/>
          </a:ln>
        </p:spPr>
      </p:pic>
      <p:pic>
        <p:nvPicPr>
          <p:cNvPr id="147" name="Google Shape;147;p18"/>
          <p:cNvPicPr preferRelativeResize="0"/>
          <p:nvPr/>
        </p:nvPicPr>
        <p:blipFill>
          <a:blip r:embed="rId5">
            <a:alphaModFix/>
          </a:blip>
          <a:stretch>
            <a:fillRect/>
          </a:stretch>
        </p:blipFill>
        <p:spPr>
          <a:xfrm>
            <a:off x="7132627" y="1860449"/>
            <a:ext cx="2229028" cy="2080398"/>
          </a:xfrm>
          <a:prstGeom prst="rect">
            <a:avLst/>
          </a:prstGeom>
          <a:noFill/>
          <a:ln>
            <a:noFill/>
          </a:ln>
        </p:spPr>
      </p:pic>
      <p:pic>
        <p:nvPicPr>
          <p:cNvPr id="148" name="Google Shape;148;p18"/>
          <p:cNvPicPr preferRelativeResize="0"/>
          <p:nvPr/>
        </p:nvPicPr>
        <p:blipFill>
          <a:blip r:embed="rId6">
            <a:alphaModFix/>
          </a:blip>
          <a:stretch>
            <a:fillRect/>
          </a:stretch>
        </p:blipFill>
        <p:spPr>
          <a:xfrm>
            <a:off x="9361655" y="1860449"/>
            <a:ext cx="2275321" cy="2038915"/>
          </a:xfrm>
          <a:prstGeom prst="rect">
            <a:avLst/>
          </a:prstGeom>
          <a:noFill/>
          <a:ln>
            <a:noFill/>
          </a:ln>
        </p:spPr>
      </p:pic>
      <p:sp>
        <p:nvSpPr>
          <p:cNvPr id="149" name="Google Shape;149;p18"/>
          <p:cNvSpPr txBox="1"/>
          <p:nvPr/>
        </p:nvSpPr>
        <p:spPr>
          <a:xfrm>
            <a:off x="7653302" y="1550300"/>
            <a:ext cx="1144200" cy="7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Mean</a:t>
            </a:r>
            <a:endParaRPr b="1" sz="2500">
              <a:solidFill>
                <a:srgbClr val="13A694"/>
              </a:solidFill>
              <a:latin typeface="Montserrat"/>
              <a:ea typeface="Montserrat"/>
              <a:cs typeface="Montserrat"/>
              <a:sym typeface="Montserrat"/>
            </a:endParaRPr>
          </a:p>
        </p:txBody>
      </p:sp>
      <p:sp>
        <p:nvSpPr>
          <p:cNvPr id="150" name="Google Shape;150;p18"/>
          <p:cNvSpPr txBox="1"/>
          <p:nvPr/>
        </p:nvSpPr>
        <p:spPr>
          <a:xfrm>
            <a:off x="9858256" y="1550300"/>
            <a:ext cx="1526100" cy="7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Median</a:t>
            </a:r>
            <a:endParaRPr b="1" sz="2500">
              <a:solidFill>
                <a:srgbClr val="13A694"/>
              </a:solidFill>
              <a:latin typeface="Montserrat"/>
              <a:ea typeface="Montserrat"/>
              <a:cs typeface="Montserrat"/>
              <a:sym typeface="Montserrat"/>
            </a:endParaRPr>
          </a:p>
        </p:txBody>
      </p:sp>
      <p:sp>
        <p:nvSpPr>
          <p:cNvPr id="151" name="Google Shape;151;p18"/>
          <p:cNvSpPr/>
          <p:nvPr/>
        </p:nvSpPr>
        <p:spPr>
          <a:xfrm>
            <a:off x="7518694" y="2311361"/>
            <a:ext cx="591000" cy="33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52" name="Google Shape;152;p18"/>
          <p:cNvSpPr/>
          <p:nvPr/>
        </p:nvSpPr>
        <p:spPr>
          <a:xfrm>
            <a:off x="9795665" y="2311361"/>
            <a:ext cx="591000" cy="337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53" name="Google Shape;153;p18"/>
          <p:cNvSpPr/>
          <p:nvPr/>
        </p:nvSpPr>
        <p:spPr>
          <a:xfrm>
            <a:off x="8770487" y="2711000"/>
            <a:ext cx="591000" cy="1092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54" name="Google Shape;154;p18"/>
          <p:cNvSpPr/>
          <p:nvPr/>
        </p:nvSpPr>
        <p:spPr>
          <a:xfrm>
            <a:off x="11045812" y="2711000"/>
            <a:ext cx="591000" cy="1092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pic>
        <p:nvPicPr>
          <p:cNvPr id="155" name="Google Shape;155;p18"/>
          <p:cNvPicPr preferRelativeResize="0"/>
          <p:nvPr/>
        </p:nvPicPr>
        <p:blipFill>
          <a:blip r:embed="rId7">
            <a:alphaModFix/>
          </a:blip>
          <a:stretch>
            <a:fillRect/>
          </a:stretch>
        </p:blipFill>
        <p:spPr>
          <a:xfrm>
            <a:off x="8190183" y="4026965"/>
            <a:ext cx="3855846" cy="2423636"/>
          </a:xfrm>
          <a:prstGeom prst="rect">
            <a:avLst/>
          </a:prstGeom>
          <a:noFill/>
          <a:ln>
            <a:noFill/>
          </a:ln>
        </p:spPr>
      </p:pic>
      <p:sp>
        <p:nvSpPr>
          <p:cNvPr id="156" name="Google Shape;156;p18"/>
          <p:cNvSpPr txBox="1"/>
          <p:nvPr/>
        </p:nvSpPr>
        <p:spPr>
          <a:xfrm>
            <a:off x="8413248" y="4280157"/>
            <a:ext cx="17766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Junior</a:t>
            </a:r>
            <a:endParaRPr b="1" sz="2500">
              <a:solidFill>
                <a:srgbClr val="13A694"/>
              </a:solidFill>
              <a:latin typeface="Montserrat"/>
              <a:ea typeface="Montserrat"/>
              <a:cs typeface="Montserrat"/>
              <a:sym typeface="Montserrat"/>
            </a:endParaRPr>
          </a:p>
        </p:txBody>
      </p:sp>
      <p:sp>
        <p:nvSpPr>
          <p:cNvPr id="157" name="Google Shape;157;p18"/>
          <p:cNvSpPr/>
          <p:nvPr/>
        </p:nvSpPr>
        <p:spPr>
          <a:xfrm>
            <a:off x="5745475" y="5453050"/>
            <a:ext cx="264600" cy="33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58" name="Google Shape;158;p18"/>
          <p:cNvSpPr txBox="1"/>
          <p:nvPr/>
        </p:nvSpPr>
        <p:spPr>
          <a:xfrm>
            <a:off x="5496623" y="6212075"/>
            <a:ext cx="2229000" cy="7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Sophomore</a:t>
            </a:r>
            <a:endParaRPr b="1" sz="2500">
              <a:solidFill>
                <a:srgbClr val="13A694"/>
              </a:solidFill>
              <a:latin typeface="Montserrat"/>
              <a:ea typeface="Montserrat"/>
              <a:cs typeface="Montserrat"/>
              <a:sym typeface="Montserrat"/>
            </a:endParaRPr>
          </a:p>
        </p:txBody>
      </p:sp>
      <p:sp>
        <p:nvSpPr>
          <p:cNvPr id="159" name="Google Shape;159;p18"/>
          <p:cNvSpPr/>
          <p:nvPr/>
        </p:nvSpPr>
        <p:spPr>
          <a:xfrm>
            <a:off x="11119750" y="4123775"/>
            <a:ext cx="433800" cy="22947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499075" y="1043600"/>
            <a:ext cx="112485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100">
                <a:solidFill>
                  <a:schemeClr val="dk2"/>
                </a:solidFill>
                <a:latin typeface="Montserrat"/>
                <a:ea typeface="Montserrat"/>
                <a:cs typeface="Montserrat"/>
                <a:sym typeface="Montserrat"/>
              </a:rPr>
              <a:t>What is the range of </a:t>
            </a:r>
            <a:r>
              <a:rPr b="1" lang="en-US" sz="2100">
                <a:solidFill>
                  <a:schemeClr val="dk2"/>
                </a:solidFill>
                <a:latin typeface="Montserrat"/>
                <a:ea typeface="Montserrat"/>
                <a:cs typeface="Montserrat"/>
                <a:sym typeface="Montserrat"/>
              </a:rPr>
              <a:t>BU GPA for student athletes? Does the average student athlete improve their GPA throughout their college year?</a:t>
            </a:r>
            <a:r>
              <a:rPr b="1" lang="en-US" sz="2100">
                <a:solidFill>
                  <a:schemeClr val="dk2"/>
                </a:solidFill>
                <a:latin typeface="Montserrat"/>
                <a:ea typeface="Montserrat"/>
                <a:cs typeface="Montserrat"/>
                <a:sym typeface="Montserrat"/>
              </a:rPr>
              <a:t> </a:t>
            </a:r>
            <a:endParaRPr b="1" sz="2100">
              <a:solidFill>
                <a:schemeClr val="dk2"/>
              </a:solidFill>
              <a:latin typeface="Montserrat"/>
              <a:ea typeface="Montserrat"/>
              <a:cs typeface="Montserrat"/>
              <a:sym typeface="Montserrat"/>
            </a:endParaRPr>
          </a:p>
        </p:txBody>
      </p:sp>
      <p:sp>
        <p:nvSpPr>
          <p:cNvPr id="166" name="Google Shape;166;p19"/>
          <p:cNvSpPr txBox="1"/>
          <p:nvPr/>
        </p:nvSpPr>
        <p:spPr>
          <a:xfrm>
            <a:off x="5795925" y="3350459"/>
            <a:ext cx="3134700" cy="22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1:    </a:t>
            </a:r>
            <a:r>
              <a:rPr b="1" lang="en-US" sz="1800">
                <a:solidFill>
                  <a:srgbClr val="1F1F1F"/>
                </a:solidFill>
                <a:highlight>
                  <a:srgbClr val="FFFFFF"/>
                </a:highlight>
                <a:latin typeface="Montserrat"/>
                <a:ea typeface="Montserrat"/>
                <a:cs typeface="Montserrat"/>
                <a:sym typeface="Montserrat"/>
              </a:rPr>
              <a:t>3.00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2:    3.01</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3:   3.02</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4:    3.03</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5:    3.06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6:    3.09</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7:    3.15</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8:    3.16</a:t>
            </a:r>
            <a:endParaRPr b="1" sz="1800">
              <a:solidFill>
                <a:schemeClr val="dk2"/>
              </a:solidFill>
              <a:latin typeface="Montserrat"/>
              <a:ea typeface="Montserrat"/>
              <a:cs typeface="Montserrat"/>
              <a:sym typeface="Montserrat"/>
            </a:endParaRPr>
          </a:p>
        </p:txBody>
      </p:sp>
      <p:sp>
        <p:nvSpPr>
          <p:cNvPr id="167" name="Google Shape;167;p19"/>
          <p:cNvSpPr txBox="1"/>
          <p:nvPr/>
        </p:nvSpPr>
        <p:spPr>
          <a:xfrm>
            <a:off x="8873488" y="3350459"/>
            <a:ext cx="3134700" cy="22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1:    1.10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2:    1.57</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3:    1.86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4:    2.16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5:    2.35</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6:    2.31</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7:    2.30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8:    2.29</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rgbClr val="1F1F1F"/>
              </a:solidFill>
              <a:highlight>
                <a:srgbClr val="FFFFFF"/>
              </a:highlight>
              <a:latin typeface="Montserrat"/>
              <a:ea typeface="Montserrat"/>
              <a:cs typeface="Montserrat"/>
              <a:sym typeface="Montserrat"/>
            </a:endParaRPr>
          </a:p>
        </p:txBody>
      </p:sp>
      <p:sp>
        <p:nvSpPr>
          <p:cNvPr id="168" name="Google Shape;168;p19"/>
          <p:cNvSpPr txBox="1"/>
          <p:nvPr/>
        </p:nvSpPr>
        <p:spPr>
          <a:xfrm>
            <a:off x="5795925" y="2696163"/>
            <a:ext cx="3008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Lower Quartile GPA</a:t>
            </a:r>
            <a:endParaRPr sz="1800">
              <a:solidFill>
                <a:schemeClr val="dk2"/>
              </a:solidFill>
              <a:latin typeface="Montserrat Medium"/>
              <a:ea typeface="Montserrat Medium"/>
              <a:cs typeface="Montserrat Medium"/>
              <a:sym typeface="Montserrat Medium"/>
            </a:endParaRPr>
          </a:p>
        </p:txBody>
      </p:sp>
      <p:sp>
        <p:nvSpPr>
          <p:cNvPr id="169" name="Google Shape;169;p19"/>
          <p:cNvSpPr txBox="1"/>
          <p:nvPr/>
        </p:nvSpPr>
        <p:spPr>
          <a:xfrm>
            <a:off x="8936788" y="2696163"/>
            <a:ext cx="3008100" cy="4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Lowest GPA</a:t>
            </a:r>
            <a:endParaRPr sz="1800">
              <a:solidFill>
                <a:schemeClr val="dk2"/>
              </a:solidFill>
              <a:latin typeface="Montserrat Medium"/>
              <a:ea typeface="Montserrat Medium"/>
              <a:cs typeface="Montserrat Medium"/>
              <a:sym typeface="Montserrat Medium"/>
            </a:endParaRPr>
          </a:p>
        </p:txBody>
      </p:sp>
      <p:pic>
        <p:nvPicPr>
          <p:cNvPr id="170" name="Google Shape;170;p19"/>
          <p:cNvPicPr preferRelativeResize="0"/>
          <p:nvPr/>
        </p:nvPicPr>
        <p:blipFill>
          <a:blip r:embed="rId3">
            <a:alphaModFix/>
          </a:blip>
          <a:stretch>
            <a:fillRect/>
          </a:stretch>
        </p:blipFill>
        <p:spPr>
          <a:xfrm>
            <a:off x="0" y="2405300"/>
            <a:ext cx="5663150" cy="33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458600" y="740825"/>
            <a:ext cx="11306400" cy="813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900">
                <a:solidFill>
                  <a:schemeClr val="dk2"/>
                </a:solidFill>
                <a:latin typeface="Montserrat"/>
                <a:ea typeface="Montserrat"/>
                <a:cs typeface="Montserrat"/>
                <a:sym typeface="Montserrat"/>
              </a:rPr>
              <a:t>How do these students with high SAT/ACT scores or high GPA perform academically at BU compared to student athletes with low SAT/ACT scores or low GPA?</a:t>
            </a:r>
            <a:endParaRPr b="1"/>
          </a:p>
        </p:txBody>
      </p:sp>
      <p:sp>
        <p:nvSpPr>
          <p:cNvPr id="177" name="Google Shape;177;p20"/>
          <p:cNvSpPr txBox="1"/>
          <p:nvPr/>
        </p:nvSpPr>
        <p:spPr>
          <a:xfrm>
            <a:off x="7742900" y="2402700"/>
            <a:ext cx="40221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0000FF"/>
                </a:solidFill>
                <a:highlight>
                  <a:srgbClr val="FFFFFF"/>
                </a:highlight>
                <a:latin typeface="Courier New"/>
                <a:ea typeface="Courier New"/>
                <a:cs typeface="Courier New"/>
                <a:sym typeface="Courier New"/>
              </a:rPr>
              <a:t>High SAT/ACT Scores Group:</a:t>
            </a:r>
            <a:r>
              <a:rPr b="1" lang="en-US" sz="1550">
                <a:solidFill>
                  <a:srgbClr val="1F1F1F"/>
                </a:solidFill>
                <a:highlight>
                  <a:srgbClr val="FFFFFF"/>
                </a:highlight>
                <a:latin typeface="Courier New"/>
                <a:ea typeface="Courier New"/>
                <a:cs typeface="Courier New"/>
                <a:sym typeface="Courier New"/>
              </a:rPr>
              <a:t> </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Median: 3.55</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1st Quartile (Q1): 3.33</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3rd Quartile (Q3): 3.77</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Mean: 3.47</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Standard Deviation: 0.43</a:t>
            </a:r>
            <a:endParaRPr b="1" sz="2500">
              <a:solidFill>
                <a:schemeClr val="dk2"/>
              </a:solidFill>
              <a:latin typeface="Montserrat"/>
              <a:ea typeface="Montserrat"/>
              <a:cs typeface="Montserrat"/>
              <a:sym typeface="Montserrat"/>
            </a:endParaRPr>
          </a:p>
        </p:txBody>
      </p:sp>
      <p:sp>
        <p:nvSpPr>
          <p:cNvPr id="178" name="Google Shape;178;p20"/>
          <p:cNvSpPr txBox="1"/>
          <p:nvPr/>
        </p:nvSpPr>
        <p:spPr>
          <a:xfrm>
            <a:off x="7742900" y="4419675"/>
            <a:ext cx="40221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50">
                <a:solidFill>
                  <a:srgbClr val="0431FA"/>
                </a:solidFill>
                <a:highlight>
                  <a:srgbClr val="FFFFFF"/>
                </a:highlight>
                <a:latin typeface="Courier New"/>
                <a:ea typeface="Courier New"/>
                <a:cs typeface="Courier New"/>
                <a:sym typeface="Courier New"/>
              </a:rPr>
              <a:t>Low SAT/ACT Scores Group:</a:t>
            </a:r>
            <a:r>
              <a:rPr b="1" lang="en-US" sz="1550">
                <a:solidFill>
                  <a:srgbClr val="1F1F1F"/>
                </a:solidFill>
                <a:highlight>
                  <a:srgbClr val="FFFFFF"/>
                </a:highlight>
                <a:latin typeface="Courier New"/>
                <a:ea typeface="Courier New"/>
                <a:cs typeface="Courier New"/>
                <a:sym typeface="Courier New"/>
              </a:rPr>
              <a:t> </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Median: 3.39</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1st Quartile (Q1): 3.15</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3rd Quartile (Q3): 3.57</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Mean: 3.35</a:t>
            </a:r>
            <a:endParaRPr b="1" sz="15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550">
                <a:solidFill>
                  <a:srgbClr val="1F1F1F"/>
                </a:solidFill>
                <a:highlight>
                  <a:srgbClr val="FFFFFF"/>
                </a:highlight>
                <a:latin typeface="Courier New"/>
                <a:ea typeface="Courier New"/>
                <a:cs typeface="Courier New"/>
                <a:sym typeface="Courier New"/>
              </a:rPr>
              <a:t>Standard Deviation: 0.34</a:t>
            </a:r>
            <a:endParaRPr b="1" sz="1950">
              <a:solidFill>
                <a:srgbClr val="1F1F1F"/>
              </a:solidFill>
              <a:highlight>
                <a:srgbClr val="FFFFFF"/>
              </a:highlight>
              <a:latin typeface="Courier New"/>
              <a:ea typeface="Courier New"/>
              <a:cs typeface="Courier New"/>
              <a:sym typeface="Courier New"/>
            </a:endParaRPr>
          </a:p>
        </p:txBody>
      </p:sp>
      <p:pic>
        <p:nvPicPr>
          <p:cNvPr id="179" name="Google Shape;179;p20"/>
          <p:cNvPicPr preferRelativeResize="0"/>
          <p:nvPr/>
        </p:nvPicPr>
        <p:blipFill>
          <a:blip r:embed="rId3">
            <a:alphaModFix/>
          </a:blip>
          <a:stretch>
            <a:fillRect/>
          </a:stretch>
        </p:blipFill>
        <p:spPr>
          <a:xfrm>
            <a:off x="126700" y="2072075"/>
            <a:ext cx="6873858" cy="444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21"/>
          <p:cNvGrpSpPr/>
          <p:nvPr/>
        </p:nvGrpSpPr>
        <p:grpSpPr>
          <a:xfrm>
            <a:off x="311155" y="1222741"/>
            <a:ext cx="7927414" cy="5577473"/>
            <a:chOff x="311155" y="1222741"/>
            <a:chExt cx="7927414" cy="5577473"/>
          </a:xfrm>
        </p:grpSpPr>
        <p:pic>
          <p:nvPicPr>
            <p:cNvPr id="186" name="Google Shape;186;p21"/>
            <p:cNvPicPr preferRelativeResize="0"/>
            <p:nvPr/>
          </p:nvPicPr>
          <p:blipFill>
            <a:blip r:embed="rId3">
              <a:alphaModFix/>
            </a:blip>
            <a:stretch>
              <a:fillRect/>
            </a:stretch>
          </p:blipFill>
          <p:spPr>
            <a:xfrm>
              <a:off x="311155" y="1222741"/>
              <a:ext cx="4018122" cy="2828104"/>
            </a:xfrm>
            <a:prstGeom prst="rect">
              <a:avLst/>
            </a:prstGeom>
            <a:noFill/>
            <a:ln>
              <a:noFill/>
            </a:ln>
          </p:spPr>
        </p:pic>
        <p:pic>
          <p:nvPicPr>
            <p:cNvPr id="187" name="Google Shape;187;p21"/>
            <p:cNvPicPr preferRelativeResize="0"/>
            <p:nvPr/>
          </p:nvPicPr>
          <p:blipFill>
            <a:blip r:embed="rId4">
              <a:alphaModFix/>
            </a:blip>
            <a:stretch>
              <a:fillRect/>
            </a:stretch>
          </p:blipFill>
          <p:spPr>
            <a:xfrm>
              <a:off x="4220454" y="1222741"/>
              <a:ext cx="4018115" cy="2784104"/>
            </a:xfrm>
            <a:prstGeom prst="rect">
              <a:avLst/>
            </a:prstGeom>
            <a:noFill/>
            <a:ln>
              <a:noFill/>
            </a:ln>
          </p:spPr>
        </p:pic>
        <p:pic>
          <p:nvPicPr>
            <p:cNvPr id="188" name="Google Shape;188;p21"/>
            <p:cNvPicPr preferRelativeResize="0"/>
            <p:nvPr/>
          </p:nvPicPr>
          <p:blipFill>
            <a:blip r:embed="rId5">
              <a:alphaModFix/>
            </a:blip>
            <a:stretch>
              <a:fillRect/>
            </a:stretch>
          </p:blipFill>
          <p:spPr>
            <a:xfrm>
              <a:off x="311155" y="3972110"/>
              <a:ext cx="3909288" cy="2828104"/>
            </a:xfrm>
            <a:prstGeom prst="rect">
              <a:avLst/>
            </a:prstGeom>
            <a:noFill/>
            <a:ln>
              <a:noFill/>
            </a:ln>
          </p:spPr>
        </p:pic>
        <p:pic>
          <p:nvPicPr>
            <p:cNvPr id="189" name="Google Shape;189;p21"/>
            <p:cNvPicPr preferRelativeResize="0"/>
            <p:nvPr/>
          </p:nvPicPr>
          <p:blipFill>
            <a:blip r:embed="rId6">
              <a:alphaModFix/>
            </a:blip>
            <a:stretch>
              <a:fillRect/>
            </a:stretch>
          </p:blipFill>
          <p:spPr>
            <a:xfrm>
              <a:off x="4220454" y="3975928"/>
              <a:ext cx="3909299" cy="2815041"/>
            </a:xfrm>
            <a:prstGeom prst="rect">
              <a:avLst/>
            </a:prstGeom>
            <a:noFill/>
            <a:ln>
              <a:noFill/>
            </a:ln>
          </p:spPr>
        </p:pic>
      </p:grpSp>
      <p:sp>
        <p:nvSpPr>
          <p:cNvPr id="190" name="Google Shape;190;p21"/>
          <p:cNvSpPr txBox="1"/>
          <p:nvPr/>
        </p:nvSpPr>
        <p:spPr>
          <a:xfrm>
            <a:off x="8270525" y="2568700"/>
            <a:ext cx="36168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Students from </a:t>
            </a:r>
            <a:r>
              <a:rPr b="1" lang="en-US" sz="1800">
                <a:solidFill>
                  <a:schemeClr val="accent2"/>
                </a:solidFill>
                <a:latin typeface="Montserrat"/>
                <a:ea typeface="Montserrat"/>
                <a:cs typeface="Montserrat"/>
                <a:sym typeface="Montserrat"/>
              </a:rPr>
              <a:t>South</a:t>
            </a:r>
            <a:r>
              <a:rPr lang="en-US" sz="1800">
                <a:solidFill>
                  <a:schemeClr val="dk2"/>
                </a:solidFill>
                <a:latin typeface="Montserrat Medium"/>
                <a:ea typeface="Montserrat Medium"/>
                <a:cs typeface="Montserrat Medium"/>
                <a:sym typeface="Montserrat Medium"/>
              </a:rPr>
              <a:t> regions generally perform </a:t>
            </a:r>
            <a:r>
              <a:rPr b="1" lang="en-US" sz="1800">
                <a:solidFill>
                  <a:schemeClr val="dk2"/>
                </a:solidFill>
                <a:latin typeface="Montserrat"/>
                <a:ea typeface="Montserrat"/>
                <a:cs typeface="Montserrat"/>
                <a:sym typeface="Montserrat"/>
              </a:rPr>
              <a:t>better</a:t>
            </a:r>
            <a:r>
              <a:rPr lang="en-US" sz="1800">
                <a:solidFill>
                  <a:schemeClr val="dk2"/>
                </a:solidFill>
                <a:latin typeface="Montserrat Medium"/>
                <a:ea typeface="Montserrat Medium"/>
                <a:cs typeface="Montserrat Medium"/>
                <a:sym typeface="Montserrat Medium"/>
              </a:rPr>
              <a:t> academically</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FF9900"/>
                </a:solidFill>
                <a:latin typeface="Montserrat"/>
                <a:ea typeface="Montserrat"/>
                <a:cs typeface="Montserrat"/>
                <a:sym typeface="Montserrat"/>
              </a:rPr>
              <a:t>Pacific</a:t>
            </a:r>
            <a:r>
              <a:rPr lang="en-US" sz="1800">
                <a:solidFill>
                  <a:schemeClr val="dk2"/>
                </a:solidFill>
                <a:latin typeface="Montserrat Medium"/>
                <a:ea typeface="Montserrat Medium"/>
                <a:cs typeface="Montserrat Medium"/>
                <a:sym typeface="Montserrat Medium"/>
              </a:rPr>
              <a:t> area also shows strong performance in </a:t>
            </a:r>
            <a:r>
              <a:rPr b="1" lang="en-US" sz="1800">
                <a:solidFill>
                  <a:schemeClr val="dk2"/>
                </a:solidFill>
                <a:latin typeface="Montserrat"/>
                <a:ea typeface="Montserrat"/>
                <a:cs typeface="Montserrat"/>
                <a:sym typeface="Montserrat"/>
              </a:rPr>
              <a:t>Sophomore</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Junior</a:t>
            </a:r>
            <a:r>
              <a:rPr lang="en-US" sz="1800">
                <a:solidFill>
                  <a:schemeClr val="dk2"/>
                </a:solidFill>
                <a:latin typeface="Montserrat Medium"/>
                <a:ea typeface="Montserrat Medium"/>
                <a:cs typeface="Montserrat Medium"/>
                <a:sym typeface="Montserrat Medium"/>
              </a:rPr>
              <a:t> year</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980000"/>
                </a:solidFill>
                <a:latin typeface="Montserrat"/>
                <a:ea typeface="Montserrat"/>
                <a:cs typeface="Montserrat"/>
                <a:sym typeface="Montserrat"/>
              </a:rPr>
              <a:t>Southwest</a:t>
            </a:r>
            <a:r>
              <a:rPr lang="en-US" sz="1800">
                <a:solidFill>
                  <a:schemeClr val="dk2"/>
                </a:solidFill>
                <a:latin typeface="Montserrat Medium"/>
                <a:ea typeface="Montserrat Medium"/>
                <a:cs typeface="Montserrat Medium"/>
                <a:sym typeface="Montserrat Medium"/>
              </a:rPr>
              <a:t> region tends to have the </a:t>
            </a:r>
            <a:r>
              <a:rPr b="1" lang="en-US" sz="1800">
                <a:solidFill>
                  <a:schemeClr val="dk2"/>
                </a:solidFill>
                <a:latin typeface="Montserrat"/>
                <a:ea typeface="Montserrat"/>
                <a:cs typeface="Montserrat"/>
                <a:sym typeface="Montserrat"/>
              </a:rPr>
              <a:t>lowest</a:t>
            </a:r>
            <a:r>
              <a:rPr lang="en-US" sz="1800">
                <a:solidFill>
                  <a:schemeClr val="dk2"/>
                </a:solidFill>
                <a:latin typeface="Montserrat Medium"/>
                <a:ea typeface="Montserrat Medium"/>
                <a:cs typeface="Montserrat Medium"/>
                <a:sym typeface="Montserrat Medium"/>
              </a:rPr>
              <a:t> median GPA</a:t>
            </a:r>
            <a:endParaRPr sz="1800">
              <a:solidFill>
                <a:schemeClr val="dk2"/>
              </a:solidFill>
              <a:latin typeface="Montserrat Medium"/>
              <a:ea typeface="Montserrat Medium"/>
              <a:cs typeface="Montserrat Medium"/>
              <a:sym typeface="Montserrat Medium"/>
            </a:endParaRPr>
          </a:p>
        </p:txBody>
      </p:sp>
      <p:sp>
        <p:nvSpPr>
          <p:cNvPr id="191" name="Google Shape;191;p21"/>
          <p:cNvSpPr/>
          <p:nvPr/>
        </p:nvSpPr>
        <p:spPr>
          <a:xfrm>
            <a:off x="1749544" y="1450449"/>
            <a:ext cx="318600" cy="2262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2" name="Google Shape;192;p21"/>
          <p:cNvSpPr/>
          <p:nvPr/>
        </p:nvSpPr>
        <p:spPr>
          <a:xfrm>
            <a:off x="4784686" y="1376512"/>
            <a:ext cx="318600" cy="23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3" name="Google Shape;193;p21"/>
          <p:cNvSpPr/>
          <p:nvPr/>
        </p:nvSpPr>
        <p:spPr>
          <a:xfrm>
            <a:off x="5300660" y="1413539"/>
            <a:ext cx="318600" cy="2262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4" name="Google Shape;194;p21"/>
          <p:cNvSpPr/>
          <p:nvPr/>
        </p:nvSpPr>
        <p:spPr>
          <a:xfrm>
            <a:off x="991402" y="4080313"/>
            <a:ext cx="318600" cy="23364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5" name="Google Shape;195;p21"/>
          <p:cNvSpPr/>
          <p:nvPr/>
        </p:nvSpPr>
        <p:spPr>
          <a:xfrm>
            <a:off x="1294273" y="4193539"/>
            <a:ext cx="318600" cy="22623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6" name="Google Shape;196;p21"/>
          <p:cNvSpPr/>
          <p:nvPr/>
        </p:nvSpPr>
        <p:spPr>
          <a:xfrm>
            <a:off x="4766212" y="4230566"/>
            <a:ext cx="351000" cy="2262300"/>
          </a:xfrm>
          <a:prstGeom prst="rect">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7" name="Google Shape;197;p21"/>
          <p:cNvSpPr/>
          <p:nvPr/>
        </p:nvSpPr>
        <p:spPr>
          <a:xfrm>
            <a:off x="3472001" y="1657470"/>
            <a:ext cx="428700" cy="22623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8" name="Google Shape;198;p21"/>
          <p:cNvSpPr/>
          <p:nvPr/>
        </p:nvSpPr>
        <p:spPr>
          <a:xfrm>
            <a:off x="7324671" y="1548044"/>
            <a:ext cx="428700" cy="22623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199" name="Google Shape;199;p21"/>
          <p:cNvSpPr/>
          <p:nvPr/>
        </p:nvSpPr>
        <p:spPr>
          <a:xfrm>
            <a:off x="3472001" y="4537698"/>
            <a:ext cx="428700" cy="22623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00" name="Google Shape;200;p21"/>
          <p:cNvSpPr/>
          <p:nvPr/>
        </p:nvSpPr>
        <p:spPr>
          <a:xfrm>
            <a:off x="6780303" y="4193539"/>
            <a:ext cx="428700" cy="24618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Medium"/>
              <a:ea typeface="Montserrat Medium"/>
              <a:cs typeface="Montserrat Medium"/>
              <a:sym typeface="Montserrat Medium"/>
            </a:endParaRPr>
          </a:p>
        </p:txBody>
      </p:sp>
      <p:sp>
        <p:nvSpPr>
          <p:cNvPr id="201" name="Google Shape;201;p21"/>
          <p:cNvSpPr txBox="1"/>
          <p:nvPr/>
        </p:nvSpPr>
        <p:spPr>
          <a:xfrm>
            <a:off x="717750" y="487450"/>
            <a:ext cx="10756500" cy="81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000">
                <a:solidFill>
                  <a:schemeClr val="dk1"/>
                </a:solidFill>
                <a:latin typeface="Montserrat"/>
                <a:ea typeface="Montserrat"/>
                <a:cs typeface="Montserrat"/>
                <a:sym typeface="Montserrat"/>
              </a:rPr>
              <a:t>Do students from certain geographic areas perform better academically than other geographic areas?</a:t>
            </a:r>
            <a:endParaRPr b="1" sz="2000">
              <a:solidFill>
                <a:schemeClr val="dk2"/>
              </a:solidFill>
              <a:latin typeface="Montserrat"/>
              <a:ea typeface="Montserrat"/>
              <a:cs typeface="Montserrat"/>
              <a:sym typeface="Montserrat"/>
            </a:endParaRPr>
          </a:p>
        </p:txBody>
      </p:sp>
      <p:sp>
        <p:nvSpPr>
          <p:cNvPr id="202" name="Google Shape;202;p21"/>
          <p:cNvSpPr txBox="1"/>
          <p:nvPr/>
        </p:nvSpPr>
        <p:spPr>
          <a:xfrm>
            <a:off x="9102713" y="1805075"/>
            <a:ext cx="19524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Domestic</a:t>
            </a:r>
            <a:endParaRPr b="1" sz="2500">
              <a:solidFill>
                <a:srgbClr val="13A694"/>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