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86" r:id="rId15"/>
    <p:sldId id="287" r:id="rId16"/>
    <p:sldId id="288" r:id="rId17"/>
    <p:sldId id="285" r:id="rId18"/>
    <p:sldId id="271" r:id="rId19"/>
    <p:sldId id="272" r:id="rId20"/>
    <p:sldId id="289" r:id="rId21"/>
    <p:sldId id="273" r:id="rId22"/>
    <p:sldId id="274" r:id="rId23"/>
    <p:sldId id="275" r:id="rId24"/>
    <p:sldId id="276" r:id="rId25"/>
    <p:sldId id="277" r:id="rId26"/>
    <p:sldId id="278" r:id="rId27"/>
    <p:sldId id="279" r:id="rId28"/>
    <p:sldId id="291" r:id="rId29"/>
    <p:sldId id="280" r:id="rId30"/>
    <p:sldId id="28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81" d="100"/>
          <a:sy n="81" d="100"/>
        </p:scale>
        <p:origin x="-270"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onika\Downloads\output.txt"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monika\Downloads\output.txt"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IN"/>
  <c:style val="1"/>
  <c:chart>
    <c:title>
      <c:tx>
        <c:rich>
          <a:bodyPr/>
          <a:lstStyle/>
          <a:p>
            <a:pPr>
              <a:defRPr lang="en-US"/>
            </a:pPr>
            <a:r>
              <a:rPr lang="en-US" sz="1600" b="0" dirty="0"/>
              <a:t>The</a:t>
            </a:r>
            <a:r>
              <a:rPr lang="en-US" sz="1600" b="0" baseline="0" dirty="0"/>
              <a:t> pie chart below represents the distribution of complaints among the rides</a:t>
            </a:r>
            <a:endParaRPr lang="en-US" sz="1600" b="0" dirty="0"/>
          </a:p>
        </c:rich>
      </c:tx>
      <c:layout>
        <c:manualLayout>
          <c:xMode val="edge"/>
          <c:yMode val="edge"/>
          <c:x val="0.13311918926440536"/>
          <c:y val="0"/>
        </c:manualLayout>
      </c:layout>
    </c:title>
    <c:view3D>
      <c:rotX val="30"/>
      <c:perspective val="30"/>
    </c:view3D>
    <c:plotArea>
      <c:layout/>
      <c:pie3DChart>
        <c:varyColors val="1"/>
        <c:dLbls>
          <c:showCatName val="1"/>
          <c:showPercent val="1"/>
        </c:dLbls>
      </c:pie3DChart>
    </c:plotArea>
    <c:plotVisOnly val="1"/>
    <c:dispBlanksAs val="zero"/>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IN"/>
  <c:chart>
    <c:title>
      <c:tx>
        <c:rich>
          <a:bodyPr/>
          <a:lstStyle/>
          <a:p>
            <a:pPr>
              <a:defRPr lang="en-US"/>
            </a:pPr>
            <a:r>
              <a:rPr lang="en-US" sz="1600" dirty="0" smtClean="0"/>
              <a:t>The pie chart depicts the frequency</a:t>
            </a:r>
            <a:r>
              <a:rPr lang="en-US" sz="1600" baseline="0" dirty="0" smtClean="0"/>
              <a:t> </a:t>
            </a:r>
            <a:r>
              <a:rPr lang="en-US" sz="1600" dirty="0" smtClean="0"/>
              <a:t>of complaints associated with the </a:t>
            </a:r>
            <a:r>
              <a:rPr lang="en-US" sz="1600" dirty="0"/>
              <a:t>r</a:t>
            </a:r>
            <a:r>
              <a:rPr lang="en-US" sz="1600" dirty="0" smtClean="0"/>
              <a:t>ides</a:t>
            </a:r>
            <a:endParaRPr lang="en-US" sz="1600" dirty="0"/>
          </a:p>
        </c:rich>
      </c:tx>
      <c:layout>
        <c:manualLayout>
          <c:xMode val="edge"/>
          <c:yMode val="edge"/>
          <c:x val="0.15346737117307974"/>
          <c:y val="5.6792824249015609E-3"/>
        </c:manualLayout>
      </c:layout>
    </c:title>
    <c:view3D>
      <c:rotX val="30"/>
      <c:perspective val="30"/>
    </c:view3D>
    <c:plotArea>
      <c:layout/>
      <c:pie3DChart>
        <c:varyColors val="1"/>
        <c:ser>
          <c:idx val="0"/>
          <c:order val="0"/>
          <c:dLbls>
            <c:showCatName val="1"/>
            <c:showPercent val="1"/>
          </c:dLbls>
          <c:cat>
            <c:strRef>
              <c:f>output!$A$1:$A$12</c:f>
              <c:strCache>
                <c:ptCount val="12"/>
                <c:pt idx="0">
                  <c:v>Cluster[0]</c:v>
                </c:pt>
                <c:pt idx="1">
                  <c:v>Cluster[1]</c:v>
                </c:pt>
                <c:pt idx="2">
                  <c:v>Cluster[2]</c:v>
                </c:pt>
                <c:pt idx="3">
                  <c:v>Cluster[3]</c:v>
                </c:pt>
                <c:pt idx="4">
                  <c:v>Cluster[4]</c:v>
                </c:pt>
                <c:pt idx="5">
                  <c:v>Cluster[5]</c:v>
                </c:pt>
                <c:pt idx="6">
                  <c:v>Cluster[6]</c:v>
                </c:pt>
                <c:pt idx="7">
                  <c:v>Cluster[7]</c:v>
                </c:pt>
                <c:pt idx="8">
                  <c:v>Cluster[8]</c:v>
                </c:pt>
                <c:pt idx="9">
                  <c:v>Cluster[9]</c:v>
                </c:pt>
                <c:pt idx="10">
                  <c:v>Cluster[10]</c:v>
                </c:pt>
                <c:pt idx="11">
                  <c:v>Cluster[11]</c:v>
                </c:pt>
              </c:strCache>
            </c:strRef>
          </c:cat>
          <c:val>
            <c:numRef>
              <c:f>output!$B$1:$B$12</c:f>
              <c:numCache>
                <c:formatCode>General</c:formatCode>
                <c:ptCount val="12"/>
                <c:pt idx="0">
                  <c:v>16</c:v>
                </c:pt>
                <c:pt idx="1">
                  <c:v>23</c:v>
                </c:pt>
                <c:pt idx="2">
                  <c:v>7</c:v>
                </c:pt>
                <c:pt idx="3">
                  <c:v>8</c:v>
                </c:pt>
                <c:pt idx="4">
                  <c:v>11</c:v>
                </c:pt>
                <c:pt idx="5">
                  <c:v>4</c:v>
                </c:pt>
                <c:pt idx="6">
                  <c:v>9</c:v>
                </c:pt>
                <c:pt idx="7">
                  <c:v>12</c:v>
                </c:pt>
                <c:pt idx="8">
                  <c:v>13</c:v>
                </c:pt>
                <c:pt idx="9">
                  <c:v>4</c:v>
                </c:pt>
                <c:pt idx="10">
                  <c:v>4</c:v>
                </c:pt>
                <c:pt idx="11">
                  <c:v>1</c:v>
                </c:pt>
              </c:numCache>
            </c:numRef>
          </c:val>
        </c:ser>
        <c:dLbls>
          <c:showCatName val="1"/>
          <c:showPercent val="1"/>
        </c:dLbls>
      </c:pie3DChart>
    </c:plotArea>
    <c:plotVisOnly val="1"/>
    <c:dispBlanksAs val="zero"/>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2385803-C5E5-4274-BF60-80190B5E61D6}" type="datetimeFigureOut">
              <a:rPr lang="en-US" smtClean="0"/>
              <a:pPr/>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474D9-B24C-4503-BED4-D93BCB4DC602}" type="slidenum">
              <a:rPr lang="en-US" smtClean="0"/>
              <a:pPr/>
              <a:t>‹#›</a:t>
            </a:fld>
            <a:endParaRPr lang="en-US"/>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385803-C5E5-4274-BF60-80190B5E61D6}" type="datetimeFigureOut">
              <a:rPr lang="en-US" smtClean="0"/>
              <a:pPr/>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474D9-B24C-4503-BED4-D93BCB4DC6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9042400" y="274641"/>
            <a:ext cx="2540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04801"/>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385803-C5E5-4274-BF60-80190B5E61D6}" type="datetimeFigureOut">
              <a:rPr lang="en-US" smtClean="0"/>
              <a:pPr/>
              <a:t>4/4/2015</a:t>
            </a:fld>
            <a:endParaRPr lang="en-US"/>
          </a:p>
        </p:txBody>
      </p:sp>
      <p:sp>
        <p:nvSpPr>
          <p:cNvPr id="5" name="Footer Placeholder 4"/>
          <p:cNvSpPr>
            <a:spLocks noGrp="1"/>
          </p:cNvSpPr>
          <p:nvPr>
            <p:ph type="ftr" sz="quarter" idx="11"/>
          </p:nvPr>
        </p:nvSpPr>
        <p:spPr>
          <a:xfrm>
            <a:off x="3520796" y="6377460"/>
            <a:ext cx="5115205" cy="365125"/>
          </a:xfrm>
        </p:spPr>
        <p:txBody>
          <a:bodyPr/>
          <a:lstStyle/>
          <a:p>
            <a:endParaRPr lang="en-US"/>
          </a:p>
        </p:txBody>
      </p:sp>
      <p:sp>
        <p:nvSpPr>
          <p:cNvPr id="6" name="Slide Number Placeholder 5"/>
          <p:cNvSpPr>
            <a:spLocks noGrp="1"/>
          </p:cNvSpPr>
          <p:nvPr>
            <p:ph type="sldNum" sz="quarter" idx="12"/>
          </p:nvPr>
        </p:nvSpPr>
        <p:spPr/>
        <p:txBody>
          <a:bodyPr/>
          <a:lstStyle/>
          <a:p>
            <a:fld id="{347474D9-B24C-4503-BED4-D93BCB4DC6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385803-C5E5-4274-BF60-80190B5E61D6}" type="datetimeFigureOut">
              <a:rPr lang="en-US" smtClean="0"/>
              <a:pPr/>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474D9-B24C-4503-BED4-D93BCB4DC6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2385803-C5E5-4274-BF60-80190B5E61D6}" type="datetimeFigureOut">
              <a:rPr lang="en-US" smtClean="0"/>
              <a:pPr/>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474D9-B24C-4503-BED4-D93BCB4DC6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385803-C5E5-4274-BF60-80190B5E61D6}" type="datetimeFigureOut">
              <a:rPr lang="en-US" smtClean="0"/>
              <a:pPr/>
              <a:t>4/4/2015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7474D9-B24C-4503-BED4-D93BCB4DC6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2385803-C5E5-4274-BF60-80190B5E61D6}" type="datetimeFigureOut">
              <a:rPr lang="en-US" smtClean="0"/>
              <a:pPr/>
              <a:t>4/4/2015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7474D9-B24C-4503-BED4-D93BCB4DC6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2385803-C5E5-4274-BF60-80190B5E61D6}" type="datetimeFigureOut">
              <a:rPr lang="en-US" smtClean="0"/>
              <a:pPr/>
              <a:t>4/4/2015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7474D9-B24C-4503-BED4-D93BCB4DC6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385803-C5E5-4274-BF60-80190B5E61D6}" type="datetimeFigureOut">
              <a:rPr lang="en-US" smtClean="0"/>
              <a:pPr/>
              <a:t>4/4/2015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7474D9-B24C-4503-BED4-D93BCB4DC6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2385803-C5E5-4274-BF60-80190B5E61D6}" type="datetimeFigureOut">
              <a:rPr lang="en-US" smtClean="0"/>
              <a:pPr/>
              <a:t>4/4/2015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7474D9-B24C-4503-BED4-D93BCB4DC602}" type="slidenum">
              <a:rPr lang="en-US" smtClean="0"/>
              <a:pPr/>
              <a:t>‹#›</a:t>
            </a:fld>
            <a:endParaRPr lang="en-US"/>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D2385803-C5E5-4274-BF60-80190B5E61D6}" type="datetimeFigureOut">
              <a:rPr lang="en-US" smtClean="0"/>
              <a:pPr/>
              <a:t>4/4/2015</a:t>
            </a:fld>
            <a:endParaRPr lang="en-US"/>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11119104" y="1170432"/>
            <a:ext cx="978485" cy="201168"/>
          </a:xfrm>
        </p:spPr>
        <p:txBody>
          <a:bodyPr/>
          <a:lstStyle/>
          <a:p>
            <a:fld id="{347474D9-B24C-4503-BED4-D93BCB4DC60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2385803-C5E5-4274-BF60-80190B5E61D6}" type="datetimeFigureOut">
              <a:rPr lang="en-US" smtClean="0"/>
              <a:pPr/>
              <a:t>4/4/2015</a:t>
            </a:fld>
            <a:endParaRPr lang="en-US"/>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47474D9-B24C-4503-BED4-D93BCB4DC60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488832"/>
            <a:ext cx="7643446" cy="53691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pPr algn="ctr"/>
            <a:r>
              <a:rPr lang="en-US" dirty="0" smtClean="0"/>
              <a:t>AMUSEMENT PARK MANAGEMENT</a:t>
            </a:r>
            <a:endParaRPr lang="en-US" dirty="0"/>
          </a:p>
        </p:txBody>
      </p:sp>
      <p:sp>
        <p:nvSpPr>
          <p:cNvPr id="3" name="Content Placeholder 2"/>
          <p:cNvSpPr>
            <a:spLocks noGrp="1"/>
          </p:cNvSpPr>
          <p:nvPr>
            <p:ph idx="1"/>
          </p:nvPr>
        </p:nvSpPr>
        <p:spPr>
          <a:xfrm>
            <a:off x="609600" y="1775193"/>
            <a:ext cx="10972800" cy="4377414"/>
          </a:xfrm>
        </p:spPr>
        <p:txBody>
          <a:bodyPr>
            <a:noAutofit/>
          </a:bodyPr>
          <a:lstStyle/>
          <a:p>
            <a:pPr marL="0" indent="0" algn="ctr">
              <a:buNone/>
            </a:pPr>
            <a:r>
              <a:rPr lang="en-US" sz="2000" b="1" dirty="0" smtClean="0"/>
              <a:t>                                                                                                      </a:t>
            </a:r>
            <a:r>
              <a:rPr lang="en-US" sz="2000" b="1" u="sng" dirty="0" smtClean="0"/>
              <a:t>Submitted to- </a:t>
            </a:r>
          </a:p>
          <a:p>
            <a:pPr marL="0" indent="0" algn="ctr">
              <a:buNone/>
            </a:pPr>
            <a:r>
              <a:rPr lang="en-US" sz="2000" b="1" dirty="0" smtClean="0"/>
              <a:t>                           						          </a:t>
            </a:r>
            <a:r>
              <a:rPr lang="en-US" sz="2000" dirty="0" smtClean="0"/>
              <a:t>Dr. </a:t>
            </a:r>
            <a:r>
              <a:rPr lang="en-US" sz="2000" dirty="0" err="1" smtClean="0"/>
              <a:t>Durga</a:t>
            </a:r>
            <a:r>
              <a:rPr lang="en-US" sz="2000" dirty="0" smtClean="0"/>
              <a:t> </a:t>
            </a:r>
            <a:r>
              <a:rPr lang="en-US" sz="2000" dirty="0" err="1" smtClean="0"/>
              <a:t>Toshniwal</a:t>
            </a:r>
            <a:r>
              <a:rPr lang="en-US" sz="2000" dirty="0" smtClean="0"/>
              <a:t> </a:t>
            </a:r>
            <a:r>
              <a:rPr lang="en-US" sz="2000" dirty="0"/>
              <a:t>			 </a:t>
            </a:r>
            <a:r>
              <a:rPr lang="en-US" sz="2000" dirty="0" smtClean="0"/>
              <a:t>					                    </a:t>
            </a:r>
            <a:r>
              <a:rPr lang="en-IN" sz="2000" dirty="0" smtClean="0"/>
              <a:t>Associate Professor (CSE)</a:t>
            </a:r>
            <a:endParaRPr lang="en-US" sz="2000" dirty="0" smtClean="0"/>
          </a:p>
          <a:p>
            <a:pPr marL="0" indent="0" algn="r">
              <a:buNone/>
            </a:pPr>
            <a:endParaRPr lang="en-US" sz="2000" b="1" dirty="0" smtClean="0"/>
          </a:p>
          <a:p>
            <a:pPr marL="0" indent="0" algn="ctr">
              <a:buNone/>
            </a:pPr>
            <a:r>
              <a:rPr lang="en-US" sz="2000" b="1" dirty="0" smtClean="0"/>
              <a:t>						</a:t>
            </a:r>
            <a:r>
              <a:rPr lang="en-US" sz="2000" b="1" u="sng" dirty="0" smtClean="0"/>
              <a:t>Submitted </a:t>
            </a:r>
            <a:r>
              <a:rPr lang="en-US" sz="2000" b="1" u="sng" dirty="0"/>
              <a:t>by-</a:t>
            </a:r>
          </a:p>
          <a:p>
            <a:pPr marL="0" indent="0">
              <a:buNone/>
            </a:pPr>
            <a:r>
              <a:rPr lang="en-US" sz="2000" b="1" dirty="0" smtClean="0"/>
              <a:t>								</a:t>
            </a:r>
            <a:r>
              <a:rPr lang="en-US" sz="2000" dirty="0" err="1" smtClean="0"/>
              <a:t>Abhijeet</a:t>
            </a:r>
            <a:r>
              <a:rPr lang="en-US" sz="2000" dirty="0" smtClean="0"/>
              <a:t> </a:t>
            </a:r>
            <a:r>
              <a:rPr lang="en-US" sz="2000" dirty="0"/>
              <a:t>Sharma (14535001)</a:t>
            </a:r>
          </a:p>
          <a:p>
            <a:pPr marL="0" indent="0">
              <a:buNone/>
            </a:pPr>
            <a:r>
              <a:rPr lang="en-IN" sz="2000" dirty="0" smtClean="0"/>
              <a:t>								</a:t>
            </a:r>
            <a:r>
              <a:rPr lang="en-IN" sz="2000" dirty="0" err="1" smtClean="0"/>
              <a:t>Geeta</a:t>
            </a:r>
            <a:r>
              <a:rPr lang="en-IN" sz="2000" dirty="0" smtClean="0"/>
              <a:t> </a:t>
            </a:r>
            <a:r>
              <a:rPr lang="en-IN" sz="2000" dirty="0"/>
              <a:t>(14535016)</a:t>
            </a:r>
            <a:endParaRPr lang="en-US" sz="2000" dirty="0"/>
          </a:p>
          <a:p>
            <a:pPr marL="0" indent="0">
              <a:buNone/>
            </a:pPr>
            <a:r>
              <a:rPr lang="en-IN" sz="2000" dirty="0" smtClean="0"/>
              <a:t>								</a:t>
            </a:r>
            <a:r>
              <a:rPr lang="en-IN" sz="2000" dirty="0" err="1" smtClean="0"/>
              <a:t>Hariom</a:t>
            </a:r>
            <a:r>
              <a:rPr lang="en-IN" sz="2000" dirty="0" smtClean="0"/>
              <a:t> </a:t>
            </a:r>
            <a:r>
              <a:rPr lang="en-IN" sz="2000" dirty="0"/>
              <a:t>Tiwari(</a:t>
            </a:r>
            <a:r>
              <a:rPr lang="en-US" sz="2000" dirty="0"/>
              <a:t>14535017</a:t>
            </a:r>
            <a:r>
              <a:rPr lang="en-IN" sz="2000" dirty="0"/>
              <a:t>)	</a:t>
            </a:r>
            <a:endParaRPr lang="en-IN" sz="2000" dirty="0" smtClean="0"/>
          </a:p>
          <a:p>
            <a:pPr marL="0" indent="0">
              <a:buNone/>
            </a:pPr>
            <a:r>
              <a:rPr lang="en-IN" sz="2000" dirty="0" smtClean="0"/>
              <a:t>								Monika </a:t>
            </a:r>
            <a:r>
              <a:rPr lang="en-IN" sz="2000" dirty="0"/>
              <a:t>(14535028)</a:t>
            </a:r>
            <a:endParaRPr lang="en-US" sz="2000" dirty="0"/>
          </a:p>
          <a:p>
            <a:pPr marL="0" indent="0">
              <a:buNone/>
            </a:pPr>
            <a:r>
              <a:rPr lang="en-IN" sz="2000" dirty="0" smtClean="0"/>
              <a:t>								Nikita </a:t>
            </a:r>
            <a:r>
              <a:rPr lang="en-IN" sz="2000" dirty="0"/>
              <a:t>Jain (14535031)</a:t>
            </a:r>
            <a:endParaRPr lang="en-US" sz="2000" dirty="0"/>
          </a:p>
          <a:p>
            <a:pPr marL="0" indent="0">
              <a:buNone/>
            </a:pPr>
            <a:r>
              <a:rPr lang="en-IN" sz="2000" dirty="0" smtClean="0"/>
              <a:t>								</a:t>
            </a:r>
            <a:r>
              <a:rPr lang="en-IN" sz="2000" dirty="0" err="1" smtClean="0"/>
              <a:t>Nishtha</a:t>
            </a:r>
            <a:r>
              <a:rPr lang="en-IN" sz="2000" dirty="0" smtClean="0"/>
              <a:t> </a:t>
            </a:r>
            <a:r>
              <a:rPr lang="en-IN" sz="2000" dirty="0" err="1"/>
              <a:t>Behal</a:t>
            </a:r>
            <a:r>
              <a:rPr lang="en-IN" sz="2000" dirty="0"/>
              <a:t> (14535032)</a:t>
            </a:r>
            <a:endParaRPr lang="en-US" sz="2000" dirty="0"/>
          </a:p>
          <a:p>
            <a:pPr marL="0" indent="0">
              <a:buNone/>
            </a:pPr>
            <a:r>
              <a:rPr lang="en-IN" sz="2000" dirty="0"/>
              <a:t>	</a:t>
            </a:r>
            <a:r>
              <a:rPr lang="en-IN" sz="2000" dirty="0" smtClean="0"/>
              <a:t>							</a:t>
            </a:r>
            <a:r>
              <a:rPr lang="en-IN" sz="2000" dirty="0" err="1" smtClean="0"/>
              <a:t>Priya</a:t>
            </a:r>
            <a:r>
              <a:rPr lang="en-IN" sz="2000" dirty="0" smtClean="0"/>
              <a:t> </a:t>
            </a:r>
            <a:r>
              <a:rPr lang="en-IN" sz="2000" dirty="0"/>
              <a:t>Yadav (14535036)</a:t>
            </a:r>
            <a:endParaRPr lang="en-US" sz="2000" dirty="0"/>
          </a:p>
          <a:p>
            <a:pPr marL="0" indent="0">
              <a:buNone/>
            </a:pPr>
            <a:r>
              <a:rPr lang="en-IN" sz="2000" dirty="0" smtClean="0"/>
              <a:t>								Sonia </a:t>
            </a:r>
            <a:r>
              <a:rPr lang="en-IN" sz="2000" dirty="0"/>
              <a:t>Malik (14535046)</a:t>
            </a:r>
            <a:endParaRPr lang="en-US" sz="2000" dirty="0"/>
          </a:p>
          <a:p>
            <a:pPr marL="0" indent="0">
              <a:buNone/>
            </a:pPr>
            <a:r>
              <a:rPr lang="en-US" sz="2000" dirty="0" smtClean="0"/>
              <a:t>								Yashika </a:t>
            </a:r>
            <a:r>
              <a:rPr lang="en-US" sz="2000" dirty="0"/>
              <a:t>Jain (14535054)</a:t>
            </a:r>
          </a:p>
          <a:p>
            <a:pPr marL="0" indent="0">
              <a:buNone/>
            </a:pPr>
            <a:r>
              <a:rPr lang="en-US" sz="2000" b="1" dirty="0"/>
              <a:t> </a:t>
            </a:r>
          </a:p>
          <a:p>
            <a:pPr marL="0" indent="0">
              <a:buNone/>
            </a:pPr>
            <a:endParaRPr lang="en-US" sz="2000" b="1" dirty="0"/>
          </a:p>
        </p:txBody>
      </p:sp>
    </p:spTree>
    <p:extLst>
      <p:ext uri="{BB962C8B-B14F-4D97-AF65-F5344CB8AC3E}">
        <p14:creationId xmlns:p14="http://schemas.microsoft.com/office/powerpoint/2010/main" xmlns="" val="3318026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Frequent patterns of rides</a:t>
            </a:r>
            <a:endParaRPr lang="en-US" dirty="0"/>
          </a:p>
        </p:txBody>
      </p:sp>
      <p:sp>
        <p:nvSpPr>
          <p:cNvPr id="3" name="Content Placeholder 2"/>
          <p:cNvSpPr>
            <a:spLocks noGrp="1"/>
          </p:cNvSpPr>
          <p:nvPr>
            <p:ph idx="1"/>
          </p:nvPr>
        </p:nvSpPr>
        <p:spPr/>
        <p:txBody>
          <a:bodyPr>
            <a:normAutofit/>
          </a:bodyPr>
          <a:lstStyle/>
          <a:p>
            <a:pPr marL="0" indent="0">
              <a:buFont typeface="Wingdings" pitchFamily="2" charset="2"/>
              <a:buChar char="q"/>
            </a:pPr>
            <a:r>
              <a:rPr lang="en-IN" dirty="0" smtClean="0"/>
              <a:t> Applications of result :</a:t>
            </a:r>
            <a:endParaRPr lang="en-US" dirty="0"/>
          </a:p>
          <a:p>
            <a:pPr marL="514350" indent="-514350">
              <a:lnSpc>
                <a:spcPct val="150000"/>
              </a:lnSpc>
              <a:buFont typeface="+mj-lt"/>
              <a:buAutoNum type="arabicPeriod"/>
            </a:pPr>
            <a:r>
              <a:rPr lang="en-IN" dirty="0" smtClean="0"/>
              <a:t>Set </a:t>
            </a:r>
            <a:r>
              <a:rPr lang="en-IN" dirty="0"/>
              <a:t>up food stalls near the frequently taken </a:t>
            </a:r>
            <a:r>
              <a:rPr lang="en-IN" dirty="0" smtClean="0"/>
              <a:t>rides.</a:t>
            </a:r>
            <a:endParaRPr lang="en-US" dirty="0"/>
          </a:p>
          <a:p>
            <a:pPr marL="514350" indent="-514350">
              <a:lnSpc>
                <a:spcPct val="150000"/>
              </a:lnSpc>
              <a:buFont typeface="+mj-lt"/>
              <a:buAutoNum type="arabicPeriod"/>
            </a:pPr>
            <a:r>
              <a:rPr lang="en-IN" dirty="0" smtClean="0"/>
              <a:t>Put </a:t>
            </a:r>
            <a:r>
              <a:rPr lang="en-IN" dirty="0"/>
              <a:t>up help desks around </a:t>
            </a:r>
            <a:r>
              <a:rPr lang="en-IN" dirty="0" smtClean="0"/>
              <a:t>frequent rides.</a:t>
            </a:r>
            <a:endParaRPr lang="en-US" dirty="0"/>
          </a:p>
          <a:p>
            <a:pPr marL="514350" indent="-514350">
              <a:lnSpc>
                <a:spcPct val="150000"/>
              </a:lnSpc>
              <a:buFont typeface="+mj-lt"/>
              <a:buAutoNum type="arabicPeriod"/>
            </a:pPr>
            <a:r>
              <a:rPr lang="en-IN" dirty="0" smtClean="0"/>
              <a:t>Introduce </a:t>
            </a:r>
            <a:r>
              <a:rPr lang="en-IN" dirty="0"/>
              <a:t>some infrequent rides between two frequent </a:t>
            </a:r>
            <a:r>
              <a:rPr lang="en-IN" dirty="0" smtClean="0"/>
              <a:t>rides.</a:t>
            </a:r>
          </a:p>
          <a:p>
            <a:pPr marL="514350" indent="-514350">
              <a:lnSpc>
                <a:spcPct val="150000"/>
              </a:lnSpc>
              <a:buFont typeface="+mj-lt"/>
              <a:buAutoNum type="arabicPeriod"/>
            </a:pPr>
            <a:r>
              <a:rPr lang="en-IN" dirty="0" smtClean="0"/>
              <a:t>Introduce </a:t>
            </a:r>
            <a:r>
              <a:rPr lang="en-IN" dirty="0"/>
              <a:t>some coupons or </a:t>
            </a:r>
            <a:r>
              <a:rPr lang="en-IN" dirty="0" smtClean="0"/>
              <a:t>offers to boost the infrequent rides.</a:t>
            </a:r>
            <a:endParaRPr lang="en-US" dirty="0"/>
          </a:p>
          <a:p>
            <a:endParaRPr lang="en-US" dirty="0"/>
          </a:p>
        </p:txBody>
      </p:sp>
    </p:spTree>
    <p:extLst>
      <p:ext uri="{BB962C8B-B14F-4D97-AF65-F5344CB8AC3E}">
        <p14:creationId xmlns:p14="http://schemas.microsoft.com/office/powerpoint/2010/main" xmlns="" val="24614297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of rides</a:t>
            </a:r>
            <a:endParaRPr lang="en-US" dirty="0"/>
          </a:p>
        </p:txBody>
      </p:sp>
      <p:sp>
        <p:nvSpPr>
          <p:cNvPr id="3" name="Content Placeholder 2"/>
          <p:cNvSpPr>
            <a:spLocks noGrp="1"/>
          </p:cNvSpPr>
          <p:nvPr>
            <p:ph idx="1"/>
          </p:nvPr>
        </p:nvSpPr>
        <p:spPr/>
        <p:txBody>
          <a:bodyPr>
            <a:normAutofit/>
          </a:bodyPr>
          <a:lstStyle/>
          <a:p>
            <a:pPr>
              <a:buNone/>
            </a:pPr>
            <a:r>
              <a:rPr lang="en-US" sz="3600" dirty="0" smtClean="0"/>
              <a:t>We have clustered the rides based on the frequency of complaints.</a:t>
            </a:r>
          </a:p>
          <a:p>
            <a:pPr marL="0" indent="0">
              <a:spcAft>
                <a:spcPts val="2400"/>
              </a:spcAft>
              <a:buFont typeface="Wingdings" pitchFamily="2" charset="2"/>
              <a:buChar char="q"/>
            </a:pPr>
            <a:r>
              <a:rPr lang="en-US" dirty="0" smtClean="0"/>
              <a:t>Technique used- We have used DBSCAN (Density Based Spatial Clustering of Applications with Noise)  for clustering the rides.</a:t>
            </a:r>
          </a:p>
          <a:p>
            <a:pPr marL="0" indent="0">
              <a:spcAft>
                <a:spcPts val="2400"/>
              </a:spcAft>
              <a:buNone/>
            </a:pPr>
            <a:r>
              <a:rPr lang="en-US" dirty="0" smtClean="0"/>
              <a:t>The algorithm is very suitable for finding clusters of arbitrary shapes.</a:t>
            </a:r>
          </a:p>
          <a:p>
            <a:pPr marL="0" indent="0">
              <a:spcAft>
                <a:spcPts val="2400"/>
              </a:spcAft>
              <a:buNone/>
            </a:pPr>
            <a:r>
              <a:rPr lang="en-US" dirty="0" smtClean="0"/>
              <a:t> </a:t>
            </a:r>
          </a:p>
        </p:txBody>
      </p:sp>
    </p:spTree>
    <p:extLst>
      <p:ext uri="{BB962C8B-B14F-4D97-AF65-F5344CB8AC3E}">
        <p14:creationId xmlns:p14="http://schemas.microsoft.com/office/powerpoint/2010/main" xmlns="" val="2156662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the rides</a:t>
            </a:r>
            <a:endParaRPr lang="en-US" dirty="0"/>
          </a:p>
        </p:txBody>
      </p:sp>
      <p:sp>
        <p:nvSpPr>
          <p:cNvPr id="3" name="Content Placeholder 2"/>
          <p:cNvSpPr>
            <a:spLocks noGrp="1"/>
          </p:cNvSpPr>
          <p:nvPr>
            <p:ph idx="1"/>
          </p:nvPr>
        </p:nvSpPr>
        <p:spPr/>
        <p:txBody>
          <a:bodyPr/>
          <a:lstStyle/>
          <a:p>
            <a:pPr marL="0" indent="0">
              <a:buFont typeface="Wingdings" pitchFamily="2" charset="2"/>
              <a:buChar char="q"/>
            </a:pPr>
            <a:r>
              <a:rPr lang="en-US" b="1" dirty="0" smtClean="0"/>
              <a:t>Data set schema</a:t>
            </a:r>
            <a:r>
              <a:rPr lang="en-US" dirty="0" smtClean="0"/>
              <a:t>:</a:t>
            </a:r>
          </a:p>
          <a:p>
            <a:pPr marL="0" indent="0">
              <a:buNone/>
            </a:pPr>
            <a:r>
              <a:rPr lang="en-US" dirty="0" smtClean="0"/>
              <a:t>    </a:t>
            </a:r>
            <a:r>
              <a:rPr lang="en-IN" dirty="0"/>
              <a:t>We have used a complaint table with the following attributes:</a:t>
            </a:r>
            <a:endParaRPr lang="en-US" dirty="0"/>
          </a:p>
          <a:p>
            <a:pPr lvl="1"/>
            <a:r>
              <a:rPr lang="en-IN" dirty="0" err="1"/>
              <a:t>Complaint_no</a:t>
            </a:r>
            <a:r>
              <a:rPr lang="en-IN" dirty="0"/>
              <a:t>.: this attribute maintains the complaint number of a complaint uniquely.</a:t>
            </a:r>
            <a:endParaRPr lang="en-US" dirty="0"/>
          </a:p>
          <a:p>
            <a:pPr lvl="1"/>
            <a:r>
              <a:rPr lang="en-IN" dirty="0" err="1"/>
              <a:t>Location_x</a:t>
            </a:r>
            <a:r>
              <a:rPr lang="en-IN" dirty="0"/>
              <a:t>: this attribute stores the x-coordinate of a ride or point in the area of amusement park relatively.</a:t>
            </a:r>
            <a:endParaRPr lang="en-US" dirty="0"/>
          </a:p>
          <a:p>
            <a:pPr lvl="1"/>
            <a:r>
              <a:rPr lang="en-IN" dirty="0" err="1"/>
              <a:t>Location_y</a:t>
            </a:r>
            <a:r>
              <a:rPr lang="en-IN" dirty="0"/>
              <a:t>: this attribute stores the y-coordinate of a ride or point in the area of amusement park relatively.</a:t>
            </a:r>
            <a:endParaRPr lang="en-US" dirty="0"/>
          </a:p>
          <a:p>
            <a:pPr marL="0" indent="0">
              <a:buNone/>
            </a:pPr>
            <a:endParaRPr lang="en-US" dirty="0"/>
          </a:p>
        </p:txBody>
      </p:sp>
    </p:spTree>
    <p:extLst>
      <p:ext uri="{BB962C8B-B14F-4D97-AF65-F5344CB8AC3E}">
        <p14:creationId xmlns:p14="http://schemas.microsoft.com/office/powerpoint/2010/main" xmlns="" val="10410459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the rides</a:t>
            </a:r>
            <a:endParaRPr lang="en-US" dirty="0"/>
          </a:p>
        </p:txBody>
      </p:sp>
      <p:sp>
        <p:nvSpPr>
          <p:cNvPr id="5" name="TextBox 4"/>
          <p:cNvSpPr txBox="1"/>
          <p:nvPr/>
        </p:nvSpPr>
        <p:spPr>
          <a:xfrm>
            <a:off x="3448594" y="6204857"/>
            <a:ext cx="4036423" cy="369332"/>
          </a:xfrm>
          <a:prstGeom prst="rect">
            <a:avLst/>
          </a:prstGeom>
          <a:noFill/>
        </p:spPr>
        <p:txBody>
          <a:bodyPr wrap="square" rtlCol="0">
            <a:spAutoFit/>
          </a:bodyPr>
          <a:lstStyle/>
          <a:p>
            <a:r>
              <a:rPr lang="en-US" b="1" i="1" dirty="0" smtClean="0"/>
              <a:t>                           Complaint Dataset.</a:t>
            </a:r>
            <a:endParaRPr lang="en-IN" b="1" i="1" dirty="0"/>
          </a:p>
        </p:txBody>
      </p:sp>
      <p:pic>
        <p:nvPicPr>
          <p:cNvPr id="9" name="Content Placeholder 8" descr="Untitled.png"/>
          <p:cNvPicPr>
            <a:picLocks noGrp="1" noChangeAspect="1"/>
          </p:cNvPicPr>
          <p:nvPr>
            <p:ph idx="1"/>
          </p:nvPr>
        </p:nvPicPr>
        <p:blipFill>
          <a:blip r:embed="rId2" cstate="print"/>
          <a:stretch>
            <a:fillRect/>
          </a:stretch>
        </p:blipFill>
        <p:spPr>
          <a:xfrm>
            <a:off x="3257670" y="1575185"/>
            <a:ext cx="5007097" cy="4611442"/>
          </a:xfrm>
        </p:spPr>
      </p:pic>
    </p:spTree>
    <p:extLst>
      <p:ext uri="{BB962C8B-B14F-4D97-AF65-F5344CB8AC3E}">
        <p14:creationId xmlns:p14="http://schemas.microsoft.com/office/powerpoint/2010/main" xmlns="" val="6920022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DBSCAN Algorithm</a:t>
            </a:r>
            <a:endParaRPr lang="en-US" dirty="0"/>
          </a:p>
        </p:txBody>
      </p:sp>
      <p:sp>
        <p:nvSpPr>
          <p:cNvPr id="3" name="Content Placeholder 2"/>
          <p:cNvSpPr>
            <a:spLocks noGrp="1"/>
          </p:cNvSpPr>
          <p:nvPr>
            <p:ph idx="1"/>
          </p:nvPr>
        </p:nvSpPr>
        <p:spPr/>
        <p:txBody>
          <a:bodyPr/>
          <a:lstStyle/>
          <a:p>
            <a:pPr marL="533400" indent="-533400">
              <a:buFont typeface="Monotype Sorts" pitchFamily="2" charset="2"/>
              <a:buAutoNum type="arabicPeriod"/>
            </a:pPr>
            <a:r>
              <a:rPr lang="en-US" sz="2400" dirty="0"/>
              <a:t>Create a graph whose nodes are the points to be clustered</a:t>
            </a:r>
          </a:p>
          <a:p>
            <a:pPr marL="533400" indent="-533400">
              <a:buFont typeface="Monotype Sorts" pitchFamily="2" charset="2"/>
              <a:buAutoNum type="arabicPeriod"/>
            </a:pPr>
            <a:r>
              <a:rPr lang="en-US" sz="2400" dirty="0"/>
              <a:t>For each core-point c create an edge from c to every point p in the </a:t>
            </a:r>
            <a:r>
              <a:rPr lang="en-US" sz="2400" dirty="0">
                <a:sym typeface="Symbol" pitchFamily="18" charset="2"/>
              </a:rPr>
              <a:t>-neighborhood of c</a:t>
            </a:r>
          </a:p>
          <a:p>
            <a:pPr marL="533400" indent="-533400">
              <a:buFont typeface="Monotype Sorts" pitchFamily="2" charset="2"/>
              <a:buAutoNum type="arabicPeriod"/>
            </a:pPr>
            <a:r>
              <a:rPr lang="en-US" sz="2400" dirty="0">
                <a:sym typeface="Symbol" pitchFamily="18" charset="2"/>
              </a:rPr>
              <a:t>Set N to the nodes of the graph; </a:t>
            </a:r>
          </a:p>
          <a:p>
            <a:pPr marL="533400" indent="-533400">
              <a:buFont typeface="Monotype Sorts" pitchFamily="2" charset="2"/>
              <a:buAutoNum type="arabicPeriod"/>
            </a:pPr>
            <a:r>
              <a:rPr lang="en-US" sz="2400" dirty="0">
                <a:sym typeface="Symbol" pitchFamily="18" charset="2"/>
              </a:rPr>
              <a:t>If N does not contain any core points terminate</a:t>
            </a:r>
          </a:p>
          <a:p>
            <a:pPr marL="533400" indent="-533400">
              <a:buFont typeface="Monotype Sorts" pitchFamily="2" charset="2"/>
              <a:buAutoNum type="arabicPeriod"/>
            </a:pPr>
            <a:r>
              <a:rPr lang="en-US" sz="2400" dirty="0">
                <a:sym typeface="Symbol" pitchFamily="18" charset="2"/>
              </a:rPr>
              <a:t>Pick a core point c in N</a:t>
            </a:r>
          </a:p>
          <a:p>
            <a:pPr marL="533400" indent="-533400">
              <a:buFont typeface="Monotype Sorts" pitchFamily="2" charset="2"/>
              <a:buAutoNum type="arabicPeriod"/>
            </a:pPr>
            <a:r>
              <a:rPr lang="en-US" sz="2400" dirty="0">
                <a:sym typeface="Symbol" pitchFamily="18" charset="2"/>
              </a:rPr>
              <a:t>Let X be the set of nodes that can be reached from c by going forward; </a:t>
            </a:r>
          </a:p>
          <a:p>
            <a:pPr marL="1179576" lvl="2" indent="-457200">
              <a:buFont typeface="Monotype Sorts" pitchFamily="2" charset="2"/>
              <a:buAutoNum type="arabicPeriod"/>
            </a:pPr>
            <a:r>
              <a:rPr lang="en-US" dirty="0">
                <a:sym typeface="Symbol" pitchFamily="18" charset="2"/>
              </a:rPr>
              <a:t>create a cluster containing X{c}</a:t>
            </a:r>
          </a:p>
          <a:p>
            <a:pPr marL="1179576" lvl="2" indent="-457200">
              <a:buFont typeface="Monotype Sorts" pitchFamily="2" charset="2"/>
              <a:buAutoNum type="arabicPeriod"/>
            </a:pPr>
            <a:r>
              <a:rPr lang="en-US" dirty="0">
                <a:sym typeface="Symbol" pitchFamily="18" charset="2"/>
              </a:rPr>
              <a:t>N=N/(X{c}) </a:t>
            </a:r>
          </a:p>
          <a:p>
            <a:pPr marL="533400" indent="-533400">
              <a:buFont typeface="Monotype Sorts" pitchFamily="2" charset="2"/>
              <a:buAutoNum type="arabicPeriod"/>
            </a:pPr>
            <a:r>
              <a:rPr lang="en-US" sz="2400" dirty="0">
                <a:sym typeface="Symbol" pitchFamily="18" charset="2"/>
              </a:rPr>
              <a:t>Continue with step </a:t>
            </a:r>
            <a:r>
              <a:rPr lang="en-US" sz="2400" dirty="0" smtClean="0">
                <a:sym typeface="Symbol" pitchFamily="18" charset="2"/>
              </a:rPr>
              <a:t>4</a:t>
            </a:r>
            <a:endParaRPr lang="en-US" sz="2400" dirty="0">
              <a:sym typeface="Symbol" pitchFamily="18" charset="2"/>
            </a:endParaRPr>
          </a:p>
        </p:txBody>
      </p:sp>
    </p:spTree>
    <p:extLst>
      <p:ext uri="{BB962C8B-B14F-4D97-AF65-F5344CB8AC3E}">
        <p14:creationId xmlns:p14="http://schemas.microsoft.com/office/powerpoint/2010/main" xmlns="" val="9613346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sp>
        <p:nvSpPr>
          <p:cNvPr id="3" name="Content Placeholder 2"/>
          <p:cNvSpPr>
            <a:spLocks noGrp="1"/>
          </p:cNvSpPr>
          <p:nvPr>
            <p:ph idx="1"/>
          </p:nvPr>
        </p:nvSpPr>
        <p:spPr/>
        <p:txBody>
          <a:bodyPr/>
          <a:lstStyle/>
          <a:p>
            <a:pPr marL="482600" indent="-533400">
              <a:lnSpc>
                <a:spcPct val="90000"/>
              </a:lnSpc>
              <a:defRPr/>
            </a:pPr>
            <a:endParaRPr lang="en-US" dirty="0"/>
          </a:p>
          <a:p>
            <a:pPr marL="482600" indent="-533400">
              <a:lnSpc>
                <a:spcPct val="90000"/>
              </a:lnSpc>
              <a:defRPr/>
            </a:pPr>
            <a:r>
              <a:rPr lang="en-US" u="sng" dirty="0"/>
              <a:t>Time Complexity</a:t>
            </a:r>
            <a:r>
              <a:rPr lang="en-US" dirty="0"/>
              <a:t>: O(n</a:t>
            </a:r>
            <a:r>
              <a:rPr lang="en-US" baseline="30000" dirty="0"/>
              <a:t>2</a:t>
            </a:r>
            <a:r>
              <a:rPr lang="en-US" dirty="0"/>
              <a:t>)</a:t>
            </a:r>
            <a:r>
              <a:rPr lang="en-US" dirty="0">
                <a:cs typeface="Times New Roman"/>
              </a:rPr>
              <a:t>—for each point it has to be determined if it is a core point</a:t>
            </a:r>
            <a:r>
              <a:rPr lang="en-US" dirty="0"/>
              <a:t>, can be reduced to O(n*log(n)) in lower dimensional spaces by using efficient data structures (n is the number of objects to be clustered); </a:t>
            </a:r>
            <a:endParaRPr lang="en-US" dirty="0" smtClean="0"/>
          </a:p>
          <a:p>
            <a:pPr marL="482600" indent="-533400">
              <a:lnSpc>
                <a:spcPct val="90000"/>
              </a:lnSpc>
              <a:defRPr/>
            </a:pPr>
            <a:endParaRPr lang="en-US" dirty="0"/>
          </a:p>
          <a:p>
            <a:pPr marL="482600" indent="-533400">
              <a:lnSpc>
                <a:spcPct val="90000"/>
              </a:lnSpc>
              <a:defRPr/>
            </a:pPr>
            <a:r>
              <a:rPr lang="en-US" u="sng" dirty="0"/>
              <a:t>Space Complexity</a:t>
            </a:r>
            <a:r>
              <a:rPr lang="en-US" dirty="0"/>
              <a:t>: O(n).</a:t>
            </a:r>
          </a:p>
          <a:p>
            <a:pPr marL="533400" indent="-533400">
              <a:lnSpc>
                <a:spcPct val="90000"/>
              </a:lnSpc>
              <a:buFont typeface="Wingdings" pitchFamily="2" charset="2"/>
              <a:buNone/>
              <a:defRPr/>
            </a:pPr>
            <a:endParaRPr lang="en-US" sz="2800" dirty="0"/>
          </a:p>
        </p:txBody>
      </p:sp>
    </p:spTree>
    <p:extLst>
      <p:ext uri="{BB962C8B-B14F-4D97-AF65-F5344CB8AC3E}">
        <p14:creationId xmlns:p14="http://schemas.microsoft.com/office/powerpoint/2010/main" xmlns="" val="37422232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why we used only DBSCAN?</a:t>
            </a:r>
            <a:endParaRPr lang="en-US" dirty="0"/>
          </a:p>
        </p:txBody>
      </p:sp>
      <p:sp>
        <p:nvSpPr>
          <p:cNvPr id="3" name="Content Placeholder 2"/>
          <p:cNvSpPr>
            <a:spLocks noGrp="1"/>
          </p:cNvSpPr>
          <p:nvPr>
            <p:ph idx="1"/>
          </p:nvPr>
        </p:nvSpPr>
        <p:spPr/>
        <p:txBody>
          <a:bodyPr>
            <a:normAutofit/>
          </a:bodyPr>
          <a:lstStyle/>
          <a:p>
            <a:pPr marL="482600" indent="-533400">
              <a:lnSpc>
                <a:spcPct val="90000"/>
              </a:lnSpc>
              <a:defRPr/>
            </a:pPr>
            <a:r>
              <a:rPr lang="en-US" u="sng" dirty="0" smtClean="0"/>
              <a:t>Suitable because:</a:t>
            </a:r>
            <a:r>
              <a:rPr lang="en-US" dirty="0" smtClean="0"/>
              <a:t> </a:t>
            </a:r>
          </a:p>
          <a:p>
            <a:pPr marL="1234440" lvl="3" indent="-457200">
              <a:lnSpc>
                <a:spcPct val="90000"/>
              </a:lnSpc>
              <a:buFont typeface="Wingdings" pitchFamily="2" charset="2"/>
              <a:buChar char="ü"/>
              <a:defRPr/>
            </a:pPr>
            <a:r>
              <a:rPr lang="en-US" sz="2800" dirty="0" smtClean="0"/>
              <a:t>We can </a:t>
            </a:r>
            <a:r>
              <a:rPr lang="en-US" sz="2800" dirty="0"/>
              <a:t>detect arbitrary shapes, </a:t>
            </a:r>
            <a:endParaRPr lang="en-US" sz="2800" dirty="0" smtClean="0"/>
          </a:p>
          <a:p>
            <a:pPr marL="1234440" lvl="3" indent="-457200">
              <a:lnSpc>
                <a:spcPct val="90000"/>
              </a:lnSpc>
              <a:buFont typeface="Wingdings" pitchFamily="2" charset="2"/>
              <a:buChar char="ü"/>
              <a:defRPr/>
            </a:pPr>
            <a:r>
              <a:rPr lang="en-US" sz="2800" dirty="0" smtClean="0"/>
              <a:t>not very </a:t>
            </a:r>
            <a:r>
              <a:rPr lang="en-US" sz="2800" dirty="0"/>
              <a:t>sensitive to </a:t>
            </a:r>
            <a:r>
              <a:rPr lang="en-US" sz="2800" dirty="0" smtClean="0"/>
              <a:t>noise,</a:t>
            </a:r>
          </a:p>
          <a:p>
            <a:pPr marL="1234440" lvl="3" indent="-457200">
              <a:lnSpc>
                <a:spcPct val="90000"/>
              </a:lnSpc>
              <a:buFont typeface="Wingdings" pitchFamily="2" charset="2"/>
              <a:buChar char="ü"/>
              <a:defRPr/>
            </a:pPr>
            <a:r>
              <a:rPr lang="en-US" sz="2800" dirty="0" smtClean="0"/>
              <a:t>supports </a:t>
            </a:r>
            <a:r>
              <a:rPr lang="en-US" sz="2800" dirty="0"/>
              <a:t>outlier detection, </a:t>
            </a:r>
            <a:endParaRPr lang="en-US" sz="2800" dirty="0" smtClean="0"/>
          </a:p>
          <a:p>
            <a:pPr marL="1234440" lvl="3" indent="-457200">
              <a:lnSpc>
                <a:spcPct val="90000"/>
              </a:lnSpc>
              <a:buFont typeface="Wingdings" pitchFamily="2" charset="2"/>
              <a:buChar char="ü"/>
              <a:defRPr/>
            </a:pPr>
            <a:r>
              <a:rPr lang="en-US" sz="2800" dirty="0" smtClean="0"/>
              <a:t>complexity </a:t>
            </a:r>
            <a:r>
              <a:rPr lang="en-US" sz="2800" dirty="0"/>
              <a:t>is kind of okay, </a:t>
            </a:r>
            <a:endParaRPr lang="en-US" sz="2800" dirty="0" smtClean="0"/>
          </a:p>
          <a:p>
            <a:pPr marL="1234440" lvl="3" indent="-457200">
              <a:lnSpc>
                <a:spcPct val="90000"/>
              </a:lnSpc>
              <a:buFont typeface="Wingdings" pitchFamily="2" charset="2"/>
              <a:buChar char="ü"/>
              <a:defRPr/>
            </a:pPr>
            <a:r>
              <a:rPr lang="en-US" sz="2800" dirty="0" smtClean="0"/>
              <a:t>beside </a:t>
            </a:r>
            <a:r>
              <a:rPr lang="en-US" sz="2800" dirty="0"/>
              <a:t>K-means the second most used clustering algorithm</a:t>
            </a:r>
            <a:r>
              <a:rPr lang="en-US" sz="2800" dirty="0" smtClean="0"/>
              <a:t>.</a:t>
            </a:r>
          </a:p>
          <a:p>
            <a:pPr marL="533400" indent="-533400">
              <a:lnSpc>
                <a:spcPct val="90000"/>
              </a:lnSpc>
              <a:buFont typeface="Wingdings" pitchFamily="2" charset="2"/>
              <a:buNone/>
              <a:defRPr/>
            </a:pPr>
            <a:endParaRPr lang="en-US" sz="3600" dirty="0"/>
          </a:p>
          <a:p>
            <a:endParaRPr lang="en-US" dirty="0"/>
          </a:p>
        </p:txBody>
      </p:sp>
    </p:spTree>
    <p:extLst>
      <p:ext uri="{BB962C8B-B14F-4D97-AF65-F5344CB8AC3E}">
        <p14:creationId xmlns:p14="http://schemas.microsoft.com/office/powerpoint/2010/main" xmlns="" val="12733710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Clustered View</a:t>
            </a:r>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76754" y="1594705"/>
            <a:ext cx="8686800" cy="4981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915212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Clustered View (Using Rides)</a:t>
            </a:r>
            <a:endParaRPr lang="en-US" dirty="0"/>
          </a:p>
        </p:txBody>
      </p:sp>
      <p:sp>
        <p:nvSpPr>
          <p:cNvPr id="3" name="Content Placeholder 2"/>
          <p:cNvSpPr>
            <a:spLocks noGrp="1"/>
          </p:cNvSpPr>
          <p:nvPr>
            <p:ph idx="1"/>
          </p:nvPr>
        </p:nvSpPr>
        <p:spPr/>
        <p:txBody>
          <a:bodyPr/>
          <a:lstStyle/>
          <a:p>
            <a:pPr marL="0" indent="0">
              <a:buFont typeface="Wingdings" pitchFamily="2" charset="2"/>
              <a:buChar char="q"/>
            </a:pPr>
            <a:r>
              <a:rPr lang="en-US" dirty="0" smtClean="0"/>
              <a:t>Results:</a:t>
            </a:r>
          </a:p>
          <a:p>
            <a:pPr marL="0" indent="0">
              <a:buFont typeface="Wingdings" pitchFamily="2" charset="2"/>
              <a:buChar char="q"/>
            </a:pPr>
            <a:endParaRPr lang="en-US" dirty="0"/>
          </a:p>
        </p:txBody>
      </p:sp>
      <p:graphicFrame>
        <p:nvGraphicFramePr>
          <p:cNvPr id="4" name="Chart 3"/>
          <p:cNvGraphicFramePr/>
          <p:nvPr/>
        </p:nvGraphicFramePr>
        <p:xfrm>
          <a:off x="1907177" y="2351313"/>
          <a:ext cx="8490857" cy="424542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nvGraphicFramePr>
        <p:xfrm>
          <a:off x="1763486" y="2150473"/>
          <a:ext cx="9117873" cy="44723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2489710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Clustering the rides</a:t>
            </a:r>
            <a:endParaRPr lang="en-US" dirty="0"/>
          </a:p>
        </p:txBody>
      </p:sp>
      <p:sp>
        <p:nvSpPr>
          <p:cNvPr id="3" name="Content Placeholder 2"/>
          <p:cNvSpPr>
            <a:spLocks noGrp="1"/>
          </p:cNvSpPr>
          <p:nvPr>
            <p:ph idx="1"/>
          </p:nvPr>
        </p:nvSpPr>
        <p:spPr/>
        <p:txBody>
          <a:bodyPr/>
          <a:lstStyle/>
          <a:p>
            <a:pPr marL="0" indent="0">
              <a:buFont typeface="Wingdings" pitchFamily="2" charset="2"/>
              <a:buChar char="q"/>
            </a:pPr>
            <a:r>
              <a:rPr lang="en-US" dirty="0" smtClean="0"/>
              <a:t>  Applications of the result : </a:t>
            </a:r>
          </a:p>
          <a:p>
            <a:pPr lvl="1"/>
            <a:r>
              <a:rPr lang="en-IN" dirty="0" smtClean="0"/>
              <a:t>Using </a:t>
            </a:r>
            <a:r>
              <a:rPr lang="en-IN" dirty="0"/>
              <a:t>the DBSCAN algorithm we can find the areas in the park that are more prone to accidents. </a:t>
            </a:r>
            <a:r>
              <a:rPr lang="en-US" dirty="0" smtClean="0"/>
              <a:t> </a:t>
            </a:r>
            <a:endParaRPr lang="en-US" dirty="0"/>
          </a:p>
          <a:p>
            <a:pPr lvl="1"/>
            <a:r>
              <a:rPr lang="en-IN" dirty="0" smtClean="0"/>
              <a:t>We </a:t>
            </a:r>
            <a:r>
              <a:rPr lang="en-IN" dirty="0"/>
              <a:t>can employ guards in that area.</a:t>
            </a:r>
            <a:endParaRPr lang="en-US" dirty="0"/>
          </a:p>
          <a:p>
            <a:pPr lvl="1"/>
            <a:r>
              <a:rPr lang="en-IN" dirty="0" smtClean="0"/>
              <a:t> </a:t>
            </a:r>
            <a:r>
              <a:rPr lang="en-IN" dirty="0"/>
              <a:t>We can put up first-aid services and/or ambulance within the approachable distance.</a:t>
            </a:r>
            <a:endParaRPr lang="en-US" dirty="0"/>
          </a:p>
          <a:p>
            <a:pPr lvl="1"/>
            <a:r>
              <a:rPr lang="en-IN" dirty="0" smtClean="0"/>
              <a:t> </a:t>
            </a:r>
            <a:r>
              <a:rPr lang="en-IN" dirty="0"/>
              <a:t>We may increase the frequency of maintenance of the rides.</a:t>
            </a:r>
            <a:endParaRPr lang="en-US" dirty="0"/>
          </a:p>
          <a:p>
            <a:pPr marL="0" indent="0">
              <a:buNone/>
            </a:pPr>
            <a:endParaRPr lang="en-US" dirty="0"/>
          </a:p>
        </p:txBody>
      </p:sp>
    </p:spTree>
    <p:extLst>
      <p:ext uri="{BB962C8B-B14F-4D97-AF65-F5344CB8AC3E}">
        <p14:creationId xmlns:p14="http://schemas.microsoft.com/office/powerpoint/2010/main" xmlns="" val="2211120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pPr marL="0" indent="0"/>
            <a:r>
              <a:rPr lang="en-IN" dirty="0" smtClean="0"/>
              <a:t>AIM: To develop </a:t>
            </a:r>
            <a:r>
              <a:rPr lang="en-IN" dirty="0"/>
              <a:t>an effective </a:t>
            </a:r>
            <a:r>
              <a:rPr lang="en-IN" dirty="0" smtClean="0"/>
              <a:t>management </a:t>
            </a:r>
            <a:r>
              <a:rPr lang="en-IN" dirty="0"/>
              <a:t>and business plan for </a:t>
            </a:r>
            <a:r>
              <a:rPr lang="en-IN" dirty="0" smtClean="0"/>
              <a:t>an amusement park.</a:t>
            </a:r>
          </a:p>
          <a:p>
            <a:pPr marL="0" indent="0"/>
            <a:endParaRPr lang="en-IN" dirty="0" smtClean="0"/>
          </a:p>
          <a:p>
            <a:pPr marL="0" indent="0"/>
            <a:r>
              <a:rPr lang="en-IN" dirty="0" smtClean="0"/>
              <a:t>Techniques used: Association </a:t>
            </a:r>
            <a:r>
              <a:rPr lang="en-IN" dirty="0"/>
              <a:t>rule mining and </a:t>
            </a:r>
            <a:r>
              <a:rPr lang="en-IN" dirty="0" smtClean="0"/>
              <a:t>Clustering.</a:t>
            </a:r>
          </a:p>
          <a:p>
            <a:pPr marL="0" indent="0">
              <a:buNone/>
            </a:pPr>
            <a:endParaRPr lang="en-IN" dirty="0" smtClean="0"/>
          </a:p>
          <a:p>
            <a:pPr marL="0" indent="0"/>
            <a:r>
              <a:rPr lang="en-IN" dirty="0" smtClean="0"/>
              <a:t>Additionally, classification can be used. </a:t>
            </a:r>
            <a:endParaRPr lang="en-US" dirty="0"/>
          </a:p>
        </p:txBody>
      </p:sp>
    </p:spTree>
    <p:extLst>
      <p:ext uri="{BB962C8B-B14F-4D97-AF65-F5344CB8AC3E}">
        <p14:creationId xmlns:p14="http://schemas.microsoft.com/office/powerpoint/2010/main" xmlns="" val="39988629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66775" y="1546713"/>
            <a:ext cx="10153650" cy="5229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Oval 2"/>
          <p:cNvSpPr/>
          <p:nvPr/>
        </p:nvSpPr>
        <p:spPr>
          <a:xfrm>
            <a:off x="4302370" y="2332525"/>
            <a:ext cx="3071446" cy="1828800"/>
          </a:xfrm>
          <a:prstGeom prst="ellipse">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20187009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the rides to form zones</a:t>
            </a:r>
            <a:endParaRPr lang="en-US" dirty="0"/>
          </a:p>
        </p:txBody>
      </p:sp>
      <p:sp>
        <p:nvSpPr>
          <p:cNvPr id="3" name="Content Placeholder 2"/>
          <p:cNvSpPr>
            <a:spLocks noGrp="1"/>
          </p:cNvSpPr>
          <p:nvPr>
            <p:ph idx="1"/>
          </p:nvPr>
        </p:nvSpPr>
        <p:spPr/>
        <p:txBody>
          <a:bodyPr/>
          <a:lstStyle/>
          <a:p>
            <a:pPr algn="just">
              <a:buFont typeface="Wingdings" pitchFamily="2" charset="2"/>
              <a:buChar char="§"/>
            </a:pPr>
            <a:r>
              <a:rPr lang="en-IN" dirty="0" smtClean="0"/>
              <a:t>Rides can be clustered according to age group as well as the danger level in order to form various zones like kids zone.</a:t>
            </a:r>
          </a:p>
          <a:p>
            <a:pPr algn="just">
              <a:buFont typeface="Wingdings" pitchFamily="2" charset="2"/>
              <a:buChar char="§"/>
            </a:pPr>
            <a:endParaRPr lang="en-IN" dirty="0" smtClean="0"/>
          </a:p>
          <a:p>
            <a:pPr algn="just">
              <a:buFont typeface="Wingdings" pitchFamily="2" charset="2"/>
              <a:buChar char="§"/>
            </a:pPr>
            <a:r>
              <a:rPr lang="en-IN" dirty="0" smtClean="0"/>
              <a:t>Suitable algorithms- k-</a:t>
            </a:r>
            <a:r>
              <a:rPr lang="en-IN" dirty="0" err="1" smtClean="0"/>
              <a:t>medoids</a:t>
            </a:r>
            <a:r>
              <a:rPr lang="en-IN" dirty="0" smtClean="0"/>
              <a:t>. </a:t>
            </a:r>
          </a:p>
          <a:p>
            <a:pPr algn="just">
              <a:buFont typeface="Wingdings" pitchFamily="2" charset="2"/>
              <a:buChar char="§"/>
            </a:pPr>
            <a:endParaRPr lang="en-US" dirty="0" smtClean="0"/>
          </a:p>
          <a:p>
            <a:pPr algn="just">
              <a:buFont typeface="Wingdings" pitchFamily="2" charset="2"/>
              <a:buChar char="§"/>
            </a:pPr>
            <a:r>
              <a:rPr lang="en-US" dirty="0" smtClean="0"/>
              <a:t>Why k-</a:t>
            </a:r>
            <a:r>
              <a:rPr lang="en-US" dirty="0" err="1" smtClean="0"/>
              <a:t>medoids</a:t>
            </a:r>
            <a:r>
              <a:rPr lang="en-US" dirty="0" smtClean="0"/>
              <a:t>?</a:t>
            </a:r>
          </a:p>
          <a:p>
            <a:pPr lvl="2" algn="just">
              <a:buFont typeface="Wingdings" pitchFamily="2" charset="2"/>
              <a:buChar char="ü"/>
            </a:pPr>
            <a:r>
              <a:rPr lang="en-US" dirty="0" smtClean="0"/>
              <a:t> Its running time complexity is O(n).</a:t>
            </a:r>
          </a:p>
          <a:p>
            <a:pPr lvl="2" algn="just">
              <a:buFont typeface="Wingdings" pitchFamily="2" charset="2"/>
              <a:buChar char="ü"/>
            </a:pPr>
            <a:r>
              <a:rPr lang="en-US" dirty="0" smtClean="0"/>
              <a:t> It works well with numerical attributes.</a:t>
            </a:r>
            <a:endParaRPr lang="en-US" dirty="0"/>
          </a:p>
        </p:txBody>
      </p:sp>
    </p:spTree>
    <p:extLst>
      <p:ext uri="{BB962C8B-B14F-4D97-AF65-F5344CB8AC3E}">
        <p14:creationId xmlns:p14="http://schemas.microsoft.com/office/powerpoint/2010/main" xmlns="" val="18145013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 Cluster the rides to form zones</a:t>
            </a:r>
            <a:endParaRPr lang="en-IN" dirty="0"/>
          </a:p>
        </p:txBody>
      </p:sp>
      <p:sp>
        <p:nvSpPr>
          <p:cNvPr id="3" name="Content Placeholder 2"/>
          <p:cNvSpPr>
            <a:spLocks noGrp="1"/>
          </p:cNvSpPr>
          <p:nvPr>
            <p:ph idx="1"/>
          </p:nvPr>
        </p:nvSpPr>
        <p:spPr/>
        <p:txBody>
          <a:bodyPr/>
          <a:lstStyle/>
          <a:p>
            <a:pPr>
              <a:buFont typeface="Wingdings" pitchFamily="2" charset="2"/>
              <a:buChar char="§"/>
            </a:pPr>
            <a:r>
              <a:rPr lang="en-US" dirty="0" smtClean="0"/>
              <a:t>Applications-</a:t>
            </a:r>
          </a:p>
          <a:p>
            <a:pPr lvl="1"/>
            <a:r>
              <a:rPr lang="en-US" dirty="0" smtClean="0"/>
              <a:t>Place more caretakers around zones like kids zones.</a:t>
            </a:r>
            <a:endParaRPr lang="en-IN" dirty="0" smtClean="0"/>
          </a:p>
          <a:p>
            <a:pPr lvl="1"/>
            <a:r>
              <a:rPr lang="en-US" dirty="0" smtClean="0"/>
              <a:t>Place washrooms close to the kid zone.</a:t>
            </a:r>
            <a:endParaRPr lang="en-IN" dirty="0" smtClean="0"/>
          </a:p>
          <a:p>
            <a:pPr lvl="1"/>
            <a:r>
              <a:rPr lang="en-US" dirty="0" smtClean="0"/>
              <a:t>The food stalls can vary the kind of food they offer based on the zones they are in.</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Frequent patterns on age groups</a:t>
            </a:r>
            <a:endParaRPr lang="en-IN" dirty="0"/>
          </a:p>
        </p:txBody>
      </p:sp>
      <p:sp>
        <p:nvSpPr>
          <p:cNvPr id="3" name="Content Placeholder 2"/>
          <p:cNvSpPr>
            <a:spLocks noGrp="1"/>
          </p:cNvSpPr>
          <p:nvPr>
            <p:ph idx="1"/>
          </p:nvPr>
        </p:nvSpPr>
        <p:spPr/>
        <p:txBody>
          <a:bodyPr/>
          <a:lstStyle/>
          <a:p>
            <a:r>
              <a:rPr lang="en-IN" dirty="0" smtClean="0"/>
              <a:t>We can monitor the frequency of arrival of different age groups on special days/occasion for last few years.</a:t>
            </a:r>
          </a:p>
          <a:p>
            <a:endParaRPr lang="en-US" dirty="0" smtClean="0"/>
          </a:p>
          <a:p>
            <a:r>
              <a:rPr lang="en-US" dirty="0" smtClean="0"/>
              <a:t>Find frequent patterns on age and determine what could be the best times to offer various special schemes so as to increase profit.</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Frequent </a:t>
            </a:r>
            <a:r>
              <a:rPr lang="en-US" dirty="0" smtClean="0"/>
              <a:t>patterns on age groups</a:t>
            </a:r>
            <a:endParaRPr lang="en-IN" dirty="0"/>
          </a:p>
        </p:txBody>
      </p:sp>
      <p:sp>
        <p:nvSpPr>
          <p:cNvPr id="3" name="Content Placeholder 2"/>
          <p:cNvSpPr>
            <a:spLocks noGrp="1"/>
          </p:cNvSpPr>
          <p:nvPr>
            <p:ph idx="1"/>
          </p:nvPr>
        </p:nvSpPr>
        <p:spPr/>
        <p:txBody>
          <a:bodyPr/>
          <a:lstStyle/>
          <a:p>
            <a:r>
              <a:rPr lang="en-US" dirty="0" smtClean="0"/>
              <a:t>Applications-</a:t>
            </a:r>
          </a:p>
          <a:p>
            <a:pPr>
              <a:buNone/>
            </a:pPr>
            <a:endParaRPr lang="en-US" dirty="0" smtClean="0"/>
          </a:p>
          <a:p>
            <a:pPr lvl="1"/>
            <a:r>
              <a:rPr lang="en-IN" dirty="0" smtClean="0"/>
              <a:t>Introduce some discount coupons or catchy offers for frequent age groups to encourage them.</a:t>
            </a:r>
          </a:p>
          <a:p>
            <a:pPr lvl="1"/>
            <a:endParaRPr lang="en-IN" dirty="0" smtClean="0"/>
          </a:p>
          <a:p>
            <a:pPr lvl="1"/>
            <a:r>
              <a:rPr lang="en-IN" dirty="0" smtClean="0"/>
              <a:t>For infrequent age groups we may keep some special shows targeting that particular age group so as to step-up their frequency. </a:t>
            </a:r>
          </a:p>
          <a:p>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 the load patterns</a:t>
            </a:r>
            <a:endParaRPr lang="en-IN" dirty="0"/>
          </a:p>
        </p:txBody>
      </p:sp>
      <p:sp>
        <p:nvSpPr>
          <p:cNvPr id="3" name="Content Placeholder 2"/>
          <p:cNvSpPr>
            <a:spLocks noGrp="1"/>
          </p:cNvSpPr>
          <p:nvPr>
            <p:ph idx="1"/>
          </p:nvPr>
        </p:nvSpPr>
        <p:spPr/>
        <p:txBody>
          <a:bodyPr/>
          <a:lstStyle/>
          <a:p>
            <a:r>
              <a:rPr lang="en-US" dirty="0" smtClean="0"/>
              <a:t>Based on the load and frequency of a particular age group we can determine the optimal amount of resources required.</a:t>
            </a:r>
          </a:p>
          <a:p>
            <a:endParaRPr lang="en-US" dirty="0" smtClean="0"/>
          </a:p>
          <a:p>
            <a:r>
              <a:rPr lang="en-IN" dirty="0" smtClean="0"/>
              <a:t>We can use classification and prediction to predict the various load patterns based on the historic data.</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 the load patterns</a:t>
            </a:r>
            <a:endParaRPr lang="en-IN" dirty="0"/>
          </a:p>
        </p:txBody>
      </p:sp>
      <p:sp>
        <p:nvSpPr>
          <p:cNvPr id="3" name="Content Placeholder 2"/>
          <p:cNvSpPr>
            <a:spLocks noGrp="1"/>
          </p:cNvSpPr>
          <p:nvPr>
            <p:ph idx="1"/>
          </p:nvPr>
        </p:nvSpPr>
        <p:spPr/>
        <p:txBody>
          <a:bodyPr/>
          <a:lstStyle/>
          <a:p>
            <a:r>
              <a:rPr lang="en-US" dirty="0" smtClean="0"/>
              <a:t>Applications-</a:t>
            </a:r>
          </a:p>
          <a:p>
            <a:pPr>
              <a:buNone/>
            </a:pPr>
            <a:endParaRPr lang="en-US" dirty="0" smtClean="0"/>
          </a:p>
          <a:p>
            <a:pPr lvl="1"/>
            <a:r>
              <a:rPr lang="en-IN" dirty="0" smtClean="0"/>
              <a:t>Various resources, particularly swimming costumes in case of water park can be increased depending on which costume size that is being used mostly.</a:t>
            </a:r>
          </a:p>
          <a:p>
            <a:pPr lvl="1">
              <a:buNone/>
            </a:pPr>
            <a:endParaRPr lang="en-IN" dirty="0" smtClean="0"/>
          </a:p>
          <a:p>
            <a:pPr lvl="1"/>
            <a:r>
              <a:rPr lang="en-IN" dirty="0" smtClean="0"/>
              <a:t>We can also modify the food quantities on various days based on these results</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of food court</a:t>
            </a:r>
            <a:endParaRPr lang="en-IN" dirty="0"/>
          </a:p>
        </p:txBody>
      </p:sp>
      <p:sp>
        <p:nvSpPr>
          <p:cNvPr id="3" name="Content Placeholder 2"/>
          <p:cNvSpPr>
            <a:spLocks noGrp="1"/>
          </p:cNvSpPr>
          <p:nvPr>
            <p:ph idx="1"/>
          </p:nvPr>
        </p:nvSpPr>
        <p:spPr/>
        <p:txBody>
          <a:bodyPr/>
          <a:lstStyle/>
          <a:p>
            <a:r>
              <a:rPr lang="en-IN" dirty="0" smtClean="0"/>
              <a:t>Based on the eating patterns of the people visiting the food court we can improve its management.</a:t>
            </a:r>
          </a:p>
          <a:p>
            <a:endParaRPr lang="en-IN" dirty="0" smtClean="0"/>
          </a:p>
          <a:p>
            <a:r>
              <a:rPr lang="en-IN" dirty="0" smtClean="0"/>
              <a:t>The amount of resources required in future can be accurately predicted.</a:t>
            </a:r>
          </a:p>
          <a:p>
            <a:endParaRPr lang="en-IN" dirty="0" smtClean="0"/>
          </a:p>
          <a:p>
            <a:r>
              <a:rPr lang="en-IN" dirty="0" smtClean="0"/>
              <a:t>We can analyze what kind of food is preferred by most people i.e. frequent food items.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of food court</a:t>
            </a:r>
            <a:endParaRPr lang="en-IN" dirty="0"/>
          </a:p>
        </p:txBody>
      </p:sp>
      <p:sp>
        <p:nvSpPr>
          <p:cNvPr id="3" name="Content Placeholder 2"/>
          <p:cNvSpPr>
            <a:spLocks noGrp="1"/>
          </p:cNvSpPr>
          <p:nvPr>
            <p:ph idx="1"/>
          </p:nvPr>
        </p:nvSpPr>
        <p:spPr/>
        <p:txBody>
          <a:bodyPr/>
          <a:lstStyle/>
          <a:p>
            <a:r>
              <a:rPr lang="en-US" dirty="0" smtClean="0"/>
              <a:t>Suppose for example by analyzing last year’s data we find that during the month of May the frequent items are-</a:t>
            </a:r>
          </a:p>
          <a:p>
            <a:endParaRPr lang="en-US" dirty="0" smtClean="0"/>
          </a:p>
          <a:p>
            <a:pPr>
              <a:buNone/>
            </a:pPr>
            <a:r>
              <a:rPr lang="en-US" dirty="0" smtClean="0"/>
              <a:t>    Pizza, Burger and Ice cream</a:t>
            </a:r>
          </a:p>
          <a:p>
            <a:pPr>
              <a:buNone/>
            </a:pPr>
            <a:endParaRPr lang="en-US" dirty="0" smtClean="0"/>
          </a:p>
          <a:p>
            <a:r>
              <a:rPr lang="en-US" dirty="0" smtClean="0"/>
              <a:t>We can be ready with increased supply of pizza bread, buns and ice creams the present year in the month of May.</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pPr>
              <a:buFont typeface="Wingdings" pitchFamily="2" charset="2"/>
              <a:buChar char="q"/>
            </a:pPr>
            <a:r>
              <a:rPr lang="en-US" dirty="0" smtClean="0"/>
              <a:t>So by embedding data mining techniques into the management of an amusement park we discover that we can increase the profit as well as security.</a:t>
            </a:r>
          </a:p>
          <a:p>
            <a:pPr>
              <a:buFont typeface="Wingdings" pitchFamily="2" charset="2"/>
              <a:buChar char="q"/>
            </a:pPr>
            <a:endParaRPr lang="en-US" dirty="0" smtClean="0"/>
          </a:p>
          <a:p>
            <a:pPr>
              <a:buFont typeface="Wingdings" pitchFamily="2" charset="2"/>
              <a:buChar char="q"/>
            </a:pPr>
            <a:r>
              <a:rPr lang="en-US" dirty="0" smtClean="0"/>
              <a:t>Data mining techniques allow more efficient use of resources.</a:t>
            </a:r>
          </a:p>
          <a:p>
            <a:pPr>
              <a:buFont typeface="Wingdings" pitchFamily="2" charset="2"/>
              <a:buChar char="q"/>
            </a:pPr>
            <a:endParaRPr lang="en-US" dirty="0" smtClean="0"/>
          </a:p>
          <a:p>
            <a:pPr>
              <a:buFont typeface="Wingdings" pitchFamily="2" charset="2"/>
              <a:buChar char="q"/>
            </a:pPr>
            <a:r>
              <a:rPr lang="en-US" dirty="0" smtClean="0"/>
              <a:t>We have primarily used association rule mining and clustering.</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Ideas which can be implemented</a:t>
            </a:r>
            <a:endParaRPr lang="en-US" dirty="0"/>
          </a:p>
        </p:txBody>
      </p:sp>
      <p:sp>
        <p:nvSpPr>
          <p:cNvPr id="3" name="Content Placeholder 2"/>
          <p:cNvSpPr>
            <a:spLocks noGrp="1"/>
          </p:cNvSpPr>
          <p:nvPr>
            <p:ph idx="1"/>
          </p:nvPr>
        </p:nvSpPr>
        <p:spPr>
          <a:xfrm>
            <a:off x="609600" y="1711234"/>
            <a:ext cx="10972800" cy="4689567"/>
          </a:xfrm>
        </p:spPr>
        <p:txBody>
          <a:bodyPr>
            <a:normAutofit/>
          </a:bodyPr>
          <a:lstStyle/>
          <a:p>
            <a:pPr lvl="0">
              <a:lnSpc>
                <a:spcPct val="120000"/>
              </a:lnSpc>
              <a:buFont typeface="Wingdings" pitchFamily="2" charset="2"/>
              <a:buChar char="§"/>
            </a:pPr>
            <a:r>
              <a:rPr lang="en-US" sz="2400" dirty="0" smtClean="0"/>
              <a:t>Find </a:t>
            </a:r>
            <a:r>
              <a:rPr lang="en-US" sz="2400" dirty="0"/>
              <a:t>frequent rides and association rules between them using </a:t>
            </a:r>
            <a:r>
              <a:rPr lang="en-US" sz="2400" dirty="0" smtClean="0"/>
              <a:t>some association rule </a:t>
            </a:r>
            <a:r>
              <a:rPr lang="en-US" sz="2400" dirty="0"/>
              <a:t>mining </a:t>
            </a:r>
            <a:r>
              <a:rPr lang="en-US" sz="2400" dirty="0" smtClean="0"/>
              <a:t>algorithm </a:t>
            </a:r>
            <a:r>
              <a:rPr lang="en-US" sz="2400" dirty="0"/>
              <a:t>like </a:t>
            </a:r>
            <a:r>
              <a:rPr lang="en-US" sz="2400" dirty="0" err="1" smtClean="0"/>
              <a:t>Apriori</a:t>
            </a:r>
            <a:r>
              <a:rPr lang="en-US" sz="2400" dirty="0" smtClean="0"/>
              <a:t>.  </a:t>
            </a:r>
            <a:endParaRPr lang="en-US" sz="2400" dirty="0"/>
          </a:p>
          <a:p>
            <a:pPr lvl="0">
              <a:lnSpc>
                <a:spcPct val="160000"/>
              </a:lnSpc>
            </a:pPr>
            <a:r>
              <a:rPr lang="en-US" sz="2400" dirty="0" smtClean="0"/>
              <a:t>Rides can be clustered </a:t>
            </a:r>
            <a:r>
              <a:rPr lang="en-US" sz="2400" dirty="0"/>
              <a:t>based on complaints associated with the </a:t>
            </a:r>
            <a:r>
              <a:rPr lang="en-US" sz="2400" dirty="0" smtClean="0"/>
              <a:t>rides.</a:t>
            </a:r>
            <a:endParaRPr lang="en-US" sz="2400" dirty="0"/>
          </a:p>
          <a:p>
            <a:pPr lvl="0">
              <a:lnSpc>
                <a:spcPct val="160000"/>
              </a:lnSpc>
            </a:pPr>
            <a:r>
              <a:rPr lang="en-US" sz="2400" dirty="0" smtClean="0"/>
              <a:t>Cluster </a:t>
            </a:r>
            <a:r>
              <a:rPr lang="en-US" sz="2400" dirty="0"/>
              <a:t>the </a:t>
            </a:r>
            <a:r>
              <a:rPr lang="en-US" sz="2400" dirty="0" smtClean="0"/>
              <a:t>rides to </a:t>
            </a:r>
            <a:r>
              <a:rPr lang="en-US" sz="2400" dirty="0"/>
              <a:t>form zones like kids zone.</a:t>
            </a:r>
          </a:p>
          <a:p>
            <a:pPr lvl="0">
              <a:lnSpc>
                <a:spcPct val="160000"/>
              </a:lnSpc>
            </a:pPr>
            <a:r>
              <a:rPr lang="en-US" sz="2400" dirty="0" smtClean="0"/>
              <a:t>Find </a:t>
            </a:r>
            <a:r>
              <a:rPr lang="en-US" sz="2400" dirty="0"/>
              <a:t>frequent patterns between different age </a:t>
            </a:r>
            <a:r>
              <a:rPr lang="en-US" sz="2400" dirty="0" smtClean="0"/>
              <a:t>groups.</a:t>
            </a:r>
            <a:endParaRPr lang="en-US" sz="2400" dirty="0"/>
          </a:p>
          <a:p>
            <a:pPr lvl="0">
              <a:lnSpc>
                <a:spcPct val="120000"/>
              </a:lnSpc>
            </a:pPr>
            <a:r>
              <a:rPr lang="en-US" sz="2400" dirty="0" smtClean="0"/>
              <a:t>Based </a:t>
            </a:r>
            <a:r>
              <a:rPr lang="en-US" sz="2400" dirty="0"/>
              <a:t>on the load and the frequency of a particular age group we can increase </a:t>
            </a:r>
            <a:r>
              <a:rPr lang="en-US" sz="2400" dirty="0" smtClean="0"/>
              <a:t>or </a:t>
            </a:r>
            <a:r>
              <a:rPr lang="en-US" sz="2400" dirty="0"/>
              <a:t>decrease the </a:t>
            </a:r>
            <a:r>
              <a:rPr lang="en-US" sz="2400" dirty="0" smtClean="0"/>
              <a:t>resources.</a:t>
            </a:r>
          </a:p>
          <a:p>
            <a:pPr lvl="0">
              <a:lnSpc>
                <a:spcPct val="120000"/>
              </a:lnSpc>
            </a:pPr>
            <a:r>
              <a:rPr lang="en-US" sz="2400" dirty="0" smtClean="0"/>
              <a:t>Use data mining techniques to better manage the food stalls.</a:t>
            </a:r>
          </a:p>
          <a:p>
            <a:pPr lvl="0">
              <a:lnSpc>
                <a:spcPct val="120000"/>
              </a:lnSpc>
            </a:pPr>
            <a:endParaRPr lang="en-US" sz="2400" dirty="0"/>
          </a:p>
          <a:p>
            <a:pPr>
              <a:lnSpc>
                <a:spcPct val="160000"/>
              </a:lnSpc>
            </a:pPr>
            <a:endParaRPr lang="en-US" sz="2400" dirty="0"/>
          </a:p>
        </p:txBody>
      </p:sp>
    </p:spTree>
    <p:extLst>
      <p:ext uri="{BB962C8B-B14F-4D97-AF65-F5344CB8AC3E}">
        <p14:creationId xmlns:p14="http://schemas.microsoft.com/office/powerpoint/2010/main" xmlns="" val="23277110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75689" y="2658457"/>
            <a:ext cx="6661388" cy="1323439"/>
          </a:xfrm>
          <a:prstGeom prst="rect">
            <a:avLst/>
          </a:prstGeom>
        </p:spPr>
        <p:style>
          <a:lnRef idx="1">
            <a:schemeClr val="accent2"/>
          </a:lnRef>
          <a:fillRef idx="2">
            <a:schemeClr val="accent2"/>
          </a:fillRef>
          <a:effectRef idx="1">
            <a:schemeClr val="accent2"/>
          </a:effectRef>
          <a:fontRef idx="minor">
            <a:schemeClr val="dk1"/>
          </a:fontRef>
        </p:style>
        <p:txBody>
          <a:bodyPr wrap="square" lIns="91440" tIns="45720" rIns="91440" bIns="45720">
            <a:spAutoFit/>
          </a:bodyPr>
          <a:lstStyle/>
          <a:p>
            <a:pPr algn="ctr"/>
            <a:r>
              <a:rPr lang="en-US" sz="8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Thank You</a:t>
            </a:r>
            <a:endParaRPr lang="en-US" sz="80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Ideas we implemented</a:t>
            </a:r>
            <a:endParaRPr lang="en-US" b="1" dirty="0"/>
          </a:p>
        </p:txBody>
      </p:sp>
      <p:sp>
        <p:nvSpPr>
          <p:cNvPr id="3" name="Content Placeholder 2"/>
          <p:cNvSpPr>
            <a:spLocks noGrp="1"/>
          </p:cNvSpPr>
          <p:nvPr>
            <p:ph idx="1"/>
          </p:nvPr>
        </p:nvSpPr>
        <p:spPr/>
        <p:txBody>
          <a:bodyPr/>
          <a:lstStyle/>
          <a:p>
            <a:pPr marL="514350" indent="-514350">
              <a:buFont typeface="Wingdings" pitchFamily="2" charset="2"/>
              <a:buChar char="q"/>
            </a:pPr>
            <a:r>
              <a:rPr lang="en-US" dirty="0" smtClean="0"/>
              <a:t>We have used </a:t>
            </a:r>
            <a:r>
              <a:rPr lang="en-US" dirty="0" err="1" smtClean="0"/>
              <a:t>apriori</a:t>
            </a:r>
            <a:r>
              <a:rPr lang="en-US" dirty="0" smtClean="0"/>
              <a:t> algorithm to find the frequent rides and association rules between them.</a:t>
            </a:r>
          </a:p>
          <a:p>
            <a:pPr marL="514350" indent="-514350">
              <a:buFont typeface="Wingdings" pitchFamily="2" charset="2"/>
              <a:buChar char="q"/>
            </a:pPr>
            <a:endParaRPr lang="en-US" dirty="0" smtClean="0"/>
          </a:p>
          <a:p>
            <a:pPr marL="514350" indent="-514350">
              <a:buFont typeface="Wingdings" pitchFamily="2" charset="2"/>
              <a:buChar char="q"/>
            </a:pPr>
            <a:r>
              <a:rPr lang="en-US" dirty="0" smtClean="0"/>
              <a:t>We have also used DBSCAN to cluster the rides based on the complaints. </a:t>
            </a:r>
          </a:p>
          <a:p>
            <a:pPr marL="514350" indent="-514350">
              <a:buFont typeface="+mj-lt"/>
              <a:buAutoNum type="arabicPeriod"/>
            </a:pPr>
            <a:endParaRPr lang="en-US" dirty="0"/>
          </a:p>
        </p:txBody>
      </p:sp>
    </p:spTree>
    <p:extLst>
      <p:ext uri="{BB962C8B-B14F-4D97-AF65-F5344CB8AC3E}">
        <p14:creationId xmlns:p14="http://schemas.microsoft.com/office/powerpoint/2010/main" xmlns="" val="3308307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Frequent patterns of rides</a:t>
            </a:r>
            <a:endParaRPr lang="en-US" dirty="0"/>
          </a:p>
        </p:txBody>
      </p:sp>
      <p:sp>
        <p:nvSpPr>
          <p:cNvPr id="3" name="Content Placeholder 2"/>
          <p:cNvSpPr>
            <a:spLocks noGrp="1"/>
          </p:cNvSpPr>
          <p:nvPr>
            <p:ph idx="1"/>
          </p:nvPr>
        </p:nvSpPr>
        <p:spPr/>
        <p:txBody>
          <a:bodyPr/>
          <a:lstStyle/>
          <a:p>
            <a:pPr marL="0" indent="0">
              <a:buFont typeface="Wingdings" pitchFamily="2" charset="2"/>
              <a:buChar char="q"/>
            </a:pPr>
            <a:r>
              <a:rPr lang="en-US" dirty="0" smtClean="0"/>
              <a:t> Technique used : </a:t>
            </a:r>
            <a:r>
              <a:rPr lang="en-US" dirty="0" err="1" smtClean="0"/>
              <a:t>Apriori</a:t>
            </a:r>
            <a:r>
              <a:rPr lang="en-US" dirty="0" smtClean="0"/>
              <a:t> algorithm</a:t>
            </a:r>
          </a:p>
          <a:p>
            <a:pPr lvl="1"/>
            <a:r>
              <a:rPr lang="en-US" dirty="0" smtClean="0"/>
              <a:t> </a:t>
            </a:r>
            <a:r>
              <a:rPr lang="en-IN" dirty="0" err="1"/>
              <a:t>Apriori</a:t>
            </a:r>
            <a:r>
              <a:rPr lang="en-IN" dirty="0"/>
              <a:t> is an algorithm for frequent item set mining and association rule learning over transactional </a:t>
            </a:r>
            <a:r>
              <a:rPr lang="en-IN" dirty="0" smtClean="0"/>
              <a:t>databases.</a:t>
            </a:r>
          </a:p>
          <a:p>
            <a:pPr lvl="1"/>
            <a:r>
              <a:rPr lang="en-IN" sz="2800" dirty="0" err="1" smtClean="0"/>
              <a:t>Apriori</a:t>
            </a:r>
            <a:r>
              <a:rPr lang="en-IN" sz="2800" dirty="0" smtClean="0"/>
              <a:t> employs an iterative approach known as a level-wise search, where k-</a:t>
            </a:r>
            <a:r>
              <a:rPr lang="en-IN" sz="2800" dirty="0" err="1" smtClean="0"/>
              <a:t>itemsets</a:t>
            </a:r>
            <a:r>
              <a:rPr lang="en-IN" sz="2800" dirty="0" smtClean="0"/>
              <a:t> are used to explore (k+1)-</a:t>
            </a:r>
            <a:r>
              <a:rPr lang="en-IN" sz="2800" dirty="0" err="1" smtClean="0"/>
              <a:t>itemsets</a:t>
            </a:r>
            <a:r>
              <a:rPr lang="en-IN" sz="2800" dirty="0" smtClean="0"/>
              <a:t>.</a:t>
            </a:r>
          </a:p>
        </p:txBody>
      </p:sp>
    </p:spTree>
    <p:extLst>
      <p:ext uri="{BB962C8B-B14F-4D97-AF65-F5344CB8AC3E}">
        <p14:creationId xmlns:p14="http://schemas.microsoft.com/office/powerpoint/2010/main" xmlns="" val="2141929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Frequent patterns of rides</a:t>
            </a:r>
            <a:endParaRPr lang="en-US" dirty="0"/>
          </a:p>
        </p:txBody>
      </p:sp>
      <p:sp>
        <p:nvSpPr>
          <p:cNvPr id="3" name="Content Placeholder 2"/>
          <p:cNvSpPr>
            <a:spLocks noGrp="1"/>
          </p:cNvSpPr>
          <p:nvPr>
            <p:ph idx="1"/>
          </p:nvPr>
        </p:nvSpPr>
        <p:spPr>
          <a:xfrm>
            <a:off x="927463" y="1775192"/>
            <a:ext cx="10654937" cy="4625609"/>
          </a:xfrm>
        </p:spPr>
        <p:txBody>
          <a:bodyPr/>
          <a:lstStyle/>
          <a:p>
            <a:pPr marL="0" indent="0">
              <a:buFont typeface="Wingdings" pitchFamily="2" charset="2"/>
              <a:buChar char="q"/>
            </a:pPr>
            <a:r>
              <a:rPr lang="en-US" dirty="0" smtClean="0"/>
              <a:t> Data set :We were unable to find a real data set so we have generated data set with the following fields:</a:t>
            </a:r>
            <a:endParaRPr lang="en-US" dirty="0"/>
          </a:p>
          <a:p>
            <a:pPr lvl="0"/>
            <a:r>
              <a:rPr lang="en-IN" dirty="0" err="1" smtClean="0"/>
              <a:t>Ticket_ID</a:t>
            </a:r>
            <a:r>
              <a:rPr lang="en-IN" dirty="0" smtClean="0"/>
              <a:t>: </a:t>
            </a:r>
            <a:r>
              <a:rPr lang="en-IN" dirty="0"/>
              <a:t>This indicates the ticket number of a particular customer.</a:t>
            </a:r>
            <a:endParaRPr lang="en-US" dirty="0"/>
          </a:p>
          <a:p>
            <a:pPr lvl="0"/>
            <a:r>
              <a:rPr lang="en-IN" dirty="0"/>
              <a:t>Date: This indicates the date of the corresponding entry.</a:t>
            </a:r>
            <a:endParaRPr lang="en-US" dirty="0"/>
          </a:p>
          <a:p>
            <a:pPr lvl="0"/>
            <a:r>
              <a:rPr lang="en-IN" dirty="0" err="1" smtClean="0"/>
              <a:t>Rides_taken</a:t>
            </a:r>
            <a:r>
              <a:rPr lang="en-IN" dirty="0"/>
              <a:t>: This attribute will show the  rides that the customer took.</a:t>
            </a:r>
            <a:endParaRPr lang="en-US" dirty="0"/>
          </a:p>
          <a:p>
            <a:pPr marL="0" indent="0">
              <a:buNone/>
            </a:pPr>
            <a:endParaRPr lang="en-US" dirty="0"/>
          </a:p>
        </p:txBody>
      </p:sp>
    </p:spTree>
    <p:extLst>
      <p:ext uri="{BB962C8B-B14F-4D97-AF65-F5344CB8AC3E}">
        <p14:creationId xmlns:p14="http://schemas.microsoft.com/office/powerpoint/2010/main" xmlns="" val="28253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Frequent patterns of rides</a:t>
            </a:r>
            <a:endParaRPr lang="en-US" dirty="0"/>
          </a:p>
        </p:txBody>
      </p:sp>
      <p:sp>
        <p:nvSpPr>
          <p:cNvPr id="5" name="TextBox 4"/>
          <p:cNvSpPr txBox="1"/>
          <p:nvPr/>
        </p:nvSpPr>
        <p:spPr>
          <a:xfrm>
            <a:off x="4558937" y="5878286"/>
            <a:ext cx="5852160" cy="369332"/>
          </a:xfrm>
          <a:prstGeom prst="rect">
            <a:avLst/>
          </a:prstGeom>
          <a:noFill/>
        </p:spPr>
        <p:txBody>
          <a:bodyPr wrap="square" rtlCol="0">
            <a:spAutoFit/>
          </a:bodyPr>
          <a:lstStyle/>
          <a:p>
            <a:r>
              <a:rPr lang="en-US" b="1" i="1" dirty="0" smtClean="0"/>
              <a:t>Dataset</a:t>
            </a:r>
            <a:endParaRPr lang="en-IN" b="1" i="1" dirty="0"/>
          </a:p>
        </p:txBody>
      </p:sp>
      <p:pic>
        <p:nvPicPr>
          <p:cNvPr id="1026" name="Picture 2" descr="C:\Users\SONY\Desktop\hjv.jpg"/>
          <p:cNvPicPr>
            <a:picLocks noGrp="1" noChangeAspect="1" noChangeArrowheads="1"/>
          </p:cNvPicPr>
          <p:nvPr>
            <p:ph idx="1"/>
          </p:nvPr>
        </p:nvPicPr>
        <p:blipFill>
          <a:blip r:embed="rId2" cstate="print"/>
          <a:srcRect/>
          <a:stretch>
            <a:fillRect/>
          </a:stretch>
        </p:blipFill>
        <p:spPr bwMode="auto">
          <a:xfrm>
            <a:off x="3411415" y="1775026"/>
            <a:ext cx="5040923" cy="3981437"/>
          </a:xfrm>
          <a:prstGeom prst="rect">
            <a:avLst/>
          </a:prstGeom>
          <a:noFill/>
        </p:spPr>
      </p:pic>
    </p:spTree>
    <p:extLst>
      <p:ext uri="{BB962C8B-B14F-4D97-AF65-F5344CB8AC3E}">
        <p14:creationId xmlns:p14="http://schemas.microsoft.com/office/powerpoint/2010/main" xmlns="" val="3275189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3196"/>
            <a:ext cx="10972800" cy="1252728"/>
          </a:xfrm>
        </p:spPr>
        <p:txBody>
          <a:bodyPr/>
          <a:lstStyle/>
          <a:p>
            <a:r>
              <a:rPr lang="en-US" dirty="0" smtClean="0"/>
              <a:t>Frequent patterns of rides</a:t>
            </a:r>
            <a:endParaRPr lang="en-US" dirty="0"/>
          </a:p>
        </p:txBody>
      </p:sp>
      <p:sp>
        <p:nvSpPr>
          <p:cNvPr id="3" name="Content Placeholder 2"/>
          <p:cNvSpPr>
            <a:spLocks noGrp="1"/>
          </p:cNvSpPr>
          <p:nvPr>
            <p:ph idx="1"/>
          </p:nvPr>
        </p:nvSpPr>
        <p:spPr>
          <a:xfrm>
            <a:off x="609600" y="1775192"/>
            <a:ext cx="10885714" cy="4625609"/>
          </a:xfrm>
        </p:spPr>
        <p:txBody>
          <a:bodyPr>
            <a:normAutofit fontScale="62500" lnSpcReduction="20000"/>
          </a:bodyPr>
          <a:lstStyle/>
          <a:p>
            <a:pPr>
              <a:buFont typeface="Wingdings" pitchFamily="2" charset="2"/>
              <a:buChar char="q"/>
            </a:pPr>
            <a:r>
              <a:rPr lang="en-US" sz="4500" dirty="0" smtClean="0"/>
              <a:t>Working of </a:t>
            </a:r>
            <a:r>
              <a:rPr lang="en-US" sz="4500" dirty="0" err="1" smtClean="0"/>
              <a:t>apriori</a:t>
            </a:r>
            <a:r>
              <a:rPr lang="en-US" sz="4500" dirty="0" smtClean="0"/>
              <a:t>:</a:t>
            </a:r>
            <a:endParaRPr lang="en-IN" sz="4500" dirty="0" smtClean="0"/>
          </a:p>
          <a:p>
            <a:pPr lvl="1"/>
            <a:r>
              <a:rPr lang="en-US" sz="3300" dirty="0" smtClean="0"/>
              <a:t>Find all frequent item sets. </a:t>
            </a:r>
            <a:endParaRPr lang="en-IN" sz="3300" dirty="0" smtClean="0"/>
          </a:p>
          <a:p>
            <a:pPr lvl="1"/>
            <a:r>
              <a:rPr lang="en-US" sz="3300" dirty="0" smtClean="0"/>
              <a:t>Generate strong association rules from frequent item sets</a:t>
            </a:r>
            <a:endParaRPr lang="en-IN" sz="3300" dirty="0" smtClean="0"/>
          </a:p>
          <a:p>
            <a:pPr lvl="3">
              <a:buNone/>
            </a:pPr>
            <a:r>
              <a:rPr lang="en-US" sz="2500" dirty="0" smtClean="0"/>
              <a:t>- </a:t>
            </a:r>
            <a:r>
              <a:rPr lang="en-US" sz="2900" dirty="0" smtClean="0"/>
              <a:t>Rules which satisfy the min. support and min. confidence threshold.</a:t>
            </a:r>
            <a:endParaRPr lang="en-IN" sz="2900" dirty="0" smtClean="0"/>
          </a:p>
          <a:p>
            <a:pPr>
              <a:buNone/>
            </a:pPr>
            <a:r>
              <a:rPr lang="en-US" dirty="0" smtClean="0"/>
              <a:t> </a:t>
            </a:r>
            <a:endParaRPr lang="en-IN" dirty="0" smtClean="0"/>
          </a:p>
          <a:p>
            <a:pPr lvl="1"/>
            <a:r>
              <a:rPr lang="en-US" sz="3300" dirty="0" smtClean="0"/>
              <a:t>For finding the frequent item sets:</a:t>
            </a:r>
            <a:endParaRPr lang="en-IN" sz="3300" dirty="0" smtClean="0"/>
          </a:p>
          <a:p>
            <a:pPr>
              <a:buNone/>
            </a:pPr>
            <a:r>
              <a:rPr lang="en-US" dirty="0" smtClean="0"/>
              <a:t>		1. Frequent set Lk-1 is generated. In the beginning it is a set of singleton items sets  which 	satisfy min. support.</a:t>
            </a:r>
            <a:endParaRPr lang="en-IN" dirty="0" smtClean="0"/>
          </a:p>
          <a:p>
            <a:pPr>
              <a:buNone/>
            </a:pPr>
            <a:r>
              <a:rPr lang="en-US" dirty="0" smtClean="0"/>
              <a:t>		2. Join step:</a:t>
            </a:r>
            <a:endParaRPr lang="en-IN" dirty="0" smtClean="0"/>
          </a:p>
          <a:p>
            <a:pPr>
              <a:buNone/>
            </a:pPr>
            <a:r>
              <a:rPr lang="en-US" dirty="0" smtClean="0"/>
              <a:t>			Candidate set Ck is generated by joining Lk-1 with itself.</a:t>
            </a:r>
            <a:endParaRPr lang="en-IN" dirty="0" smtClean="0"/>
          </a:p>
          <a:p>
            <a:pPr>
              <a:buNone/>
            </a:pPr>
            <a:r>
              <a:rPr lang="en-US" dirty="0" smtClean="0"/>
              <a:t>		3.Prune step :</a:t>
            </a:r>
            <a:endParaRPr lang="en-IN" dirty="0" smtClean="0"/>
          </a:p>
          <a:p>
            <a:pPr>
              <a:buNone/>
            </a:pPr>
            <a:r>
              <a:rPr lang="en-IN" dirty="0" smtClean="0"/>
              <a:t>			</a:t>
            </a:r>
            <a:r>
              <a:rPr lang="en-US" dirty="0" err="1" smtClean="0"/>
              <a:t>Lk</a:t>
            </a:r>
            <a:r>
              <a:rPr lang="en-US" dirty="0" smtClean="0"/>
              <a:t> is generated by selecting only those sets in Ck which are subsets of more than 		threshold number of transactions. If the subset of any set in Ck is not there in Lk-1 		then it is pruned.</a:t>
            </a:r>
            <a:endParaRPr lang="en-IN" dirty="0" smtClean="0"/>
          </a:p>
          <a:p>
            <a:pPr lvl="1">
              <a:buFont typeface="Wingdings" pitchFamily="2" charset="2"/>
              <a:buChar char="§"/>
            </a:pPr>
            <a:r>
              <a:rPr lang="en-US" sz="3300" dirty="0" smtClean="0"/>
              <a:t>After finding the frequent </a:t>
            </a:r>
            <a:r>
              <a:rPr lang="en-US" sz="3300" dirty="0" err="1" smtClean="0"/>
              <a:t>itemsets</a:t>
            </a:r>
            <a:r>
              <a:rPr lang="en-US" sz="3300" dirty="0" smtClean="0"/>
              <a:t> we can generate association rules.</a:t>
            </a:r>
            <a:endParaRPr lang="en-IN" sz="3300" dirty="0" smtClean="0"/>
          </a:p>
          <a:p>
            <a:pPr marL="900684" lvl="2" indent="-342900">
              <a:buFont typeface="+mj-lt"/>
              <a:buAutoNum type="arabicPeriod"/>
            </a:pPr>
            <a:endParaRPr lang="en-US" sz="3300" b="1" u="sng" dirty="0" smtClean="0"/>
          </a:p>
          <a:p>
            <a:pPr marL="292608" lvl="1" indent="0">
              <a:buNone/>
            </a:pPr>
            <a:endParaRPr lang="en-US" sz="3300" b="1" u="sng" dirty="0" smtClean="0"/>
          </a:p>
          <a:p>
            <a:pPr marL="0" indent="0">
              <a:buNone/>
            </a:pPr>
            <a:endParaRPr lang="en-US" dirty="0"/>
          </a:p>
        </p:txBody>
      </p:sp>
    </p:spTree>
    <p:extLst>
      <p:ext uri="{BB962C8B-B14F-4D97-AF65-F5344CB8AC3E}">
        <p14:creationId xmlns:p14="http://schemas.microsoft.com/office/powerpoint/2010/main" xmlns="" val="1777800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Frequent patterns of rides</a:t>
            </a:r>
            <a:endParaRPr lang="en-US" dirty="0"/>
          </a:p>
        </p:txBody>
      </p:sp>
      <p:sp>
        <p:nvSpPr>
          <p:cNvPr id="3" name="Content Placeholder 2"/>
          <p:cNvSpPr>
            <a:spLocks noGrp="1"/>
          </p:cNvSpPr>
          <p:nvPr>
            <p:ph idx="1"/>
          </p:nvPr>
        </p:nvSpPr>
        <p:spPr/>
        <p:txBody>
          <a:bodyPr>
            <a:normAutofit lnSpcReduction="10000"/>
          </a:bodyPr>
          <a:lstStyle/>
          <a:p>
            <a:pPr marL="0" indent="0">
              <a:buFont typeface="Wingdings" pitchFamily="2" charset="2"/>
              <a:buChar char="q"/>
            </a:pPr>
            <a:r>
              <a:rPr lang="en-US" dirty="0" smtClean="0"/>
              <a:t> Results-</a:t>
            </a:r>
          </a:p>
          <a:p>
            <a:pPr marL="0" indent="0">
              <a:buNone/>
            </a:pPr>
            <a:r>
              <a:rPr lang="en-US" sz="2000" dirty="0" smtClean="0"/>
              <a:t>	For a dataset with 600 entries we got the following results.</a:t>
            </a:r>
          </a:p>
          <a:p>
            <a:pPr marL="1188720" lvl="5" indent="0">
              <a:buFont typeface="Wingdings" pitchFamily="2" charset="2"/>
              <a:buChar char="Ø"/>
            </a:pPr>
            <a:r>
              <a:rPr lang="en-IN" sz="2400" dirty="0" smtClean="0"/>
              <a:t>Support= 66 %, Confidence= 50%</a:t>
            </a:r>
            <a:br>
              <a:rPr lang="en-IN" sz="2400" dirty="0" smtClean="0"/>
            </a:br>
            <a:r>
              <a:rPr lang="en-IN" sz="2400" dirty="0" smtClean="0"/>
              <a:t>	</a:t>
            </a:r>
            <a:r>
              <a:rPr lang="en-IN" dirty="0" smtClean="0"/>
              <a:t>R9 --&gt; R10, R11</a:t>
            </a:r>
            <a:br>
              <a:rPr lang="en-IN" dirty="0" smtClean="0"/>
            </a:br>
            <a:r>
              <a:rPr lang="en-IN" dirty="0" smtClean="0"/>
              <a:t>	R10 --&gt; R9, R11</a:t>
            </a:r>
            <a:br>
              <a:rPr lang="en-IN" dirty="0" smtClean="0"/>
            </a:br>
            <a:r>
              <a:rPr lang="en-IN" dirty="0" smtClean="0"/>
              <a:t>	R11 --&gt; R9, R11</a:t>
            </a:r>
            <a:br>
              <a:rPr lang="en-IN" dirty="0" smtClean="0"/>
            </a:br>
            <a:r>
              <a:rPr lang="en-IN" dirty="0" smtClean="0"/>
              <a:t>	R9, R10 --&gt; R11</a:t>
            </a:r>
            <a:br>
              <a:rPr lang="en-IN" dirty="0" smtClean="0"/>
            </a:br>
            <a:r>
              <a:rPr lang="en-IN" dirty="0" smtClean="0"/>
              <a:t>	R9, R11 --&gt; R10</a:t>
            </a:r>
            <a:br>
              <a:rPr lang="en-IN" dirty="0" smtClean="0"/>
            </a:br>
            <a:r>
              <a:rPr lang="en-IN" dirty="0" smtClean="0"/>
              <a:t>	R10, R11 --&gt; R9</a:t>
            </a:r>
          </a:p>
          <a:p>
            <a:pPr marL="1188720" lvl="5" indent="0">
              <a:buFont typeface="Wingdings" pitchFamily="2" charset="2"/>
              <a:buChar char="Ø"/>
            </a:pPr>
            <a:r>
              <a:rPr lang="en-IN" sz="2400" dirty="0" smtClean="0"/>
              <a:t>Support= 70</a:t>
            </a:r>
            <a:r>
              <a:rPr lang="en-IN" sz="2400" smtClean="0"/>
              <a:t>%, Confidence=30</a:t>
            </a:r>
            <a:r>
              <a:rPr lang="en-IN" sz="2400" dirty="0" smtClean="0"/>
              <a:t>%</a:t>
            </a:r>
            <a:br>
              <a:rPr lang="en-IN" sz="2400" dirty="0" smtClean="0"/>
            </a:br>
            <a:r>
              <a:rPr lang="en-IN" sz="2400" dirty="0" smtClean="0"/>
              <a:t>	</a:t>
            </a:r>
            <a:r>
              <a:rPr lang="en-IN" dirty="0" smtClean="0"/>
              <a:t>R9 --&gt; R10</a:t>
            </a:r>
            <a:br>
              <a:rPr lang="en-IN" dirty="0" smtClean="0"/>
            </a:br>
            <a:r>
              <a:rPr lang="en-IN" dirty="0" smtClean="0"/>
              <a:t>	R9 --&gt; R11</a:t>
            </a:r>
            <a:br>
              <a:rPr lang="en-IN" dirty="0" smtClean="0"/>
            </a:br>
            <a:r>
              <a:rPr lang="en-IN" dirty="0" smtClean="0"/>
              <a:t>	R10 --&gt; R11</a:t>
            </a:r>
            <a:br>
              <a:rPr lang="en-IN" dirty="0" smtClean="0"/>
            </a:br>
            <a:endParaRPr lang="en-IN" dirty="0" smtClean="0"/>
          </a:p>
          <a:p>
            <a:pPr marL="1188720" lvl="5" indent="0">
              <a:buFont typeface="Wingdings" pitchFamily="2" charset="2"/>
              <a:buChar char="Ø"/>
            </a:pPr>
            <a:endParaRPr lang="en-US" sz="2400" dirty="0" smtClean="0"/>
          </a:p>
        </p:txBody>
      </p:sp>
      <p:sp>
        <p:nvSpPr>
          <p:cNvPr id="4" name="TextBox 3"/>
          <p:cNvSpPr txBox="1"/>
          <p:nvPr/>
        </p:nvSpPr>
        <p:spPr>
          <a:xfrm>
            <a:off x="7467600" y="2461846"/>
            <a:ext cx="2262554"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xmlns="" val="21957606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585</TotalTime>
  <Words>1213</Words>
  <Application>Microsoft Office PowerPoint</Application>
  <PresentationFormat>Custom</PresentationFormat>
  <Paragraphs>167</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Module</vt:lpstr>
      <vt:lpstr>AMUSEMENT PARK MANAGEMENT</vt:lpstr>
      <vt:lpstr>Objective</vt:lpstr>
      <vt:lpstr>Various Ideas which can be implemented</vt:lpstr>
      <vt:lpstr>Ideas we implemented</vt:lpstr>
      <vt:lpstr>Frequent patterns of rides</vt:lpstr>
      <vt:lpstr>Frequent patterns of rides</vt:lpstr>
      <vt:lpstr>Frequent patterns of rides</vt:lpstr>
      <vt:lpstr>Frequent patterns of rides</vt:lpstr>
      <vt:lpstr>Frequent patterns of rides</vt:lpstr>
      <vt:lpstr>Applications: Frequent patterns of rides</vt:lpstr>
      <vt:lpstr>Clustering of rides</vt:lpstr>
      <vt:lpstr>Clustering the rides</vt:lpstr>
      <vt:lpstr>Clustering the rides</vt:lpstr>
      <vt:lpstr>DBSCAN Algorithm</vt:lpstr>
      <vt:lpstr>Complexity</vt:lpstr>
      <vt:lpstr>So why we used only DBSCAN?</vt:lpstr>
      <vt:lpstr>Clustered View</vt:lpstr>
      <vt:lpstr>Clustered View (Using Rides)</vt:lpstr>
      <vt:lpstr>Applications: Clustering the rides</vt:lpstr>
      <vt:lpstr>Demo</vt:lpstr>
      <vt:lpstr>Cluster the rides to form zones</vt:lpstr>
      <vt:lpstr>Applications : Cluster the rides to form zones</vt:lpstr>
      <vt:lpstr>Frequent patterns on age groups</vt:lpstr>
      <vt:lpstr>Frequent patterns on age groups</vt:lpstr>
      <vt:lpstr>Analyze the load patterns</vt:lpstr>
      <vt:lpstr>Analyze the load patterns</vt:lpstr>
      <vt:lpstr>Management of food court</vt:lpstr>
      <vt:lpstr>Management of food court</vt:lpstr>
      <vt:lpstr>Conclusion</vt:lpstr>
      <vt:lpstr>Slide 30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 Malik</dc:creator>
  <cp:lastModifiedBy>Yashika</cp:lastModifiedBy>
  <cp:revision>62</cp:revision>
  <dcterms:created xsi:type="dcterms:W3CDTF">2015-03-30T05:17:17Z</dcterms:created>
  <dcterms:modified xsi:type="dcterms:W3CDTF">2015-04-04T07:56:08Z</dcterms:modified>
</cp:coreProperties>
</file>