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74" r:id="rId14"/>
    <p:sldId id="266" r:id="rId15"/>
    <p:sldId id="268" r:id="rId16"/>
    <p:sldId id="269" r:id="rId17"/>
    <p:sldId id="270" r:id="rId18"/>
    <p:sldId id="276" r:id="rId19"/>
    <p:sldId id="277" r:id="rId20"/>
    <p:sldId id="278" r:id="rId21"/>
    <p:sldId id="271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841F05-4E50-4C27-A2E9-EB86F94F0C72}" type="datetimeFigureOut">
              <a:rPr lang="en-US" smtClean="0"/>
              <a:pPr/>
              <a:t>10/27/2014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9885EC-6FB7-49EF-AD7A-1D5009FC659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Implementation of FFT using Divide &amp; Conquer Programming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8001056" cy="2286016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Amala</a:t>
            </a:r>
            <a:r>
              <a:rPr lang="en-IN" dirty="0" smtClean="0"/>
              <a:t> </a:t>
            </a:r>
            <a:r>
              <a:rPr lang="en-IN" dirty="0" err="1" smtClean="0"/>
              <a:t>Thampi</a:t>
            </a:r>
            <a:r>
              <a:rPr lang="en-IN" dirty="0" smtClean="0"/>
              <a:t> (14535003)</a:t>
            </a:r>
          </a:p>
          <a:p>
            <a:pPr algn="l"/>
            <a:r>
              <a:rPr lang="en-IN" dirty="0" smtClean="0"/>
              <a:t>                                                                                Nikita Jain (14535031)</a:t>
            </a:r>
          </a:p>
          <a:p>
            <a:pPr algn="l"/>
            <a:r>
              <a:rPr lang="en-IN" dirty="0" smtClean="0"/>
              <a:t>					        </a:t>
            </a:r>
            <a:r>
              <a:rPr lang="en-IN" dirty="0" err="1" smtClean="0"/>
              <a:t>Nishtha</a:t>
            </a:r>
            <a:r>
              <a:rPr lang="en-IN" dirty="0" smtClean="0"/>
              <a:t> </a:t>
            </a:r>
            <a:r>
              <a:rPr lang="en-IN" dirty="0" err="1" smtClean="0"/>
              <a:t>Behal</a:t>
            </a:r>
            <a:r>
              <a:rPr lang="en-IN" dirty="0" smtClean="0"/>
              <a:t> (14535032)</a:t>
            </a:r>
          </a:p>
          <a:p>
            <a:pPr algn="l"/>
            <a:r>
              <a:rPr lang="en-IN" dirty="0" smtClean="0"/>
              <a:t>					        </a:t>
            </a:r>
            <a:r>
              <a:rPr lang="en-IN" dirty="0" err="1" smtClean="0"/>
              <a:t>Preeti</a:t>
            </a:r>
            <a:r>
              <a:rPr lang="en-IN" dirty="0" smtClean="0"/>
              <a:t> </a:t>
            </a:r>
            <a:r>
              <a:rPr lang="en-IN" dirty="0" err="1" smtClean="0"/>
              <a:t>Bansal</a:t>
            </a:r>
            <a:r>
              <a:rPr lang="en-IN" dirty="0" smtClean="0"/>
              <a:t> (14535035)</a:t>
            </a:r>
          </a:p>
          <a:p>
            <a:pPr algn="l"/>
            <a:r>
              <a:rPr lang="en-IN" dirty="0" smtClean="0"/>
              <a:t>					        Yashika Jain (14535054)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Complexity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35480"/>
                <a:ext cx="8712968" cy="4661872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IN" b="1" dirty="0" smtClean="0"/>
                  <a:t>Brute </a:t>
                </a:r>
                <a:r>
                  <a:rPr lang="en-IN" b="1" dirty="0" smtClean="0"/>
                  <a:t>Force</a:t>
                </a:r>
                <a:endParaRPr lang="en-IN" dirty="0"/>
              </a:p>
              <a:p>
                <a:pPr lvl="0"/>
                <a:endParaRPr lang="en-IN" dirty="0" smtClean="0"/>
              </a:p>
              <a:p>
                <a:pPr>
                  <a:buNone/>
                </a:pPr>
                <a:r>
                  <a:rPr lang="en-IN" dirty="0" smtClean="0"/>
                  <a:t>   In the brute force, each of </a:t>
                </a:r>
                <a:r>
                  <a:rPr lang="en-IN" i="1" dirty="0"/>
                  <a:t>N</a:t>
                </a:r>
                <a:r>
                  <a:rPr lang="en-IN" dirty="0" smtClean="0"/>
                  <a:t> components of the vector  </a:t>
                </a:r>
                <a:r>
                  <a:rPr lang="en-IN" dirty="0"/>
                  <a:t>Y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is </a:t>
                </a:r>
                <a:r>
                  <a:rPr lang="en-IN" dirty="0" smtClean="0"/>
                  <a:t>calculated in </a:t>
                </a:r>
                <a:r>
                  <a:rPr lang="en-IN" dirty="0" smtClean="0"/>
                  <a:t>sequential manner, term by term.</a:t>
                </a:r>
              </a:p>
              <a:p>
                <a:pPr lvl="1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</a:t>
                </a:r>
                <a:endParaRPr lang="en-IN" dirty="0" smtClean="0"/>
              </a:p>
              <a:p>
                <a:pPr lvl="1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:r>
                  <a:rPr lang="en-IN" sz="2600" dirty="0" smtClean="0"/>
                  <a:t>Y[k</a:t>
                </a:r>
                <a:r>
                  <a:rPr lang="en-IN" sz="2600" dirty="0" smtClean="0"/>
                  <a:t>]</a:t>
                </a:r>
                <a14:m>
                  <m:oMath xmlns:m="http://schemas.openxmlformats.org/officeDocument/2006/math">
                    <m:r>
                      <a:rPr lang="pt-BR" sz="26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60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[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]</m:t>
                        </m:r>
                        <m:sSup>
                          <m:sSupPr>
                            <m:ctrlPr>
                              <a:rPr lang="pt-BR" sz="2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2∏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𝑘𝑛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)/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600" dirty="0" smtClean="0"/>
                  <a:t>    , k=0,1,….., N-1</a:t>
                </a:r>
              </a:p>
              <a:p>
                <a:pPr>
                  <a:buNone/>
                </a:pPr>
                <a:r>
                  <a:rPr lang="en-IN" dirty="0" smtClean="0"/>
                  <a:t>			</a:t>
                </a:r>
              </a:p>
              <a:p>
                <a:pPr>
                  <a:buNone/>
                </a:pPr>
                <a:r>
                  <a:rPr lang="en-IN" dirty="0" smtClean="0"/>
                  <a:t>	So </a:t>
                </a:r>
                <a:r>
                  <a:rPr lang="en-IN" dirty="0" smtClean="0"/>
                  <a:t>computation involves</a:t>
                </a:r>
              </a:p>
              <a:p>
                <a:pPr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N complex multiplications</a:t>
                </a:r>
              </a:p>
              <a:p>
                <a:pPr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N-1 complex additions</a:t>
                </a:r>
              </a:p>
              <a:p>
                <a:pPr>
                  <a:buNone/>
                </a:pPr>
                <a:r>
                  <a:rPr lang="en-IN" dirty="0" smtClean="0"/>
                  <a:t>	For </a:t>
                </a:r>
                <a:r>
                  <a:rPr lang="en-IN" dirty="0" smtClean="0"/>
                  <a:t>each k</a:t>
                </a:r>
              </a:p>
              <a:p>
                <a:pPr>
                  <a:buNone/>
                </a:pPr>
                <a:endParaRPr lang="en-IN" dirty="0" smtClean="0"/>
              </a:p>
              <a:p>
                <a:pPr>
                  <a:buNone/>
                </a:pPr>
                <a:r>
                  <a:rPr lang="en-IN" dirty="0" smtClean="0"/>
                  <a:t>	So </a:t>
                </a:r>
                <a:r>
                  <a:rPr lang="en-IN" dirty="0" smtClean="0"/>
                  <a:t>the running time of this straightforward method would be </a:t>
                </a:r>
                <a:r>
                  <a:rPr lang="en-IN" b="1" dirty="0" smtClean="0"/>
                  <a:t>Ө(N</a:t>
                </a:r>
                <a:r>
                  <a:rPr lang="en-IN" b="1" baseline="30000" dirty="0" smtClean="0"/>
                  <a:t>2</a:t>
                </a:r>
                <a:r>
                  <a:rPr lang="en-IN" b="1" dirty="0" smtClean="0"/>
                  <a:t>)</a:t>
                </a:r>
                <a:r>
                  <a:rPr lang="en-IN" dirty="0" smtClean="0"/>
                  <a:t>.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35480"/>
                <a:ext cx="8712968" cy="4661872"/>
              </a:xfrm>
              <a:blipFill rotWithShape="1">
                <a:blip r:embed="rId2"/>
                <a:stretch>
                  <a:fillRect l="-559" t="-2094"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Complexity </a:t>
            </a:r>
            <a:r>
              <a:rPr lang="en-IN" dirty="0" smtClean="0"/>
              <a:t>Analysis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712968" cy="5472608"/>
              </a:xfrm>
            </p:spPr>
            <p:txBody>
              <a:bodyPr>
                <a:normAutofit fontScale="77500" lnSpcReduction="20000"/>
              </a:bodyPr>
              <a:lstStyle/>
              <a:p>
                <a:pPr lvl="0"/>
                <a:endParaRPr lang="en-IN" b="1" dirty="0" smtClean="0"/>
              </a:p>
              <a:p>
                <a:pPr lvl="0"/>
                <a:r>
                  <a:rPr lang="en-IN" b="1" dirty="0" smtClean="0"/>
                  <a:t>Divide-and-Conquer</a:t>
                </a:r>
              </a:p>
              <a:p>
                <a:pPr lvl="0"/>
                <a:endParaRPr lang="en-IN" dirty="0"/>
              </a:p>
              <a:p>
                <a:pPr>
                  <a:buNone/>
                </a:pPr>
                <a:r>
                  <a:rPr lang="en-IN" dirty="0"/>
                  <a:t>   </a:t>
                </a:r>
                <a:r>
                  <a:rPr lang="en-IN" dirty="0" smtClean="0"/>
                  <a:t>In </a:t>
                </a:r>
                <a:r>
                  <a:rPr lang="en-IN" dirty="0"/>
                  <a:t>divide and conquer programming approach, invocation to </a:t>
                </a:r>
                <a:r>
                  <a:rPr lang="en-IN" dirty="0" smtClean="0"/>
                  <a:t>each recursive </a:t>
                </a:r>
                <a:r>
                  <a:rPr lang="en-IN" dirty="0"/>
                  <a:t>call takes </a:t>
                </a:r>
                <a:r>
                  <a:rPr lang="en-IN" dirty="0" smtClean="0"/>
                  <a:t>Ө(N) </a:t>
                </a:r>
                <a:r>
                  <a:rPr lang="en-IN" dirty="0"/>
                  <a:t>time, where </a:t>
                </a:r>
                <a:r>
                  <a:rPr lang="en-IN" i="1" dirty="0"/>
                  <a:t>N</a:t>
                </a:r>
                <a:r>
                  <a:rPr lang="en-IN" i="1" dirty="0" smtClean="0"/>
                  <a:t> </a:t>
                </a:r>
                <a:r>
                  <a:rPr lang="en-IN" dirty="0"/>
                  <a:t>is length of the input vector</a:t>
                </a:r>
                <a:r>
                  <a:rPr lang="en-IN" dirty="0" smtClean="0"/>
                  <a:t>.</a:t>
                </a:r>
              </a:p>
              <a:p>
                <a:pPr>
                  <a:buNone/>
                </a:pPr>
                <a:endParaRPr lang="en-IN" dirty="0" smtClean="0"/>
              </a:p>
              <a:p>
                <a:pPr>
                  <a:buNone/>
                </a:pPr>
                <a:r>
                  <a:rPr lang="en-IN" dirty="0" smtClean="0"/>
                  <a:t>	As FFT exploits </a:t>
                </a:r>
                <a:r>
                  <a:rPr lang="en-IN" dirty="0" err="1" smtClean="0"/>
                  <a:t>symmetricity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buNone/>
                </a:pPr>
                <a:endParaRPr lang="en-IN" dirty="0" smtClean="0"/>
              </a:p>
              <a:p>
                <a:pPr>
                  <a:buNone/>
                </a:pPr>
                <a:r>
                  <a:rPr lang="en-IN" dirty="0" smtClean="0"/>
                  <a:t>	Hence we are separating the Y[N] into even and odd indexed </a:t>
                </a:r>
                <a:r>
                  <a:rPr lang="en-IN" dirty="0" err="1" smtClean="0"/>
                  <a:t>subsequences</a:t>
                </a:r>
                <a:endParaRPr lang="en-IN" dirty="0" smtClean="0"/>
              </a:p>
              <a:p>
                <a:pPr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Y[k]= </a:t>
                </a:r>
                <a:r>
                  <a:rPr lang="en-IN" dirty="0" err="1" smtClean="0"/>
                  <a:t>Y</a:t>
                </a:r>
                <a:r>
                  <a:rPr lang="en-IN" sz="1900" dirty="0" err="1" smtClean="0"/>
                  <a:t>even</a:t>
                </a:r>
                <a:r>
                  <a:rPr lang="en-IN" sz="1900" dirty="0" smtClean="0"/>
                  <a:t>[k] + </a:t>
                </a:r>
                <a:r>
                  <a:rPr lang="en-IN" sz="2800" dirty="0" err="1" smtClean="0"/>
                  <a:t>Y</a:t>
                </a:r>
                <a:r>
                  <a:rPr lang="en-IN" sz="1900" dirty="0" err="1" smtClean="0"/>
                  <a:t>odd</a:t>
                </a:r>
                <a:r>
                  <a:rPr lang="en-IN" sz="1900" dirty="0" smtClean="0"/>
                  <a:t>[k</a:t>
                </a:r>
                <a:r>
                  <a:rPr lang="en-IN" sz="1900" dirty="0"/>
                  <a:t>]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𝑊𝑛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𝑘𝑛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 )</m:t>
                    </m:r>
                  </m:oMath>
                </a14:m>
                <a:endParaRPr lang="en-US" sz="2200" dirty="0" smtClean="0"/>
              </a:p>
              <a:p>
                <a:pPr>
                  <a:buNone/>
                </a:pPr>
                <a:endParaRPr lang="en-US" sz="2200" dirty="0" smtClean="0"/>
              </a:p>
              <a:p>
                <a:pPr>
                  <a:buNone/>
                </a:pPr>
                <a:r>
                  <a:rPr lang="en-US" sz="2200" dirty="0" smtClean="0"/>
                  <a:t>	Which is the sum of two N/2 point DFTs</a:t>
                </a:r>
              </a:p>
              <a:p>
                <a:pPr>
                  <a:buNone/>
                </a:pPr>
                <a:endParaRPr lang="en-US" sz="2200" dirty="0"/>
              </a:p>
              <a:p>
                <a:pPr>
                  <a:buNone/>
                </a:pPr>
                <a:r>
                  <a:rPr lang="en-US" sz="2200" dirty="0" smtClean="0"/>
                  <a:t>	And we do this recursively so the recurrence relation becomes</a:t>
                </a:r>
              </a:p>
              <a:p>
                <a:pPr>
                  <a:buNone/>
                </a:pPr>
                <a:endParaRPr lang="en-IN" sz="1800" dirty="0"/>
              </a:p>
              <a:p>
                <a:pPr>
                  <a:buNone/>
                </a:pPr>
                <a:r>
                  <a:rPr lang="en-IN" sz="1800" dirty="0"/>
                  <a:t>			</a:t>
                </a:r>
                <a:r>
                  <a:rPr lang="en-IN" dirty="0" smtClean="0"/>
                  <a:t>T(</a:t>
                </a:r>
                <a:r>
                  <a:rPr lang="en-IN" i="1" dirty="0" smtClean="0"/>
                  <a:t>N</a:t>
                </a:r>
                <a:r>
                  <a:rPr lang="en-IN" dirty="0"/>
                  <a:t>) = 2T(</a:t>
                </a:r>
                <a:r>
                  <a:rPr lang="en-IN" i="1" dirty="0"/>
                  <a:t>N</a:t>
                </a:r>
                <a:r>
                  <a:rPr lang="en-IN" dirty="0"/>
                  <a:t>/2) + Ө(</a:t>
                </a:r>
                <a:r>
                  <a:rPr lang="en-IN" i="1" dirty="0"/>
                  <a:t>N</a:t>
                </a:r>
                <a:r>
                  <a:rPr lang="en-IN" dirty="0" smtClean="0"/>
                  <a:t>)  =  </a:t>
                </a:r>
                <a:r>
                  <a:rPr lang="en-IN" b="1" dirty="0"/>
                  <a:t>Ө(</a:t>
                </a:r>
                <a:r>
                  <a:rPr lang="en-IN" b="1" dirty="0" err="1"/>
                  <a:t>N</a:t>
                </a:r>
                <a:r>
                  <a:rPr lang="en-IN" b="1" i="1" dirty="0" err="1"/>
                  <a:t>logN</a:t>
                </a:r>
                <a:r>
                  <a:rPr lang="en-IN" b="1" dirty="0"/>
                  <a:t>)</a:t>
                </a:r>
              </a:p>
              <a:p>
                <a:pPr>
                  <a:buNone/>
                </a:pPr>
                <a:r>
                  <a:rPr lang="en-IN" sz="2200" dirty="0" smtClean="0"/>
                  <a:t>			(Using Master Theorem Case-2)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712968" cy="5472608"/>
              </a:xfrm>
              <a:blipFill rotWithShape="1"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Complexity Analysis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500" b="1" dirty="0" smtClean="0"/>
                  <a:t>Cost</a:t>
                </a:r>
              </a:p>
              <a:p>
                <a:pPr marL="0" indent="0">
                  <a:buNone/>
                </a:pPr>
                <a:r>
                  <a:rPr lang="en-US" dirty="0" smtClean="0"/>
                  <a:t>1:   N/2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/2)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+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2:   N/4 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2[</m:t>
                        </m:r>
                        <m:r>
                          <a:rPr lang="en-US" i="1">
                            <a:latin typeface="Cambria Math"/>
                          </a:rPr>
                          <m:t>2(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/4)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 +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3:    N/8	2[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2[</m:t>
                        </m:r>
                        <m:r>
                          <a:rPr lang="en-US" i="1">
                            <a:latin typeface="Cambria Math"/>
                          </a:rPr>
                          <m:t>2(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/8)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/4]+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/>
                  <a:t> +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.	.	.</a:t>
                </a:r>
              </a:p>
              <a:p>
                <a:pPr marL="0" indent="0">
                  <a:buNone/>
                </a:pPr>
                <a:r>
                  <a:rPr lang="en-US" dirty="0" smtClean="0"/>
                  <a:t>.	.	.</a:t>
                </a:r>
              </a:p>
              <a:p>
                <a:pPr marL="0" indent="0">
                  <a:buNone/>
                </a:pPr>
                <a:r>
                  <a:rPr lang="en-US" dirty="0" smtClean="0"/>
                  <a:t>.	.	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P:   </a:t>
                </a:r>
                <a:r>
                  <a:rPr lang="en-US" sz="1900" dirty="0" smtClean="0"/>
                  <a:t>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sz="19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log</a:t>
                </a:r>
                <a:r>
                  <a:rPr lang="en-US" sz="1900" dirty="0" smtClean="0"/>
                  <a:t>2 </a:t>
                </a:r>
                <a:r>
                  <a:rPr lang="en-US" dirty="0" smtClean="0"/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≈ </a:t>
                </a:r>
                <a:r>
                  <a:rPr lang="az-Cyrl-AZ" dirty="0" smtClean="0"/>
                  <a:t>Ѳ</a:t>
                </a:r>
                <a:r>
                  <a:rPr lang="en-US" dirty="0" smtClean="0"/>
                  <a:t>(Nlog</a:t>
                </a:r>
                <a:r>
                  <a:rPr lang="en-US" sz="1900" dirty="0" smtClean="0"/>
                  <a:t>2</a:t>
                </a:r>
                <a:r>
                  <a:rPr lang="en-US" dirty="0" smtClean="0"/>
                  <a:t>N)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4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Complexity Analysis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9037155"/>
                  </p:ext>
                </p:extLst>
              </p:nvPr>
            </p:nvGraphicFramePr>
            <p:xfrm>
              <a:off x="454630" y="3717032"/>
              <a:ext cx="8229600" cy="11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N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1000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𝐍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N </a:t>
                          </a:r>
                          <a:r>
                            <a:rPr lang="en-US" b="1" i="0" dirty="0" err="1" smtClean="0"/>
                            <a:t>logN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20 </a:t>
                          </a:r>
                          <a:r>
                            <a:rPr lang="en-US" sz="1400" b="1" i="0" dirty="0" smtClean="0"/>
                            <a:t>x</a:t>
                          </a:r>
                          <a:r>
                            <a:rPr lang="en-US" b="1" i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30 </a:t>
                          </a:r>
                          <a:r>
                            <a:rPr lang="en-US" sz="1600" b="1" i="0" dirty="0" smtClean="0"/>
                            <a:t>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en-US" b="1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9037155"/>
                  </p:ext>
                </p:extLst>
              </p:nvPr>
            </p:nvGraphicFramePr>
            <p:xfrm>
              <a:off x="454630" y="3717032"/>
              <a:ext cx="8229600" cy="11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N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1000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197" r="-9970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8197" b="-226230"/>
                          </a:stretch>
                        </a:blipFill>
                      </a:tcPr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" t="-108197" r="-29940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93" t="-108197" r="-20029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08197" r="-9970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108197" b="-126230"/>
                          </a:stretch>
                        </a:blipFill>
                      </a:tcPr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/>
                            <a:t>N </a:t>
                          </a:r>
                          <a:r>
                            <a:rPr lang="en-US" b="1" i="0" dirty="0" err="1" smtClean="0"/>
                            <a:t>logN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93" t="-208197" r="-20029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08197" r="-9970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90" t="-20819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21392" y="2708920"/>
            <a:ext cx="882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must be wondering N and log N are almost comparable , then why to take so much </a:t>
            </a:r>
          </a:p>
          <a:p>
            <a:r>
              <a:rPr lang="en-US" dirty="0" smtClean="0"/>
              <a:t>of pain, but when value of N becomes very large it will show drastic effect.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7544" y="5157192"/>
                <a:ext cx="5832648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𝟏𝟖</m:t>
                        </m:r>
                      </m:sup>
                    </m:sSup>
                  </m:oMath>
                </a14:m>
                <a:r>
                  <a:rPr lang="en-US" dirty="0" smtClean="0"/>
                  <a:t>ns ~ 31.2 years and </a:t>
                </a:r>
                <a:r>
                  <a:rPr lang="en-US" b="1" dirty="0" smtClean="0"/>
                  <a:t>30 </a:t>
                </a:r>
                <a:r>
                  <a:rPr lang="en-US" sz="1600" b="1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b="1" dirty="0" smtClean="0"/>
                  <a:t> ~ 30 </a:t>
                </a:r>
                <a:r>
                  <a:rPr lang="en-US" b="1" dirty="0" err="1" smtClean="0"/>
                  <a:t>secs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57192"/>
                <a:ext cx="5832648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941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7936" y="198279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 v/s log 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Complexity Analysis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 smtClean="0"/>
              <a:t>Dynamic Programming-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Here the problem cannot be divided in a manner  to have overlapping sub-problems. So, we must not apply dynamic programming approach in order to solve the above problem.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 lvl="0"/>
            <a:r>
              <a:rPr lang="en-IN" b="1" dirty="0" smtClean="0"/>
              <a:t>Greedy Algorithm-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Greedy algorithms are based on the property that a globally optimal solution can be derived by making locally optimal choices. This problem doesn't relate to this property as we have to compute each value and that too precisely.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928802"/>
            <a:ext cx="5072098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CAL_MULT(*a, *b)</a:t>
            </a:r>
            <a:endParaRPr lang="en-IN" sz="1600" dirty="0" smtClean="0"/>
          </a:p>
          <a:p>
            <a:pPr marL="342900" indent="-342900">
              <a:buClrTx/>
              <a:buAutoNum type="arabicPeriod"/>
            </a:pPr>
            <a:r>
              <a:rPr lang="en-IN" sz="1800" dirty="0" smtClean="0"/>
              <a:t>t-&gt;real  :=</a:t>
            </a:r>
          </a:p>
          <a:p>
            <a:pPr marL="342900" indent="-342900">
              <a:buNone/>
            </a:pPr>
            <a:r>
              <a:rPr lang="en-IN" sz="1800" dirty="0" smtClean="0"/>
              <a:t>		(a-&gt;real*b-&gt;real) - (a-&gt;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*b-&gt;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)</a:t>
            </a:r>
          </a:p>
          <a:p>
            <a:pPr marL="342900" indent="-342900">
              <a:buClrTx/>
              <a:buAutoNum type="arabicPeriod" startAt="2"/>
            </a:pPr>
            <a:r>
              <a:rPr lang="en-IN" sz="1800" dirty="0" smtClean="0"/>
              <a:t>t-&gt;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 :=</a:t>
            </a:r>
          </a:p>
          <a:p>
            <a:pPr marL="708660" lvl="1" indent="-342900">
              <a:buNone/>
            </a:pPr>
            <a:r>
              <a:rPr lang="en-IN" sz="1600" dirty="0" smtClean="0"/>
              <a:t>		</a:t>
            </a:r>
            <a:r>
              <a:rPr lang="en-IN" sz="1800" dirty="0" smtClean="0"/>
              <a:t>(a-&gt;real*b-&gt;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) + (a-&gt;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*b-&gt;real)</a:t>
            </a:r>
          </a:p>
          <a:p>
            <a:pPr marL="342900" indent="-342900">
              <a:buClrTx/>
              <a:buAutoNum type="arabicPeriod" startAt="3"/>
            </a:pPr>
            <a:r>
              <a:rPr lang="en-IN" sz="1800" dirty="0" smtClean="0"/>
              <a:t>return t</a:t>
            </a:r>
          </a:p>
          <a:p>
            <a:pPr marL="342900" indent="-342900">
              <a:buClrTx/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600" b="1" dirty="0" smtClean="0"/>
              <a:t> FFT(</a:t>
            </a:r>
            <a:r>
              <a:rPr lang="en-IN" sz="1600" b="1" dirty="0" err="1" smtClean="0"/>
              <a:t>coeff</a:t>
            </a:r>
            <a:r>
              <a:rPr lang="en-IN" sz="1600" b="1" dirty="0" smtClean="0"/>
              <a:t>, lent)</a:t>
            </a:r>
            <a:endParaRPr lang="en-IN" sz="1600" dirty="0" smtClean="0"/>
          </a:p>
          <a:p>
            <a:pPr marL="342900" indent="-342900">
              <a:buClrTx/>
              <a:buSzPct val="96000"/>
              <a:buAutoNum type="arabicPeriod"/>
            </a:pPr>
            <a:r>
              <a:rPr lang="en-IN" sz="1800" dirty="0" smtClean="0"/>
              <a:t>if(lent = 1)</a:t>
            </a:r>
          </a:p>
          <a:p>
            <a:pPr marL="342900" indent="-342900">
              <a:buClrTx/>
              <a:buSzPct val="96000"/>
              <a:buAutoNum type="arabicPeriod" startAt="2"/>
            </a:pPr>
            <a:r>
              <a:rPr lang="en-IN" sz="1800" dirty="0" smtClean="0"/>
              <a:t>          base-&gt;real := </a:t>
            </a:r>
            <a:r>
              <a:rPr lang="en-IN" sz="1800" dirty="0" err="1" smtClean="0"/>
              <a:t>coeff</a:t>
            </a:r>
            <a:r>
              <a:rPr lang="en-IN" sz="1800" dirty="0" smtClean="0"/>
              <a:t>[0]</a:t>
            </a:r>
          </a:p>
          <a:p>
            <a:pPr marL="342900" indent="-342900">
              <a:buNone/>
            </a:pPr>
            <a:r>
              <a:rPr lang="en-IN" sz="1800" dirty="0" smtClean="0"/>
              <a:t>3.		base-&gt;next := NULL</a:t>
            </a:r>
          </a:p>
          <a:p>
            <a:pPr>
              <a:buNone/>
            </a:pPr>
            <a:r>
              <a:rPr lang="en-IN" sz="1800" dirty="0" smtClean="0"/>
              <a:t>4. 		return base</a:t>
            </a:r>
          </a:p>
          <a:p>
            <a:pPr>
              <a:buNone/>
            </a:pPr>
            <a:r>
              <a:rPr lang="en-IN" sz="1800" dirty="0" smtClean="0"/>
              <a:t>5.    </a:t>
            </a:r>
            <a:r>
              <a:rPr lang="en-IN" sz="1800" dirty="0" err="1" smtClean="0"/>
              <a:t>coeff_o</a:t>
            </a:r>
            <a:r>
              <a:rPr lang="en-IN" sz="1800" dirty="0" smtClean="0"/>
              <a:t> := lent/2</a:t>
            </a:r>
          </a:p>
          <a:p>
            <a:pPr>
              <a:buNone/>
            </a:pPr>
            <a:r>
              <a:rPr lang="en-IN" sz="1800" dirty="0" smtClean="0"/>
              <a:t>6.    </a:t>
            </a:r>
            <a:r>
              <a:rPr lang="en-IN" sz="1800" dirty="0" err="1" smtClean="0"/>
              <a:t>coeff_e</a:t>
            </a:r>
            <a:r>
              <a:rPr lang="en-IN" sz="1800" dirty="0" smtClean="0"/>
              <a:t> := lent-lent/2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000240"/>
            <a:ext cx="4038600" cy="4434840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7. 	  e = o :=0</a:t>
            </a:r>
          </a:p>
          <a:p>
            <a:pPr>
              <a:buNone/>
            </a:pPr>
            <a:r>
              <a:rPr lang="en-IN" sz="1800" dirty="0" smtClean="0"/>
              <a:t>8. 	  w-&gt;real := 1	</a:t>
            </a:r>
          </a:p>
          <a:p>
            <a:pPr>
              <a:buNone/>
            </a:pPr>
            <a:r>
              <a:rPr lang="en-IN" sz="1800" dirty="0" smtClean="0"/>
              <a:t>9. 	  </a:t>
            </a:r>
            <a:r>
              <a:rPr lang="en-IN" sz="1800" dirty="0" err="1" smtClean="0"/>
              <a:t>wn</a:t>
            </a:r>
            <a:r>
              <a:rPr lang="en-IN" sz="1800" dirty="0" smtClean="0"/>
              <a:t>-&gt;real := </a:t>
            </a:r>
            <a:r>
              <a:rPr lang="en-IN" sz="1800" dirty="0" err="1" smtClean="0"/>
              <a:t>cos</a:t>
            </a:r>
            <a:r>
              <a:rPr lang="en-IN" sz="1800" dirty="0" smtClean="0"/>
              <a:t>(6.28/lent)</a:t>
            </a:r>
          </a:p>
          <a:p>
            <a:pPr>
              <a:buNone/>
            </a:pPr>
            <a:r>
              <a:rPr lang="en-IN" sz="1800" dirty="0" smtClean="0"/>
              <a:t>10.   </a:t>
            </a:r>
            <a:r>
              <a:rPr lang="en-IN" sz="1800" dirty="0" err="1" smtClean="0"/>
              <a:t>wn</a:t>
            </a:r>
            <a:r>
              <a:rPr lang="en-IN" sz="1800" dirty="0" smtClean="0"/>
              <a:t>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 := sin(6.28/lent) </a:t>
            </a:r>
          </a:p>
          <a:p>
            <a:pPr>
              <a:buNone/>
            </a:pPr>
            <a:r>
              <a:rPr lang="en-IN" sz="1800" dirty="0" smtClean="0"/>
              <a:t>11. 	  for </a:t>
            </a:r>
            <a:r>
              <a:rPr lang="en-IN" sz="1800" dirty="0" err="1" smtClean="0"/>
              <a:t>i</a:t>
            </a:r>
            <a:r>
              <a:rPr lang="en-IN" sz="1800" dirty="0" smtClean="0"/>
              <a:t>:=0 to lent-1</a:t>
            </a:r>
          </a:p>
          <a:p>
            <a:pPr>
              <a:buNone/>
            </a:pPr>
            <a:r>
              <a:rPr lang="en-IN" sz="1800" dirty="0" smtClean="0"/>
              <a:t>12.		if(i%2 = 0)</a:t>
            </a:r>
          </a:p>
          <a:p>
            <a:pPr>
              <a:buNone/>
            </a:pPr>
            <a:r>
              <a:rPr lang="en-IN" sz="1800" dirty="0" smtClean="0"/>
              <a:t>13.		       </a:t>
            </a:r>
            <a:r>
              <a:rPr lang="en-IN" sz="1800" dirty="0" err="1" smtClean="0"/>
              <a:t>coeff_e</a:t>
            </a:r>
            <a:r>
              <a:rPr lang="en-IN" sz="1800" dirty="0" smtClean="0"/>
              <a:t>[e++] := </a:t>
            </a:r>
            <a:r>
              <a:rPr lang="en-IN" sz="1800" dirty="0" err="1" smtClean="0"/>
              <a:t>coeff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 smtClean="0"/>
              <a:t>]</a:t>
            </a:r>
          </a:p>
          <a:p>
            <a:pPr>
              <a:buNone/>
            </a:pPr>
            <a:r>
              <a:rPr lang="en-IN" sz="1800" dirty="0" smtClean="0"/>
              <a:t>14.		else</a:t>
            </a:r>
          </a:p>
          <a:p>
            <a:pPr>
              <a:buNone/>
            </a:pPr>
            <a:r>
              <a:rPr lang="en-IN" sz="1800" dirty="0" smtClean="0"/>
              <a:t>15.		       </a:t>
            </a:r>
            <a:r>
              <a:rPr lang="en-IN" sz="1800" dirty="0" err="1" smtClean="0"/>
              <a:t>coeff_o</a:t>
            </a:r>
            <a:r>
              <a:rPr lang="en-IN" sz="1800" dirty="0" smtClean="0"/>
              <a:t>[o++] := </a:t>
            </a:r>
            <a:r>
              <a:rPr lang="en-IN" sz="1800" dirty="0" err="1" smtClean="0"/>
              <a:t>coeff</a:t>
            </a:r>
            <a:r>
              <a:rPr lang="en-IN" sz="1800" dirty="0" smtClean="0"/>
              <a:t>[</a:t>
            </a:r>
            <a:r>
              <a:rPr lang="en-IN" sz="1800" dirty="0" err="1" smtClean="0"/>
              <a:t>i</a:t>
            </a:r>
            <a:r>
              <a:rPr lang="en-IN" sz="1800" dirty="0" smtClean="0"/>
              <a:t>]	</a:t>
            </a:r>
          </a:p>
          <a:p>
            <a:pPr>
              <a:buNone/>
            </a:pPr>
            <a:r>
              <a:rPr lang="en-IN" sz="1800" dirty="0" smtClean="0"/>
              <a:t>16.	   y1 := </a:t>
            </a:r>
            <a:r>
              <a:rPr lang="en-IN" sz="1800" dirty="0" err="1" smtClean="0"/>
              <a:t>fft</a:t>
            </a:r>
            <a:r>
              <a:rPr lang="en-IN" sz="1800" dirty="0" smtClean="0"/>
              <a:t>(</a:t>
            </a:r>
            <a:r>
              <a:rPr lang="en-IN" sz="1800" dirty="0" err="1" smtClean="0"/>
              <a:t>coeff_e</a:t>
            </a:r>
            <a:r>
              <a:rPr lang="en-IN" sz="1800" dirty="0" smtClean="0"/>
              <a:t>, e)</a:t>
            </a:r>
          </a:p>
          <a:p>
            <a:pPr>
              <a:buNone/>
            </a:pPr>
            <a:r>
              <a:rPr lang="en-IN" sz="1800" dirty="0" smtClean="0"/>
              <a:t>17.    y2 := </a:t>
            </a:r>
            <a:r>
              <a:rPr lang="en-IN" sz="1800" dirty="0" err="1" smtClean="0"/>
              <a:t>fft</a:t>
            </a:r>
            <a:r>
              <a:rPr lang="en-IN" sz="1800" dirty="0" smtClean="0"/>
              <a:t>(</a:t>
            </a:r>
            <a:r>
              <a:rPr lang="en-IN" sz="1800" dirty="0" err="1" smtClean="0"/>
              <a:t>coeff_o</a:t>
            </a:r>
            <a:r>
              <a:rPr lang="en-IN" sz="1800" dirty="0" smtClean="0"/>
              <a:t>, o)</a:t>
            </a:r>
          </a:p>
          <a:p>
            <a:pPr>
              <a:buNone/>
            </a:pPr>
            <a:r>
              <a:rPr lang="en-IN" sz="1800" dirty="0" smtClean="0"/>
              <a:t>18.	   k := lent/2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829180" cy="4723625"/>
          </a:xfrm>
        </p:spPr>
        <p:txBody>
          <a:bodyPr>
            <a:normAutofit/>
          </a:bodyPr>
          <a:lstStyle/>
          <a:p>
            <a:pPr marL="514350" indent="-514350">
              <a:buClrTx/>
              <a:buAutoNum type="arabicPeriod" startAt="19"/>
            </a:pPr>
            <a:r>
              <a:rPr lang="en-IN" sz="1800" dirty="0" smtClean="0"/>
              <a:t>while(y1 is not empty)</a:t>
            </a:r>
          </a:p>
          <a:p>
            <a:pPr marL="514350" indent="-514350">
              <a:buClrTx/>
              <a:buAutoNum type="arabicPeriod" startAt="20"/>
            </a:pPr>
            <a:r>
              <a:rPr lang="en-IN" sz="1800" dirty="0" smtClean="0"/>
              <a:t>     if(y = NULL and mid = NULL)</a:t>
            </a:r>
          </a:p>
          <a:p>
            <a:pPr marL="514350" indent="-514350">
              <a:buClrTx/>
              <a:buAutoNum type="arabicPeriod" startAt="21"/>
            </a:pPr>
            <a:r>
              <a:rPr lang="en-IN" sz="1800" dirty="0" smtClean="0"/>
              <a:t>           y := start1</a:t>
            </a:r>
          </a:p>
          <a:p>
            <a:pPr marL="514350" indent="-514350">
              <a:buClrTx/>
              <a:buAutoNum type="arabicPeriod" startAt="22"/>
            </a:pPr>
            <a:r>
              <a:rPr lang="en-IN" sz="1800" dirty="0" smtClean="0"/>
              <a:t>          mid := start2</a:t>
            </a:r>
          </a:p>
          <a:p>
            <a:pPr marL="514350" indent="-514350">
              <a:buClrTx/>
              <a:buAutoNum type="arabicPeriod" startAt="23"/>
            </a:pPr>
            <a:r>
              <a:rPr lang="en-IN" sz="1800" dirty="0" smtClean="0"/>
              <a:t>     else</a:t>
            </a:r>
          </a:p>
          <a:p>
            <a:pPr marL="514350" indent="-514350">
              <a:buClrTx/>
              <a:buAutoNum type="arabicPeriod" startAt="24"/>
            </a:pPr>
            <a:r>
              <a:rPr lang="en-IN" sz="1800" dirty="0" smtClean="0"/>
              <a:t>           y-&gt;next := r</a:t>
            </a:r>
          </a:p>
          <a:p>
            <a:pPr marL="514350" indent="-514350">
              <a:buClrTx/>
              <a:buAutoNum type="arabicPeriod" startAt="25"/>
            </a:pPr>
            <a:r>
              <a:rPr lang="en-IN" sz="1800" dirty="0" smtClean="0"/>
              <a:t>           y := y-&gt;next</a:t>
            </a:r>
          </a:p>
          <a:p>
            <a:pPr marL="514350" indent="-514350">
              <a:buNone/>
            </a:pPr>
            <a:r>
              <a:rPr lang="en-IN" sz="1800" dirty="0" smtClean="0"/>
              <a:t>26.		    mid := mid-&gt;next</a:t>
            </a:r>
          </a:p>
          <a:p>
            <a:pPr marL="514350" indent="-514350">
              <a:buClrTx/>
              <a:buAutoNum type="arabicPeriod" startAt="27"/>
            </a:pPr>
            <a:r>
              <a:rPr lang="en-IN" sz="1800" dirty="0" smtClean="0"/>
              <a:t>     t := </a:t>
            </a:r>
            <a:r>
              <a:rPr lang="en-IN" sz="1800" dirty="0" err="1" smtClean="0"/>
              <a:t>cal_mult</a:t>
            </a:r>
            <a:r>
              <a:rPr lang="en-IN" sz="1800" dirty="0" smtClean="0"/>
              <a:t>(w,y2)</a:t>
            </a:r>
          </a:p>
          <a:p>
            <a:pPr marL="514350" indent="-514350">
              <a:buClrTx/>
              <a:buAutoNum type="arabicPeriod" startAt="28"/>
            </a:pPr>
            <a:r>
              <a:rPr lang="en-IN" sz="1800" dirty="0" smtClean="0"/>
              <a:t>     y-&gt;real := y1-&gt;real + t-&gt;real</a:t>
            </a:r>
          </a:p>
          <a:p>
            <a:pPr marL="514350" indent="-514350">
              <a:buClrTx/>
              <a:buAutoNum type="arabicPeriod" startAt="29"/>
            </a:pPr>
            <a:r>
              <a:rPr lang="en-IN" sz="1800" dirty="0" smtClean="0"/>
              <a:t>     y-&gt;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 := y1-&gt;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 + t-&gt;</a:t>
            </a:r>
            <a:r>
              <a:rPr lang="en-IN" sz="1800" dirty="0" err="1" smtClean="0"/>
              <a:t>imag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30.         mid-&gt;real := (y1-&gt;real) - (t-&gt;real)</a:t>
            </a:r>
          </a:p>
          <a:p>
            <a:pPr>
              <a:buNone/>
            </a:pPr>
            <a:r>
              <a:rPr lang="en-IN" sz="1800" dirty="0" smtClean="0"/>
              <a:t>31.          mid-&gt;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 := (y1-&gt;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) - (t-&gt;</a:t>
            </a:r>
            <a:r>
              <a:rPr lang="en-IN" sz="1800" dirty="0" err="1" smtClean="0"/>
              <a:t>imag</a:t>
            </a:r>
            <a:r>
              <a:rPr lang="en-IN" sz="1800" dirty="0" smtClean="0"/>
              <a:t>)</a:t>
            </a:r>
          </a:p>
          <a:p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6380" y="2000240"/>
            <a:ext cx="3067072" cy="4434840"/>
          </a:xfrm>
        </p:spPr>
        <p:txBody>
          <a:bodyPr>
            <a:normAutofit/>
          </a:bodyPr>
          <a:lstStyle/>
          <a:p>
            <a:pPr marL="514350" indent="-514350">
              <a:buClrTx/>
              <a:buAutoNum type="arabicPeriod" startAt="32"/>
            </a:pPr>
            <a:r>
              <a:rPr lang="en-IN" sz="1800" dirty="0" smtClean="0"/>
              <a:t>     w := </a:t>
            </a:r>
            <a:r>
              <a:rPr lang="en-IN" sz="1800" dirty="0" err="1" smtClean="0"/>
              <a:t>cal_mult</a:t>
            </a:r>
            <a:r>
              <a:rPr lang="en-IN" sz="1800" dirty="0" smtClean="0"/>
              <a:t>(w, </a:t>
            </a:r>
            <a:r>
              <a:rPr lang="en-IN" sz="1800" dirty="0" err="1" smtClean="0"/>
              <a:t>wn</a:t>
            </a:r>
            <a:r>
              <a:rPr lang="en-IN" sz="1800" dirty="0" smtClean="0"/>
              <a:t>)</a:t>
            </a:r>
          </a:p>
          <a:p>
            <a:pPr marL="514350" indent="-514350">
              <a:buClrTx/>
              <a:buAutoNum type="arabicPeriod" startAt="33"/>
            </a:pPr>
            <a:r>
              <a:rPr lang="en-IN" sz="1800" dirty="0" smtClean="0"/>
              <a:t>     y1 := y1-&gt;next</a:t>
            </a:r>
          </a:p>
          <a:p>
            <a:pPr marL="514350" indent="-514350">
              <a:buClrTx/>
              <a:buAutoNum type="arabicPeriod" startAt="34"/>
            </a:pPr>
            <a:r>
              <a:rPr lang="en-IN" sz="1800" dirty="0" smtClean="0"/>
              <a:t>     y2 := y2-&gt;next</a:t>
            </a:r>
          </a:p>
          <a:p>
            <a:pPr marL="514350" indent="-514350">
              <a:buClrTx/>
              <a:buAutoNum type="arabicPeriod" startAt="35"/>
            </a:pPr>
            <a:r>
              <a:rPr lang="en-IN" sz="1800" dirty="0" smtClean="0"/>
              <a:t>y-&gt;next := start2</a:t>
            </a:r>
          </a:p>
          <a:p>
            <a:pPr marL="514350" indent="-514350">
              <a:buNone/>
            </a:pPr>
            <a:r>
              <a:rPr lang="en-IN" sz="1800" dirty="0" smtClean="0"/>
              <a:t>36.	 return start1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Code 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The above implementation is done using divide and conquer method. </a:t>
            </a:r>
          </a:p>
          <a:p>
            <a:pPr lvl="0"/>
            <a:r>
              <a:rPr lang="en-IN" dirty="0" smtClean="0"/>
              <a:t>The FFT() function is called twice with input size of lent/2 resulting in 2T(n/2), as the size of input is divided into two halves every time as </a:t>
            </a:r>
            <a:r>
              <a:rPr lang="en-IN" dirty="0" err="1" smtClean="0"/>
              <a:t>coeff_e</a:t>
            </a:r>
            <a:r>
              <a:rPr lang="en-IN" dirty="0" smtClean="0"/>
              <a:t> and </a:t>
            </a:r>
            <a:r>
              <a:rPr lang="en-IN" dirty="0" err="1" smtClean="0"/>
              <a:t>coeff_o</a:t>
            </a:r>
            <a:r>
              <a:rPr lang="en-IN" dirty="0" smtClean="0"/>
              <a:t>. Each of length n/2 in each recursion.</a:t>
            </a:r>
          </a:p>
          <a:p>
            <a:pPr lvl="0"/>
            <a:r>
              <a:rPr lang="en-IN" dirty="0" smtClean="0"/>
              <a:t>The while loop from line 19 to 34 in pseudo-code, takes      Ө (n) complexity in each recursion. Hence the recurrence relation time complexity T(n) is 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 algn="ctr">
              <a:buNone/>
            </a:pPr>
            <a:r>
              <a:rPr lang="en-IN" b="1" dirty="0" smtClean="0"/>
              <a:t>T(n) = 2T(n/2) + Ө(n)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Thus, </a:t>
            </a:r>
            <a:r>
              <a:rPr lang="en-IN" b="1" dirty="0" smtClean="0"/>
              <a:t>T(n) = Ө (</a:t>
            </a:r>
            <a:r>
              <a:rPr lang="en-IN" b="1" dirty="0" err="1" smtClean="0"/>
              <a:t>nlogn</a:t>
            </a:r>
            <a:r>
              <a:rPr lang="en-IN" b="1" dirty="0" smtClean="0"/>
              <a:t>)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Divide &amp; Conquer approach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89120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Input size N=8</a:t>
            </a:r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" name="Picture 9" descr="Dand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636912"/>
            <a:ext cx="6120680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5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Test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            y=x + 2 x^2 + 3 x^3</a:t>
            </a:r>
          </a:p>
          <a:p>
            <a:pPr>
              <a:buNone/>
            </a:pPr>
            <a:r>
              <a:rPr lang="en-IN" sz="3600" dirty="0" smtClean="0"/>
              <a:t>            </a:t>
            </a:r>
          </a:p>
        </p:txBody>
      </p:sp>
      <p:pic>
        <p:nvPicPr>
          <p:cNvPr id="5" name="Picture 4" descr="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636912"/>
            <a:ext cx="640871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500306"/>
            <a:ext cx="8229600" cy="3422346"/>
          </a:xfrm>
        </p:spPr>
        <p:txBody>
          <a:bodyPr/>
          <a:lstStyle/>
          <a:p>
            <a:r>
              <a:rPr lang="en-IN" dirty="0" smtClean="0"/>
              <a:t>The Fast Fourier Transform (FFT) is an efficient algorithm  to compute the Discrete Fourier Transform (DFT). </a:t>
            </a:r>
          </a:p>
          <a:p>
            <a:endParaRPr lang="en-IN" dirty="0" smtClean="0"/>
          </a:p>
          <a:p>
            <a:r>
              <a:rPr lang="en-IN" dirty="0" smtClean="0"/>
              <a:t>FFT computes DFT of N points in Ө(</a:t>
            </a:r>
            <a:r>
              <a:rPr lang="en-IN" dirty="0" err="1" smtClean="0"/>
              <a:t>NlogN</a:t>
            </a:r>
            <a:r>
              <a:rPr lang="en-IN" dirty="0" smtClean="0"/>
              <a:t>) operations as compared to Ө(N</a:t>
            </a:r>
            <a:r>
              <a:rPr lang="en-IN" baseline="30000" dirty="0" smtClean="0"/>
              <a:t>2</a:t>
            </a:r>
            <a:r>
              <a:rPr lang="en-IN" dirty="0" smtClean="0"/>
              <a:t>) operations performed in conventional method.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Test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y0 = 6 + 0i</a:t>
            </a:r>
          </a:p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y1 = -2.00159 - 2i</a:t>
            </a:r>
          </a:p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y2 = -2 + 0i</a:t>
            </a:r>
          </a:p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y3 = -1.99841 + 2i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Compression</a:t>
            </a:r>
          </a:p>
          <a:p>
            <a:r>
              <a:rPr lang="en-IN" dirty="0" smtClean="0"/>
              <a:t>Digital signal processing</a:t>
            </a:r>
          </a:p>
          <a:p>
            <a:r>
              <a:rPr lang="en-IN" dirty="0" smtClean="0"/>
              <a:t>Solving partial differential equations</a:t>
            </a:r>
          </a:p>
          <a:p>
            <a:r>
              <a:rPr lang="en-IN" dirty="0" smtClean="0"/>
              <a:t>Interpolation</a:t>
            </a:r>
          </a:p>
          <a:p>
            <a:r>
              <a:rPr lang="en-IN" dirty="0" smtClean="0"/>
              <a:t>Spectral Analysis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 smtClean="0"/>
              <a:t>Thank </a:t>
            </a:r>
            <a:r>
              <a:rPr lang="en-IN" sz="6600" dirty="0" smtClean="0"/>
              <a:t>You</a:t>
            </a:r>
            <a:br>
              <a:rPr lang="en-IN" sz="6600" dirty="0" smtClean="0"/>
            </a:br>
            <a:r>
              <a:rPr lang="en-IN" sz="6600" dirty="0"/>
              <a:t/>
            </a:r>
            <a:br>
              <a:rPr lang="en-IN" sz="6600" dirty="0"/>
            </a:br>
            <a:r>
              <a:rPr lang="en-IN" sz="3600" dirty="0" smtClean="0"/>
              <a:t>Any Questions/Suggestions?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550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Discrete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In DFT, we have to calculate following polynomial-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of degree-bound </a:t>
            </a:r>
            <a:r>
              <a:rPr lang="en-IN" i="1" dirty="0" smtClean="0"/>
              <a:t>n </a:t>
            </a:r>
            <a:r>
              <a:rPr lang="en-IN" dirty="0" smtClean="0"/>
              <a:t>at</a:t>
            </a:r>
            <a:r>
              <a:rPr lang="en-IN" i="1" dirty="0" smtClean="0"/>
              <a:t>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0</a:t>
            </a:r>
            <a:r>
              <a:rPr lang="en-IN" i="1" dirty="0" smtClean="0"/>
              <a:t>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1</a:t>
            </a:r>
            <a:r>
              <a:rPr lang="en-IN" i="1" dirty="0" smtClean="0"/>
              <a:t>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2</a:t>
            </a:r>
            <a:r>
              <a:rPr lang="en-IN" i="1" dirty="0" smtClean="0"/>
              <a:t>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3</a:t>
            </a:r>
            <a:r>
              <a:rPr lang="en-IN" i="1" dirty="0" smtClean="0"/>
              <a:t>,...,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n-1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where                        is the </a:t>
            </a:r>
            <a:r>
              <a:rPr lang="en-IN" b="1" dirty="0" smtClean="0"/>
              <a:t>principal n</a:t>
            </a:r>
            <a:r>
              <a:rPr lang="en-IN" b="1" baseline="30000" dirty="0" smtClean="0"/>
              <a:t>th </a:t>
            </a:r>
            <a:r>
              <a:rPr lang="en-IN" b="1" dirty="0" smtClean="0"/>
              <a:t>root of unity.</a:t>
            </a:r>
            <a:endParaRPr lang="en-IN" dirty="0" smtClean="0"/>
          </a:p>
          <a:p>
            <a:pPr>
              <a:buNone/>
            </a:pPr>
            <a:r>
              <a:rPr lang="en-IN" sz="2400" dirty="0" smtClean="0"/>
              <a:t>Here, </a:t>
            </a:r>
            <a:r>
              <a:rPr lang="en-IN" sz="2400" i="1" dirty="0" smtClean="0"/>
              <a:t>A </a:t>
            </a:r>
            <a:r>
              <a:rPr lang="en-IN" sz="2400" dirty="0" smtClean="0"/>
              <a:t>is given in coefficient form as </a:t>
            </a:r>
            <a:r>
              <a:rPr lang="en-IN" sz="2400" i="1" dirty="0" smtClean="0"/>
              <a:t>a = (a</a:t>
            </a:r>
            <a:r>
              <a:rPr lang="en-IN" sz="2400" i="1" baseline="-25000" dirty="0" smtClean="0"/>
              <a:t>0,</a:t>
            </a:r>
            <a:r>
              <a:rPr lang="en-IN" sz="2400" i="1" dirty="0" smtClean="0"/>
              <a:t> a</a:t>
            </a:r>
            <a:r>
              <a:rPr lang="en-IN" sz="2400" i="1" baseline="-25000" dirty="0" smtClean="0"/>
              <a:t>1,</a:t>
            </a:r>
            <a:r>
              <a:rPr lang="en-IN" sz="2400" i="1" dirty="0" smtClean="0"/>
              <a:t> a</a:t>
            </a:r>
            <a:r>
              <a:rPr lang="en-IN" sz="2400" i="1" baseline="-25000" dirty="0" smtClean="0"/>
              <a:t>2, . . .,</a:t>
            </a:r>
            <a:r>
              <a:rPr lang="en-IN" sz="2400" i="1" dirty="0" smtClean="0"/>
              <a:t> a</a:t>
            </a:r>
            <a:r>
              <a:rPr lang="en-IN" sz="2400" i="1" baseline="-25000" dirty="0" smtClean="0"/>
              <a:t>n-1</a:t>
            </a:r>
            <a:r>
              <a:rPr lang="en-IN" sz="2400" i="1" dirty="0" smtClean="0"/>
              <a:t>)</a:t>
            </a:r>
            <a:r>
              <a:rPr lang="en-IN" sz="2400" dirty="0" smtClean="0"/>
              <a:t>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2714620"/>
            <a:ext cx="1852096" cy="1000132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626084"/>
            <a:ext cx="1643074" cy="45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Discrete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result 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dirty="0" smtClean="0"/>
              <a:t>, for k=0,1,...,n-1, by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-25000" dirty="0" smtClean="0"/>
              <a:t> </a:t>
            </a:r>
            <a:r>
              <a:rPr lang="en-IN" dirty="0" smtClean="0"/>
              <a:t>= A(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		     </a:t>
            </a:r>
          </a:p>
          <a:p>
            <a:pPr>
              <a:buNone/>
            </a:pPr>
            <a:r>
              <a:rPr lang="en-IN" dirty="0" smtClean="0"/>
              <a:t>			     =          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kj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r>
              <a:rPr lang="en-IN" dirty="0" smtClean="0"/>
              <a:t>The vector y = (y</a:t>
            </a:r>
            <a:r>
              <a:rPr lang="en-IN" baseline="-25000" dirty="0" smtClean="0"/>
              <a:t>0, </a:t>
            </a:r>
            <a:r>
              <a:rPr lang="en-IN" dirty="0" smtClean="0"/>
              <a:t>y</a:t>
            </a:r>
            <a:r>
              <a:rPr lang="en-IN" baseline="-25000" dirty="0" smtClean="0"/>
              <a:t>1,...,</a:t>
            </a:r>
            <a:r>
              <a:rPr lang="en-IN" dirty="0" smtClean="0"/>
              <a:t> y</a:t>
            </a:r>
            <a:r>
              <a:rPr lang="en-IN" baseline="-25000" dirty="0" smtClean="0"/>
              <a:t>n-1</a:t>
            </a:r>
            <a:r>
              <a:rPr lang="en-IN" dirty="0" smtClean="0"/>
              <a:t>) is the </a:t>
            </a:r>
            <a:r>
              <a:rPr lang="en-IN" b="1" dirty="0" smtClean="0"/>
              <a:t>Discrete Fourier Transform(DFT) </a:t>
            </a:r>
            <a:r>
              <a:rPr lang="en-IN" dirty="0" smtClean="0"/>
              <a:t>of the coefficient vector</a:t>
            </a:r>
          </a:p>
          <a:p>
            <a:pPr>
              <a:buNone/>
            </a:pPr>
            <a:r>
              <a:rPr lang="en-IN" i="1" dirty="0" smtClean="0"/>
              <a:t>			a = (a</a:t>
            </a:r>
            <a:r>
              <a:rPr lang="en-IN" i="1" baseline="-25000" dirty="0" smtClean="0"/>
              <a:t>0,</a:t>
            </a:r>
            <a:r>
              <a:rPr lang="en-IN" i="1" dirty="0" smtClean="0"/>
              <a:t> a</a:t>
            </a:r>
            <a:r>
              <a:rPr lang="en-IN" i="1" baseline="-25000" dirty="0" smtClean="0"/>
              <a:t>1,...,</a:t>
            </a:r>
            <a:r>
              <a:rPr lang="en-IN" i="1" dirty="0" smtClean="0"/>
              <a:t> a</a:t>
            </a:r>
            <a:r>
              <a:rPr lang="en-IN" i="1" baseline="-25000" dirty="0" smtClean="0"/>
              <a:t>n-1</a:t>
            </a:r>
            <a:r>
              <a:rPr lang="en-IN" i="1" dirty="0" smtClean="0"/>
              <a:t>).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715850"/>
            <a:ext cx="571504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Fast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The FFT take advantage of </a:t>
            </a:r>
            <a:r>
              <a:rPr lang="en-IN" b="1" i="1" dirty="0" smtClean="0"/>
              <a:t>twiddle factor. </a:t>
            </a:r>
            <a:r>
              <a:rPr lang="en-IN" dirty="0" smtClean="0"/>
              <a:t>It can compute DFT of N points in Ө(</a:t>
            </a:r>
            <a:r>
              <a:rPr lang="en-IN" dirty="0" err="1" smtClean="0"/>
              <a:t>NlogN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dirty="0" smtClean="0"/>
              <a:t>The FFT method employs a divide-and-conquer strategy, using the even-indexed and odd-indexed coefficients of </a:t>
            </a:r>
            <a:r>
              <a:rPr lang="en-IN" i="1" dirty="0" smtClean="0"/>
              <a:t>A(x)</a:t>
            </a:r>
          </a:p>
          <a:p>
            <a:endParaRPr lang="en-IN" sz="1200" i="1" dirty="0" smtClean="0"/>
          </a:p>
          <a:p>
            <a:pPr algn="ctr">
              <a:buNone/>
            </a:pPr>
            <a:r>
              <a:rPr lang="en-IN" dirty="0" smtClean="0"/>
              <a:t>A</a:t>
            </a:r>
            <a:r>
              <a:rPr lang="en-IN" baseline="30000" dirty="0" smtClean="0"/>
              <a:t>[0]</a:t>
            </a:r>
            <a:r>
              <a:rPr lang="en-IN" dirty="0" smtClean="0"/>
              <a:t>(x) = a</a:t>
            </a:r>
            <a:r>
              <a:rPr lang="en-IN" baseline="-25000" dirty="0" smtClean="0"/>
              <a:t>0 </a:t>
            </a:r>
            <a:r>
              <a:rPr lang="en-IN" dirty="0" smtClean="0"/>
              <a:t>+ a</a:t>
            </a:r>
            <a:r>
              <a:rPr lang="en-IN" baseline="-25000" dirty="0" smtClean="0"/>
              <a:t>2</a:t>
            </a:r>
            <a:r>
              <a:rPr lang="en-IN" dirty="0" smtClean="0"/>
              <a:t>x + a</a:t>
            </a:r>
            <a:r>
              <a:rPr lang="en-IN" baseline="-25000" dirty="0" smtClean="0"/>
              <a:t>4</a:t>
            </a:r>
            <a:r>
              <a:rPr lang="en-IN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 +. . . + a</a:t>
            </a:r>
            <a:r>
              <a:rPr lang="en-IN" baseline="-25000" dirty="0" smtClean="0"/>
              <a:t>n-2</a:t>
            </a:r>
            <a:r>
              <a:rPr lang="en-IN" dirty="0" smtClean="0"/>
              <a:t>x</a:t>
            </a:r>
            <a:r>
              <a:rPr lang="en-IN" baseline="30000" dirty="0" smtClean="0"/>
              <a:t>n/2-1     </a:t>
            </a:r>
            <a:r>
              <a:rPr lang="en-IN" dirty="0" smtClean="0"/>
              <a:t>(even)</a:t>
            </a:r>
          </a:p>
          <a:p>
            <a:pPr algn="ctr">
              <a:buNone/>
            </a:pPr>
            <a:endParaRPr lang="en-IN" sz="1100" dirty="0" smtClean="0"/>
          </a:p>
          <a:p>
            <a:pPr algn="ctr">
              <a:buNone/>
            </a:pPr>
            <a:r>
              <a:rPr lang="en-IN" dirty="0" smtClean="0"/>
              <a:t>A</a:t>
            </a:r>
            <a:r>
              <a:rPr lang="en-IN" baseline="30000" dirty="0" smtClean="0"/>
              <a:t>[1]</a:t>
            </a:r>
            <a:r>
              <a:rPr lang="en-IN" dirty="0" smtClean="0"/>
              <a:t>(x) = a</a:t>
            </a:r>
            <a:r>
              <a:rPr lang="en-IN" baseline="-25000" dirty="0" smtClean="0"/>
              <a:t>1 </a:t>
            </a:r>
            <a:r>
              <a:rPr lang="en-IN" dirty="0" smtClean="0"/>
              <a:t>+ a</a:t>
            </a:r>
            <a:r>
              <a:rPr lang="en-IN" baseline="-25000" dirty="0" smtClean="0"/>
              <a:t>3</a:t>
            </a:r>
            <a:r>
              <a:rPr lang="en-IN" dirty="0" smtClean="0"/>
              <a:t>x + a</a:t>
            </a:r>
            <a:r>
              <a:rPr lang="en-IN" baseline="-25000" dirty="0" smtClean="0"/>
              <a:t>5</a:t>
            </a:r>
            <a:r>
              <a:rPr lang="en-IN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 +. . . + a</a:t>
            </a:r>
            <a:r>
              <a:rPr lang="en-IN" baseline="-25000" dirty="0" smtClean="0"/>
              <a:t>n-1</a:t>
            </a:r>
            <a:r>
              <a:rPr lang="en-IN" dirty="0" smtClean="0"/>
              <a:t>x</a:t>
            </a:r>
            <a:r>
              <a:rPr lang="en-IN" baseline="30000" dirty="0" smtClean="0"/>
              <a:t>n/2-1       </a:t>
            </a:r>
            <a:r>
              <a:rPr lang="en-IN" dirty="0" smtClean="0"/>
              <a:t>(odd)</a:t>
            </a:r>
          </a:p>
          <a:p>
            <a:pPr algn="ctr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Fast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65222"/>
          </a:xfrm>
        </p:spPr>
        <p:txBody>
          <a:bodyPr/>
          <a:lstStyle/>
          <a:p>
            <a:pPr algn="just"/>
            <a:r>
              <a:rPr lang="en-IN" dirty="0" smtClean="0"/>
              <a:t>So, instead of evaluating A(x) at </a:t>
            </a:r>
            <a:r>
              <a:rPr lang="en-IN" i="1" dirty="0" smtClean="0"/>
              <a:t>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0</a:t>
            </a:r>
            <a:r>
              <a:rPr lang="en-IN" i="1" dirty="0" smtClean="0"/>
              <a:t>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1</a:t>
            </a:r>
            <a:r>
              <a:rPr lang="en-IN" i="1" dirty="0" smtClean="0"/>
              <a:t>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2</a:t>
            </a:r>
            <a:r>
              <a:rPr lang="en-IN" i="1" dirty="0" smtClean="0"/>
              <a:t>,...,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n-1</a:t>
            </a:r>
            <a:r>
              <a:rPr lang="en-IN" i="1" dirty="0" smtClean="0"/>
              <a:t>, </a:t>
            </a:r>
            <a:r>
              <a:rPr lang="en-IN" dirty="0" smtClean="0"/>
              <a:t>we can evaluate A</a:t>
            </a:r>
            <a:r>
              <a:rPr lang="en-IN" baseline="30000" dirty="0" smtClean="0"/>
              <a:t>[0]</a:t>
            </a:r>
            <a:r>
              <a:rPr lang="en-IN" dirty="0" smtClean="0"/>
              <a:t>(x) and A</a:t>
            </a:r>
            <a:r>
              <a:rPr lang="en-IN" baseline="30000" dirty="0" smtClean="0"/>
              <a:t>[1]</a:t>
            </a:r>
            <a:r>
              <a:rPr lang="en-IN" dirty="0" smtClean="0"/>
              <a:t>(x) at </a:t>
            </a:r>
          </a:p>
          <a:p>
            <a:pPr algn="just">
              <a:buNone/>
            </a:pPr>
            <a:r>
              <a:rPr lang="en-IN" dirty="0" smtClean="0"/>
              <a:t>   (</a:t>
            </a:r>
            <a:r>
              <a:rPr lang="en-IN" i="1" dirty="0" smtClean="0"/>
              <a:t>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0</a:t>
            </a:r>
            <a:r>
              <a:rPr lang="en-IN" i="1" dirty="0" smtClean="0"/>
              <a:t>)</a:t>
            </a:r>
            <a:r>
              <a:rPr lang="en-IN" i="1" baseline="30000" dirty="0" smtClean="0"/>
              <a:t>2</a:t>
            </a:r>
            <a:r>
              <a:rPr lang="en-IN" i="1" dirty="0" smtClean="0"/>
              <a:t>,( 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1</a:t>
            </a:r>
            <a:r>
              <a:rPr lang="en-IN" i="1" dirty="0" smtClean="0"/>
              <a:t>)</a:t>
            </a:r>
            <a:r>
              <a:rPr lang="en-IN" i="1" baseline="30000" dirty="0" smtClean="0"/>
              <a:t>2</a:t>
            </a:r>
            <a:r>
              <a:rPr lang="en-IN" i="1" dirty="0" smtClean="0"/>
              <a:t>, (ω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2</a:t>
            </a:r>
            <a:r>
              <a:rPr lang="en-IN" i="1" dirty="0" smtClean="0"/>
              <a:t>)</a:t>
            </a:r>
            <a:r>
              <a:rPr lang="en-IN" i="1" baseline="30000" dirty="0" smtClean="0"/>
              <a:t>2</a:t>
            </a:r>
            <a:r>
              <a:rPr lang="en-IN" i="1" dirty="0" smtClean="0"/>
              <a:t>, . . ., (ω</a:t>
            </a:r>
            <a:r>
              <a:rPr lang="en-IN" i="1" baseline="-25000" dirty="0" smtClean="0"/>
              <a:t>n</a:t>
            </a:r>
            <a:r>
              <a:rPr lang="en-IN" i="1" baseline="30000" dirty="0" smtClean="0"/>
              <a:t>n-1</a:t>
            </a:r>
            <a:r>
              <a:rPr lang="en-IN" i="1" dirty="0" smtClean="0"/>
              <a:t>)</a:t>
            </a:r>
            <a:r>
              <a:rPr lang="en-IN" i="1" baseline="30000" dirty="0" smtClean="0"/>
              <a:t>2</a:t>
            </a:r>
            <a:r>
              <a:rPr lang="en-IN" dirty="0" smtClean="0"/>
              <a:t> and then combine the results using</a:t>
            </a:r>
          </a:p>
          <a:p>
            <a:endParaRPr lang="en-IN" dirty="0" smtClean="0"/>
          </a:p>
          <a:p>
            <a:pPr algn="ctr">
              <a:buNone/>
            </a:pPr>
            <a:r>
              <a:rPr lang="en-IN" dirty="0" smtClean="0"/>
              <a:t>A(x) = A</a:t>
            </a:r>
            <a:r>
              <a:rPr lang="en-IN" baseline="30000" dirty="0" smtClean="0"/>
              <a:t>[0]</a:t>
            </a:r>
            <a:r>
              <a:rPr lang="en-IN" dirty="0" smtClean="0"/>
              <a:t>(x</a:t>
            </a:r>
            <a:r>
              <a:rPr lang="en-IN" i="1" baseline="30000" dirty="0" smtClean="0"/>
              <a:t>2</a:t>
            </a:r>
            <a:r>
              <a:rPr lang="en-IN" dirty="0" smtClean="0"/>
              <a:t>) + </a:t>
            </a:r>
            <a:r>
              <a:rPr lang="en-IN" smtClean="0"/>
              <a:t>xA</a:t>
            </a:r>
            <a:r>
              <a:rPr lang="en-IN" baseline="30000" dirty="0" smtClean="0"/>
              <a:t>[1]</a:t>
            </a:r>
            <a:r>
              <a:rPr lang="en-IN" dirty="0" smtClean="0"/>
              <a:t>(x</a:t>
            </a:r>
            <a:r>
              <a:rPr lang="en-IN" i="1" baseline="30000" dirty="0" smtClean="0"/>
              <a:t>2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Fast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b="1" i="1" dirty="0" smtClean="0"/>
              <a:t>halving lemma</a:t>
            </a:r>
            <a:r>
              <a:rPr lang="en-IN" dirty="0" smtClean="0"/>
              <a:t> we can say that the points at which A</a:t>
            </a:r>
            <a:r>
              <a:rPr lang="en-IN" baseline="30000" dirty="0" smtClean="0"/>
              <a:t>[0]</a:t>
            </a:r>
            <a:r>
              <a:rPr lang="en-IN" dirty="0" smtClean="0"/>
              <a:t>(x) and A</a:t>
            </a:r>
            <a:r>
              <a:rPr lang="en-IN" baseline="30000" dirty="0" smtClean="0"/>
              <a:t>[1]</a:t>
            </a:r>
            <a:r>
              <a:rPr lang="en-IN" dirty="0" smtClean="0"/>
              <a:t>(x) are calculated, does not consists of </a:t>
            </a:r>
            <a:r>
              <a:rPr lang="en-IN" i="1" dirty="0" smtClean="0"/>
              <a:t>n </a:t>
            </a:r>
            <a:r>
              <a:rPr lang="en-IN" dirty="0" smtClean="0"/>
              <a:t>distinct values but only of </a:t>
            </a:r>
            <a:r>
              <a:rPr lang="en-IN" i="1" dirty="0" smtClean="0"/>
              <a:t>n</a:t>
            </a:r>
            <a:r>
              <a:rPr lang="en-IN" dirty="0" smtClean="0"/>
              <a:t>/2 complex (</a:t>
            </a:r>
            <a:r>
              <a:rPr lang="en-IN" i="1" dirty="0" smtClean="0"/>
              <a:t>n</a:t>
            </a:r>
            <a:r>
              <a:rPr lang="en-IN" dirty="0" smtClean="0"/>
              <a:t>/2)</a:t>
            </a:r>
            <a:r>
              <a:rPr lang="en-IN" baseline="30000" dirty="0" err="1" smtClean="0"/>
              <a:t>th</a:t>
            </a:r>
            <a:r>
              <a:rPr lang="en-IN" dirty="0" smtClean="0"/>
              <a:t> roots of unity, with each root occurring exactly twice.</a:t>
            </a:r>
          </a:p>
          <a:p>
            <a:endParaRPr lang="en-IN" dirty="0" smtClean="0"/>
          </a:p>
          <a:p>
            <a:r>
              <a:rPr lang="en-IN" dirty="0" smtClean="0"/>
              <a:t>The implemented recursive FFT algorithm computes the DFT of an </a:t>
            </a:r>
            <a:r>
              <a:rPr lang="en-IN" i="1" dirty="0" smtClean="0"/>
              <a:t>n</a:t>
            </a:r>
            <a:r>
              <a:rPr lang="en-IN" dirty="0" smtClean="0"/>
              <a:t>-element vector </a:t>
            </a:r>
            <a:r>
              <a:rPr lang="en-IN" i="1" dirty="0" smtClean="0"/>
              <a:t>a = (a</a:t>
            </a:r>
            <a:r>
              <a:rPr lang="en-IN" i="1" baseline="-25000" dirty="0" smtClean="0"/>
              <a:t>0,</a:t>
            </a:r>
            <a:r>
              <a:rPr lang="en-IN" i="1" dirty="0" smtClean="0"/>
              <a:t> a</a:t>
            </a:r>
            <a:r>
              <a:rPr lang="en-IN" i="1" baseline="-25000" dirty="0" smtClean="0"/>
              <a:t>1,. . .,</a:t>
            </a:r>
            <a:r>
              <a:rPr lang="en-IN" i="1" dirty="0" smtClean="0"/>
              <a:t> a</a:t>
            </a:r>
            <a:r>
              <a:rPr lang="en-IN" i="1" baseline="-25000" dirty="0" smtClean="0"/>
              <a:t>n-1</a:t>
            </a:r>
            <a:r>
              <a:rPr lang="en-IN" i="1" dirty="0" smtClean="0"/>
              <a:t>), </a:t>
            </a:r>
            <a:r>
              <a:rPr lang="en-IN" dirty="0" smtClean="0"/>
              <a:t>where </a:t>
            </a:r>
            <a:r>
              <a:rPr lang="en-IN" i="1" dirty="0" smtClean="0"/>
              <a:t>n </a:t>
            </a:r>
            <a:r>
              <a:rPr lang="en-IN" dirty="0" smtClean="0"/>
              <a:t>is a power of 2.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Fast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y</a:t>
            </a:r>
            <a:r>
              <a:rPr lang="en-IN" baseline="-25000" dirty="0" smtClean="0"/>
              <a:t>0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,...,</a:t>
            </a:r>
            <a:r>
              <a:rPr lang="en-IN" dirty="0" err="1" smtClean="0"/>
              <a:t>y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/2-1</a:t>
            </a:r>
            <a:r>
              <a:rPr lang="en-IN" dirty="0" smtClean="0"/>
              <a:t> we use: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 algn="ctr">
              <a:buNone/>
            </a:pP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dirty="0" smtClean="0"/>
              <a:t> = 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30000" dirty="0" smtClean="0"/>
              <a:t>[0] </a:t>
            </a:r>
            <a:r>
              <a:rPr lang="en-IN" dirty="0" smtClean="0"/>
              <a:t>+ 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30000" dirty="0" smtClean="0"/>
              <a:t>[1]</a:t>
            </a:r>
          </a:p>
          <a:p>
            <a:pPr>
              <a:buNone/>
            </a:pPr>
            <a:r>
              <a:rPr lang="en-IN" dirty="0" smtClean="0"/>
              <a:t>                                           = A(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y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/2</a:t>
            </a:r>
            <a:r>
              <a:rPr lang="en-IN" dirty="0" smtClean="0"/>
              <a:t>,y</a:t>
            </a:r>
            <a:r>
              <a:rPr lang="en-IN" baseline="-25000" dirty="0" smtClean="0"/>
              <a:t>n/2+1</a:t>
            </a:r>
            <a:r>
              <a:rPr lang="en-IN" dirty="0" smtClean="0"/>
              <a:t>,...,y</a:t>
            </a:r>
            <a:r>
              <a:rPr lang="en-IN" baseline="-25000" dirty="0" smtClean="0"/>
              <a:t>n-1 </a:t>
            </a:r>
            <a:r>
              <a:rPr lang="en-IN" dirty="0" smtClean="0"/>
              <a:t>we use: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 algn="ctr">
              <a:buNone/>
            </a:pP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-25000" dirty="0" smtClean="0"/>
              <a:t>+(n/2)</a:t>
            </a:r>
            <a:r>
              <a:rPr lang="en-IN" dirty="0" smtClean="0"/>
              <a:t> = 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30000" dirty="0" smtClean="0"/>
              <a:t>[0] </a:t>
            </a:r>
            <a:r>
              <a:rPr lang="en-IN" dirty="0" smtClean="0"/>
              <a:t>- 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dirty="0" err="1" smtClean="0"/>
              <a:t>y</a:t>
            </a:r>
            <a:r>
              <a:rPr lang="en-IN" baseline="-25000" dirty="0" err="1" smtClean="0"/>
              <a:t>k</a:t>
            </a:r>
            <a:r>
              <a:rPr lang="en-IN" baseline="30000" dirty="0" smtClean="0"/>
              <a:t>[1]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= A(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baseline="30000" dirty="0" smtClean="0"/>
              <a:t>+(n/2)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    Here we use the property that 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r>
              <a:rPr lang="en-IN" baseline="30000" dirty="0" smtClean="0"/>
              <a:t>+(n/2) </a:t>
            </a:r>
            <a:r>
              <a:rPr lang="en-IN" dirty="0" smtClean="0"/>
              <a:t>=  -</a:t>
            </a:r>
            <a:r>
              <a:rPr lang="en-IN" dirty="0" err="1" smtClean="0"/>
              <a:t>ω</a:t>
            </a:r>
            <a:r>
              <a:rPr lang="en-IN" baseline="-25000" dirty="0" err="1" smtClean="0"/>
              <a:t>n</a:t>
            </a:r>
            <a:r>
              <a:rPr lang="en-IN" baseline="30000" dirty="0" err="1" smtClean="0"/>
              <a:t>k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Fast Fourier Transform</a:t>
            </a:r>
            <a:endParaRPr lang="en-IN" dirty="0"/>
          </a:p>
        </p:txBody>
      </p:sp>
      <p:pic>
        <p:nvPicPr>
          <p:cNvPr id="5" name="Picture" descr="Untitled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5984" y="2214554"/>
            <a:ext cx="44291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</TotalTime>
  <Words>860</Words>
  <Application>Microsoft Office PowerPoint</Application>
  <PresentationFormat>On-screen Show (4:3)</PresentationFormat>
  <Paragraphs>198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Implementation of FFT using Divide &amp; Conquer Programming Approach</vt:lpstr>
      <vt:lpstr>Introduction</vt:lpstr>
      <vt:lpstr>Discrete Fourier Transform</vt:lpstr>
      <vt:lpstr>Discrete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Complexity Analysis</vt:lpstr>
      <vt:lpstr>Complexity Analysis (Continued)</vt:lpstr>
      <vt:lpstr>Complexity Analysis (Continued)</vt:lpstr>
      <vt:lpstr>Complexity Analysis (Continued)</vt:lpstr>
      <vt:lpstr>Complexity Analysis (Continued)</vt:lpstr>
      <vt:lpstr>Pseudo-code</vt:lpstr>
      <vt:lpstr>Pseudo-code</vt:lpstr>
      <vt:lpstr>Code Complexity Analysis</vt:lpstr>
      <vt:lpstr>Divide &amp; Conquer approach</vt:lpstr>
      <vt:lpstr>Test Case</vt:lpstr>
      <vt:lpstr>Test Case</vt:lpstr>
      <vt:lpstr>Applications</vt:lpstr>
      <vt:lpstr>Thank You  Any Questions/Suggestions?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FFT using Divide &amp; Conquer Programming Approach</dc:title>
  <dc:creator>Yashika</dc:creator>
  <cp:lastModifiedBy>abc</cp:lastModifiedBy>
  <cp:revision>113</cp:revision>
  <dcterms:created xsi:type="dcterms:W3CDTF">2014-10-26T08:45:53Z</dcterms:created>
  <dcterms:modified xsi:type="dcterms:W3CDTF">2014-10-27T16:44:09Z</dcterms:modified>
</cp:coreProperties>
</file>