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6" r:id="rId21"/>
    <p:sldId id="277"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3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A6E99-B8F6-48EC-808B-B1D1B1EDBABF}" type="datetimeFigureOut">
              <a:rPr lang="en-US" smtClean="0"/>
              <a:pPr/>
              <a:t>10/5/14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BA6E99-B8F6-48EC-808B-B1D1B1EDBABF}" type="datetimeFigureOut">
              <a:rPr lang="en-US" smtClean="0"/>
              <a:pPr/>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A6E99-B8F6-48EC-808B-B1D1B1EDBABF}" type="datetimeFigureOut">
              <a:rPr lang="en-US" smtClean="0"/>
              <a:pPr/>
              <a:t>10/5/14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A6E99-B8F6-48EC-808B-B1D1B1EDBABF}" type="datetimeFigureOut">
              <a:rPr lang="en-US" smtClean="0"/>
              <a:pPr/>
              <a:t>10/5/14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A6E99-B8F6-48EC-808B-B1D1B1EDBABF}" type="datetimeFigureOut">
              <a:rPr lang="en-US" smtClean="0"/>
              <a:pPr/>
              <a:t>10/5/14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A6E99-B8F6-48EC-808B-B1D1B1EDBABF}" type="datetimeFigureOut">
              <a:rPr lang="en-US" smtClean="0"/>
              <a:pPr/>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A6E99-B8F6-48EC-808B-B1D1B1EDBABF}" type="datetimeFigureOut">
              <a:rPr lang="en-US" smtClean="0"/>
              <a:pPr/>
              <a:t>10/5/14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6E99-B8F6-48EC-808B-B1D1B1EDBABF}" type="datetimeFigureOut">
              <a:rPr lang="en-US" smtClean="0"/>
              <a:pPr/>
              <a:t>10/5/14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BEA37-111B-4BDD-ABA9-86B89F3DAF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motechproject.org/en/latest/development/dev_setup/dev_install.html" TargetMode="External"/><Relationship Id="rId3" Type="http://schemas.openxmlformats.org/officeDocument/2006/relationships/hyperlink" Target="http://brew.s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log.mclaughlinsoftware.com/2012/12/10/mountain-lion-pre-mysql/" TargetMode="External"/><Relationship Id="rId4" Type="http://schemas.openxmlformats.org/officeDocument/2006/relationships/hyperlink" Target="http://dev.mysql.com/downloads/mysql/" TargetMode="External"/><Relationship Id="rId1" Type="http://schemas.openxmlformats.org/officeDocument/2006/relationships/slideLayout" Target="../slideLayouts/slideLayout2.xml"/><Relationship Id="rId2" Type="http://schemas.openxmlformats.org/officeDocument/2006/relationships/hyperlink" Target="http://www.cc.gatech.edu/~simpkins/teaching/gatech/cs2340/guides/java7-macos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motechproject.org/en/latest/development/dev_setup/dev_install.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de.google.com/p/motech/wiki/Repositories" TargetMode="External"/><Relationship Id="rId4" Type="http://schemas.openxmlformats.org/officeDocument/2006/relationships/hyperlink" Target="https://code.google.com/p/motech/wiki/DeveloperDocumentation" TargetMode="External"/><Relationship Id="rId5" Type="http://schemas.openxmlformats.org/officeDocument/2006/relationships/hyperlink" Target="http://localhost:8080/" TargetMode="External"/><Relationship Id="rId1" Type="http://schemas.openxmlformats.org/officeDocument/2006/relationships/slideLayout" Target="../slideLayouts/slideLayout2.xml"/><Relationship Id="rId2" Type="http://schemas.openxmlformats.org/officeDocument/2006/relationships/hyperlink" Target="http://docs.motechproject.org/en/latest/development/dev_setup/dev_instal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p>
            <a:r>
              <a:rPr lang="en-US" b="1" u="sng" dirty="0" smtClean="0"/>
              <a:t>MOTECH</a:t>
            </a:r>
            <a:endParaRPr lang="en-US" b="1" u="sng" dirty="0"/>
          </a:p>
        </p:txBody>
      </p:sp>
      <p:sp>
        <p:nvSpPr>
          <p:cNvPr id="3" name="Subtitle 2"/>
          <p:cNvSpPr>
            <a:spLocks noGrp="1"/>
          </p:cNvSpPr>
          <p:nvPr>
            <p:ph type="subTitle" idx="1"/>
          </p:nvPr>
        </p:nvSpPr>
        <p:spPr>
          <a:xfrm>
            <a:off x="1371600" y="2133600"/>
            <a:ext cx="6400800" cy="3505200"/>
          </a:xfrm>
        </p:spPr>
        <p:txBody>
          <a:bodyPr>
            <a:normAutofit fontScale="70000" lnSpcReduction="20000"/>
          </a:bodyPr>
          <a:lstStyle/>
          <a:p>
            <a:pPr algn="l">
              <a:buFont typeface="Wingdings" pitchFamily="2" charset="2"/>
              <a:buChar char="§"/>
            </a:pPr>
            <a:r>
              <a:rPr lang="en-US" dirty="0">
                <a:solidFill>
                  <a:schemeClr val="tx1"/>
                </a:solidFill>
              </a:rPr>
              <a:t>Mobile Technology for Community Health (MOTECH) is a modular, extensible open source software project originally designed for mobile health (mHealth), which can also be used outside of the health domain</a:t>
            </a:r>
            <a:r>
              <a:rPr lang="en-US" dirty="0" smtClean="0">
                <a:solidFill>
                  <a:schemeClr val="tx1"/>
                </a:solidFill>
              </a:rPr>
              <a:t>.</a:t>
            </a:r>
          </a:p>
          <a:p>
            <a:pPr algn="l">
              <a:buFont typeface="Wingdings" pitchFamily="2" charset="2"/>
              <a:buChar char="§"/>
            </a:pPr>
            <a:r>
              <a:rPr lang="en-US" dirty="0" smtClean="0">
                <a:solidFill>
                  <a:schemeClr val="tx1"/>
                </a:solidFill>
              </a:rPr>
              <a:t> </a:t>
            </a:r>
            <a:r>
              <a:rPr lang="en-US" dirty="0">
                <a:solidFill>
                  <a:schemeClr val="tx1"/>
                </a:solidFill>
              </a:rPr>
              <a:t>It allows organizations to use mobile technology to communicate information to patients, collect data about patients, alert caregivers to patients’ status, and schedule caregivers’ work. </a:t>
            </a:r>
            <a:endParaRPr lang="en-US" dirty="0" smtClean="0">
              <a:solidFill>
                <a:schemeClr val="tx1"/>
              </a:solidFill>
            </a:endParaRPr>
          </a:p>
          <a:p>
            <a:pPr algn="l">
              <a:buFont typeface="Wingdings" pitchFamily="2" charset="2"/>
              <a:buChar char="§"/>
            </a:pPr>
            <a:r>
              <a:rPr lang="en-US" dirty="0" smtClean="0">
                <a:solidFill>
                  <a:schemeClr val="tx1"/>
                </a:solidFill>
              </a:rPr>
              <a:t>The </a:t>
            </a:r>
            <a:r>
              <a:rPr lang="en-US" dirty="0">
                <a:solidFill>
                  <a:schemeClr val="tx1"/>
                </a:solidFill>
              </a:rPr>
              <a:t>modular system allows organizations to choose among multiple mHealth technologies and to enable data sharing for users of the system.</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Communicate information to patients via voice or SMS according to a schedule of care </a:t>
            </a:r>
            <a:r>
              <a:rPr lang="en-US" sz="3200" dirty="0" smtClean="0"/>
              <a:t>defined for </a:t>
            </a:r>
            <a:r>
              <a:rPr lang="en-US" sz="3200" dirty="0"/>
              <a:t>the patient’s condition, e.g.:</a:t>
            </a:r>
          </a:p>
        </p:txBody>
      </p:sp>
      <p:sp>
        <p:nvSpPr>
          <p:cNvPr id="3" name="Content Placeholder 2"/>
          <p:cNvSpPr>
            <a:spLocks noGrp="1"/>
          </p:cNvSpPr>
          <p:nvPr>
            <p:ph idx="1"/>
          </p:nvPr>
        </p:nvSpPr>
        <p:spPr>
          <a:xfrm>
            <a:off x="457200" y="2057400"/>
            <a:ext cx="8229600" cy="4068763"/>
          </a:xfrm>
        </p:spPr>
        <p:txBody>
          <a:bodyPr/>
          <a:lstStyle/>
          <a:p>
            <a:r>
              <a:rPr lang="en-US" dirty="0"/>
              <a:t>Reminders for ANC appointments, lab visits, etc.</a:t>
            </a:r>
          </a:p>
          <a:p>
            <a:r>
              <a:rPr lang="en-US" dirty="0"/>
              <a:t>Reminders to take medication on schedule, e.g., DOTS, ART, etc.</a:t>
            </a:r>
          </a:p>
          <a:p>
            <a:r>
              <a:rPr lang="en-US" dirty="0"/>
              <a:t>Reminder notices to take children for scheduled immunization services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Collect data from patients or caregivers, e.g.:</a:t>
            </a:r>
          </a:p>
        </p:txBody>
      </p:sp>
      <p:sp>
        <p:nvSpPr>
          <p:cNvPr id="3" name="Content Placeholder 2"/>
          <p:cNvSpPr>
            <a:spLocks noGrp="1"/>
          </p:cNvSpPr>
          <p:nvPr>
            <p:ph idx="1"/>
          </p:nvPr>
        </p:nvSpPr>
        <p:spPr>
          <a:xfrm>
            <a:off x="457200" y="1905000"/>
            <a:ext cx="8229600" cy="4221163"/>
          </a:xfrm>
        </p:spPr>
        <p:txBody>
          <a:bodyPr/>
          <a:lstStyle/>
          <a:p>
            <a:r>
              <a:rPr lang="en-US" dirty="0"/>
              <a:t>Patients report their symptoms prior to treatment or during treatment (adverse events)</a:t>
            </a:r>
          </a:p>
          <a:p>
            <a:r>
              <a:rPr lang="en-US" dirty="0"/>
              <a:t>Patients give feedback on service delivery</a:t>
            </a:r>
          </a:p>
          <a:p>
            <a:r>
              <a:rPr lang="en-US" dirty="0"/>
              <a:t>Caregivers report what service was delivered to a patient and on what date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Alert caregivers of the status of their patients, e.g.:</a:t>
            </a:r>
          </a:p>
        </p:txBody>
      </p:sp>
      <p:sp>
        <p:nvSpPr>
          <p:cNvPr id="3" name="Content Placeholder 2"/>
          <p:cNvSpPr>
            <a:spLocks noGrp="1"/>
          </p:cNvSpPr>
          <p:nvPr>
            <p:ph idx="1"/>
          </p:nvPr>
        </p:nvSpPr>
        <p:spPr/>
        <p:txBody>
          <a:bodyPr/>
          <a:lstStyle/>
          <a:p>
            <a:r>
              <a:rPr lang="en-US" dirty="0"/>
              <a:t>Notify Community Health Worker when patient has not taken ART, DOTS or other drugs</a:t>
            </a:r>
          </a:p>
          <a:p>
            <a:r>
              <a:rPr lang="en-US" dirty="0"/>
              <a:t>Notify nurse when patient has not kept a scheduled appointment (e.g., ANC visit)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Facilitate communication between patients, caregivers, and/or health administrators, e.g.:</a:t>
            </a:r>
          </a:p>
        </p:txBody>
      </p:sp>
      <p:sp>
        <p:nvSpPr>
          <p:cNvPr id="3" name="Content Placeholder 2"/>
          <p:cNvSpPr>
            <a:spLocks noGrp="1"/>
          </p:cNvSpPr>
          <p:nvPr>
            <p:ph idx="1"/>
          </p:nvPr>
        </p:nvSpPr>
        <p:spPr/>
        <p:txBody>
          <a:bodyPr/>
          <a:lstStyle/>
          <a:p>
            <a:r>
              <a:rPr lang="en-US" dirty="0"/>
              <a:t>Establish secure peer networks for patients who share similar health concerns</a:t>
            </a:r>
          </a:p>
          <a:p>
            <a:r>
              <a:rPr lang="en-US" dirty="0"/>
              <a:t>Initiate conversations between patients and caregivers in a way that allows the caregiver to manage the workload effectively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Installing MOTECH</a:t>
            </a:r>
            <a:r>
              <a:rPr lang="en-US" b="1" dirty="0"/>
              <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b="1" dirty="0">
                <a:hlinkClick r:id="rId2"/>
              </a:rPr>
              <a:t>Installing on a Macintosh</a:t>
            </a:r>
            <a:endParaRPr lang="en-US" sz="1800" dirty="0"/>
          </a:p>
          <a:p>
            <a:pPr lvl="0"/>
            <a:r>
              <a:rPr lang="en-US" dirty="0"/>
              <a:t>Installing Prerequisites for MOTECH</a:t>
            </a:r>
            <a:endParaRPr lang="en-US" sz="2800" dirty="0"/>
          </a:p>
          <a:p>
            <a:pPr lvl="1"/>
            <a:r>
              <a:rPr lang="en-US" dirty="0"/>
              <a:t>Installing </a:t>
            </a:r>
            <a:r>
              <a:rPr lang="en-US" dirty="0" err="1">
                <a:hlinkClick r:id="rId3"/>
              </a:rPr>
              <a:t>HomeBrew</a:t>
            </a:r>
            <a:endParaRPr lang="en-US" sz="2400" dirty="0"/>
          </a:p>
          <a:p>
            <a:r>
              <a:rPr lang="en-US" dirty="0"/>
              <a:t>To install Homebrew, run the following in the terminal</a:t>
            </a:r>
            <a:endParaRPr lang="en-US" sz="2800" dirty="0"/>
          </a:p>
          <a:p>
            <a:r>
              <a:rPr lang="en-US" dirty="0"/>
              <a:t>ruby -e "$(curl </a:t>
            </a:r>
            <a:r>
              <a:rPr lang="en-US" dirty="0" smtClean="0"/>
              <a:t>–</a:t>
            </a:r>
            <a:r>
              <a:rPr lang="en-US" dirty="0" err="1" smtClean="0"/>
              <a:t>fsSL</a:t>
            </a:r>
            <a:r>
              <a:rPr lang="en-US" dirty="0" smtClean="0"/>
              <a:t> https</a:t>
            </a:r>
            <a:r>
              <a:rPr lang="en-US" dirty="0"/>
              <a:t>://raw.github.com/Homebrew/homebrew/go/install)"</a:t>
            </a:r>
            <a:endParaRPr lang="en-US" sz="4400" dirty="0"/>
          </a:p>
          <a:p>
            <a:pPr lvl="1"/>
            <a:r>
              <a:rPr lang="en-US" b="1" dirty="0"/>
              <a:t>Use Homebrew to install </a:t>
            </a:r>
            <a:r>
              <a:rPr lang="en-US" b="1" dirty="0" err="1"/>
              <a:t>git</a:t>
            </a:r>
            <a:r>
              <a:rPr lang="en-US" b="1" dirty="0"/>
              <a:t>, </a:t>
            </a:r>
            <a:r>
              <a:rPr lang="en-US" b="1" dirty="0" err="1"/>
              <a:t>erlang</a:t>
            </a:r>
            <a:r>
              <a:rPr lang="en-US" b="1" dirty="0"/>
              <a:t>, ActiveMQ, and Apache Tomcat:</a:t>
            </a:r>
            <a:endParaRPr lang="en-US" sz="2400" dirty="0"/>
          </a:p>
          <a:p>
            <a:pPr lvl="1"/>
            <a:r>
              <a:rPr lang="en-US" dirty="0"/>
              <a:t>brew install </a:t>
            </a:r>
            <a:r>
              <a:rPr lang="en-US" dirty="0" err="1"/>
              <a:t>git</a:t>
            </a:r>
            <a:endParaRPr lang="en-US" sz="4000" dirty="0"/>
          </a:p>
          <a:p>
            <a:pPr lvl="1"/>
            <a:r>
              <a:rPr lang="en-US" dirty="0"/>
              <a:t>brew install </a:t>
            </a:r>
            <a:r>
              <a:rPr lang="en-US" dirty="0" err="1"/>
              <a:t>activemq</a:t>
            </a:r>
            <a:endParaRPr lang="en-US" sz="4000" dirty="0"/>
          </a:p>
          <a:p>
            <a:pPr lvl="1"/>
            <a:r>
              <a:rPr lang="en-US" dirty="0"/>
              <a:t>brew install tomcat</a:t>
            </a:r>
            <a:endParaRPr lang="en-US" sz="4000" dirty="0"/>
          </a:p>
          <a:p>
            <a:pPr lvl="1"/>
            <a:r>
              <a:rPr lang="en-US" dirty="0"/>
              <a:t>brew install maven</a:t>
            </a:r>
            <a:endParaRPr lang="en-US" sz="4000" dirty="0"/>
          </a:p>
          <a:p>
            <a:pPr lvl="1"/>
            <a:r>
              <a:rPr lang="en-US" dirty="0"/>
              <a:t>Homebrew installations are </a:t>
            </a:r>
            <a:r>
              <a:rPr lang="en-US" dirty="0" err="1"/>
              <a:t>located</a:t>
            </a:r>
            <a:r>
              <a:rPr lang="en-US" sz="1600" dirty="0" err="1"/>
              <a:t>in</a:t>
            </a:r>
            <a:r>
              <a:rPr lang="en-US" sz="1600" dirty="0"/>
              <a:t> /</a:t>
            </a:r>
            <a:r>
              <a:rPr lang="en-US" sz="1600" dirty="0" err="1"/>
              <a:t>usr</a:t>
            </a:r>
            <a:r>
              <a:rPr lang="en-US" sz="1600" dirty="0"/>
              <a:t>/local/Cellar` with </a:t>
            </a:r>
            <a:r>
              <a:rPr lang="en-US" sz="1600" dirty="0" err="1"/>
              <a:t>symlinks</a:t>
            </a:r>
            <a:r>
              <a:rPr lang="en-US" sz="1600" dirty="0"/>
              <a:t> in ``/</a:t>
            </a:r>
            <a:r>
              <a:rPr lang="en-US" sz="1600" dirty="0" err="1"/>
              <a:t>usr</a:t>
            </a:r>
            <a:r>
              <a:rPr lang="en-US" sz="1600" dirty="0"/>
              <a:t>/local/bin</a:t>
            </a:r>
            <a:r>
              <a:rPr lang="en-US" dirty="0"/>
              <a:t>, which should already be part of your $PATH environment variable.</a:t>
            </a:r>
            <a:endParaRPr lang="en-US" sz="2400" dirty="0"/>
          </a:p>
          <a:p>
            <a:r>
              <a:rPr lang="en-US" b="1" dirty="0"/>
              <a:t>Note</a:t>
            </a:r>
            <a:endParaRPr lang="en-US" sz="2800" dirty="0"/>
          </a:p>
          <a:p>
            <a:r>
              <a:rPr lang="en-US" dirty="0"/>
              <a:t>Homebrew provides instructions about how to run these applications, as well as how to have </a:t>
            </a:r>
            <a:r>
              <a:rPr lang="en-US" dirty="0" err="1"/>
              <a:t>launchd</a:t>
            </a:r>
            <a:r>
              <a:rPr lang="en-US" dirty="0"/>
              <a:t> start them automatically on system startup.</a:t>
            </a:r>
            <a:endParaRPr lang="en-US" sz="2800"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lvl="1"/>
            <a:r>
              <a:rPr lang="en-US" dirty="0"/>
              <a:t>Configuring Tomcat:</a:t>
            </a:r>
            <a:endParaRPr lang="en-US" sz="2400" dirty="0"/>
          </a:p>
          <a:p>
            <a:r>
              <a:rPr lang="en-US" dirty="0"/>
              <a:t>Edit the </a:t>
            </a:r>
            <a:r>
              <a:rPr lang="en-US" sz="1800" dirty="0"/>
              <a:t>tomcat-users.xml</a:t>
            </a:r>
            <a:r>
              <a:rPr lang="en-US" dirty="0"/>
              <a:t> file to add an admin user. Insert a line similar to the following before the closing </a:t>
            </a:r>
            <a:r>
              <a:rPr lang="en-US" sz="1800" dirty="0"/>
              <a:t>&lt;/tomcat-users&gt;</a:t>
            </a:r>
            <a:r>
              <a:rPr lang="en-US" dirty="0"/>
              <a:t> tag:</a:t>
            </a:r>
            <a:endParaRPr lang="en-US" sz="2800" dirty="0"/>
          </a:p>
          <a:p>
            <a:r>
              <a:rPr lang="en-US" dirty="0"/>
              <a:t>&lt;user username="</a:t>
            </a:r>
            <a:r>
              <a:rPr lang="en-US" dirty="0" err="1"/>
              <a:t>motech</a:t>
            </a:r>
            <a:r>
              <a:rPr lang="en-US" dirty="0"/>
              <a:t>" password="</a:t>
            </a:r>
            <a:r>
              <a:rPr lang="en-US" dirty="0" err="1"/>
              <a:t>motech</a:t>
            </a:r>
            <a:r>
              <a:rPr lang="en-US" dirty="0"/>
              <a:t>" roles="manager-</a:t>
            </a:r>
            <a:r>
              <a:rPr lang="en-US" dirty="0" err="1"/>
              <a:t>gui</a:t>
            </a:r>
            <a:r>
              <a:rPr lang="en-US" dirty="0"/>
              <a:t>"/&gt;</a:t>
            </a:r>
            <a:endParaRPr lang="en-US" sz="4400" dirty="0"/>
          </a:p>
          <a:p>
            <a:pPr lvl="1"/>
            <a:r>
              <a:rPr lang="en-US" dirty="0"/>
              <a:t>Installing JDK 7:</a:t>
            </a:r>
            <a:endParaRPr lang="en-US" sz="2400" dirty="0"/>
          </a:p>
          <a:p>
            <a:r>
              <a:rPr lang="en-US" dirty="0"/>
              <a:t>Mac OS includes JDK6 by default, however JDK 7 is required for MOTECH. Use </a:t>
            </a:r>
            <a:r>
              <a:rPr lang="en-US" dirty="0" err="1"/>
              <a:t>these</a:t>
            </a:r>
            <a:r>
              <a:rPr lang="en-US" dirty="0" err="1">
                <a:hlinkClick r:id="rId2"/>
              </a:rPr>
              <a:t>instructions</a:t>
            </a:r>
            <a:r>
              <a:rPr lang="en-US" dirty="0"/>
              <a:t> to install the latest version of the JDK.</a:t>
            </a:r>
            <a:endParaRPr lang="en-US" sz="2800" dirty="0"/>
          </a:p>
          <a:p>
            <a:pPr lvl="1"/>
            <a:r>
              <a:rPr lang="en-US" dirty="0"/>
              <a:t>Installing </a:t>
            </a:r>
            <a:r>
              <a:rPr lang="en-US" dirty="0" err="1"/>
              <a:t>MySQL</a:t>
            </a:r>
            <a:r>
              <a:rPr lang="en-US" dirty="0"/>
              <a:t>:</a:t>
            </a:r>
            <a:endParaRPr lang="en-US" sz="2400" dirty="0"/>
          </a:p>
          <a:p>
            <a:pPr lvl="2"/>
            <a:r>
              <a:rPr lang="en-US" dirty="0"/>
              <a:t>Before installing </a:t>
            </a:r>
            <a:r>
              <a:rPr lang="en-US" dirty="0" err="1"/>
              <a:t>MySQL</a:t>
            </a:r>
            <a:r>
              <a:rPr lang="en-US" dirty="0"/>
              <a:t>, you will need </a:t>
            </a:r>
            <a:r>
              <a:rPr lang="en-US" dirty="0" err="1"/>
              <a:t>Xcode</a:t>
            </a:r>
            <a:r>
              <a:rPr lang="en-US" dirty="0"/>
              <a:t> from the App Store. This can take a while; it’s a big download.</a:t>
            </a:r>
            <a:endParaRPr lang="en-US" sz="2000" dirty="0"/>
          </a:p>
          <a:p>
            <a:pPr lvl="2"/>
            <a:r>
              <a:rPr lang="en-US" dirty="0"/>
              <a:t>Next start </a:t>
            </a:r>
            <a:r>
              <a:rPr lang="en-US" dirty="0" err="1"/>
              <a:t>Xcode</a:t>
            </a:r>
            <a:r>
              <a:rPr lang="en-US" dirty="0"/>
              <a:t> from the </a:t>
            </a:r>
            <a:r>
              <a:rPr lang="en-US" dirty="0" err="1"/>
              <a:t>Launchpad</a:t>
            </a:r>
            <a:r>
              <a:rPr lang="en-US" dirty="0"/>
              <a:t> (</a:t>
            </a:r>
            <a:r>
              <a:rPr lang="en-US" dirty="0" err="1"/>
              <a:t>rocketship</a:t>
            </a:r>
            <a:r>
              <a:rPr lang="en-US" dirty="0"/>
              <a:t> icon in the dock) and select Install. Then you can quit </a:t>
            </a:r>
            <a:r>
              <a:rPr lang="en-US" dirty="0" err="1"/>
              <a:t>Xcode</a:t>
            </a:r>
            <a:r>
              <a:rPr lang="en-US" dirty="0"/>
              <a:t>; you don’t need to keep it running.</a:t>
            </a:r>
            <a:endParaRPr lang="en-US" sz="2000" dirty="0"/>
          </a:p>
          <a:p>
            <a:r>
              <a:rPr lang="en-US" b="1" dirty="0"/>
              <a:t>Note</a:t>
            </a:r>
            <a:endParaRPr lang="en-US" sz="2800" dirty="0"/>
          </a:p>
          <a:p>
            <a:r>
              <a:rPr lang="en-US" dirty="0"/>
              <a:t>(Command Line Tools using </a:t>
            </a:r>
            <a:r>
              <a:rPr lang="en-US" dirty="0" err="1"/>
              <a:t>Xcode</a:t>
            </a:r>
            <a:r>
              <a:rPr lang="en-US" dirty="0"/>
              <a:t> are included in OS X Mavericks, but not previous OS versions. If you are running Mountain Lion, you can follow these instructions: </a:t>
            </a:r>
            <a:r>
              <a:rPr lang="en-US" dirty="0">
                <a:hlinkClick r:id="rId3"/>
              </a:rPr>
              <a:t>http://blog.mclaughlinsoftware.com/2012/12/10/mountain-lion-pre-mysql/</a:t>
            </a:r>
            <a:r>
              <a:rPr lang="en-US" dirty="0"/>
              <a:t>)</a:t>
            </a:r>
            <a:endParaRPr lang="en-US" sz="2800" dirty="0"/>
          </a:p>
          <a:p>
            <a:pPr lvl="2"/>
            <a:r>
              <a:rPr lang="en-US" dirty="0"/>
              <a:t>Go to </a:t>
            </a:r>
            <a:r>
              <a:rPr lang="en-US" dirty="0">
                <a:hlinkClick r:id="rId4"/>
              </a:rPr>
              <a:t>http://dev.mysql.com/downloads/mysql/</a:t>
            </a:r>
            <a:r>
              <a:rPr lang="en-US" dirty="0"/>
              <a:t> and download the appropriate DMG archive. Open it, double-click on the installer, and follow directions.</a:t>
            </a:r>
            <a:endParaRPr lang="en-US" sz="2000" dirty="0"/>
          </a:p>
          <a:p>
            <a:pPr lvl="2"/>
            <a:r>
              <a:rPr lang="en-US" dirty="0"/>
              <a:t>Once </a:t>
            </a:r>
            <a:r>
              <a:rPr lang="en-US" dirty="0" err="1"/>
              <a:t>mysql</a:t>
            </a:r>
            <a:r>
              <a:rPr lang="en-US" dirty="0"/>
              <a:t> has finished installing, double-click the </a:t>
            </a:r>
            <a:r>
              <a:rPr lang="en-US" dirty="0" err="1"/>
              <a:t>MySQL</a:t>
            </a:r>
            <a:r>
              <a:rPr lang="en-US" dirty="0"/>
              <a:t> preferences pane in the DMG and follow instructions. For more details see ‘these instructions’_ .</a:t>
            </a:r>
            <a:endParaRPr lang="en-US" sz="2000" dirty="0"/>
          </a:p>
          <a:p>
            <a:r>
              <a:rPr lang="en-US" b="1" dirty="0"/>
              <a:t>Note</a:t>
            </a:r>
            <a:endParaRPr lang="en-US" sz="2800" dirty="0"/>
          </a:p>
          <a:p>
            <a:r>
              <a:rPr lang="en-US" dirty="0"/>
              <a:t>Homebrew can be used to install </a:t>
            </a:r>
            <a:r>
              <a:rPr lang="en-US" dirty="0" err="1"/>
              <a:t>MySQL</a:t>
            </a:r>
            <a:r>
              <a:rPr lang="en-US" dirty="0"/>
              <a:t>, however Homebrew will not install the </a:t>
            </a:r>
            <a:r>
              <a:rPr lang="en-US" dirty="0" err="1"/>
              <a:t>Mysql</a:t>
            </a:r>
            <a:r>
              <a:rPr lang="en-US" dirty="0"/>
              <a:t> System Preferences control panel.</a:t>
            </a:r>
            <a:endParaRPr lang="en-US" sz="2800"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lvl="0"/>
            <a:r>
              <a:rPr lang="en-US" dirty="0"/>
              <a:t>Setting up Symbolic Link and Environment Variables</a:t>
            </a:r>
            <a:endParaRPr lang="en-US" sz="2800" dirty="0"/>
          </a:p>
          <a:p>
            <a:pPr lvl="1"/>
            <a:r>
              <a:rPr lang="en-US" dirty="0"/>
              <a:t>Create a symbolic link from the Tomcat directory (Homebrew installs into</a:t>
            </a:r>
            <a:r>
              <a:rPr lang="en-US" sz="1600" dirty="0"/>
              <a:t>/</a:t>
            </a:r>
            <a:r>
              <a:rPr lang="en-US" sz="1600" dirty="0" err="1"/>
              <a:t>usr</a:t>
            </a:r>
            <a:r>
              <a:rPr lang="en-US" sz="1600" dirty="0"/>
              <a:t>/local/Cellar/tomcat/&lt;version number&gt;/</a:t>
            </a:r>
            <a:r>
              <a:rPr lang="en-US" sz="1600" dirty="0" err="1"/>
              <a:t>libexec</a:t>
            </a:r>
            <a:r>
              <a:rPr lang="en-US" dirty="0"/>
              <a:t>) to </a:t>
            </a:r>
            <a:r>
              <a:rPr lang="en-US" sz="1600" dirty="0"/>
              <a:t>/</a:t>
            </a:r>
            <a:r>
              <a:rPr lang="en-US" sz="1600" dirty="0" err="1"/>
              <a:t>usr</a:t>
            </a:r>
            <a:r>
              <a:rPr lang="en-US" sz="1600" dirty="0"/>
              <a:t>/local/tomcat</a:t>
            </a:r>
            <a:r>
              <a:rPr lang="en-US" dirty="0"/>
              <a:t>:</a:t>
            </a:r>
            <a:endParaRPr lang="en-US" sz="2400" dirty="0"/>
          </a:p>
          <a:p>
            <a:pPr lvl="1"/>
            <a:r>
              <a:rPr lang="en-US" dirty="0" err="1"/>
              <a:t>ln</a:t>
            </a:r>
            <a:r>
              <a:rPr lang="en-US" dirty="0"/>
              <a:t> -s /</a:t>
            </a:r>
            <a:r>
              <a:rPr lang="en-US" dirty="0" err="1"/>
              <a:t>usr</a:t>
            </a:r>
            <a:r>
              <a:rPr lang="en-US" dirty="0"/>
              <a:t>/local/Cellar/tomcat/`brew info tomcat | </a:t>
            </a:r>
            <a:r>
              <a:rPr lang="en-US" dirty="0" err="1"/>
              <a:t>grep</a:t>
            </a:r>
            <a:r>
              <a:rPr lang="en-US" dirty="0"/>
              <a:t> stable | </a:t>
            </a:r>
            <a:r>
              <a:rPr lang="en-US" dirty="0" err="1"/>
              <a:t>awk</a:t>
            </a:r>
            <a:r>
              <a:rPr lang="en-US" dirty="0"/>
              <a:t> '{print $3}' | </a:t>
            </a:r>
            <a:r>
              <a:rPr lang="en-US" dirty="0" err="1"/>
              <a:t>sed</a:t>
            </a:r>
            <a:r>
              <a:rPr lang="en-US" dirty="0"/>
              <a:t> 's/,//'`/</a:t>
            </a:r>
            <a:r>
              <a:rPr lang="en-US" dirty="0" err="1"/>
              <a:t>libexec</a:t>
            </a:r>
            <a:r>
              <a:rPr lang="en-US" dirty="0"/>
              <a:t> /</a:t>
            </a:r>
            <a:r>
              <a:rPr lang="en-US" dirty="0" err="1"/>
              <a:t>usr</a:t>
            </a:r>
            <a:r>
              <a:rPr lang="en-US" dirty="0"/>
              <a:t>/local/tomcat</a:t>
            </a:r>
            <a:endParaRPr lang="en-US" sz="4000" dirty="0"/>
          </a:p>
          <a:p>
            <a:pPr lvl="1"/>
            <a:r>
              <a:rPr lang="en-US" dirty="0"/>
              <a:t>Edit your </a:t>
            </a:r>
            <a:r>
              <a:rPr lang="en-US" sz="1600" dirty="0"/>
              <a:t>~/.</a:t>
            </a:r>
            <a:r>
              <a:rPr lang="en-US" sz="1600" dirty="0" err="1"/>
              <a:t>bash_profile</a:t>
            </a:r>
            <a:r>
              <a:rPr lang="en-US" dirty="0"/>
              <a:t> to set environment variables (</a:t>
            </a:r>
            <a:r>
              <a:rPr lang="en-US" dirty="0" err="1"/>
              <a:t>catalina</a:t>
            </a:r>
            <a:r>
              <a:rPr lang="en-US" dirty="0"/>
              <a:t> is Tomcat):</a:t>
            </a:r>
            <a:endParaRPr lang="en-US" sz="2400" dirty="0"/>
          </a:p>
          <a:p>
            <a:pPr lvl="1"/>
            <a:r>
              <a:rPr lang="en-US" dirty="0"/>
              <a:t>export JAVA_HOME="/Library/Java/Home"</a:t>
            </a:r>
            <a:endParaRPr lang="en-US" sz="4000" dirty="0"/>
          </a:p>
          <a:p>
            <a:pPr lvl="1"/>
            <a:r>
              <a:rPr lang="en-US" dirty="0"/>
              <a:t>export MAVEN_OPTS="-Xmx512m -</a:t>
            </a:r>
            <a:r>
              <a:rPr lang="en-US" dirty="0" err="1"/>
              <a:t>XX:MaxPermSize</a:t>
            </a:r>
            <a:r>
              <a:rPr lang="en-US" dirty="0"/>
              <a:t>=128m"</a:t>
            </a:r>
            <a:endParaRPr lang="en-US" sz="4000" dirty="0"/>
          </a:p>
          <a:p>
            <a:pPr lvl="1"/>
            <a:r>
              <a:rPr lang="en-US" dirty="0"/>
              <a:t>export CATALINA_HOME="/</a:t>
            </a:r>
            <a:r>
              <a:rPr lang="en-US" dirty="0" err="1"/>
              <a:t>usr</a:t>
            </a:r>
            <a:r>
              <a:rPr lang="en-US" dirty="0"/>
              <a:t>/local/tomcat"</a:t>
            </a:r>
            <a:endParaRPr lang="en-US" sz="4000" dirty="0"/>
          </a:p>
          <a:p>
            <a:pPr lvl="1"/>
            <a:r>
              <a:rPr lang="en-US" dirty="0"/>
              <a:t>export CATALINA_OPTS="-Xms1024m -Xmx2048m -</a:t>
            </a:r>
            <a:r>
              <a:rPr lang="en-US" dirty="0" err="1"/>
              <a:t>XX:MaxPermSize</a:t>
            </a:r>
            <a:r>
              <a:rPr lang="en-US" dirty="0"/>
              <a:t>=1024m"</a:t>
            </a:r>
            <a:endParaRPr lang="en-US" sz="4000" dirty="0"/>
          </a:p>
          <a:p>
            <a:pPr lvl="1"/>
            <a:r>
              <a:rPr lang="en-US" dirty="0"/>
              <a:t>export PATH=/</a:t>
            </a:r>
            <a:r>
              <a:rPr lang="en-US" dirty="0" err="1"/>
              <a:t>usr</a:t>
            </a:r>
            <a:r>
              <a:rPr lang="en-US" dirty="0"/>
              <a:t>/local/</a:t>
            </a:r>
            <a:r>
              <a:rPr lang="en-US" dirty="0" err="1"/>
              <a:t>mysql</a:t>
            </a:r>
            <a:r>
              <a:rPr lang="en-US" dirty="0"/>
              <a:t>/bin:$PATH</a:t>
            </a:r>
            <a:endParaRPr lang="en-US" sz="4000" dirty="0"/>
          </a:p>
          <a:p>
            <a:pPr lvl="1"/>
            <a:r>
              <a:rPr lang="en-US" b="1" dirty="0"/>
              <a:t>When you’re done editing:</a:t>
            </a:r>
            <a:endParaRPr lang="en-US" sz="2400" dirty="0"/>
          </a:p>
          <a:p>
            <a:pPr lvl="1"/>
            <a:r>
              <a:rPr lang="en-US" dirty="0"/>
              <a:t>source ~/.</a:t>
            </a:r>
            <a:r>
              <a:rPr lang="en-US" dirty="0" err="1"/>
              <a:t>bash_profile</a:t>
            </a:r>
            <a:endParaRPr lang="en-US" sz="4000" dirty="0"/>
          </a:p>
          <a:p>
            <a:pPr lvl="0"/>
            <a:r>
              <a:rPr lang="en-US" dirty="0"/>
              <a:t>Jump to the </a:t>
            </a:r>
            <a:r>
              <a:rPr lang="en-US" dirty="0">
                <a:hlinkClick r:id="rId2"/>
              </a:rPr>
              <a:t>Building and Installing MOTECH</a:t>
            </a:r>
            <a:r>
              <a:rPr lang="en-US" dirty="0"/>
              <a:t> section to install MOTECH</a:t>
            </a:r>
            <a:endParaRPr lang="en-US" sz="2800"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04800"/>
            <a:ext cx="8229600" cy="5821363"/>
          </a:xfrm>
        </p:spPr>
        <p:txBody>
          <a:bodyPr>
            <a:normAutofit fontScale="47500" lnSpcReduction="20000"/>
          </a:bodyPr>
          <a:lstStyle/>
          <a:p>
            <a:r>
              <a:rPr lang="en-US" b="1" dirty="0">
                <a:hlinkClick r:id="rId2"/>
              </a:rPr>
              <a:t>Building and Installing MOTECH</a:t>
            </a:r>
            <a:endParaRPr lang="en-US" sz="1800" dirty="0"/>
          </a:p>
          <a:p>
            <a:pPr lvl="0"/>
            <a:r>
              <a:rPr lang="en-US" dirty="0"/>
              <a:t>Getting the MOTECH code</a:t>
            </a:r>
            <a:endParaRPr lang="en-US" sz="2800" dirty="0"/>
          </a:p>
          <a:p>
            <a:r>
              <a:rPr lang="en-US" dirty="0">
                <a:hlinkClick r:id="rId3"/>
              </a:rPr>
              <a:t>List of MOTECH repositories</a:t>
            </a:r>
            <a:endParaRPr lang="en-US" sz="2800" dirty="0"/>
          </a:p>
          <a:p>
            <a:r>
              <a:rPr lang="en-US" dirty="0">
                <a:hlinkClick r:id="rId4"/>
              </a:rPr>
              <a:t>Generic developer </a:t>
            </a:r>
            <a:r>
              <a:rPr lang="en-US" dirty="0" err="1">
                <a:hlinkClick r:id="rId4"/>
              </a:rPr>
              <a:t>git</a:t>
            </a:r>
            <a:r>
              <a:rPr lang="en-US" dirty="0">
                <a:hlinkClick r:id="rId4"/>
              </a:rPr>
              <a:t> workflow</a:t>
            </a:r>
            <a:endParaRPr lang="en-US" sz="2800" dirty="0"/>
          </a:p>
          <a:p>
            <a:pPr lvl="0"/>
            <a:r>
              <a:rPr lang="en-US" dirty="0"/>
              <a:t>Building MOTECH</a:t>
            </a:r>
            <a:endParaRPr lang="en-US" sz="2800" dirty="0"/>
          </a:p>
          <a:p>
            <a:pPr lvl="1"/>
            <a:r>
              <a:rPr lang="en-US" dirty="0"/>
              <a:t>Assuming you issued the </a:t>
            </a:r>
            <a:r>
              <a:rPr lang="en-US" dirty="0" err="1"/>
              <a:t>git</a:t>
            </a:r>
            <a:r>
              <a:rPr lang="en-US" dirty="0"/>
              <a:t> clone command in your home directory root, in the terminal</a:t>
            </a:r>
            <a:endParaRPr lang="en-US" sz="2400" dirty="0"/>
          </a:p>
          <a:p>
            <a:pPr lvl="1"/>
            <a:r>
              <a:rPr lang="en-US" dirty="0"/>
              <a:t>$ </a:t>
            </a:r>
            <a:r>
              <a:rPr lang="en-US" dirty="0" err="1"/>
              <a:t>cd</a:t>
            </a:r>
            <a:r>
              <a:rPr lang="en-US" dirty="0"/>
              <a:t> ~/</a:t>
            </a:r>
            <a:r>
              <a:rPr lang="en-US" dirty="0" err="1"/>
              <a:t>motech</a:t>
            </a:r>
            <a:endParaRPr lang="en-US" sz="4000" dirty="0"/>
          </a:p>
          <a:p>
            <a:pPr lvl="1"/>
            <a:r>
              <a:rPr lang="en-US" dirty="0"/>
              <a:t>$ </a:t>
            </a:r>
            <a:r>
              <a:rPr lang="en-US" dirty="0" err="1"/>
              <a:t>mvn</a:t>
            </a:r>
            <a:r>
              <a:rPr lang="en-US" dirty="0"/>
              <a:t> install</a:t>
            </a:r>
            <a:endParaRPr lang="en-US" sz="4000" dirty="0"/>
          </a:p>
          <a:p>
            <a:r>
              <a:rPr lang="en-US" dirty="0"/>
              <a:t>b.) It takes some time to build MOTECH, but eventually you should see:</a:t>
            </a:r>
            <a:endParaRPr lang="en-US" sz="2800" dirty="0"/>
          </a:p>
          <a:p>
            <a:r>
              <a:rPr lang="en-US" dirty="0"/>
              <a:t>[INFO] ------------------------------------------------------------------------</a:t>
            </a:r>
            <a:endParaRPr lang="en-US" sz="4400" dirty="0"/>
          </a:p>
          <a:p>
            <a:r>
              <a:rPr lang="en-US" dirty="0"/>
              <a:t>[INFO] BUILD SUCCESS</a:t>
            </a:r>
            <a:endParaRPr lang="en-US" sz="4400" dirty="0"/>
          </a:p>
          <a:p>
            <a:r>
              <a:rPr lang="en-US" dirty="0"/>
              <a:t>[INFO] ------------------------------------------------------------------------</a:t>
            </a:r>
            <a:endParaRPr lang="en-US" sz="4400" dirty="0"/>
          </a:p>
          <a:p>
            <a:r>
              <a:rPr lang="en-US" dirty="0"/>
              <a:t>[INFO] Total time: 29:19.284s</a:t>
            </a:r>
            <a:endParaRPr lang="en-US" sz="4400" dirty="0"/>
          </a:p>
          <a:p>
            <a:r>
              <a:rPr lang="en-US" dirty="0"/>
              <a:t>[INFO] Finished at: Fri Jun 07 12:12:43 PDT 2013</a:t>
            </a:r>
            <a:endParaRPr lang="en-US" sz="4400" dirty="0"/>
          </a:p>
          <a:p>
            <a:r>
              <a:rPr lang="en-US" dirty="0"/>
              <a:t>[INFO] Final Memory: 152M/378M</a:t>
            </a:r>
            <a:endParaRPr lang="en-US" sz="4400" dirty="0"/>
          </a:p>
          <a:p>
            <a:r>
              <a:rPr lang="en-US" dirty="0"/>
              <a:t>[INFO] ------------------------------------------------------------------------</a:t>
            </a:r>
            <a:endParaRPr lang="en-US" sz="4400" dirty="0"/>
          </a:p>
          <a:p>
            <a:r>
              <a:rPr lang="en-US" b="1" dirty="0"/>
              <a:t>Note</a:t>
            </a:r>
            <a:endParaRPr lang="en-US" sz="2800" dirty="0"/>
          </a:p>
          <a:p>
            <a:r>
              <a:rPr lang="en-US" dirty="0"/>
              <a:t>Should you get a </a:t>
            </a:r>
            <a:r>
              <a:rPr lang="en-US" dirty="0" err="1"/>
              <a:t>java.lang.OutOfMemoryError</a:t>
            </a:r>
            <a:r>
              <a:rPr lang="en-US" dirty="0"/>
              <a:t> exception, it may be because you forgot to set MAVEN_OPT as described in [3.5]. But you may need to increase -</a:t>
            </a:r>
            <a:r>
              <a:rPr lang="en-US" dirty="0" err="1"/>
              <a:t>Xmx</a:t>
            </a:r>
            <a:r>
              <a:rPr lang="en-US" dirty="0"/>
              <a:t>. So something like -Xmx1024m might work.</a:t>
            </a:r>
            <a:endParaRPr lang="en-US" sz="2800" dirty="0"/>
          </a:p>
          <a:p>
            <a:r>
              <a:rPr lang="en-US" dirty="0"/>
              <a:t> </a:t>
            </a:r>
          </a:p>
          <a:p>
            <a:r>
              <a:rPr lang="en-US" dirty="0"/>
              <a:t>Install MOTECH</a:t>
            </a:r>
          </a:p>
          <a:p>
            <a:r>
              <a:rPr lang="en-US" dirty="0" smtClean="0"/>
              <a:t>In a browser, go to </a:t>
            </a:r>
            <a:r>
              <a:rPr lang="en-US" dirty="0">
                <a:hlinkClick r:id="rId5"/>
              </a:rPr>
              <a:t>http://localhost:8080</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mcat-admin.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Click on Manager App</a:t>
            </a:r>
          </a:p>
          <a:p>
            <a:r>
              <a:rPr lang="en-US" dirty="0"/>
              <a:t>Type the user/password you used in tomcat-users.xml</a:t>
            </a:r>
          </a:p>
          <a:p>
            <a:r>
              <a:rPr lang="en-US" dirty="0"/>
              <a:t>temporary hack you need to remove ~/.</a:t>
            </a:r>
            <a:r>
              <a:rPr lang="en-US" dirty="0" err="1"/>
              <a:t>motech</a:t>
            </a:r>
            <a:r>
              <a:rPr lang="en-US" dirty="0"/>
              <a:t>/</a:t>
            </a:r>
            <a:r>
              <a:rPr lang="en-US" dirty="0" err="1"/>
              <a:t>config</a:t>
            </a:r>
            <a:r>
              <a:rPr lang="en-US" dirty="0"/>
              <a:t>/</a:t>
            </a:r>
            <a:r>
              <a:rPr lang="en-US" dirty="0" err="1"/>
              <a:t>motech-settings.conf</a:t>
            </a:r>
            <a:r>
              <a:rPr lang="en-US" dirty="0"/>
              <a:t> to allow the create initial user wizard.</a:t>
            </a:r>
          </a:p>
          <a:p>
            <a:r>
              <a:rPr lang="en-US" dirty="0"/>
              <a:t>In the Tomcat Web Application Manager, scroll down to the Deploy section and the WAR file to deploy subsection, click on </a:t>
            </a:r>
            <a:r>
              <a:rPr lang="en-US" dirty="0" err="1"/>
              <a:t>Browseand</a:t>
            </a:r>
            <a:r>
              <a:rPr lang="en-US" dirty="0"/>
              <a:t> select or navigate to~/</a:t>
            </a:r>
            <a:r>
              <a:rPr lang="en-US" dirty="0" err="1"/>
              <a:t>motech</a:t>
            </a:r>
            <a:r>
              <a:rPr lang="en-US" dirty="0"/>
              <a:t>/platform/server/target/motech-platform-server.war then click on Deploy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MOTECH Architecture Overview</a:t>
            </a:r>
            <a:br>
              <a:rPr lang="en-US" b="1" dirty="0"/>
            </a:br>
            <a:endParaRPr lang="en-US" dirty="0"/>
          </a:p>
        </p:txBody>
      </p:sp>
      <p:sp>
        <p:nvSpPr>
          <p:cNvPr id="3" name="Content Placeholder 2"/>
          <p:cNvSpPr>
            <a:spLocks noGrp="1"/>
          </p:cNvSpPr>
          <p:nvPr>
            <p:ph idx="1"/>
          </p:nvPr>
        </p:nvSpPr>
        <p:spPr>
          <a:xfrm>
            <a:off x="457200" y="1600200"/>
            <a:ext cx="8305800" cy="4953000"/>
          </a:xfrm>
        </p:spPr>
        <p:txBody>
          <a:bodyPr>
            <a:normAutofit lnSpcReduction="10000"/>
          </a:bodyPr>
          <a:lstStyle/>
          <a:p>
            <a:r>
              <a:rPr lang="en-US" dirty="0"/>
              <a:t>MOTECH consists of the core platform and several modules, each providing use of a technology such as SMS or email, or access to an external system such as </a:t>
            </a:r>
            <a:r>
              <a:rPr lang="en-US" dirty="0" err="1" smtClean="0"/>
              <a:t>CommCare</a:t>
            </a:r>
            <a:r>
              <a:rPr lang="en-US" dirty="0" smtClean="0"/>
              <a:t>.</a:t>
            </a:r>
          </a:p>
          <a:p>
            <a:r>
              <a:rPr lang="en-US" dirty="0" smtClean="0"/>
              <a:t>Organizations </a:t>
            </a:r>
            <a:r>
              <a:rPr lang="en-US" dirty="0"/>
              <a:t>can choose to install one or more modules, and developers can extend MOTECH by writing new modules</a:t>
            </a:r>
            <a:r>
              <a:rPr lang="en-US" dirty="0" smtClean="0"/>
              <a:t>.</a:t>
            </a:r>
          </a:p>
          <a:p>
            <a:r>
              <a:rPr lang="en-US" dirty="0" smtClean="0"/>
              <a:t> </a:t>
            </a:r>
            <a:r>
              <a:rPr lang="en-US" dirty="0"/>
              <a:t>MOTECH is written in Java. It depends on open source systems including Apache Tomcat, Apache ActiveMQ, and Quartz</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mcat-package-admin.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Depending on your machine it could take a while for </a:t>
            </a:r>
            <a:r>
              <a:rPr lang="en-US" dirty="0" err="1"/>
              <a:t>motech</a:t>
            </a:r>
            <a:r>
              <a:rPr lang="en-US" dirty="0"/>
              <a:t>-platform-server to deploy</a:t>
            </a:r>
          </a:p>
          <a:p>
            <a:r>
              <a:rPr lang="en-US" dirty="0"/>
              <a:t>In the Tomcat Web Application Manager page, click on /</a:t>
            </a:r>
            <a:r>
              <a:rPr lang="en-US" dirty="0" err="1"/>
              <a:t>motech</a:t>
            </a:r>
            <a:r>
              <a:rPr lang="en-US" dirty="0"/>
              <a:t>-platform-server, you get the MOTECH initial user screen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tech-initial-user.png"/>
          <p:cNvPicPr>
            <a:picLocks noGrp="1" noChangeAspect="1"/>
          </p:cNvPicPr>
          <p:nvPr>
            <p:ph idx="1"/>
          </p:nvPr>
        </p:nvPicPr>
        <p:blipFill>
          <a:blip r:embed="rId2"/>
          <a:stretch>
            <a:fillRect/>
          </a:stretch>
        </p:blipFill>
        <p:spPr>
          <a:xfrm>
            <a:off x="0" y="0"/>
            <a:ext cx="9143999" cy="6858000"/>
          </a:xfr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Core Architecture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MOTECH can logically be broken into the core platform and modules</a:t>
            </a:r>
            <a:r>
              <a:rPr lang="en-US" dirty="0" smtClean="0"/>
              <a:t>.</a:t>
            </a:r>
          </a:p>
          <a:p>
            <a:r>
              <a:rPr lang="en-US" dirty="0" smtClean="0"/>
              <a:t> </a:t>
            </a:r>
            <a:r>
              <a:rPr lang="en-US" dirty="0"/>
              <a:t>The core platform wraps several well-known open source systems, and augments and exposes their features to the other components. </a:t>
            </a:r>
            <a:endParaRPr lang="en-US" dirty="0" smtClean="0"/>
          </a:p>
          <a:p>
            <a:r>
              <a:rPr lang="en-US" dirty="0" smtClean="0"/>
              <a:t>The </a:t>
            </a:r>
            <a:r>
              <a:rPr lang="en-US" dirty="0"/>
              <a:t>main functions of the core are to wrap ActiveMQ (which provides the message queue) and present an internal pub/sub like event interface to the module and implementation layers</a:t>
            </a:r>
            <a:r>
              <a:rPr lang="en-US" dirty="0" smtClean="0"/>
              <a:t>.</a:t>
            </a:r>
          </a:p>
          <a:p>
            <a:r>
              <a:rPr lang="en-US" dirty="0" smtClean="0"/>
              <a:t> </a:t>
            </a:r>
            <a:r>
              <a:rPr lang="en-US" dirty="0"/>
              <a:t>The core also provides a module loading environment (</a:t>
            </a:r>
            <a:r>
              <a:rPr lang="en-US" dirty="0" err="1"/>
              <a:t>OSGi</a:t>
            </a:r>
            <a:r>
              <a:rPr lang="en-US" dirty="0"/>
              <a:t>), an interface to the Scheduler, and access to the database.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re_arch.png"/>
          <p:cNvPicPr>
            <a:picLocks noGrp="1" noChangeAspect="1"/>
          </p:cNvPicPr>
          <p:nvPr>
            <p:ph idx="1"/>
          </p:nvPr>
        </p:nvPicPr>
        <p:blipFill>
          <a:blip r:embed="rId2"/>
          <a:stretch>
            <a:fillRect/>
          </a:stretch>
        </p:blipFill>
        <p:spPr>
          <a:xfrm>
            <a:off x="548921" y="457200"/>
            <a:ext cx="8046157" cy="5668963"/>
          </a:xfr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Modules Architecture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Modules within MOTECH are self-contained bundles of functionality that are loaded into the server via the </a:t>
            </a:r>
            <a:r>
              <a:rPr lang="en-US" dirty="0" err="1"/>
              <a:t>OSGi</a:t>
            </a:r>
            <a:r>
              <a:rPr lang="en-US" dirty="0"/>
              <a:t> host</a:t>
            </a:r>
            <a:r>
              <a:rPr lang="en-US" dirty="0" smtClean="0"/>
              <a:t>.</a:t>
            </a:r>
          </a:p>
          <a:p>
            <a:r>
              <a:rPr lang="en-US" dirty="0" smtClean="0"/>
              <a:t> </a:t>
            </a:r>
            <a:r>
              <a:rPr lang="en-US" dirty="0"/>
              <a:t>Modules interact with the core platform through its APIs and with other modules, either through their APIs or by consuming their events. Modules can expose service interfaces of their own as well as emit their own events</a:t>
            </a:r>
            <a:r>
              <a:rPr lang="en-US" dirty="0" smtClean="0"/>
              <a:t>.</a:t>
            </a:r>
          </a:p>
          <a:p>
            <a:r>
              <a:rPr lang="en-US" dirty="0" smtClean="0"/>
              <a:t> </a:t>
            </a:r>
            <a:r>
              <a:rPr lang="en-US" dirty="0"/>
              <a:t>Modules may also register </a:t>
            </a:r>
            <a:r>
              <a:rPr lang="en-US" dirty="0" err="1"/>
              <a:t>servlet</a:t>
            </a:r>
            <a:r>
              <a:rPr lang="en-US" dirty="0"/>
              <a:t> controllers, which allow them to respond to HTTP requests.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lgn="ctr">
              <a:buNone/>
            </a:pPr>
            <a:r>
              <a:rPr lang="en-US" sz="1400" b="1" u="sng" dirty="0"/>
              <a:t>Modules</a:t>
            </a:r>
          </a:p>
          <a:p>
            <a:r>
              <a:rPr lang="en-US" sz="1400" b="1" dirty="0"/>
              <a:t>Alerts</a:t>
            </a:r>
          </a:p>
          <a:p>
            <a:r>
              <a:rPr lang="en-US" sz="1400" dirty="0"/>
              <a:t>Collects alerts for users in an inbox-like container</a:t>
            </a:r>
          </a:p>
          <a:p>
            <a:r>
              <a:rPr lang="en-US" sz="1400" b="1" dirty="0"/>
              <a:t>Appointments</a:t>
            </a:r>
          </a:p>
          <a:p>
            <a:r>
              <a:rPr lang="en-US" sz="1400" dirty="0"/>
              <a:t>Provides appointment scheduling and reminding</a:t>
            </a:r>
          </a:p>
          <a:p>
            <a:r>
              <a:rPr lang="en-US" sz="1400" b="1" dirty="0"/>
              <a:t>Call Flow</a:t>
            </a:r>
          </a:p>
          <a:p>
            <a:r>
              <a:rPr lang="en-US" sz="1400" dirty="0"/>
              <a:t>Manages the sequence of greetings and prompts for an Interactive Voice Response (IVR) call</a:t>
            </a:r>
          </a:p>
          <a:p>
            <a:r>
              <a:rPr lang="en-US" sz="1400" b="1" dirty="0"/>
              <a:t>CMS </a:t>
            </a:r>
            <a:r>
              <a:rPr lang="en-US" sz="1400" b="1" dirty="0" err="1"/>
              <a:t>Lite</a:t>
            </a:r>
            <a:endParaRPr lang="en-US" sz="1400" b="1" dirty="0"/>
          </a:p>
          <a:p>
            <a:r>
              <a:rPr lang="en-US" sz="1400" dirty="0"/>
              <a:t>Provides basic content storage and retrieval</a:t>
            </a:r>
          </a:p>
          <a:p>
            <a:r>
              <a:rPr lang="en-US" sz="1400" b="1" dirty="0"/>
              <a:t>CommCare</a:t>
            </a:r>
          </a:p>
          <a:p>
            <a:r>
              <a:rPr lang="en-US" sz="1400" dirty="0"/>
              <a:t>Integrates the MOTECH platform with </a:t>
            </a:r>
            <a:r>
              <a:rPr lang="en-US" sz="1400" dirty="0" err="1"/>
              <a:t>CommCareHQ</a:t>
            </a:r>
            <a:r>
              <a:rPr lang="en-US" sz="1400" dirty="0"/>
              <a:t>, an open-source platform to help manage community health workers</a:t>
            </a:r>
          </a:p>
          <a:p>
            <a:r>
              <a:rPr lang="en-US" sz="1400" b="1" dirty="0" smtClean="0"/>
              <a:t>Mobile </a:t>
            </a:r>
            <a:r>
              <a:rPr lang="en-US" sz="1400" b="1" dirty="0"/>
              <a:t>Forms</a:t>
            </a:r>
          </a:p>
          <a:p>
            <a:r>
              <a:rPr lang="en-US" sz="1400" dirty="0"/>
              <a:t>Supports configurable forms and data collection through mobile devices that support the </a:t>
            </a:r>
            <a:r>
              <a:rPr lang="en-US" sz="1400" dirty="0" err="1"/>
              <a:t>OpenXData</a:t>
            </a:r>
            <a:r>
              <a:rPr lang="en-US" sz="1400" dirty="0"/>
              <a:t> format</a:t>
            </a:r>
          </a:p>
          <a:p>
            <a:r>
              <a:rPr lang="en-US" sz="1400" b="1" dirty="0"/>
              <a:t>MRS (Medical Record System)</a:t>
            </a:r>
          </a:p>
          <a:p>
            <a:r>
              <a:rPr lang="en-US" sz="1400" dirty="0"/>
              <a:t>Provides a basic specification for integrating the platform with a medical record system</a:t>
            </a:r>
          </a:p>
          <a:p>
            <a:r>
              <a:rPr lang="en-US" sz="1400" b="1" dirty="0" err="1"/>
              <a:t>OpenMRS</a:t>
            </a:r>
            <a:endParaRPr lang="en-US" sz="1400" b="1" dirty="0"/>
          </a:p>
          <a:p>
            <a:r>
              <a:rPr lang="en-US" sz="1400" dirty="0"/>
              <a:t>Integrates the MOTECH platform with </a:t>
            </a:r>
            <a:r>
              <a:rPr lang="en-US" sz="1400" dirty="0" err="1"/>
              <a:t>OpenMRS</a:t>
            </a:r>
            <a:r>
              <a:rPr lang="en-US" sz="1400" dirty="0"/>
              <a:t>, an open source electronic medical record platform</a:t>
            </a:r>
          </a:p>
          <a:p>
            <a:r>
              <a:rPr lang="en-US" sz="1400" b="1" dirty="0"/>
              <a:t>Outbox</a:t>
            </a:r>
          </a:p>
          <a:p>
            <a:r>
              <a:rPr lang="en-US" sz="1400" dirty="0"/>
              <a:t>A voicemail-like messaging system for end users</a:t>
            </a:r>
          </a:p>
          <a:p>
            <a:r>
              <a:rPr lang="en-US" sz="1400" b="1" dirty="0"/>
              <a:t>Pill Reminder</a:t>
            </a:r>
          </a:p>
          <a:p>
            <a:r>
              <a:rPr lang="en-US" sz="1400" dirty="0"/>
              <a:t>A flexible reminder system focused on medication</a:t>
            </a:r>
          </a:p>
          <a:p>
            <a:r>
              <a:rPr lang="en-US" sz="1400" b="1" dirty="0"/>
              <a:t>Schedule Tracking</a:t>
            </a:r>
          </a:p>
          <a:p>
            <a:r>
              <a:rPr lang="en-US" sz="1400" dirty="0"/>
              <a:t>Enrolls users for alerts based on complex scheduling rules</a:t>
            </a:r>
          </a:p>
          <a:p>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400" b="1" i="1" dirty="0" smtClean="0"/>
              <a:t>Data Services</a:t>
            </a:r>
            <a:endParaRPr lang="en-US" sz="1400" b="1" dirty="0" smtClean="0"/>
          </a:p>
          <a:p>
            <a:r>
              <a:rPr lang="en-US" sz="1400" dirty="0" smtClean="0"/>
              <a:t>Integrates data from external data sources and provides sharable data schemas</a:t>
            </a:r>
          </a:p>
          <a:p>
            <a:r>
              <a:rPr lang="en-US" sz="1400" b="1" dirty="0" smtClean="0"/>
              <a:t>Decision Tree[Deprecated]</a:t>
            </a:r>
          </a:p>
          <a:p>
            <a:r>
              <a:rPr lang="en-US" sz="1400" dirty="0" smtClean="0"/>
              <a:t>Provides APIs for constructing an IVR decision tree</a:t>
            </a:r>
          </a:p>
          <a:p>
            <a:r>
              <a:rPr lang="en-US" sz="1400" b="1" i="1" dirty="0" smtClean="0"/>
              <a:t>Email</a:t>
            </a:r>
            <a:endParaRPr lang="en-US" sz="1400" b="1" dirty="0" smtClean="0"/>
          </a:p>
          <a:p>
            <a:r>
              <a:rPr lang="en-US" sz="1400" dirty="0" smtClean="0"/>
              <a:t>Sends and logs email messages</a:t>
            </a:r>
          </a:p>
          <a:p>
            <a:r>
              <a:rPr lang="en-US" sz="1400" b="1" i="1" dirty="0" smtClean="0"/>
              <a:t>Event Aggregation</a:t>
            </a:r>
            <a:endParaRPr lang="en-US" sz="1400" b="1" dirty="0" smtClean="0"/>
          </a:p>
          <a:p>
            <a:r>
              <a:rPr lang="en-US" sz="1400" dirty="0" smtClean="0"/>
              <a:t>Groups common events and republishes them as a single event at a specified time</a:t>
            </a:r>
          </a:p>
          <a:p>
            <a:r>
              <a:rPr lang="en-US" sz="1400" b="1" i="1" dirty="0" smtClean="0"/>
              <a:t>Event Logging</a:t>
            </a:r>
            <a:endParaRPr lang="en-US" sz="1400" b="1" dirty="0" smtClean="0"/>
          </a:p>
          <a:p>
            <a:r>
              <a:rPr lang="en-US" sz="1400" dirty="0" smtClean="0"/>
              <a:t>Allows MOTECH modules to easily see each others’ events</a:t>
            </a:r>
          </a:p>
          <a:p>
            <a:r>
              <a:rPr lang="en-US" sz="1400" b="1" dirty="0" smtClean="0"/>
              <a:t>IVR</a:t>
            </a:r>
          </a:p>
          <a:p>
            <a:r>
              <a:rPr lang="en-US" sz="1400" dirty="0" smtClean="0"/>
              <a:t>Integrates the MOTECH platform with Interactive Voice Response (IVR) services</a:t>
            </a:r>
          </a:p>
          <a:p>
            <a:r>
              <a:rPr lang="en-US" sz="1400" b="1" dirty="0" smtClean="0"/>
              <a:t>IVR Asterisk</a:t>
            </a:r>
          </a:p>
          <a:p>
            <a:r>
              <a:rPr lang="en-US" sz="1400" dirty="0" smtClean="0"/>
              <a:t>Connects the MOTECH platform IVR with an Asterisk server using the </a:t>
            </a:r>
            <a:r>
              <a:rPr lang="en-US" sz="1400" dirty="0" err="1" smtClean="0"/>
              <a:t>VoiceGlue</a:t>
            </a:r>
            <a:r>
              <a:rPr lang="en-US" sz="1400" dirty="0" smtClean="0"/>
              <a:t> </a:t>
            </a:r>
            <a:r>
              <a:rPr lang="en-US" sz="1400" dirty="0" err="1" smtClean="0"/>
              <a:t>VoiceXML</a:t>
            </a:r>
            <a:r>
              <a:rPr lang="en-US" sz="1400" dirty="0" smtClean="0"/>
              <a:t> browser</a:t>
            </a:r>
          </a:p>
          <a:p>
            <a:r>
              <a:rPr lang="en-US" sz="1400" b="1" dirty="0" smtClean="0"/>
              <a:t>IVR </a:t>
            </a:r>
            <a:r>
              <a:rPr lang="en-US" sz="1400" b="1" dirty="0" err="1" smtClean="0"/>
              <a:t>Kookoo</a:t>
            </a:r>
            <a:endParaRPr lang="en-US" sz="1400" b="1" dirty="0" smtClean="0"/>
          </a:p>
          <a:p>
            <a:r>
              <a:rPr lang="en-US" sz="1400" dirty="0" smtClean="0"/>
              <a:t>Integrates the MOTECH platform with </a:t>
            </a:r>
            <a:r>
              <a:rPr lang="en-US" sz="1400" dirty="0" err="1" smtClean="0"/>
              <a:t>Kookoo’s</a:t>
            </a:r>
            <a:r>
              <a:rPr lang="en-US" sz="1400" dirty="0" smtClean="0"/>
              <a:t> hosted IVR service</a:t>
            </a:r>
          </a:p>
          <a:p>
            <a:r>
              <a:rPr lang="en-US" sz="1400" b="1" dirty="0" smtClean="0"/>
              <a:t>IVR </a:t>
            </a:r>
            <a:r>
              <a:rPr lang="en-US" sz="1400" b="1" dirty="0" err="1" smtClean="0"/>
              <a:t>Verboice</a:t>
            </a:r>
            <a:endParaRPr lang="en-US" sz="1400" b="1" dirty="0" smtClean="0"/>
          </a:p>
          <a:p>
            <a:r>
              <a:rPr lang="en-US" sz="1400" dirty="0" smtClean="0"/>
              <a:t>Integrates the MOTECH platform with </a:t>
            </a:r>
            <a:r>
              <a:rPr lang="en-US" sz="1400" dirty="0" err="1" smtClean="0"/>
              <a:t>Verboice’s</a:t>
            </a:r>
            <a:r>
              <a:rPr lang="en-US" sz="1400" dirty="0" smtClean="0"/>
              <a:t> hosted IVR service</a:t>
            </a:r>
          </a:p>
          <a:p>
            <a:r>
              <a:rPr lang="en-US" sz="1400" b="1" dirty="0" smtClean="0"/>
              <a:t>IVR </a:t>
            </a:r>
            <a:r>
              <a:rPr lang="en-US" sz="1400" b="1" dirty="0" err="1" smtClean="0"/>
              <a:t>Voxeo</a:t>
            </a:r>
            <a:endParaRPr lang="en-US" sz="1400" b="1" dirty="0" smtClean="0"/>
          </a:p>
          <a:p>
            <a:r>
              <a:rPr lang="en-US" sz="1400" dirty="0" smtClean="0"/>
              <a:t>Integrates the MOTECH platform with </a:t>
            </a:r>
            <a:r>
              <a:rPr lang="en-US" sz="1400" dirty="0" err="1" smtClean="0"/>
              <a:t>Voxeo’s</a:t>
            </a:r>
            <a:r>
              <a:rPr lang="en-US" sz="1400" dirty="0" smtClean="0"/>
              <a:t> hosted IVR service</a:t>
            </a:r>
          </a:p>
          <a:p>
            <a:r>
              <a:rPr lang="en-US" sz="1400" b="1" dirty="0" smtClean="0"/>
              <a:t>Message Campaign</a:t>
            </a:r>
          </a:p>
          <a:p>
            <a:r>
              <a:rPr lang="en-US" sz="1400" dirty="0" smtClean="0"/>
              <a:t>Enrolls users in message campaigns with flexible content-scheduling rules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400" b="1" dirty="0" smtClean="0"/>
              <a:t>Metrics</a:t>
            </a:r>
          </a:p>
          <a:p>
            <a:r>
              <a:rPr lang="en-US" sz="1400" dirty="0" smtClean="0"/>
              <a:t>Displays web site metrics using logging and the open source tools </a:t>
            </a:r>
            <a:r>
              <a:rPr lang="en-US" sz="1400" dirty="0" err="1" smtClean="0"/>
              <a:t>StatsD</a:t>
            </a:r>
            <a:r>
              <a:rPr lang="en-US" sz="1400" dirty="0" smtClean="0"/>
              <a:t> and </a:t>
            </a:r>
            <a:r>
              <a:rPr lang="en-US" sz="1400" dirty="0" err="1" smtClean="0"/>
              <a:t>Graphite</a:t>
            </a:r>
            <a:r>
              <a:rPr lang="en-US" sz="1400" b="1" i="1" dirty="0" err="1" smtClean="0"/>
              <a:t>Scheduler</a:t>
            </a:r>
            <a:endParaRPr lang="en-US" sz="1400" b="1" dirty="0" smtClean="0"/>
          </a:p>
          <a:p>
            <a:r>
              <a:rPr lang="en-US" sz="1400" dirty="0" smtClean="0"/>
              <a:t>Publishes events on a schedule, using the open source Quartz engine.</a:t>
            </a:r>
          </a:p>
          <a:p>
            <a:r>
              <a:rPr lang="en-US" sz="1400" b="1" dirty="0" smtClean="0"/>
              <a:t>SMS</a:t>
            </a:r>
          </a:p>
          <a:p>
            <a:r>
              <a:rPr lang="en-US" sz="1400" dirty="0" smtClean="0"/>
              <a:t>Provides a basic specification for integrating the MOTECH platform with an SMS provider to send/receive SMS messages</a:t>
            </a:r>
          </a:p>
          <a:p>
            <a:r>
              <a:rPr lang="en-US" sz="1400" b="1" i="1" dirty="0" smtClean="0"/>
              <a:t>Tasks</a:t>
            </a:r>
            <a:endParaRPr lang="en-US" sz="1400" b="1" dirty="0" smtClean="0"/>
          </a:p>
          <a:p>
            <a:r>
              <a:rPr lang="en-US" sz="1400" dirty="0" smtClean="0"/>
              <a:t>Responds to specified triggers; for example, a task can be set to enroll a patient in an alerts schedule in response to an incoming SMS message with a particular subject</a:t>
            </a:r>
          </a:p>
          <a:p>
            <a:endParaRPr lang="en-US" sz="1400" dirty="0" smtClean="0"/>
          </a:p>
          <a:p>
            <a:endParaRPr lang="en-US" sz="1400" dirty="0" smtClean="0"/>
          </a:p>
          <a:p>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can MOTECH do?</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MOTECH Platform can be used for setting appointments, tracking any scheduled activity, and managing workers deployed in the </a:t>
            </a:r>
            <a:r>
              <a:rPr lang="en-US" dirty="0" smtClean="0"/>
              <a:t>field.</a:t>
            </a:r>
          </a:p>
          <a:p>
            <a:r>
              <a:rPr lang="en-US" dirty="0" smtClean="0"/>
              <a:t>Its </a:t>
            </a:r>
            <a:r>
              <a:rPr lang="en-US" dirty="0"/>
              <a:t>initial implementations have been for mHealth projects that improve health by sending messages to patients and caregivers based on an evaluation of the recommended schedule of care compared to the patient’s health-related </a:t>
            </a:r>
            <a:r>
              <a:rPr lang="en-US" dirty="0" smtClean="0"/>
              <a:t>actions.</a:t>
            </a:r>
          </a:p>
          <a:p>
            <a:r>
              <a:rPr lang="en-US" dirty="0" smtClean="0"/>
              <a:t>Some </a:t>
            </a:r>
            <a:r>
              <a:rPr lang="en-US" dirty="0"/>
              <a:t>features of typical MOTECH-based applications are: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1491</Words>
  <Application>Microsoft Macintosh PowerPoint</Application>
  <PresentationFormat>On-screen Show (4:3)</PresentationFormat>
  <Paragraphs>155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MOTECH</vt:lpstr>
      <vt:lpstr>MOTECH Architecture Overview </vt:lpstr>
      <vt:lpstr>Core Architecture </vt:lpstr>
      <vt:lpstr>PowerPoint Presentation</vt:lpstr>
      <vt:lpstr>Modules Architecture </vt:lpstr>
      <vt:lpstr>PowerPoint Presentation</vt:lpstr>
      <vt:lpstr>PowerPoint Presentation</vt:lpstr>
      <vt:lpstr>PowerPoint Presentation</vt:lpstr>
      <vt:lpstr>What can MOTECH do? </vt:lpstr>
      <vt:lpstr>Communicate information to patients via voice or SMS according to a schedule of care defined for the patient’s condition, e.g.:</vt:lpstr>
      <vt:lpstr>Collect data from patients or caregivers, e.g.:</vt:lpstr>
      <vt:lpstr>Alert caregivers of the status of their patients, e.g.:</vt:lpstr>
      <vt:lpstr>Facilitate communication between patients, caregivers, and/or health administrators, e.g.:</vt:lpstr>
      <vt:lpstr>Installing MOTECH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MOTECH</dc:title>
  <dc:creator>user</dc:creator>
  <cp:lastModifiedBy>Sameer Tyagi</cp:lastModifiedBy>
  <cp:revision>4</cp:revision>
  <dcterms:created xsi:type="dcterms:W3CDTF">2014-07-28T10:42:52Z</dcterms:created>
  <dcterms:modified xsi:type="dcterms:W3CDTF">2014-10-05T08:14:02Z</dcterms:modified>
</cp:coreProperties>
</file>