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6" r:id="rId7"/>
    <p:sldId id="261" r:id="rId8"/>
    <p:sldId id="262" r:id="rId9"/>
    <p:sldId id="263"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A89D2-03E1-45BC-B859-C2BA5E69DCD8}" type="datetimeFigureOut">
              <a:rPr lang="en-US" smtClean="0"/>
              <a:t>10/11/2014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204457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A89D2-03E1-45BC-B859-C2BA5E69DCD8}" type="datetimeFigureOut">
              <a:rPr lang="en-US" smtClean="0"/>
              <a:t>10/11/2014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88070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A89D2-03E1-45BC-B859-C2BA5E69DCD8}" type="datetimeFigureOut">
              <a:rPr lang="en-US" smtClean="0"/>
              <a:t>10/11/2014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5779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A89D2-03E1-45BC-B859-C2BA5E69DCD8}" type="datetimeFigureOut">
              <a:rPr lang="en-US" smtClean="0"/>
              <a:t>10/11/2014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121247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A89D2-03E1-45BC-B859-C2BA5E69DCD8}" type="datetimeFigureOut">
              <a:rPr lang="en-US" smtClean="0"/>
              <a:t>10/11/2014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316568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A89D2-03E1-45BC-B859-C2BA5E69DCD8}" type="datetimeFigureOut">
              <a:rPr lang="en-US" smtClean="0"/>
              <a:t>10/11/2014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340080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A89D2-03E1-45BC-B859-C2BA5E69DCD8}" type="datetimeFigureOut">
              <a:rPr lang="en-US" smtClean="0"/>
              <a:t>10/11/2014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153738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A89D2-03E1-45BC-B859-C2BA5E69DCD8}" type="datetimeFigureOut">
              <a:rPr lang="en-US" smtClean="0"/>
              <a:t>10/11/2014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145067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A89D2-03E1-45BC-B859-C2BA5E69DCD8}" type="datetimeFigureOut">
              <a:rPr lang="en-US" smtClean="0"/>
              <a:t>10/11/2014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94181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A89D2-03E1-45BC-B859-C2BA5E69DCD8}" type="datetimeFigureOut">
              <a:rPr lang="en-US" smtClean="0"/>
              <a:t>10/11/2014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231454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A89D2-03E1-45BC-B859-C2BA5E69DCD8}" type="datetimeFigureOut">
              <a:rPr lang="en-US" smtClean="0"/>
              <a:t>10/11/2014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8C866-8FEA-4905-8924-206D63F1981F}" type="slidenum">
              <a:rPr lang="en-US" smtClean="0"/>
              <a:t>‹#›</a:t>
            </a:fld>
            <a:endParaRPr lang="en-US"/>
          </a:p>
        </p:txBody>
      </p:sp>
    </p:spTree>
    <p:extLst>
      <p:ext uri="{BB962C8B-B14F-4D97-AF65-F5344CB8AC3E}">
        <p14:creationId xmlns:p14="http://schemas.microsoft.com/office/powerpoint/2010/main" val="263498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A89D2-03E1-45BC-B859-C2BA5E69DCD8}" type="datetimeFigureOut">
              <a:rPr lang="en-US" smtClean="0"/>
              <a:t>10/11/2014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8C866-8FEA-4905-8924-206D63F1981F}" type="slidenum">
              <a:rPr lang="en-US" smtClean="0"/>
              <a:t>‹#›</a:t>
            </a:fld>
            <a:endParaRPr lang="en-US"/>
          </a:p>
        </p:txBody>
      </p:sp>
    </p:spTree>
    <p:extLst>
      <p:ext uri="{BB962C8B-B14F-4D97-AF65-F5344CB8AC3E}">
        <p14:creationId xmlns:p14="http://schemas.microsoft.com/office/powerpoint/2010/main" val="417265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ZpfvISKxy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993775"/>
          </a:xfrm>
        </p:spPr>
        <p:txBody>
          <a:bodyPr>
            <a:normAutofit/>
          </a:bodyPr>
          <a:lstStyle/>
          <a:p>
            <a:r>
              <a:rPr lang="en-US" sz="4000" b="1" dirty="0" smtClean="0">
                <a:solidFill>
                  <a:schemeClr val="tx2"/>
                </a:solidFill>
              </a:rPr>
              <a:t>COMMCARE</a:t>
            </a:r>
            <a:endParaRPr lang="en-US" sz="4000" dirty="0">
              <a:solidFill>
                <a:schemeClr val="tx2"/>
              </a:solidFill>
            </a:endParaRPr>
          </a:p>
        </p:txBody>
      </p:sp>
      <p:sp>
        <p:nvSpPr>
          <p:cNvPr id="3" name="Subtitle 2"/>
          <p:cNvSpPr>
            <a:spLocks noGrp="1"/>
          </p:cNvSpPr>
          <p:nvPr>
            <p:ph type="subTitle" idx="1"/>
          </p:nvPr>
        </p:nvSpPr>
        <p:spPr>
          <a:xfrm>
            <a:off x="457200" y="1371600"/>
            <a:ext cx="8382000" cy="5029200"/>
          </a:xfrm>
        </p:spPr>
        <p:txBody>
          <a:bodyPr>
            <a:noAutofit/>
          </a:bodyPr>
          <a:lstStyle/>
          <a:p>
            <a:pPr marL="457200" indent="-457200" algn="l">
              <a:buFont typeface="Arial" pitchFamily="34" charset="0"/>
              <a:buChar char="•"/>
            </a:pPr>
            <a:r>
              <a:rPr lang="en-US" sz="2000" dirty="0" err="1">
                <a:solidFill>
                  <a:schemeClr val="tx1"/>
                </a:solidFill>
              </a:rPr>
              <a:t>CommCare</a:t>
            </a:r>
            <a:r>
              <a:rPr lang="en-US" sz="2000" dirty="0">
                <a:solidFill>
                  <a:schemeClr val="tx1"/>
                </a:solidFill>
              </a:rPr>
              <a:t> is a software program that allows people to create and manage mobile applications </a:t>
            </a:r>
            <a:r>
              <a:rPr lang="en-US" sz="2000" dirty="0" smtClean="0">
                <a:solidFill>
                  <a:schemeClr val="tx1"/>
                </a:solidFill>
              </a:rPr>
              <a:t>through the </a:t>
            </a:r>
            <a:r>
              <a:rPr lang="en-US" sz="2000" dirty="0">
                <a:solidFill>
                  <a:schemeClr val="tx1"/>
                </a:solidFill>
              </a:rPr>
              <a:t>website, </a:t>
            </a:r>
            <a:r>
              <a:rPr lang="en-US" sz="2000" dirty="0" err="1">
                <a:solidFill>
                  <a:schemeClr val="tx1"/>
                </a:solidFill>
              </a:rPr>
              <a:t>CommCareHQ</a:t>
            </a:r>
            <a:r>
              <a:rPr lang="en-US" sz="2000" dirty="0">
                <a:solidFill>
                  <a:schemeClr val="tx1"/>
                </a:solidFill>
              </a:rPr>
              <a:t>. </a:t>
            </a:r>
            <a:endParaRPr lang="en-US" sz="2000" dirty="0" smtClean="0">
              <a:solidFill>
                <a:schemeClr val="tx1"/>
              </a:solidFill>
            </a:endParaRPr>
          </a:p>
          <a:p>
            <a:pPr marL="457200" indent="-457200" algn="l">
              <a:buFont typeface="Arial" pitchFamily="34" charset="0"/>
              <a:buChar char="•"/>
            </a:pPr>
            <a:r>
              <a:rPr lang="en-US" sz="2000" dirty="0" smtClean="0">
                <a:solidFill>
                  <a:schemeClr val="tx1"/>
                </a:solidFill>
              </a:rPr>
              <a:t>Its </a:t>
            </a:r>
            <a:r>
              <a:rPr lang="en-US" sz="2000" dirty="0">
                <a:solidFill>
                  <a:schemeClr val="tx1"/>
                </a:solidFill>
              </a:rPr>
              <a:t>is the overall tool for building applications, making </a:t>
            </a:r>
            <a:r>
              <a:rPr lang="en-US" sz="2000" dirty="0" smtClean="0">
                <a:solidFill>
                  <a:schemeClr val="tx1"/>
                </a:solidFill>
              </a:rPr>
              <a:t>changes, downloading </a:t>
            </a:r>
            <a:r>
              <a:rPr lang="en-US" sz="2000" dirty="0">
                <a:solidFill>
                  <a:schemeClr val="tx1"/>
                </a:solidFill>
              </a:rPr>
              <a:t>applications to phones, registering the application users, and viewing data </a:t>
            </a:r>
            <a:r>
              <a:rPr lang="en-US" sz="2000" dirty="0" smtClean="0">
                <a:solidFill>
                  <a:schemeClr val="tx1"/>
                </a:solidFill>
              </a:rPr>
              <a:t>submissions.</a:t>
            </a:r>
          </a:p>
          <a:p>
            <a:pPr marL="457200" indent="-457200" algn="l">
              <a:buFont typeface="Arial" pitchFamily="34" charset="0"/>
              <a:buChar char="•"/>
            </a:pPr>
            <a:r>
              <a:rPr lang="en-US" sz="2000" dirty="0" smtClean="0">
                <a:solidFill>
                  <a:schemeClr val="tx1"/>
                </a:solidFill>
              </a:rPr>
              <a:t>It </a:t>
            </a:r>
            <a:r>
              <a:rPr lang="en-US" sz="2000" dirty="0">
                <a:solidFill>
                  <a:schemeClr val="tx1"/>
                </a:solidFill>
              </a:rPr>
              <a:t>is </a:t>
            </a:r>
            <a:r>
              <a:rPr lang="en-US" sz="2000" dirty="0" smtClean="0">
                <a:solidFill>
                  <a:schemeClr val="tx1"/>
                </a:solidFill>
              </a:rPr>
              <a:t>a Cross-platform, </a:t>
            </a:r>
            <a:r>
              <a:rPr lang="en-US" sz="2000" dirty="0">
                <a:solidFill>
                  <a:schemeClr val="tx1"/>
                </a:solidFill>
              </a:rPr>
              <a:t>open source mobile and web cloud product used by Frontline Workers (FLWs) across a variety of sectors, including community health workers, agricultural extension workers, mobile trainers, and </a:t>
            </a:r>
            <a:r>
              <a:rPr lang="en-US" sz="2000" dirty="0" smtClean="0">
                <a:solidFill>
                  <a:schemeClr val="tx1"/>
                </a:solidFill>
              </a:rPr>
              <a:t>supervisors.</a:t>
            </a:r>
          </a:p>
          <a:p>
            <a:pPr marL="457200" indent="-457200" algn="l">
              <a:buFont typeface="Arial" pitchFamily="34" charset="0"/>
              <a:buChar char="•"/>
            </a:pPr>
            <a:r>
              <a:rPr lang="en-US" sz="2000" dirty="0" smtClean="0">
                <a:solidFill>
                  <a:schemeClr val="tx1"/>
                </a:solidFill>
              </a:rPr>
              <a:t>It </a:t>
            </a:r>
            <a:r>
              <a:rPr lang="en-US" sz="2000" dirty="0">
                <a:solidFill>
                  <a:schemeClr val="tx1"/>
                </a:solidFill>
              </a:rPr>
              <a:t>replaces cumbersome paper registers, reporting forms, and client education flipcharts with an open source cloud product that can run on simple Java enabled phones, as well as higher end android smart phones and tablets</a:t>
            </a:r>
            <a:r>
              <a:rPr lang="en-US" sz="2000" dirty="0" smtClean="0">
                <a:solidFill>
                  <a:schemeClr val="tx1"/>
                </a:solidFill>
              </a:rPr>
              <a:t>.</a:t>
            </a:r>
          </a:p>
          <a:p>
            <a:pPr marL="457200" indent="-457200" algn="l">
              <a:buFont typeface="Arial" pitchFamily="34" charset="0"/>
              <a:buChar char="•"/>
            </a:pPr>
            <a:r>
              <a:rPr lang="en-US" sz="2000" dirty="0" err="1" smtClean="0">
                <a:solidFill>
                  <a:schemeClr val="tx1"/>
                </a:solidFill>
              </a:rPr>
              <a:t>CommCare</a:t>
            </a:r>
            <a:r>
              <a:rPr lang="en-US" sz="2000" dirty="0" smtClean="0">
                <a:solidFill>
                  <a:schemeClr val="tx1"/>
                </a:solidFill>
              </a:rPr>
              <a:t> </a:t>
            </a:r>
            <a:r>
              <a:rPr lang="en-US" sz="2000" dirty="0">
                <a:solidFill>
                  <a:schemeClr val="tx1"/>
                </a:solidFill>
              </a:rPr>
              <a:t>automatically submits visit data in ‘real-time’ to a central cloud server, </a:t>
            </a:r>
            <a:r>
              <a:rPr lang="en-US" sz="2000" dirty="0" err="1">
                <a:solidFill>
                  <a:schemeClr val="tx1"/>
                </a:solidFill>
              </a:rPr>
              <a:t>CommCareHQ</a:t>
            </a:r>
            <a:r>
              <a:rPr lang="en-US" sz="2000" dirty="0">
                <a:solidFill>
                  <a:schemeClr val="tx1"/>
                </a:solidFill>
              </a:rPr>
              <a:t>. Data on this server is privacy-protected, backed up, and accessible to supervisors and program managers around the world</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1036372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solidFill>
                  <a:schemeClr val="tx2"/>
                </a:solidFill>
              </a:rPr>
              <a:t>Functionalities it can provide (Continued)</a:t>
            </a:r>
            <a:endParaRPr lang="en-US" dirty="0"/>
          </a:p>
        </p:txBody>
      </p:sp>
      <p:sp>
        <p:nvSpPr>
          <p:cNvPr id="3" name="Content Placeholder 2"/>
          <p:cNvSpPr>
            <a:spLocks noGrp="1"/>
          </p:cNvSpPr>
          <p:nvPr>
            <p:ph idx="1"/>
          </p:nvPr>
        </p:nvSpPr>
        <p:spPr>
          <a:xfrm>
            <a:off x="228600" y="1447800"/>
            <a:ext cx="8686800" cy="5334000"/>
          </a:xfrm>
        </p:spPr>
        <p:txBody>
          <a:bodyPr>
            <a:normAutofit fontScale="62500" lnSpcReduction="20000"/>
          </a:bodyPr>
          <a:lstStyle/>
          <a:p>
            <a:pPr lvl="0"/>
            <a:r>
              <a:rPr lang="en-US" dirty="0" smtClean="0"/>
              <a:t>Allow </a:t>
            </a:r>
            <a:r>
              <a:rPr lang="en-US" dirty="0"/>
              <a:t>us to </a:t>
            </a:r>
            <a:r>
              <a:rPr lang="en-US" dirty="0" smtClean="0"/>
              <a:t>know details like </a:t>
            </a:r>
          </a:p>
          <a:p>
            <a:pPr lvl="1">
              <a:buFont typeface="Courier New" pitchFamily="49" charset="0"/>
              <a:buChar char="o"/>
            </a:pPr>
            <a:r>
              <a:rPr lang="en-US" dirty="0" smtClean="0"/>
              <a:t>Which </a:t>
            </a:r>
            <a:r>
              <a:rPr lang="en-US" dirty="0"/>
              <a:t>mobile user submitted </a:t>
            </a:r>
            <a:r>
              <a:rPr lang="en-US" dirty="0" smtClean="0"/>
              <a:t>it</a:t>
            </a:r>
          </a:p>
          <a:p>
            <a:pPr lvl="1">
              <a:buFont typeface="Courier New" pitchFamily="49" charset="0"/>
              <a:buChar char="o"/>
            </a:pPr>
            <a:r>
              <a:rPr lang="en-US" dirty="0" smtClean="0"/>
              <a:t>How </a:t>
            </a:r>
            <a:r>
              <a:rPr lang="en-US" dirty="0"/>
              <a:t>long did it take to complete the form</a:t>
            </a:r>
            <a:r>
              <a:rPr lang="en-US" dirty="0" smtClean="0"/>
              <a:t>? </a:t>
            </a:r>
          </a:p>
          <a:p>
            <a:pPr lvl="1">
              <a:buFont typeface="Courier New" pitchFamily="49" charset="0"/>
              <a:buChar char="o"/>
            </a:pPr>
            <a:r>
              <a:rPr lang="en-US" dirty="0" smtClean="0"/>
              <a:t>When </a:t>
            </a:r>
            <a:r>
              <a:rPr lang="en-US" dirty="0"/>
              <a:t>was the form sent to the </a:t>
            </a:r>
            <a:r>
              <a:rPr lang="en-US" dirty="0" err="1"/>
              <a:t>CommCareHQ</a:t>
            </a:r>
            <a:r>
              <a:rPr lang="en-US" dirty="0"/>
              <a:t> server over the cellular or </a:t>
            </a:r>
            <a:r>
              <a:rPr lang="en-US" dirty="0" err="1"/>
              <a:t>WiFi</a:t>
            </a:r>
            <a:r>
              <a:rPr lang="en-US" dirty="0"/>
              <a:t> </a:t>
            </a:r>
            <a:r>
              <a:rPr lang="en-US" dirty="0" smtClean="0"/>
              <a:t>network?</a:t>
            </a:r>
          </a:p>
          <a:p>
            <a:pPr lvl="1">
              <a:buFont typeface="Courier New" pitchFamily="49" charset="0"/>
              <a:buChar char="o"/>
            </a:pPr>
            <a:r>
              <a:rPr lang="en-US" dirty="0" smtClean="0"/>
              <a:t>What </a:t>
            </a:r>
            <a:r>
              <a:rPr lang="en-US" dirty="0"/>
              <a:t>are the answers to the questions in the form (raw data</a:t>
            </a:r>
            <a:r>
              <a:rPr lang="en-US" dirty="0" smtClean="0"/>
              <a:t>)?</a:t>
            </a:r>
          </a:p>
          <a:p>
            <a:pPr lvl="1">
              <a:buFont typeface="Courier New" pitchFamily="49" charset="0"/>
              <a:buChar char="o"/>
            </a:pPr>
            <a:r>
              <a:rPr lang="en-US" dirty="0" smtClean="0"/>
              <a:t>To </a:t>
            </a:r>
            <a:r>
              <a:rPr lang="en-US" dirty="0"/>
              <a:t>whom or what was the form </a:t>
            </a:r>
            <a:r>
              <a:rPr lang="en-US" dirty="0" smtClean="0"/>
              <a:t>related?</a:t>
            </a:r>
            <a:endParaRPr lang="en-US" dirty="0"/>
          </a:p>
          <a:p>
            <a:pPr lvl="0"/>
            <a:r>
              <a:rPr lang="en-US" dirty="0" smtClean="0"/>
              <a:t>It helps </a:t>
            </a:r>
            <a:r>
              <a:rPr lang="en-US" dirty="0"/>
              <a:t>in keeping the worker activities record </a:t>
            </a:r>
            <a:r>
              <a:rPr lang="en-US" dirty="0" smtClean="0"/>
              <a:t>like:</a:t>
            </a:r>
          </a:p>
          <a:p>
            <a:pPr lvl="1">
              <a:buFont typeface="Courier New" pitchFamily="49" charset="0"/>
              <a:buChar char="o"/>
            </a:pPr>
            <a:r>
              <a:rPr lang="en-US" dirty="0" smtClean="0"/>
              <a:t>how </a:t>
            </a:r>
            <a:r>
              <a:rPr lang="en-US" dirty="0"/>
              <a:t>frequently does a given mobile worker submit a form related to a given </a:t>
            </a:r>
            <a:r>
              <a:rPr lang="en-US" dirty="0" smtClean="0"/>
              <a:t>case</a:t>
            </a:r>
          </a:p>
          <a:p>
            <a:pPr lvl="1">
              <a:buFont typeface="Courier New" pitchFamily="49" charset="0"/>
              <a:buChar char="o"/>
            </a:pPr>
            <a:r>
              <a:rPr lang="en-US" dirty="0" smtClean="0"/>
              <a:t>how </a:t>
            </a:r>
            <a:r>
              <a:rPr lang="en-US" dirty="0"/>
              <a:t>many forms does a given mobile worker submit over a time </a:t>
            </a:r>
            <a:r>
              <a:rPr lang="en-US" dirty="0" smtClean="0"/>
              <a:t>period</a:t>
            </a:r>
          </a:p>
          <a:p>
            <a:pPr lvl="1">
              <a:buFont typeface="Courier New" pitchFamily="49" charset="0"/>
              <a:buChar char="o"/>
            </a:pPr>
            <a:r>
              <a:rPr lang="en-US" dirty="0" smtClean="0"/>
              <a:t>which </a:t>
            </a:r>
            <a:r>
              <a:rPr lang="en-US" dirty="0"/>
              <a:t>forms are being submitted by a given mobile worker over a </a:t>
            </a:r>
            <a:r>
              <a:rPr lang="en-US" dirty="0" smtClean="0"/>
              <a:t>time Period</a:t>
            </a:r>
            <a:endParaRPr lang="en-US" dirty="0"/>
          </a:p>
          <a:p>
            <a:pPr lvl="0"/>
            <a:r>
              <a:rPr lang="en-US" dirty="0" smtClean="0"/>
              <a:t>Functionalities provided to </a:t>
            </a:r>
            <a:r>
              <a:rPr lang="en-US" dirty="0" err="1" smtClean="0"/>
              <a:t>CommCareHQ</a:t>
            </a:r>
            <a:r>
              <a:rPr lang="en-US" dirty="0" smtClean="0"/>
              <a:t>/Web Users</a:t>
            </a:r>
          </a:p>
          <a:p>
            <a:pPr lvl="1">
              <a:buFont typeface="Courier New" pitchFamily="49" charset="0"/>
              <a:buChar char="o"/>
            </a:pPr>
            <a:r>
              <a:rPr lang="en-US" dirty="0" smtClean="0"/>
              <a:t>Create</a:t>
            </a:r>
            <a:r>
              <a:rPr lang="en-US" dirty="0"/>
              <a:t>, modify, and download/deploy </a:t>
            </a:r>
            <a:r>
              <a:rPr lang="en-US" dirty="0" err="1"/>
              <a:t>CommCare</a:t>
            </a:r>
            <a:r>
              <a:rPr lang="en-US" dirty="0"/>
              <a:t> </a:t>
            </a:r>
            <a:r>
              <a:rPr lang="en-US" dirty="0" smtClean="0"/>
              <a:t>applications</a:t>
            </a:r>
          </a:p>
          <a:p>
            <a:pPr lvl="1">
              <a:buFont typeface="Courier New" pitchFamily="49" charset="0"/>
              <a:buChar char="o"/>
            </a:pPr>
            <a:r>
              <a:rPr lang="en-US" dirty="0" smtClean="0"/>
              <a:t>Create</a:t>
            </a:r>
            <a:r>
              <a:rPr lang="en-US" dirty="0"/>
              <a:t>, manage, and delete mobile user </a:t>
            </a:r>
            <a:r>
              <a:rPr lang="en-US" dirty="0" smtClean="0"/>
              <a:t>accounts</a:t>
            </a:r>
          </a:p>
          <a:p>
            <a:pPr lvl="1">
              <a:buFont typeface="Courier New" pitchFamily="49" charset="0"/>
              <a:buChar char="o"/>
            </a:pPr>
            <a:r>
              <a:rPr lang="en-US" dirty="0" smtClean="0"/>
              <a:t>View </a:t>
            </a:r>
            <a:r>
              <a:rPr lang="en-US" dirty="0"/>
              <a:t>and export data submitted by mobile </a:t>
            </a:r>
            <a:r>
              <a:rPr lang="en-US" dirty="0" smtClean="0"/>
              <a:t>workers</a:t>
            </a:r>
          </a:p>
          <a:p>
            <a:pPr lvl="1">
              <a:buFont typeface="Courier New" pitchFamily="49" charset="0"/>
              <a:buChar char="o"/>
            </a:pPr>
            <a:r>
              <a:rPr lang="en-US" dirty="0" smtClean="0"/>
              <a:t>Send </a:t>
            </a:r>
            <a:r>
              <a:rPr lang="en-US" dirty="0"/>
              <a:t>text messages to mobile </a:t>
            </a:r>
            <a:r>
              <a:rPr lang="en-US" dirty="0" smtClean="0"/>
              <a:t>workers</a:t>
            </a:r>
          </a:p>
          <a:p>
            <a:pPr lvl="1">
              <a:buFont typeface="Courier New" pitchFamily="49" charset="0"/>
              <a:buChar char="o"/>
            </a:pPr>
            <a:r>
              <a:rPr lang="en-US" dirty="0" smtClean="0"/>
              <a:t>Manage </a:t>
            </a:r>
            <a:r>
              <a:rPr lang="en-US" dirty="0"/>
              <a:t>workspace </a:t>
            </a:r>
            <a:r>
              <a:rPr lang="en-US" dirty="0" smtClean="0"/>
              <a:t>settings</a:t>
            </a:r>
            <a:endParaRPr lang="en-US" dirty="0"/>
          </a:p>
        </p:txBody>
      </p:sp>
    </p:spTree>
    <p:extLst>
      <p:ext uri="{BB962C8B-B14F-4D97-AF65-F5344CB8AC3E}">
        <p14:creationId xmlns:p14="http://schemas.microsoft.com/office/powerpoint/2010/main" val="197007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solidFill>
              </a:rPr>
              <a:t>Functionalities it can provide (Continued)</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dirty="0" smtClean="0"/>
              <a:t>These functionalities can be used with the MOTECH platform to manage patient information more effectively and implement voice- and text-based messaging directly to end users.</a:t>
            </a:r>
          </a:p>
        </p:txBody>
      </p:sp>
    </p:spTree>
    <p:extLst>
      <p:ext uri="{BB962C8B-B14F-4D97-AF65-F5344CB8AC3E}">
        <p14:creationId xmlns:p14="http://schemas.microsoft.com/office/powerpoint/2010/main" val="18833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Resources Used:</a:t>
            </a:r>
            <a:endParaRPr lang="en-US" sz="4000" b="1" dirty="0">
              <a:solidFill>
                <a:schemeClr val="tx2"/>
              </a:solidFill>
            </a:endParaRPr>
          </a:p>
        </p:txBody>
      </p:sp>
      <p:sp>
        <p:nvSpPr>
          <p:cNvPr id="3" name="Content Placeholder 2"/>
          <p:cNvSpPr>
            <a:spLocks noGrp="1"/>
          </p:cNvSpPr>
          <p:nvPr>
            <p:ph idx="1"/>
          </p:nvPr>
        </p:nvSpPr>
        <p:spPr/>
        <p:txBody>
          <a:bodyPr>
            <a:normAutofit/>
          </a:bodyPr>
          <a:lstStyle/>
          <a:p>
            <a:r>
              <a:rPr lang="en-US" sz="1800" dirty="0" err="1" smtClean="0"/>
              <a:t>Commcare</a:t>
            </a:r>
            <a:r>
              <a:rPr lang="en-US" sz="1800" dirty="0" smtClean="0"/>
              <a:t> overview august-2012</a:t>
            </a:r>
          </a:p>
          <a:p>
            <a:r>
              <a:rPr lang="en-US" sz="1800" dirty="0" err="1" smtClean="0"/>
              <a:t>CommCare</a:t>
            </a:r>
            <a:r>
              <a:rPr lang="en-US" sz="1800" dirty="0" smtClean="0"/>
              <a:t> Fundamentals Guide 5MAR2014</a:t>
            </a:r>
          </a:p>
          <a:p>
            <a:r>
              <a:rPr lang="en-US" sz="1800" dirty="0" err="1" smtClean="0"/>
              <a:t>CommCare</a:t>
            </a:r>
            <a:r>
              <a:rPr lang="en-US" sz="1800" dirty="0" smtClean="0"/>
              <a:t> Evidence Base October 2014</a:t>
            </a:r>
          </a:p>
          <a:p>
            <a:r>
              <a:rPr lang="en-US" sz="1800" dirty="0"/>
              <a:t>Video: </a:t>
            </a:r>
            <a:r>
              <a:rPr lang="en-US" sz="1800" u="sng" dirty="0" smtClean="0">
                <a:hlinkClick r:id="rId2"/>
              </a:rPr>
              <a:t>https</a:t>
            </a:r>
            <a:r>
              <a:rPr lang="en-US" sz="1800" u="sng" dirty="0">
                <a:hlinkClick r:id="rId2"/>
              </a:rPr>
              <a:t>://www.youtube.com/watch?v=ZpfvISKxylE</a:t>
            </a:r>
            <a:endParaRPr lang="en-US" sz="1800" dirty="0" smtClean="0"/>
          </a:p>
          <a:p>
            <a:endParaRPr lang="en-US" sz="1800" dirty="0"/>
          </a:p>
        </p:txBody>
      </p:sp>
    </p:spTree>
    <p:extLst>
      <p:ext uri="{BB962C8B-B14F-4D97-AF65-F5344CB8AC3E}">
        <p14:creationId xmlns:p14="http://schemas.microsoft.com/office/powerpoint/2010/main" val="266024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Usages of </a:t>
            </a:r>
            <a:r>
              <a:rPr lang="en-US" sz="4000" b="1" dirty="0" err="1" smtClean="0">
                <a:solidFill>
                  <a:schemeClr val="tx2"/>
                </a:solidFill>
              </a:rPr>
              <a:t>Commcare</a:t>
            </a:r>
            <a:endParaRPr lang="en-US" sz="4000" b="1" dirty="0">
              <a:solidFill>
                <a:schemeClr val="tx2"/>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t>It </a:t>
            </a:r>
            <a:r>
              <a:rPr lang="en-US" sz="2000" dirty="0"/>
              <a:t>can be used for a number of purposes, including</a:t>
            </a:r>
            <a:r>
              <a:rPr lang="en-US" sz="2000" dirty="0" smtClean="0"/>
              <a:t>:</a:t>
            </a:r>
          </a:p>
          <a:p>
            <a:pPr marL="0" indent="0">
              <a:buNone/>
            </a:pPr>
            <a:endParaRPr lang="en-US" sz="2000" dirty="0"/>
          </a:p>
          <a:p>
            <a:r>
              <a:rPr lang="en-US" sz="2000" b="1" dirty="0" smtClean="0"/>
              <a:t>Data collection</a:t>
            </a:r>
            <a:r>
              <a:rPr lang="en-US" sz="2000" dirty="0" smtClean="0"/>
              <a:t> </a:t>
            </a:r>
            <a:r>
              <a:rPr lang="en-US" sz="2000" dirty="0"/>
              <a:t>- a tool for mobile users to directly digitize information so that it can be </a:t>
            </a:r>
            <a:r>
              <a:rPr lang="en-US" sz="2000" dirty="0" smtClean="0"/>
              <a:t>accessed via </a:t>
            </a:r>
            <a:r>
              <a:rPr lang="en-US" sz="2000" dirty="0"/>
              <a:t>a computer</a:t>
            </a:r>
          </a:p>
          <a:p>
            <a:r>
              <a:rPr lang="en-US" sz="2000" b="1" dirty="0" smtClean="0"/>
              <a:t>Decision </a:t>
            </a:r>
            <a:r>
              <a:rPr lang="en-US" sz="2000" b="1" dirty="0"/>
              <a:t>support</a:t>
            </a:r>
            <a:r>
              <a:rPr lang="en-US" sz="2000" dirty="0"/>
              <a:t> - supports complex logic that can guide a user to asking the right questions </a:t>
            </a:r>
            <a:r>
              <a:rPr lang="en-US" sz="2000" dirty="0" smtClean="0"/>
              <a:t>and providing </a:t>
            </a:r>
            <a:r>
              <a:rPr lang="en-US" sz="2000" dirty="0"/>
              <a:t>appropriate </a:t>
            </a:r>
            <a:r>
              <a:rPr lang="en-US" sz="2000" dirty="0" smtClean="0"/>
              <a:t>advice</a:t>
            </a:r>
            <a:endParaRPr lang="en-US" sz="2000" dirty="0"/>
          </a:p>
          <a:p>
            <a:r>
              <a:rPr lang="en-US" sz="2000" b="1" dirty="0" smtClean="0"/>
              <a:t>Job </a:t>
            </a:r>
            <a:r>
              <a:rPr lang="en-US" sz="2000" b="1" dirty="0"/>
              <a:t>aid</a:t>
            </a:r>
            <a:r>
              <a:rPr lang="en-US" sz="2000" dirty="0"/>
              <a:t> - as a case management tool </a:t>
            </a:r>
            <a:r>
              <a:rPr lang="en-US" sz="2000" dirty="0" err="1"/>
              <a:t>CommCare</a:t>
            </a:r>
            <a:r>
              <a:rPr lang="en-US" sz="2000" dirty="0"/>
              <a:t> can help users to prioritize tasks, remind </a:t>
            </a:r>
            <a:r>
              <a:rPr lang="en-US" sz="2000" dirty="0" smtClean="0"/>
              <a:t>users to </a:t>
            </a:r>
            <a:r>
              <a:rPr lang="en-US" sz="2000" dirty="0"/>
              <a:t>make visits, and do complex calculations</a:t>
            </a:r>
          </a:p>
          <a:p>
            <a:r>
              <a:rPr lang="en-US" sz="2000" b="1" dirty="0" smtClean="0"/>
              <a:t>Counseling </a:t>
            </a:r>
            <a:r>
              <a:rPr lang="en-US" sz="2000" b="1" dirty="0"/>
              <a:t>tool</a:t>
            </a:r>
            <a:r>
              <a:rPr lang="en-US" sz="2000" dirty="0"/>
              <a:t> - with embedded multimedia like images, audio, and video, </a:t>
            </a:r>
            <a:r>
              <a:rPr lang="en-US" sz="2000" dirty="0" err="1"/>
              <a:t>CommCare</a:t>
            </a:r>
            <a:r>
              <a:rPr lang="en-US" sz="2000" dirty="0"/>
              <a:t> </a:t>
            </a:r>
            <a:r>
              <a:rPr lang="en-US" sz="2000" dirty="0" smtClean="0"/>
              <a:t>can enhance </a:t>
            </a:r>
            <a:r>
              <a:rPr lang="en-US" sz="2000" dirty="0"/>
              <a:t>the counseling experience</a:t>
            </a:r>
          </a:p>
          <a:p>
            <a:endParaRPr lang="en-US" sz="2000" dirty="0"/>
          </a:p>
        </p:txBody>
      </p:sp>
    </p:spTree>
    <p:extLst>
      <p:ext uri="{BB962C8B-B14F-4D97-AF65-F5344CB8AC3E}">
        <p14:creationId xmlns:p14="http://schemas.microsoft.com/office/powerpoint/2010/main" val="259324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Components of </a:t>
            </a:r>
            <a:r>
              <a:rPr lang="en-US" sz="4000" b="1" dirty="0" err="1" smtClean="0">
                <a:solidFill>
                  <a:schemeClr val="tx2"/>
                </a:solidFill>
              </a:rPr>
              <a:t>Commcare</a:t>
            </a:r>
            <a:endParaRPr lang="en-US" sz="4000" b="1" dirty="0">
              <a:solidFill>
                <a:schemeClr val="tx2"/>
              </a:solidFill>
            </a:endParaRPr>
          </a:p>
        </p:txBody>
      </p:sp>
      <p:sp>
        <p:nvSpPr>
          <p:cNvPr id="3" name="Content Placeholder 2"/>
          <p:cNvSpPr>
            <a:spLocks noGrp="1"/>
          </p:cNvSpPr>
          <p:nvPr>
            <p:ph idx="1"/>
          </p:nvPr>
        </p:nvSpPr>
        <p:spPr/>
        <p:txBody>
          <a:bodyPr>
            <a:normAutofit/>
          </a:bodyPr>
          <a:lstStyle/>
          <a:p>
            <a:pPr marL="0" indent="0">
              <a:buNone/>
            </a:pPr>
            <a:r>
              <a:rPr lang="en-US" sz="2200" dirty="0" smtClean="0"/>
              <a:t>There </a:t>
            </a:r>
            <a:r>
              <a:rPr lang="en-US" sz="2200" dirty="0"/>
              <a:t>are two components of </a:t>
            </a:r>
            <a:r>
              <a:rPr lang="en-US" sz="2200" dirty="0" err="1"/>
              <a:t>CommCare</a:t>
            </a:r>
            <a:r>
              <a:rPr lang="en-US" sz="2200" dirty="0" smtClean="0"/>
              <a:t>:</a:t>
            </a:r>
          </a:p>
          <a:p>
            <a:pPr marL="0" indent="0">
              <a:buNone/>
            </a:pPr>
            <a:endParaRPr lang="en-US" sz="2200" dirty="0"/>
          </a:p>
          <a:p>
            <a:pPr marL="514350" indent="-514350">
              <a:buFont typeface="+mj-lt"/>
              <a:buAutoNum type="arabicPeriod"/>
            </a:pPr>
            <a:r>
              <a:rPr lang="en-US" sz="2200" b="1" dirty="0" err="1" smtClean="0"/>
              <a:t>CommCareMobile</a:t>
            </a:r>
            <a:r>
              <a:rPr lang="en-US" sz="2200" b="1" dirty="0" smtClean="0"/>
              <a:t> </a:t>
            </a:r>
            <a:r>
              <a:rPr lang="en-US" sz="2200" dirty="0"/>
              <a:t>is the mobile device part of </a:t>
            </a:r>
            <a:r>
              <a:rPr lang="en-US" sz="2200" dirty="0" err="1"/>
              <a:t>CommCare</a:t>
            </a:r>
            <a:r>
              <a:rPr lang="en-US" sz="2200" dirty="0"/>
              <a:t>, usually a mobile "application." </a:t>
            </a:r>
            <a:r>
              <a:rPr lang="en-US" sz="2200" dirty="0" smtClean="0"/>
              <a:t>This could </a:t>
            </a:r>
            <a:r>
              <a:rPr lang="en-US" sz="2200" dirty="0"/>
              <a:t>be a phone, tablet, or someone entering data using a </a:t>
            </a:r>
            <a:r>
              <a:rPr lang="en-US" sz="2200" dirty="0" smtClean="0"/>
              <a:t>computer</a:t>
            </a:r>
          </a:p>
          <a:p>
            <a:pPr marL="514350" indent="-514350">
              <a:buFont typeface="+mj-lt"/>
              <a:buAutoNum type="arabicPeriod"/>
            </a:pPr>
            <a:r>
              <a:rPr lang="en-US" sz="2200" b="1" dirty="0" err="1" smtClean="0"/>
              <a:t>CommCareHQ</a:t>
            </a:r>
            <a:r>
              <a:rPr lang="en-US" sz="2200" b="1" dirty="0" smtClean="0"/>
              <a:t> </a:t>
            </a:r>
            <a:r>
              <a:rPr lang="en-US" sz="2200" dirty="0"/>
              <a:t>is the website </a:t>
            </a:r>
            <a:r>
              <a:rPr lang="en-US" sz="2200" dirty="0" smtClean="0"/>
              <a:t>(www.commcarehq.org</a:t>
            </a:r>
            <a:r>
              <a:rPr lang="en-US" sz="2200" dirty="0"/>
              <a:t>) where users can access data, </a:t>
            </a:r>
            <a:r>
              <a:rPr lang="en-US" sz="2200" dirty="0" smtClean="0"/>
              <a:t>design applications</a:t>
            </a:r>
            <a:r>
              <a:rPr lang="en-US" sz="2200" dirty="0"/>
              <a:t>, and manage mobile workers</a:t>
            </a:r>
          </a:p>
          <a:p>
            <a:endParaRPr lang="en-US" dirty="0"/>
          </a:p>
        </p:txBody>
      </p:sp>
    </p:spTree>
    <p:extLst>
      <p:ext uri="{BB962C8B-B14F-4D97-AF65-F5344CB8AC3E}">
        <p14:creationId xmlns:p14="http://schemas.microsoft.com/office/powerpoint/2010/main" val="254978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a:solidFill>
                  <a:schemeClr val="tx2"/>
                </a:solidFill>
              </a:rPr>
              <a:t>Data in </a:t>
            </a:r>
            <a:r>
              <a:rPr lang="en-US" b="1" dirty="0" err="1" smtClean="0">
                <a:solidFill>
                  <a:schemeClr val="tx2"/>
                </a:solidFill>
              </a:rPr>
              <a:t>CommCare</a:t>
            </a:r>
            <a:endParaRPr lang="en-US" dirty="0">
              <a:solidFill>
                <a:schemeClr val="tx2"/>
              </a:solidFill>
            </a:endParaRPr>
          </a:p>
        </p:txBody>
      </p:sp>
      <p:sp>
        <p:nvSpPr>
          <p:cNvPr id="3" name="Content Placeholder 2"/>
          <p:cNvSpPr>
            <a:spLocks noGrp="1"/>
          </p:cNvSpPr>
          <p:nvPr>
            <p:ph idx="1"/>
          </p:nvPr>
        </p:nvSpPr>
        <p:spPr>
          <a:xfrm>
            <a:off x="381000" y="838200"/>
            <a:ext cx="8229600" cy="4525963"/>
          </a:xfrm>
        </p:spPr>
        <p:txBody>
          <a:bodyPr/>
          <a:lstStyle/>
          <a:p>
            <a:pPr marL="0" indent="0">
              <a:buNone/>
            </a:pPr>
            <a:r>
              <a:rPr lang="en-US" sz="2000" dirty="0"/>
              <a:t>In </a:t>
            </a:r>
            <a:r>
              <a:rPr lang="en-US" sz="2000" dirty="0" err="1"/>
              <a:t>CommCare</a:t>
            </a:r>
            <a:r>
              <a:rPr lang="en-US" sz="2000" dirty="0"/>
              <a:t>, the general flow of data is from a mobile user to </a:t>
            </a:r>
            <a:r>
              <a:rPr lang="en-US" sz="2000" dirty="0" err="1" smtClean="0"/>
              <a:t>CommCareHQ</a:t>
            </a:r>
            <a:r>
              <a:rPr lang="en-US" sz="2000" dirty="0"/>
              <a:t>. From </a:t>
            </a:r>
            <a:r>
              <a:rPr lang="en-US" sz="2000" dirty="0" err="1"/>
              <a:t>CommCareHQ</a:t>
            </a:r>
            <a:r>
              <a:rPr lang="en-US" sz="2000" dirty="0"/>
              <a:t> it </a:t>
            </a:r>
            <a:r>
              <a:rPr lang="en-US" sz="2000" dirty="0" smtClean="0"/>
              <a:t>is visible </a:t>
            </a:r>
            <a:r>
              <a:rPr lang="en-US" sz="2000" dirty="0"/>
              <a:t>to any </a:t>
            </a:r>
            <a:r>
              <a:rPr lang="en-US" sz="2000" dirty="0" err="1"/>
              <a:t>CommCareHQ</a:t>
            </a:r>
            <a:r>
              <a:rPr lang="en-US" sz="2000" dirty="0"/>
              <a:t>/web user with permission to view it.</a:t>
            </a:r>
          </a:p>
          <a:p>
            <a:endParaRPr lang="en-US" dirty="0"/>
          </a:p>
        </p:txBody>
      </p:sp>
      <p:pic>
        <p:nvPicPr>
          <p:cNvPr id="4" name="Picture 3"/>
          <p:cNvPicPr/>
          <p:nvPr/>
        </p:nvPicPr>
        <p:blipFill>
          <a:blip r:embed="rId2"/>
          <a:stretch>
            <a:fillRect/>
          </a:stretch>
        </p:blipFill>
        <p:spPr>
          <a:xfrm>
            <a:off x="1828800" y="1828801"/>
            <a:ext cx="5486400" cy="5029200"/>
          </a:xfrm>
          <a:prstGeom prst="rect">
            <a:avLst/>
          </a:prstGeom>
        </p:spPr>
      </p:pic>
    </p:spTree>
    <p:extLst>
      <p:ext uri="{BB962C8B-B14F-4D97-AF65-F5344CB8AC3E}">
        <p14:creationId xmlns:p14="http://schemas.microsoft.com/office/powerpoint/2010/main" val="128931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Data in </a:t>
            </a:r>
            <a:r>
              <a:rPr lang="en-US" sz="4000" b="1" dirty="0" err="1" smtClean="0">
                <a:solidFill>
                  <a:schemeClr val="tx2"/>
                </a:solidFill>
              </a:rPr>
              <a:t>CommCare</a:t>
            </a:r>
            <a:r>
              <a:rPr lang="en-US" sz="4000" b="1" dirty="0" smtClean="0">
                <a:solidFill>
                  <a:schemeClr val="tx2"/>
                </a:solidFill>
              </a:rPr>
              <a:t> (Continued)</a:t>
            </a:r>
            <a:endParaRPr lang="en-US" sz="4000" dirty="0"/>
          </a:p>
        </p:txBody>
      </p:sp>
      <p:sp>
        <p:nvSpPr>
          <p:cNvPr id="3" name="Content Placeholder 2"/>
          <p:cNvSpPr>
            <a:spLocks noGrp="1"/>
          </p:cNvSpPr>
          <p:nvPr>
            <p:ph idx="1"/>
          </p:nvPr>
        </p:nvSpPr>
        <p:spPr>
          <a:xfrm>
            <a:off x="304800" y="1828800"/>
            <a:ext cx="8229600" cy="4525963"/>
          </a:xfrm>
        </p:spPr>
        <p:txBody>
          <a:bodyPr>
            <a:normAutofit/>
          </a:bodyPr>
          <a:lstStyle/>
          <a:p>
            <a:pPr marL="0" indent="0">
              <a:buNone/>
            </a:pPr>
            <a:r>
              <a:rPr lang="en-US" sz="2000" dirty="0"/>
              <a:t>In general there are two levels of data in </a:t>
            </a:r>
            <a:r>
              <a:rPr lang="en-US" sz="2000" dirty="0" err="1"/>
              <a:t>CommCare</a:t>
            </a:r>
            <a:r>
              <a:rPr lang="en-US" sz="2000" dirty="0" smtClean="0"/>
              <a:t>:</a:t>
            </a:r>
          </a:p>
          <a:p>
            <a:pPr marL="0" indent="0">
              <a:buNone/>
            </a:pPr>
            <a:endParaRPr lang="en-US" sz="2000" dirty="0"/>
          </a:p>
          <a:p>
            <a:pPr marL="457200" indent="-457200">
              <a:buFont typeface="+mj-lt"/>
              <a:buAutoNum type="arabicPeriod"/>
            </a:pPr>
            <a:r>
              <a:rPr lang="en-US" sz="2000" b="1" dirty="0" smtClean="0"/>
              <a:t>Raw </a:t>
            </a:r>
            <a:r>
              <a:rPr lang="en-US" sz="2000" b="1" dirty="0"/>
              <a:t>Data </a:t>
            </a:r>
            <a:r>
              <a:rPr lang="en-US" sz="2000" dirty="0"/>
              <a:t>– this is data from the questions contained in a form. </a:t>
            </a:r>
            <a:endParaRPr lang="en-US" sz="2000" dirty="0" smtClean="0"/>
          </a:p>
          <a:p>
            <a:pPr marL="400050" lvl="1" indent="0">
              <a:buNone/>
            </a:pPr>
            <a:r>
              <a:rPr lang="en-US" sz="1600" dirty="0" smtClean="0"/>
              <a:t>For example:</a:t>
            </a:r>
          </a:p>
          <a:p>
            <a:pPr marL="400050" lvl="1" indent="0">
              <a:buNone/>
            </a:pPr>
            <a:r>
              <a:rPr lang="en-US" sz="1600" dirty="0" smtClean="0"/>
              <a:t>Question </a:t>
            </a:r>
            <a:r>
              <a:rPr lang="en-US" sz="1600" dirty="0"/>
              <a:t>like “what is the patient’s birthday,” that data is then visible in </a:t>
            </a:r>
            <a:r>
              <a:rPr lang="en-US" sz="1600" dirty="0" err="1"/>
              <a:t>CommCareHQ</a:t>
            </a:r>
            <a:r>
              <a:rPr lang="en-US" sz="1600" dirty="0"/>
              <a:t> as raw </a:t>
            </a:r>
            <a:r>
              <a:rPr lang="en-US" sz="1600" dirty="0" smtClean="0"/>
              <a:t>or key </a:t>
            </a:r>
            <a:r>
              <a:rPr lang="en-US" sz="1600" dirty="0"/>
              <a:t>indicator data.</a:t>
            </a:r>
          </a:p>
          <a:p>
            <a:pPr marL="0" indent="0">
              <a:buNone/>
            </a:pPr>
            <a:endParaRPr lang="en-US" sz="2000" dirty="0" smtClean="0"/>
          </a:p>
          <a:p>
            <a:pPr marL="0" indent="0">
              <a:buNone/>
            </a:pPr>
            <a:r>
              <a:rPr lang="en-US" sz="2000" b="1" dirty="0" smtClean="0"/>
              <a:t>2.   Worker </a:t>
            </a:r>
            <a:r>
              <a:rPr lang="en-US" sz="2000" b="1" dirty="0"/>
              <a:t>Activity</a:t>
            </a:r>
            <a:r>
              <a:rPr lang="en-US" sz="2000" dirty="0"/>
              <a:t> – this is data about how and when mobile workers are </a:t>
            </a:r>
            <a:r>
              <a:rPr lang="en-US" sz="2000" dirty="0" smtClean="0"/>
              <a:t> submitting </a:t>
            </a:r>
            <a:r>
              <a:rPr lang="en-US" sz="2000" dirty="0"/>
              <a:t>forms. </a:t>
            </a:r>
            <a:endParaRPr lang="en-US" sz="2000" dirty="0" smtClean="0"/>
          </a:p>
          <a:p>
            <a:pPr marL="400050" lvl="1" indent="0">
              <a:buNone/>
            </a:pPr>
            <a:r>
              <a:rPr lang="en-US" sz="1600" dirty="0" smtClean="0"/>
              <a:t>For Example:</a:t>
            </a:r>
            <a:endParaRPr lang="en-US" sz="1600" dirty="0"/>
          </a:p>
          <a:p>
            <a:pPr marL="400050" lvl="1" indent="0">
              <a:buNone/>
            </a:pPr>
            <a:r>
              <a:rPr lang="en-US" sz="1600" dirty="0" smtClean="0"/>
              <a:t>Information </a:t>
            </a:r>
            <a:r>
              <a:rPr lang="en-US" sz="1600" dirty="0"/>
              <a:t>like “yesterday mobile user Samantha submitted 10 forms</a:t>
            </a:r>
            <a:r>
              <a:rPr lang="en-US" sz="1600" dirty="0" smtClean="0"/>
              <a:t>”</a:t>
            </a:r>
            <a:endParaRPr lang="en-US" sz="1600" dirty="0"/>
          </a:p>
        </p:txBody>
      </p:sp>
    </p:spTree>
    <p:extLst>
      <p:ext uri="{BB962C8B-B14F-4D97-AF65-F5344CB8AC3E}">
        <p14:creationId xmlns:p14="http://schemas.microsoft.com/office/powerpoint/2010/main" val="254448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Features</a:t>
            </a:r>
            <a:endParaRPr lang="en-US" sz="4000" b="1" dirty="0">
              <a:solidFill>
                <a:schemeClr val="tx2"/>
              </a:solidFill>
            </a:endParaRPr>
          </a:p>
        </p:txBody>
      </p:sp>
      <p:pic>
        <p:nvPicPr>
          <p:cNvPr id="4" name="Content Placeholder 3"/>
          <p:cNvPicPr>
            <a:picLocks noGrp="1"/>
          </p:cNvPicPr>
          <p:nvPr>
            <p:ph idx="1"/>
          </p:nvPr>
        </p:nvPicPr>
        <p:blipFill>
          <a:blip r:embed="rId2"/>
          <a:stretch>
            <a:fillRect/>
          </a:stretch>
        </p:blipFill>
        <p:spPr>
          <a:xfrm>
            <a:off x="497797" y="1371600"/>
            <a:ext cx="8148406" cy="5181600"/>
          </a:xfrm>
          <a:prstGeom prst="rect">
            <a:avLst/>
          </a:prstGeom>
        </p:spPr>
      </p:pic>
    </p:spTree>
    <p:extLst>
      <p:ext uri="{BB962C8B-B14F-4D97-AF65-F5344CB8AC3E}">
        <p14:creationId xmlns:p14="http://schemas.microsoft.com/office/powerpoint/2010/main" val="389096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Challenges Addressed by </a:t>
            </a:r>
            <a:r>
              <a:rPr lang="en-US" sz="4000" b="1" dirty="0" err="1" smtClean="0">
                <a:solidFill>
                  <a:schemeClr val="tx2"/>
                </a:solidFill>
              </a:rPr>
              <a:t>Commcare</a:t>
            </a:r>
            <a:endParaRPr lang="en-US" sz="4000" b="1" dirty="0">
              <a:solidFill>
                <a:schemeClr val="tx2"/>
              </a:solidFill>
            </a:endParaRPr>
          </a:p>
        </p:txBody>
      </p:sp>
      <p:sp>
        <p:nvSpPr>
          <p:cNvPr id="3" name="Content Placeholder 2"/>
          <p:cNvSpPr>
            <a:spLocks noGrp="1"/>
          </p:cNvSpPr>
          <p:nvPr>
            <p:ph idx="1"/>
          </p:nvPr>
        </p:nvSpPr>
        <p:spPr/>
        <p:txBody>
          <a:bodyPr>
            <a:normAutofit/>
          </a:bodyPr>
          <a:lstStyle/>
          <a:p>
            <a:pPr marL="0" indent="0">
              <a:buNone/>
            </a:pPr>
            <a:r>
              <a:rPr lang="en-US" sz="2000" dirty="0" err="1" smtClean="0"/>
              <a:t>CommCare</a:t>
            </a:r>
            <a:r>
              <a:rPr lang="en-US" sz="2000" dirty="0" smtClean="0"/>
              <a:t> </a:t>
            </a:r>
            <a:r>
              <a:rPr lang="en-US" sz="2000" dirty="0"/>
              <a:t>improves care across four </a:t>
            </a:r>
            <a:r>
              <a:rPr lang="en-US" sz="2000" dirty="0" smtClean="0"/>
              <a:t>areas:</a:t>
            </a:r>
          </a:p>
          <a:p>
            <a:pPr marL="0" indent="0">
              <a:buNone/>
            </a:pPr>
            <a:endParaRPr lang="en-US" sz="2000" dirty="0"/>
          </a:p>
          <a:p>
            <a:r>
              <a:rPr lang="en-US" sz="2000" b="1" dirty="0" smtClean="0"/>
              <a:t>Access </a:t>
            </a:r>
            <a:r>
              <a:rPr lang="en-US" sz="2000" b="1" dirty="0"/>
              <a:t>to care </a:t>
            </a:r>
            <a:r>
              <a:rPr lang="en-US" sz="2000" dirty="0"/>
              <a:t>through client lists on the CHWs' phones and SMS reminders when visits are due; </a:t>
            </a:r>
          </a:p>
          <a:p>
            <a:r>
              <a:rPr lang="en-US" sz="2000" b="1" dirty="0" smtClean="0"/>
              <a:t>Client </a:t>
            </a:r>
            <a:r>
              <a:rPr lang="en-US" sz="2000" b="1" dirty="0"/>
              <a:t>engagement </a:t>
            </a:r>
            <a:r>
              <a:rPr lang="en-US" sz="2000" dirty="0"/>
              <a:t>through audio and video clips and improved credibility of the CHW; </a:t>
            </a:r>
          </a:p>
          <a:p>
            <a:r>
              <a:rPr lang="en-US" sz="2000" b="1" dirty="0" smtClean="0"/>
              <a:t>Quality </a:t>
            </a:r>
            <a:r>
              <a:rPr lang="en-US" sz="2000" b="1" dirty="0"/>
              <a:t>of care </a:t>
            </a:r>
            <a:r>
              <a:rPr lang="en-US" sz="2000" dirty="0"/>
              <a:t>through checklists, decision support, and delivery of sensitive information through recorded voices; and</a:t>
            </a:r>
          </a:p>
          <a:p>
            <a:r>
              <a:rPr lang="en-US" sz="2000" b="1" dirty="0" smtClean="0"/>
              <a:t>Accountability </a:t>
            </a:r>
            <a:r>
              <a:rPr lang="en-US" sz="2000" b="1" dirty="0"/>
              <a:t>of care </a:t>
            </a:r>
            <a:r>
              <a:rPr lang="en-US" sz="2000" dirty="0"/>
              <a:t>through real-time monitoring of the CHWs’ activities</a:t>
            </a:r>
            <a:r>
              <a:rPr lang="en-US" sz="2000" dirty="0" smtClean="0"/>
              <a:t>.</a:t>
            </a:r>
            <a:r>
              <a:rPr lang="en-US" sz="2000" dirty="0"/>
              <a:t> </a:t>
            </a:r>
          </a:p>
          <a:p>
            <a:endParaRPr lang="en-US" sz="2000" dirty="0"/>
          </a:p>
        </p:txBody>
      </p:sp>
    </p:spTree>
    <p:extLst>
      <p:ext uri="{BB962C8B-B14F-4D97-AF65-F5344CB8AC3E}">
        <p14:creationId xmlns:p14="http://schemas.microsoft.com/office/powerpoint/2010/main" val="20088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solidFill>
              </a:rPr>
              <a:t>Challenges Addressed by </a:t>
            </a:r>
            <a:r>
              <a:rPr lang="en-US" b="1" dirty="0" err="1" smtClean="0">
                <a:solidFill>
                  <a:schemeClr val="tx2"/>
                </a:solidFill>
              </a:rPr>
              <a:t>Commcare</a:t>
            </a:r>
            <a:r>
              <a:rPr lang="en-US" b="1" dirty="0" smtClean="0">
                <a:solidFill>
                  <a:schemeClr val="tx2"/>
                </a:solidFill>
              </a:rPr>
              <a:t> (Continued)</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t="-1" b="13126"/>
          <a:stretch/>
        </p:blipFill>
        <p:spPr>
          <a:xfrm>
            <a:off x="685800" y="1447800"/>
            <a:ext cx="7772399" cy="5105400"/>
          </a:xfrm>
          <a:prstGeom prst="rect">
            <a:avLst/>
          </a:prstGeom>
        </p:spPr>
      </p:pic>
    </p:spTree>
    <p:extLst>
      <p:ext uri="{BB962C8B-B14F-4D97-AF65-F5344CB8AC3E}">
        <p14:creationId xmlns:p14="http://schemas.microsoft.com/office/powerpoint/2010/main" val="217786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Functionalities it can provide</a:t>
            </a:r>
            <a:endParaRPr lang="en-US" sz="4000" dirty="0">
              <a:solidFill>
                <a:schemeClr val="tx2"/>
              </a:solidFill>
            </a:endParaRPr>
          </a:p>
        </p:txBody>
      </p:sp>
      <p:sp>
        <p:nvSpPr>
          <p:cNvPr id="3" name="Content Placeholder 2"/>
          <p:cNvSpPr>
            <a:spLocks noGrp="1"/>
          </p:cNvSpPr>
          <p:nvPr>
            <p:ph idx="1"/>
          </p:nvPr>
        </p:nvSpPr>
        <p:spPr>
          <a:xfrm>
            <a:off x="304800" y="1600200"/>
            <a:ext cx="8610600" cy="4525963"/>
          </a:xfrm>
        </p:spPr>
        <p:txBody>
          <a:bodyPr>
            <a:normAutofit fontScale="77500" lnSpcReduction="20000"/>
          </a:bodyPr>
          <a:lstStyle/>
          <a:p>
            <a:pPr marL="0" indent="0">
              <a:buNone/>
            </a:pPr>
            <a:endParaRPr lang="en-US" dirty="0" smtClean="0"/>
          </a:p>
          <a:p>
            <a:r>
              <a:rPr lang="en-US" dirty="0" smtClean="0"/>
              <a:t>C</a:t>
            </a:r>
            <a:r>
              <a:rPr lang="en-US" dirty="0" smtClean="0"/>
              <a:t>lient tracking</a:t>
            </a:r>
          </a:p>
          <a:p>
            <a:r>
              <a:rPr lang="en-US" dirty="0"/>
              <a:t>T</a:t>
            </a:r>
            <a:r>
              <a:rPr lang="en-US" dirty="0" smtClean="0"/>
              <a:t>he </a:t>
            </a:r>
            <a:r>
              <a:rPr lang="en-US" dirty="0"/>
              <a:t>ability to store client information </a:t>
            </a:r>
            <a:r>
              <a:rPr lang="en-US" dirty="0" smtClean="0"/>
              <a:t>offline</a:t>
            </a:r>
          </a:p>
          <a:p>
            <a:r>
              <a:rPr lang="en-US" dirty="0" smtClean="0"/>
              <a:t>Multimedia </a:t>
            </a:r>
            <a:r>
              <a:rPr lang="en-US" dirty="0"/>
              <a:t>prompts for low-literate users and client </a:t>
            </a:r>
            <a:r>
              <a:rPr lang="en-US" dirty="0" smtClean="0"/>
              <a:t>engagement</a:t>
            </a:r>
          </a:p>
          <a:p>
            <a:r>
              <a:rPr lang="en-US" dirty="0" smtClean="0"/>
              <a:t>Ability </a:t>
            </a:r>
            <a:r>
              <a:rPr lang="en-US" dirty="0"/>
              <a:t>to run on Java-enabled phones for current </a:t>
            </a:r>
            <a:r>
              <a:rPr lang="en-US" dirty="0" smtClean="0"/>
              <a:t>deployments </a:t>
            </a:r>
            <a:r>
              <a:rPr lang="en-US" dirty="0"/>
              <a:t>and on Android phones for future deployments, and authoring tools that allow non-programmers to create </a:t>
            </a:r>
            <a:r>
              <a:rPr lang="en-US" dirty="0" err="1"/>
              <a:t>CommCare</a:t>
            </a:r>
            <a:r>
              <a:rPr lang="en-US" dirty="0"/>
              <a:t> applications. </a:t>
            </a:r>
            <a:endParaRPr lang="en-US" dirty="0" smtClean="0"/>
          </a:p>
          <a:p>
            <a:pPr lvl="0"/>
            <a:r>
              <a:rPr lang="en-US" dirty="0" smtClean="0"/>
              <a:t>Ability to store data on phone if it could not be delivered because of no signal or any other problem. So it can function in places where there is not always consistent access to network.</a:t>
            </a:r>
          </a:p>
          <a:p>
            <a:endParaRPr lang="en-US" dirty="0"/>
          </a:p>
          <a:p>
            <a:endParaRPr lang="en-US" dirty="0"/>
          </a:p>
          <a:p>
            <a:endParaRPr lang="en-US" dirty="0"/>
          </a:p>
        </p:txBody>
      </p:sp>
    </p:spTree>
    <p:extLst>
      <p:ext uri="{BB962C8B-B14F-4D97-AF65-F5344CB8AC3E}">
        <p14:creationId xmlns:p14="http://schemas.microsoft.com/office/powerpoint/2010/main" val="4255592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830</Words>
  <Application>Microsoft Office PowerPoint</Application>
  <PresentationFormat>On-screen Show (4:3)</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COMMCARE</vt:lpstr>
      <vt:lpstr>Usages of Commcare</vt:lpstr>
      <vt:lpstr>Components of Commcare</vt:lpstr>
      <vt:lpstr>Data in CommCare</vt:lpstr>
      <vt:lpstr>Data in CommCare (Continued)</vt:lpstr>
      <vt:lpstr>Features</vt:lpstr>
      <vt:lpstr>Challenges Addressed by Commcare</vt:lpstr>
      <vt:lpstr>Challenges Addressed by Commcare (Continued)</vt:lpstr>
      <vt:lpstr>Functionalities it can provide</vt:lpstr>
      <vt:lpstr>Functionalities it can provide (Continued)</vt:lpstr>
      <vt:lpstr>Functionalities it can provide (Continued)</vt:lpstr>
      <vt:lpstr>Resources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COMMCARE</dc:title>
  <dc:creator>abc</dc:creator>
  <cp:lastModifiedBy>abc</cp:lastModifiedBy>
  <cp:revision>8</cp:revision>
  <dcterms:created xsi:type="dcterms:W3CDTF">2014-10-11T13:18:41Z</dcterms:created>
  <dcterms:modified xsi:type="dcterms:W3CDTF">2014-10-11T14:36:51Z</dcterms:modified>
</cp:coreProperties>
</file>