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EA03B9-5EA4-427E-8CD2-C6F76717D3EC}" type="datetimeFigureOut">
              <a:rPr lang="en-US" smtClean="0"/>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344943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03B9-5EA4-427E-8CD2-C6F76717D3EC}" type="datetimeFigureOut">
              <a:rPr lang="en-US" smtClean="0"/>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29575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03B9-5EA4-427E-8CD2-C6F76717D3EC}" type="datetimeFigureOut">
              <a:rPr lang="en-US" smtClean="0"/>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225039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03B9-5EA4-427E-8CD2-C6F76717D3EC}" type="datetimeFigureOut">
              <a:rPr lang="en-US" smtClean="0"/>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216848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EA03B9-5EA4-427E-8CD2-C6F76717D3EC}" type="datetimeFigureOut">
              <a:rPr lang="en-US" smtClean="0"/>
              <a:t>11/29/2014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197606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EA03B9-5EA4-427E-8CD2-C6F76717D3EC}" type="datetimeFigureOut">
              <a:rPr lang="en-US" smtClean="0"/>
              <a:t>11/29/2014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424006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EA03B9-5EA4-427E-8CD2-C6F76717D3EC}" type="datetimeFigureOut">
              <a:rPr lang="en-US" smtClean="0"/>
              <a:t>11/29/2014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39560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EA03B9-5EA4-427E-8CD2-C6F76717D3EC}" type="datetimeFigureOut">
              <a:rPr lang="en-US" smtClean="0"/>
              <a:t>11/29/2014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179118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A03B9-5EA4-427E-8CD2-C6F76717D3EC}" type="datetimeFigureOut">
              <a:rPr lang="en-US" smtClean="0"/>
              <a:t>11/29/2014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421852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EA03B9-5EA4-427E-8CD2-C6F76717D3EC}" type="datetimeFigureOut">
              <a:rPr lang="en-US" smtClean="0"/>
              <a:t>11/29/2014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290763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EA03B9-5EA4-427E-8CD2-C6F76717D3EC}" type="datetimeFigureOut">
              <a:rPr lang="en-US" smtClean="0"/>
              <a:t>11/29/2014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3D273-CF1F-4C5C-BFBC-CBF8D296AE09}" type="slidenum">
              <a:rPr lang="en-US" smtClean="0"/>
              <a:t>‹#›</a:t>
            </a:fld>
            <a:endParaRPr lang="en-US"/>
          </a:p>
        </p:txBody>
      </p:sp>
    </p:spTree>
    <p:extLst>
      <p:ext uri="{BB962C8B-B14F-4D97-AF65-F5344CB8AC3E}">
        <p14:creationId xmlns:p14="http://schemas.microsoft.com/office/powerpoint/2010/main" val="274415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A03B9-5EA4-427E-8CD2-C6F76717D3EC}" type="datetimeFigureOut">
              <a:rPr lang="en-US" smtClean="0"/>
              <a:t>11/29/2014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3D273-CF1F-4C5C-BFBC-CBF8D296AE09}" type="slidenum">
              <a:rPr lang="en-US" smtClean="0"/>
              <a:t>‹#›</a:t>
            </a:fld>
            <a:endParaRPr lang="en-US"/>
          </a:p>
        </p:txBody>
      </p:sp>
    </p:spTree>
    <p:extLst>
      <p:ext uri="{BB962C8B-B14F-4D97-AF65-F5344CB8AC3E}">
        <p14:creationId xmlns:p14="http://schemas.microsoft.com/office/powerpoint/2010/main" val="240027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openmrs.org/downloa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990600"/>
          </a:xfrm>
        </p:spPr>
        <p:txBody>
          <a:bodyPr/>
          <a:lstStyle/>
          <a:p>
            <a:r>
              <a:rPr lang="en-US" b="1" dirty="0">
                <a:solidFill>
                  <a:schemeClr val="tx2"/>
                </a:solidFill>
              </a:rPr>
              <a:t>Installation and Initial </a:t>
            </a:r>
            <a:r>
              <a:rPr lang="en-US" b="1" dirty="0" smtClean="0">
                <a:solidFill>
                  <a:schemeClr val="tx2"/>
                </a:solidFill>
              </a:rPr>
              <a:t>Setup</a:t>
            </a:r>
            <a:endParaRPr lang="en-US" dirty="0">
              <a:solidFill>
                <a:schemeClr val="tx2"/>
              </a:solidFill>
            </a:endParaRPr>
          </a:p>
        </p:txBody>
      </p:sp>
      <p:sp>
        <p:nvSpPr>
          <p:cNvPr id="3" name="Subtitle 2"/>
          <p:cNvSpPr>
            <a:spLocks noGrp="1"/>
          </p:cNvSpPr>
          <p:nvPr>
            <p:ph type="subTitle" idx="1"/>
          </p:nvPr>
        </p:nvSpPr>
        <p:spPr>
          <a:xfrm>
            <a:off x="152400" y="1447800"/>
            <a:ext cx="8686800" cy="5257800"/>
          </a:xfrm>
        </p:spPr>
        <p:txBody>
          <a:bodyPr>
            <a:normAutofit/>
          </a:bodyPr>
          <a:lstStyle/>
          <a:p>
            <a:pPr marL="342900" indent="-342900" algn="l">
              <a:buFont typeface="Arial" pitchFamily="34" charset="0"/>
              <a:buChar char="•"/>
            </a:pPr>
            <a:r>
              <a:rPr lang="en-US" sz="2000" dirty="0" smtClean="0">
                <a:solidFill>
                  <a:schemeClr val="tx1"/>
                </a:solidFill>
              </a:rPr>
              <a:t>You </a:t>
            </a:r>
            <a:r>
              <a:rPr lang="en-US" sz="2000" dirty="0">
                <a:solidFill>
                  <a:schemeClr val="tx1"/>
                </a:solidFill>
              </a:rPr>
              <a:t>can download </a:t>
            </a:r>
            <a:r>
              <a:rPr lang="en-US" sz="2000" dirty="0" err="1">
                <a:solidFill>
                  <a:schemeClr val="tx1"/>
                </a:solidFill>
              </a:rPr>
              <a:t>OpenMRS</a:t>
            </a:r>
            <a:r>
              <a:rPr lang="en-US" sz="2000" dirty="0">
                <a:solidFill>
                  <a:schemeClr val="tx1"/>
                </a:solidFill>
              </a:rPr>
              <a:t> from the </a:t>
            </a:r>
            <a:r>
              <a:rPr lang="en-US" sz="2000" dirty="0" err="1">
                <a:solidFill>
                  <a:schemeClr val="tx1"/>
                </a:solidFill>
              </a:rPr>
              <a:t>OpenMRS</a:t>
            </a:r>
            <a:r>
              <a:rPr lang="en-US" sz="2000" dirty="0">
                <a:solidFill>
                  <a:schemeClr val="tx1"/>
                </a:solidFill>
              </a:rPr>
              <a:t> web </a:t>
            </a:r>
            <a:r>
              <a:rPr lang="en-US" sz="2000" dirty="0" smtClean="0">
                <a:solidFill>
                  <a:schemeClr val="tx1"/>
                </a:solidFill>
              </a:rPr>
              <a:t>site.	</a:t>
            </a:r>
          </a:p>
          <a:p>
            <a:pPr algn="l"/>
            <a:r>
              <a:rPr lang="en-US" sz="2000" dirty="0" smtClean="0">
                <a:solidFill>
                  <a:schemeClr val="tx1"/>
                </a:solidFill>
              </a:rPr>
              <a:t>	</a:t>
            </a:r>
            <a:r>
              <a:rPr lang="en-US" sz="2000" dirty="0" smtClean="0">
                <a:solidFill>
                  <a:schemeClr val="tx1"/>
                </a:solidFill>
                <a:hlinkClick r:id="rId2"/>
              </a:rPr>
              <a:t>http</a:t>
            </a:r>
            <a:r>
              <a:rPr lang="en-US" sz="2000" dirty="0">
                <a:solidFill>
                  <a:schemeClr val="tx1"/>
                </a:solidFill>
                <a:hlinkClick r:id="rId2"/>
              </a:rPr>
              <a:t>://openmrs.org/download</a:t>
            </a:r>
            <a:r>
              <a:rPr lang="en-US" sz="2000" dirty="0" smtClean="0">
                <a:solidFill>
                  <a:schemeClr val="tx1"/>
                </a:solidFill>
                <a:hlinkClick r:id="rId2"/>
              </a:rPr>
              <a:t>/</a:t>
            </a:r>
            <a:r>
              <a:rPr lang="en-US" sz="2000" dirty="0" smtClean="0">
                <a:solidFill>
                  <a:schemeClr val="tx1"/>
                </a:solidFill>
              </a:rPr>
              <a:t> </a:t>
            </a:r>
          </a:p>
          <a:p>
            <a:pPr marL="342900" indent="-342900" algn="l">
              <a:buFont typeface="Arial" pitchFamily="34" charset="0"/>
              <a:buChar char="•"/>
            </a:pPr>
            <a:r>
              <a:rPr lang="en-US" sz="2000" dirty="0" smtClean="0">
                <a:solidFill>
                  <a:schemeClr val="tx1"/>
                </a:solidFill>
              </a:rPr>
              <a:t>Requirements:  Java </a:t>
            </a:r>
            <a:r>
              <a:rPr lang="en-US" sz="2000" dirty="0">
                <a:solidFill>
                  <a:schemeClr val="tx1"/>
                </a:solidFill>
              </a:rPr>
              <a:t>6 or higher installed on your system to run </a:t>
            </a:r>
            <a:r>
              <a:rPr lang="en-US" sz="2000" dirty="0" err="1">
                <a:solidFill>
                  <a:schemeClr val="tx1"/>
                </a:solidFill>
              </a:rPr>
              <a:t>OpenMRS</a:t>
            </a:r>
            <a:r>
              <a:rPr lang="en-US" sz="2000" dirty="0" smtClean="0">
                <a:solidFill>
                  <a:schemeClr val="tx1"/>
                </a:solidFill>
              </a:rPr>
              <a:t>.</a:t>
            </a:r>
          </a:p>
          <a:p>
            <a:pPr marL="342900" indent="-342900" algn="l">
              <a:buFont typeface="Arial" pitchFamily="34" charset="0"/>
              <a:buChar char="•"/>
            </a:pPr>
            <a:r>
              <a:rPr lang="en-US" sz="2000" dirty="0">
                <a:solidFill>
                  <a:schemeClr val="tx1"/>
                </a:solidFill>
              </a:rPr>
              <a:t>There are two ways to install </a:t>
            </a:r>
            <a:r>
              <a:rPr lang="en-US" sz="2000" dirty="0" err="1">
                <a:solidFill>
                  <a:schemeClr val="tx1"/>
                </a:solidFill>
              </a:rPr>
              <a:t>OpenMRS</a:t>
            </a:r>
            <a:r>
              <a:rPr lang="en-US" sz="2000" dirty="0">
                <a:solidFill>
                  <a:schemeClr val="tx1"/>
                </a:solidFill>
              </a:rPr>
              <a:t>: Standalone, and Enterprise</a:t>
            </a:r>
            <a:r>
              <a:rPr lang="en-US" sz="2000" dirty="0" smtClean="0">
                <a:solidFill>
                  <a:schemeClr val="tx1"/>
                </a:solidFill>
              </a:rPr>
              <a:t>.</a:t>
            </a:r>
          </a:p>
          <a:p>
            <a:pPr marL="800100" lvl="1" indent="-342900" algn="l">
              <a:buFont typeface="Arial" pitchFamily="34" charset="0"/>
              <a:buChar char="•"/>
            </a:pPr>
            <a:endParaRPr lang="en-US" sz="1600" dirty="0">
              <a:solidFill>
                <a:schemeClr val="tx1"/>
              </a:solidFill>
            </a:endParaRPr>
          </a:p>
          <a:p>
            <a:pPr marL="800100" lvl="1" indent="-342900" algn="l">
              <a:buFont typeface="Wingdings" pitchFamily="2" charset="2"/>
              <a:buChar char="ü"/>
            </a:pPr>
            <a:r>
              <a:rPr lang="en-US" sz="1600" dirty="0" err="1" smtClean="0">
                <a:solidFill>
                  <a:schemeClr val="tx1"/>
                </a:solidFill>
              </a:rPr>
              <a:t>OpenMRS</a:t>
            </a:r>
            <a:r>
              <a:rPr lang="en-US" sz="1600" dirty="0" smtClean="0">
                <a:solidFill>
                  <a:schemeClr val="tx1"/>
                </a:solidFill>
              </a:rPr>
              <a:t> </a:t>
            </a:r>
            <a:r>
              <a:rPr lang="en-US" sz="1600" dirty="0">
                <a:solidFill>
                  <a:schemeClr val="tx1"/>
                </a:solidFill>
              </a:rPr>
              <a:t>Standalone provides a simplified installation option with an embedded database and web server</a:t>
            </a:r>
            <a:r>
              <a:rPr lang="en-US" sz="1600" dirty="0" smtClean="0">
                <a:solidFill>
                  <a:schemeClr val="tx1"/>
                </a:solidFill>
              </a:rPr>
              <a:t>.</a:t>
            </a:r>
          </a:p>
          <a:p>
            <a:pPr marL="800100" lvl="1" indent="-342900" algn="l">
              <a:buFont typeface="Wingdings" pitchFamily="2" charset="2"/>
              <a:buChar char="ü"/>
            </a:pPr>
            <a:r>
              <a:rPr lang="en-US" sz="1600" dirty="0" err="1" smtClean="0">
                <a:solidFill>
                  <a:schemeClr val="tx1"/>
                </a:solidFill>
              </a:rPr>
              <a:t>OpenMRS</a:t>
            </a:r>
            <a:r>
              <a:rPr lang="en-US" sz="1600" dirty="0" smtClean="0">
                <a:solidFill>
                  <a:schemeClr val="tx1"/>
                </a:solidFill>
              </a:rPr>
              <a:t> </a:t>
            </a:r>
            <a:r>
              <a:rPr lang="en-US" sz="1600" dirty="0">
                <a:solidFill>
                  <a:schemeClr val="tx1"/>
                </a:solidFill>
              </a:rPr>
              <a:t>Standalone should run fine for smaller installations (fewer than 10,000 patient records), but if you are setting up a larger installation, </a:t>
            </a:r>
            <a:r>
              <a:rPr lang="en-US" sz="1600" dirty="0" smtClean="0">
                <a:solidFill>
                  <a:schemeClr val="tx1"/>
                </a:solidFill>
              </a:rPr>
              <a:t>it is recommend to use </a:t>
            </a:r>
            <a:r>
              <a:rPr lang="en-US" sz="1600" dirty="0">
                <a:solidFill>
                  <a:schemeClr val="tx1"/>
                </a:solidFill>
              </a:rPr>
              <a:t>the Enterprise installation. </a:t>
            </a:r>
            <a:endParaRPr lang="en-US" sz="1600" dirty="0" smtClean="0">
              <a:solidFill>
                <a:schemeClr val="tx1"/>
              </a:solidFill>
            </a:endParaRPr>
          </a:p>
          <a:p>
            <a:pPr marL="800100" lvl="1" indent="-342900" algn="l">
              <a:buFont typeface="Wingdings" pitchFamily="2" charset="2"/>
              <a:buChar char="ü"/>
            </a:pPr>
            <a:r>
              <a:rPr lang="en-US" sz="1600" dirty="0" smtClean="0">
                <a:solidFill>
                  <a:schemeClr val="tx1"/>
                </a:solidFill>
              </a:rPr>
              <a:t>If </a:t>
            </a:r>
            <a:r>
              <a:rPr lang="en-US" sz="1600" dirty="0">
                <a:solidFill>
                  <a:schemeClr val="tx1"/>
                </a:solidFill>
              </a:rPr>
              <a:t>you are not sure which makes sense, you can start with a standalone installation and migrate your data to the enterprise version later.</a:t>
            </a:r>
          </a:p>
          <a:p>
            <a:pPr marL="800100" lvl="1" indent="-342900" algn="l">
              <a:buFont typeface="Wingdings" pitchFamily="2" charset="2"/>
              <a:buChar char="ü"/>
            </a:pPr>
            <a:r>
              <a:rPr lang="en-US" sz="1600" dirty="0" err="1">
                <a:solidFill>
                  <a:schemeClr val="tx1"/>
                </a:solidFill>
              </a:rPr>
              <a:t>OpenMRS</a:t>
            </a:r>
            <a:r>
              <a:rPr lang="en-US" sz="1600" dirty="0">
                <a:solidFill>
                  <a:schemeClr val="tx1"/>
                </a:solidFill>
              </a:rPr>
              <a:t> Enterprise is appropriate for larger installations. If you already have a Java servlet container and a database installed, and you want to set up </a:t>
            </a:r>
            <a:r>
              <a:rPr lang="en-US" sz="1600" dirty="0" err="1">
                <a:solidFill>
                  <a:schemeClr val="tx1"/>
                </a:solidFill>
              </a:rPr>
              <a:t>OpenMRS</a:t>
            </a:r>
            <a:r>
              <a:rPr lang="en-US" sz="1600" dirty="0">
                <a:solidFill>
                  <a:schemeClr val="tx1"/>
                </a:solidFill>
              </a:rPr>
              <a:t> to use these resources, you should also use </a:t>
            </a:r>
            <a:r>
              <a:rPr lang="en-US" sz="1600" dirty="0" err="1">
                <a:solidFill>
                  <a:schemeClr val="tx1"/>
                </a:solidFill>
              </a:rPr>
              <a:t>OpenMRS</a:t>
            </a:r>
            <a:r>
              <a:rPr lang="en-US" sz="1600" dirty="0">
                <a:solidFill>
                  <a:schemeClr val="tx1"/>
                </a:solidFill>
              </a:rPr>
              <a:t> Enterprise</a:t>
            </a:r>
            <a:r>
              <a:rPr lang="en-US" sz="1600" dirty="0" smtClean="0">
                <a:solidFill>
                  <a:schemeClr val="tx1"/>
                </a:solidFill>
              </a:rPr>
              <a:t>.</a:t>
            </a:r>
            <a:endParaRPr lang="en-US" sz="2000" dirty="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400852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chemeClr val="tx2"/>
                </a:solidFill>
              </a:rPr>
              <a:t>Patient </a:t>
            </a:r>
            <a:r>
              <a:rPr lang="en-US" b="1" dirty="0" smtClean="0">
                <a:solidFill>
                  <a:schemeClr val="tx2"/>
                </a:solidFill>
              </a:rPr>
              <a:t>dashboard</a:t>
            </a:r>
            <a:endParaRPr lang="en-US" dirty="0">
              <a:solidFill>
                <a:schemeClr val="tx2"/>
              </a:solidFill>
            </a:endParaRPr>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r>
              <a:rPr lang="en-US" sz="2000" dirty="0"/>
              <a:t>Data entry staff will spend a lot of time on the patient dashboard page. This gives access to different parts of a patient's record and allows you to enter forms into the </a:t>
            </a:r>
            <a:r>
              <a:rPr lang="en-US" sz="2000" dirty="0" smtClean="0"/>
              <a:t>record.</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a:t>The workflow of the patient dashboard page is not efficient for a clinician who wants to access a patient's record at the point of care. To support those workflows you should consider downloading and installing the optional the </a:t>
            </a:r>
            <a:r>
              <a:rPr lang="en-US" sz="2000" b="1" dirty="0"/>
              <a:t>Clinical Summary</a:t>
            </a:r>
            <a:r>
              <a:rPr lang="en-US" sz="2000" dirty="0"/>
              <a:t> module or the </a:t>
            </a:r>
            <a:r>
              <a:rPr lang="en-US" sz="2000" b="1" dirty="0"/>
              <a:t>HTML Form </a:t>
            </a:r>
            <a:r>
              <a:rPr lang="en-US" sz="2000" b="1" dirty="0" err="1"/>
              <a:t>Flowsheet</a:t>
            </a:r>
            <a:r>
              <a:rPr lang="en-US" sz="2000" dirty="0"/>
              <a:t> </a:t>
            </a:r>
            <a:r>
              <a:rPr lang="en-US" sz="2000" dirty="0" smtClean="0"/>
              <a:t>module.</a:t>
            </a: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6400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76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solidFill>
                  <a:schemeClr val="tx2"/>
                </a:solidFill>
              </a:rPr>
              <a:t>Registering </a:t>
            </a:r>
            <a:r>
              <a:rPr lang="en-US" b="1" dirty="0" smtClean="0">
                <a:solidFill>
                  <a:schemeClr val="tx2"/>
                </a:solidFill>
              </a:rPr>
              <a:t>Patients</a:t>
            </a:r>
            <a:endParaRPr lang="en-US" dirty="0">
              <a:solidFill>
                <a:schemeClr val="tx2"/>
              </a:solidFill>
            </a:endParaRPr>
          </a:p>
        </p:txBody>
      </p:sp>
      <p:sp>
        <p:nvSpPr>
          <p:cNvPr id="3" name="Content Placeholder 2"/>
          <p:cNvSpPr>
            <a:spLocks noGrp="1"/>
          </p:cNvSpPr>
          <p:nvPr>
            <p:ph idx="1"/>
          </p:nvPr>
        </p:nvSpPr>
        <p:spPr>
          <a:xfrm>
            <a:off x="457200" y="762000"/>
            <a:ext cx="8229600" cy="5943600"/>
          </a:xfrm>
        </p:spPr>
        <p:txBody>
          <a:bodyPr>
            <a:normAutofit lnSpcReduction="10000"/>
          </a:bodyPr>
          <a:lstStyle/>
          <a:p>
            <a:r>
              <a:rPr lang="en-US" sz="1800" dirty="0"/>
              <a:t>In order to be able to fill out forms for a patient, you must first create a Patient. Often, a registration clerk or data entry clerk will create patients in the system. You should decide which model works best for your clinic, to prevent duplication of records.</a:t>
            </a:r>
          </a:p>
          <a:p>
            <a:r>
              <a:rPr lang="en-US" sz="1800" dirty="0"/>
              <a:t>You can create patients by clicking </a:t>
            </a:r>
            <a:r>
              <a:rPr lang="en-US" sz="1800" b="1" dirty="0"/>
              <a:t>Find/Create Patient</a:t>
            </a:r>
            <a:r>
              <a:rPr lang="en-US" sz="1800" dirty="0"/>
              <a:t> in the top menu.</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r>
              <a:rPr lang="en-US" sz="1800" dirty="0"/>
              <a:t>The first step in creating a Patient is to fill out the short </a:t>
            </a:r>
            <a:r>
              <a:rPr lang="en-US" sz="1800" b="1" dirty="0"/>
              <a:t>Create Patient</a:t>
            </a:r>
            <a:r>
              <a:rPr lang="en-US" sz="1800" dirty="0"/>
              <a:t> form. After entering the necessary information, click on </a:t>
            </a:r>
            <a:r>
              <a:rPr lang="en-US" sz="1800" b="1" dirty="0"/>
              <a:t>Create Person</a:t>
            </a:r>
            <a:r>
              <a:rPr lang="en-US" sz="1800" dirty="0"/>
              <a:t>. You can enter more details on the next screen.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99069"/>
            <a:ext cx="5581650"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28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sz="4000" b="1" dirty="0" smtClean="0">
                <a:solidFill>
                  <a:schemeClr val="tx2"/>
                </a:solidFill>
              </a:rPr>
              <a:t>Registering Patients (Continued)</a:t>
            </a:r>
            <a:endParaRPr lang="en-US" sz="4000" dirty="0">
              <a:solidFill>
                <a:schemeClr val="tx2"/>
              </a:solidFill>
            </a:endParaRPr>
          </a:p>
        </p:txBody>
      </p:sp>
      <p:sp>
        <p:nvSpPr>
          <p:cNvPr id="3" name="Content Placeholder 2"/>
          <p:cNvSpPr>
            <a:spLocks noGrp="1"/>
          </p:cNvSpPr>
          <p:nvPr>
            <p:ph idx="1"/>
          </p:nvPr>
        </p:nvSpPr>
        <p:spPr/>
        <p:txBody>
          <a:bodyPr>
            <a:normAutofit/>
          </a:bodyPr>
          <a:lstStyle/>
          <a:p>
            <a:r>
              <a:rPr lang="en-US" sz="1600" dirty="0" smtClean="0"/>
              <a:t>Click</a:t>
            </a:r>
            <a:r>
              <a:rPr lang="en-US" sz="1600" dirty="0"/>
              <a:t> </a:t>
            </a:r>
            <a:r>
              <a:rPr lang="en-US" sz="1600" b="1" dirty="0"/>
              <a:t>Save</a:t>
            </a:r>
            <a:r>
              <a:rPr lang="en-US" sz="1600" dirty="0"/>
              <a:t> to go to the </a:t>
            </a:r>
            <a:r>
              <a:rPr lang="en-US" sz="1600" b="1" dirty="0"/>
              <a:t>Patient Dashboard</a:t>
            </a:r>
            <a:r>
              <a:rPr lang="en-US" sz="1600" dirty="0"/>
              <a:t> screen, where you can see all the details, enter forms, etc. for the newly created patient.</a:t>
            </a:r>
          </a:p>
          <a:p>
            <a:endParaRPr 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38400"/>
            <a:ext cx="7180841"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818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a:solidFill>
                  <a:schemeClr val="tx2"/>
                </a:solidFill>
              </a:rPr>
              <a:t>Data </a:t>
            </a:r>
            <a:r>
              <a:rPr lang="en-US" b="1" dirty="0" smtClean="0">
                <a:solidFill>
                  <a:schemeClr val="tx2"/>
                </a:solidFill>
              </a:rPr>
              <a:t>Entry</a:t>
            </a:r>
            <a:endParaRPr lang="en-US" dirty="0">
              <a:solidFill>
                <a:schemeClr val="tx2"/>
              </a:solidFill>
            </a:endParaRPr>
          </a:p>
        </p:txBody>
      </p:sp>
      <p:sp>
        <p:nvSpPr>
          <p:cNvPr id="3" name="Content Placeholder 2"/>
          <p:cNvSpPr>
            <a:spLocks noGrp="1"/>
          </p:cNvSpPr>
          <p:nvPr>
            <p:ph idx="1"/>
          </p:nvPr>
        </p:nvSpPr>
        <p:spPr>
          <a:xfrm>
            <a:off x="457200" y="914400"/>
            <a:ext cx="8229600" cy="5638800"/>
          </a:xfrm>
        </p:spPr>
        <p:txBody>
          <a:bodyPr>
            <a:normAutofit/>
          </a:bodyPr>
          <a:lstStyle/>
          <a:p>
            <a:r>
              <a:rPr lang="en-US" sz="1800" dirty="0"/>
              <a:t>Data is collected using electronic forms, and a standard template means that each user sees the same structure, simplifying the representation of the underlying information structure and complexity. Electronic forms also allow for basic data validation.</a:t>
            </a:r>
          </a:p>
          <a:p>
            <a:r>
              <a:rPr lang="en-US" sz="1800" dirty="0"/>
              <a:t>There are three technologies for entering form data in </a:t>
            </a:r>
            <a:r>
              <a:rPr lang="en-US" sz="1800" dirty="0" err="1"/>
              <a:t>OpenMRS</a:t>
            </a:r>
            <a:r>
              <a:rPr lang="en-US" sz="1800" dirty="0"/>
              <a:t>. They are compared </a:t>
            </a:r>
            <a:r>
              <a:rPr lang="en-US" sz="1800" dirty="0" smtClean="0"/>
              <a:t>below.</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t>We will </a:t>
            </a:r>
            <a:r>
              <a:rPr lang="en-US" sz="1800" dirty="0"/>
              <a:t>discuss only the HTML Form entry </a:t>
            </a:r>
            <a:r>
              <a:rPr lang="en-US" sz="1800" dirty="0" smtClean="0"/>
              <a:t>method here</a:t>
            </a:r>
            <a:endParaRPr 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1" y="2667000"/>
            <a:ext cx="62007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59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Basic HTML form </a:t>
            </a:r>
            <a:r>
              <a:rPr lang="en-US" b="1" dirty="0" smtClean="0">
                <a:solidFill>
                  <a:schemeClr val="tx2"/>
                </a:solidFill>
              </a:rPr>
              <a:t>structure</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r>
              <a:rPr lang="en-US" dirty="0" smtClean="0"/>
              <a:t>Every HTML Form must have the following minimal elements:</a:t>
            </a:r>
          </a:p>
          <a:p>
            <a:pPr marL="0" indent="0">
              <a:buNone/>
            </a:pPr>
            <a:r>
              <a:rPr lang="en-US" dirty="0" smtClean="0"/>
              <a:t/>
            </a:r>
            <a:br>
              <a:rPr lang="en-US" dirty="0" smtClean="0"/>
            </a:b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6781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88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87362"/>
          </a:xfrm>
        </p:spPr>
        <p:txBody>
          <a:bodyPr>
            <a:normAutofit fontScale="90000"/>
          </a:bodyPr>
          <a:lstStyle/>
          <a:p>
            <a:r>
              <a:rPr lang="en-US" b="1" dirty="0" smtClean="0">
                <a:solidFill>
                  <a:schemeClr val="tx2"/>
                </a:solidFill>
              </a:rPr>
              <a:t>Create the form</a:t>
            </a:r>
            <a:endParaRPr lang="en-US" dirty="0">
              <a:solidFill>
                <a:schemeClr val="tx2"/>
              </a:solidFill>
            </a:endParaRPr>
          </a:p>
        </p:txBody>
      </p:sp>
      <p:sp>
        <p:nvSpPr>
          <p:cNvPr id="3" name="Content Placeholder 2"/>
          <p:cNvSpPr>
            <a:spLocks noGrp="1"/>
          </p:cNvSpPr>
          <p:nvPr>
            <p:ph idx="1"/>
          </p:nvPr>
        </p:nvSpPr>
        <p:spPr>
          <a:xfrm>
            <a:off x="381000" y="717549"/>
            <a:ext cx="8229600" cy="5911851"/>
          </a:xfrm>
        </p:spPr>
        <p:txBody>
          <a:bodyPr>
            <a:normAutofit/>
          </a:bodyPr>
          <a:lstStyle/>
          <a:p>
            <a:r>
              <a:rPr lang="en-US" sz="1600" dirty="0" smtClean="0"/>
              <a:t>To </a:t>
            </a:r>
            <a:r>
              <a:rPr lang="en-US" sz="1600" dirty="0"/>
              <a:t>create a form, click on the </a:t>
            </a:r>
            <a:r>
              <a:rPr lang="en-US" sz="1600" b="1" dirty="0"/>
              <a:t>Manage HTML Forms</a:t>
            </a:r>
            <a:r>
              <a:rPr lang="en-US" sz="1600" dirty="0"/>
              <a:t> link on the </a:t>
            </a:r>
            <a:r>
              <a:rPr lang="en-US" sz="1600" b="1" dirty="0"/>
              <a:t>Administration</a:t>
            </a:r>
            <a:r>
              <a:rPr lang="en-US" sz="1600" dirty="0"/>
              <a:t> page</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pPr marL="0"/>
            <a:r>
              <a:rPr lang="en-US" sz="1600" dirty="0" smtClean="0"/>
              <a:t>Click</a:t>
            </a:r>
            <a:r>
              <a:rPr lang="en-US" sz="1600" dirty="0"/>
              <a:t> </a:t>
            </a:r>
            <a:r>
              <a:rPr lang="en-US" sz="1600" b="1" dirty="0"/>
              <a:t>New Form</a:t>
            </a:r>
            <a:r>
              <a:rPr lang="en-US" sz="1600" dirty="0" smtClean="0"/>
              <a:t>.</a:t>
            </a:r>
          </a:p>
          <a:p>
            <a:endParaRPr lang="en-US" sz="1600" dirty="0"/>
          </a:p>
          <a:p>
            <a:endParaRPr lang="en-US" sz="16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010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800600"/>
            <a:ext cx="7010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559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chemeClr val="tx2"/>
                </a:solidFill>
              </a:rPr>
              <a:t>Create the form (Continued)</a:t>
            </a:r>
            <a:endParaRPr lang="en-US" dirty="0">
              <a:solidFill>
                <a:schemeClr val="tx2"/>
              </a:solidFill>
            </a:endParaRPr>
          </a:p>
        </p:txBody>
      </p:sp>
      <p:sp>
        <p:nvSpPr>
          <p:cNvPr id="3" name="Content Placeholder 2"/>
          <p:cNvSpPr>
            <a:spLocks noGrp="1"/>
          </p:cNvSpPr>
          <p:nvPr>
            <p:ph idx="1"/>
          </p:nvPr>
        </p:nvSpPr>
        <p:spPr>
          <a:xfrm>
            <a:off x="419100" y="1295400"/>
            <a:ext cx="8229600" cy="4525963"/>
          </a:xfrm>
        </p:spPr>
        <p:txBody>
          <a:bodyPr>
            <a:normAutofit/>
          </a:bodyPr>
          <a:lstStyle/>
          <a:p>
            <a:r>
              <a:rPr lang="en-US" sz="1800" dirty="0" smtClean="0"/>
              <a:t>Enter the basic form information and click </a:t>
            </a:r>
            <a:r>
              <a:rPr lang="en-US" sz="1800" b="1" dirty="0" smtClean="0"/>
              <a:t>Save</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6629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34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Autofit/>
          </a:bodyPr>
          <a:lstStyle/>
          <a:p>
            <a:r>
              <a:rPr lang="en-US" sz="3800" b="1" dirty="0">
                <a:solidFill>
                  <a:schemeClr val="tx2"/>
                </a:solidFill>
              </a:rPr>
              <a:t>Enter patient data using an HTML </a:t>
            </a:r>
            <a:r>
              <a:rPr lang="en-US" sz="3800" b="1" dirty="0" smtClean="0">
                <a:solidFill>
                  <a:schemeClr val="tx2"/>
                </a:solidFill>
              </a:rPr>
              <a:t>form</a:t>
            </a:r>
            <a:endParaRPr lang="en-US" sz="3800" dirty="0">
              <a:solidFill>
                <a:schemeClr val="tx2"/>
              </a:solidFill>
            </a:endParaRPr>
          </a:p>
        </p:txBody>
      </p:sp>
      <p:sp>
        <p:nvSpPr>
          <p:cNvPr id="3" name="Content Placeholder 2"/>
          <p:cNvSpPr>
            <a:spLocks noGrp="1"/>
          </p:cNvSpPr>
          <p:nvPr>
            <p:ph idx="1"/>
          </p:nvPr>
        </p:nvSpPr>
        <p:spPr>
          <a:xfrm>
            <a:off x="304800" y="914400"/>
            <a:ext cx="8534400" cy="5562600"/>
          </a:xfrm>
        </p:spPr>
        <p:txBody>
          <a:bodyPr>
            <a:normAutofit/>
          </a:bodyPr>
          <a:lstStyle/>
          <a:p>
            <a:r>
              <a:rPr lang="en-US" sz="1800" dirty="0"/>
              <a:t>Click on </a:t>
            </a:r>
            <a:r>
              <a:rPr lang="en-US" sz="1800" b="1" dirty="0"/>
              <a:t>Find/Create Patient</a:t>
            </a:r>
            <a:r>
              <a:rPr lang="en-US" sz="1800" dirty="0"/>
              <a:t> from anywhere within </a:t>
            </a:r>
            <a:r>
              <a:rPr lang="en-US" sz="1800" dirty="0" err="1" smtClean="0"/>
              <a:t>OpenMRS</a:t>
            </a:r>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dirty="0"/>
              <a:t>Begin typing the patient's ID number or name, then select the patient for whom you are entering data</a:t>
            </a:r>
            <a:r>
              <a:rPr lang="en-US" sz="1800" dirty="0" smtClean="0"/>
              <a:t>.</a:t>
            </a:r>
          </a:p>
          <a:p>
            <a:endParaRPr lang="en-US" sz="1800" dirty="0"/>
          </a:p>
          <a:p>
            <a:pPr marL="0" indent="0">
              <a:buNone/>
            </a:pPr>
            <a:endParaRPr lang="en-US" sz="1800" dirty="0" smtClean="0"/>
          </a:p>
          <a:p>
            <a:endParaRPr lang="en-US" sz="1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99" y="1295400"/>
            <a:ext cx="56769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43940"/>
            <a:ext cx="5753100" cy="2861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592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859" y="152400"/>
            <a:ext cx="8229600" cy="1066800"/>
          </a:xfrm>
        </p:spPr>
        <p:txBody>
          <a:bodyPr>
            <a:noAutofit/>
          </a:bodyPr>
          <a:lstStyle/>
          <a:p>
            <a:r>
              <a:rPr lang="en-US" sz="3800" b="1" dirty="0" smtClean="0">
                <a:solidFill>
                  <a:schemeClr val="tx2"/>
                </a:solidFill>
              </a:rPr>
              <a:t>Enter patient data using an HTML form (Continued)</a:t>
            </a:r>
            <a:endParaRPr lang="en-US" sz="3800" dirty="0">
              <a:solidFill>
                <a:schemeClr val="tx2"/>
              </a:solidFill>
            </a:endParaRPr>
          </a:p>
        </p:txBody>
      </p:sp>
      <p:sp>
        <p:nvSpPr>
          <p:cNvPr id="3" name="Content Placeholder 2"/>
          <p:cNvSpPr>
            <a:spLocks noGrp="1"/>
          </p:cNvSpPr>
          <p:nvPr>
            <p:ph idx="1"/>
          </p:nvPr>
        </p:nvSpPr>
        <p:spPr>
          <a:xfrm>
            <a:off x="457200" y="1295400"/>
            <a:ext cx="8229600" cy="5105400"/>
          </a:xfrm>
        </p:spPr>
        <p:txBody>
          <a:bodyPr>
            <a:normAutofit/>
          </a:bodyPr>
          <a:lstStyle/>
          <a:p>
            <a:r>
              <a:rPr lang="en-US" sz="1800" dirty="0"/>
              <a:t>Click the </a:t>
            </a:r>
            <a:r>
              <a:rPr lang="en-US" sz="1800" b="1" dirty="0"/>
              <a:t>Form Entry</a:t>
            </a:r>
            <a:r>
              <a:rPr lang="en-US" sz="1800" dirty="0"/>
              <a:t> tab</a:t>
            </a:r>
            <a:r>
              <a:rPr lang="en-US" sz="1800" dirty="0" smtClean="0"/>
              <a:t>.</a:t>
            </a:r>
          </a:p>
          <a:p>
            <a:endParaRPr lang="en-US" sz="1800" dirty="0" smtClean="0"/>
          </a:p>
          <a:p>
            <a:endParaRPr lang="en-US" sz="1800" dirty="0"/>
          </a:p>
          <a:p>
            <a:endParaRPr lang="en-US" sz="1800" dirty="0" smtClean="0"/>
          </a:p>
          <a:p>
            <a:endParaRPr lang="en-US" sz="1800" dirty="0" smtClean="0"/>
          </a:p>
          <a:p>
            <a:endParaRPr lang="en-US" sz="1800" dirty="0"/>
          </a:p>
          <a:p>
            <a:r>
              <a:rPr lang="en-US" sz="1800" dirty="0"/>
              <a:t>Select the appropriate </a:t>
            </a:r>
            <a:r>
              <a:rPr lang="en-US" sz="1800" dirty="0" smtClean="0"/>
              <a:t>form, </a:t>
            </a:r>
            <a:r>
              <a:rPr lang="en-US" sz="1800" dirty="0"/>
              <a:t>then fill in the patient data and click the </a:t>
            </a:r>
            <a:r>
              <a:rPr lang="en-US" sz="1800" b="1" dirty="0"/>
              <a:t>Enter </a:t>
            </a:r>
            <a:r>
              <a:rPr lang="en-US" sz="1800" b="1" dirty="0" smtClean="0"/>
              <a:t>Form </a:t>
            </a:r>
            <a:r>
              <a:rPr lang="en-US" sz="1800" dirty="0" smtClean="0"/>
              <a:t>button </a:t>
            </a:r>
            <a:r>
              <a:rPr lang="en-US" sz="1800" dirty="0"/>
              <a:t>on the page that appears</a:t>
            </a:r>
            <a:r>
              <a:rPr lang="en-US" sz="1800" dirty="0" smtClean="0"/>
              <a:t>.</a:t>
            </a:r>
          </a:p>
          <a:p>
            <a:endParaRPr lang="en-US" sz="1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631" y="1600200"/>
            <a:ext cx="57054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86200"/>
            <a:ext cx="57340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307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b="1" dirty="0" smtClean="0">
                <a:solidFill>
                  <a:schemeClr val="tx2"/>
                </a:solidFill>
              </a:rPr>
              <a:t>Enter patient data using an HTML form (Continued)</a:t>
            </a:r>
            <a:endParaRPr lang="en-US" sz="3800" dirty="0">
              <a:solidFill>
                <a:schemeClr val="tx2"/>
              </a:solidFill>
            </a:endParaRPr>
          </a:p>
        </p:txBody>
      </p:sp>
      <p:sp>
        <p:nvSpPr>
          <p:cNvPr id="3" name="Content Placeholder 2"/>
          <p:cNvSpPr>
            <a:spLocks noGrp="1"/>
          </p:cNvSpPr>
          <p:nvPr>
            <p:ph idx="1"/>
          </p:nvPr>
        </p:nvSpPr>
        <p:spPr/>
        <p:txBody>
          <a:bodyPr>
            <a:normAutofit/>
          </a:bodyPr>
          <a:lstStyle/>
          <a:p>
            <a:r>
              <a:rPr lang="en-US" sz="1800" dirty="0"/>
              <a:t>You can now see the completed form under the </a:t>
            </a:r>
            <a:r>
              <a:rPr lang="en-US" sz="1800" b="1" dirty="0"/>
              <a:t>Form Entry</a:t>
            </a:r>
            <a:r>
              <a:rPr lang="en-US" sz="1800" dirty="0"/>
              <a:t> tab of the patient's chart</a:t>
            </a:r>
            <a:r>
              <a:rPr lang="en-US" sz="1800" dirty="0" smtClean="0"/>
              <a:t>.</a:t>
            </a:r>
          </a:p>
          <a:p>
            <a:endParaRPr lang="en-US" sz="1800" dirty="0" smtClean="0"/>
          </a:p>
          <a:p>
            <a:endParaRPr lang="en-US" sz="1800" dirty="0"/>
          </a:p>
          <a:p>
            <a:endParaRPr lang="en-US" sz="1800" dirty="0" smtClean="0"/>
          </a:p>
          <a:p>
            <a:endParaRPr lang="en-US" sz="1800" dirty="0"/>
          </a:p>
          <a:p>
            <a:endParaRPr lang="en-US" sz="1800" dirty="0"/>
          </a:p>
          <a:p>
            <a:endParaRPr lang="en-US" sz="1800" dirty="0" smtClean="0"/>
          </a:p>
          <a:p>
            <a:pPr marL="0" indent="0">
              <a:buNone/>
            </a:pPr>
            <a:endParaRPr lang="en-US" sz="1800"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778075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232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smtClean="0">
                <a:solidFill>
                  <a:schemeClr val="tx2"/>
                </a:solidFill>
              </a:rPr>
              <a:t>OpenMRS</a:t>
            </a:r>
            <a:r>
              <a:rPr lang="en-US" b="1" dirty="0" smtClean="0">
                <a:solidFill>
                  <a:schemeClr val="tx2"/>
                </a:solidFill>
              </a:rPr>
              <a:t> Standalone</a:t>
            </a:r>
            <a:endParaRPr lang="en-US" dirty="0">
              <a:solidFill>
                <a:schemeClr val="tx2"/>
              </a:solidFill>
            </a:endParaRPr>
          </a:p>
        </p:txBody>
      </p:sp>
      <p:sp>
        <p:nvSpPr>
          <p:cNvPr id="3" name="Content Placeholder 2"/>
          <p:cNvSpPr>
            <a:spLocks noGrp="1"/>
          </p:cNvSpPr>
          <p:nvPr>
            <p:ph idx="1"/>
          </p:nvPr>
        </p:nvSpPr>
        <p:spPr>
          <a:xfrm>
            <a:off x="533400" y="1634544"/>
            <a:ext cx="8229600" cy="4918656"/>
          </a:xfrm>
        </p:spPr>
        <p:txBody>
          <a:bodyPr>
            <a:normAutofit/>
          </a:bodyPr>
          <a:lstStyle/>
          <a:p>
            <a:r>
              <a:rPr lang="en-US" sz="2000" dirty="0" smtClean="0"/>
              <a:t>To </a:t>
            </a:r>
            <a:r>
              <a:rPr lang="en-US" sz="2000" dirty="0"/>
              <a:t>install the standalone version, download the ZIP file and decompress it, then double-click the openmrs-standalone.jar file to run it. </a:t>
            </a:r>
            <a:endParaRPr lang="en-US" sz="2000" dirty="0" smtClean="0"/>
          </a:p>
          <a:p>
            <a:endParaRPr lang="en-US" sz="2000" dirty="0" smtClean="0"/>
          </a:p>
          <a:p>
            <a:r>
              <a:rPr lang="en-US" sz="2000" dirty="0" smtClean="0"/>
              <a:t>The </a:t>
            </a:r>
            <a:r>
              <a:rPr lang="en-US" sz="2000" dirty="0"/>
              <a:t>first time you run this file, it will install </a:t>
            </a:r>
            <a:r>
              <a:rPr lang="en-US" sz="2000" dirty="0" err="1"/>
              <a:t>OpenMRS</a:t>
            </a:r>
            <a:r>
              <a:rPr lang="en-US" sz="2000" dirty="0"/>
              <a:t> and open your browser to the new </a:t>
            </a:r>
            <a:r>
              <a:rPr lang="en-US" sz="2000" dirty="0" err="1"/>
              <a:t>OpenMRS</a:t>
            </a:r>
            <a:r>
              <a:rPr lang="en-US" sz="2000" dirty="0"/>
              <a:t> instance</a:t>
            </a:r>
            <a:r>
              <a:rPr lang="en-US" sz="2000" dirty="0" smtClean="0"/>
              <a:t>.</a:t>
            </a:r>
          </a:p>
          <a:p>
            <a:endParaRPr lang="en-US" sz="2000" dirty="0" smtClean="0"/>
          </a:p>
          <a:p>
            <a:r>
              <a:rPr lang="en-US" sz="2000" b="1" dirty="0"/>
              <a:t>Do not delete or rename any files or folders</a:t>
            </a:r>
            <a:r>
              <a:rPr lang="en-US" sz="2000" dirty="0"/>
              <a:t> after decompressing the ZIP file. These files and folders are required by the standalone installer</a:t>
            </a:r>
            <a:r>
              <a:rPr lang="en-US" sz="2000" dirty="0" smtClean="0"/>
              <a:t>.</a:t>
            </a:r>
          </a:p>
          <a:p>
            <a:endParaRPr lang="en-US" sz="2000" dirty="0" smtClean="0"/>
          </a:p>
          <a:p>
            <a:r>
              <a:rPr lang="en-US" sz="2000" dirty="0"/>
              <a:t>Alternatively, from the command line, you can navigate to the decompressed folder and run the following command:</a:t>
            </a:r>
          </a:p>
          <a:p>
            <a:pPr marL="0" indent="0">
              <a:buNone/>
            </a:pPr>
            <a:r>
              <a:rPr lang="en-US" sz="2000" dirty="0" smtClean="0"/>
              <a:t>	java -jar standalone-1.1.jar</a:t>
            </a:r>
            <a:endParaRPr lang="en-US" sz="2000" dirty="0"/>
          </a:p>
          <a:p>
            <a:endParaRPr lang="en-US" sz="2000" dirty="0"/>
          </a:p>
        </p:txBody>
      </p:sp>
    </p:spTree>
    <p:extLst>
      <p:ext uri="{BB962C8B-B14F-4D97-AF65-F5344CB8AC3E}">
        <p14:creationId xmlns:p14="http://schemas.microsoft.com/office/powerpoint/2010/main" val="101642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chemeClr val="tx2"/>
                </a:solidFill>
              </a:rPr>
              <a:t>Upgrading Standalone</a:t>
            </a:r>
            <a:endParaRPr lang="en-US" sz="4000" dirty="0">
              <a:solidFill>
                <a:schemeClr val="tx2"/>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To </a:t>
            </a:r>
            <a:r>
              <a:rPr lang="en-US" sz="2400" dirty="0"/>
              <a:t>upgrade a copy of </a:t>
            </a:r>
            <a:r>
              <a:rPr lang="en-US" sz="2400" dirty="0" err="1"/>
              <a:t>OpenMRS</a:t>
            </a:r>
            <a:r>
              <a:rPr lang="en-US" sz="2400" dirty="0"/>
              <a:t> Standalone, do the following</a:t>
            </a:r>
            <a:r>
              <a:rPr lang="en-US" sz="2400" dirty="0" smtClean="0"/>
              <a:t>:</a:t>
            </a:r>
          </a:p>
          <a:p>
            <a:pPr marL="0" indent="0">
              <a:buNone/>
            </a:pPr>
            <a:endParaRPr lang="en-US" sz="2400" dirty="0"/>
          </a:p>
          <a:p>
            <a:pPr lvl="1">
              <a:buFont typeface="Wingdings" pitchFamily="2" charset="2"/>
              <a:buChar char="ü"/>
            </a:pPr>
            <a:r>
              <a:rPr lang="en-US" sz="1700" dirty="0"/>
              <a:t>Stop the previous version of </a:t>
            </a:r>
            <a:r>
              <a:rPr lang="en-US" sz="1700" dirty="0" err="1"/>
              <a:t>OpenMRS</a:t>
            </a:r>
            <a:r>
              <a:rPr lang="en-US" sz="1700" dirty="0"/>
              <a:t> Standalone and exit the application.</a:t>
            </a:r>
          </a:p>
          <a:p>
            <a:pPr lvl="1">
              <a:buFont typeface="Wingdings" pitchFamily="2" charset="2"/>
              <a:buChar char="ü"/>
            </a:pPr>
            <a:r>
              <a:rPr lang="en-US" sz="1700" dirty="0"/>
              <a:t>Download and extract the most recent version of </a:t>
            </a:r>
            <a:r>
              <a:rPr lang="en-US" sz="1700" dirty="0" err="1"/>
              <a:t>OpenMRS</a:t>
            </a:r>
            <a:r>
              <a:rPr lang="en-US" sz="1700" dirty="0"/>
              <a:t> Standalone.</a:t>
            </a:r>
          </a:p>
          <a:p>
            <a:pPr lvl="1">
              <a:buFont typeface="Wingdings" pitchFamily="2" charset="2"/>
              <a:buChar char="ü"/>
            </a:pPr>
            <a:r>
              <a:rPr lang="en-US" sz="1700" dirty="0"/>
              <a:t>Copy your </a:t>
            </a:r>
            <a:r>
              <a:rPr lang="en-US" sz="1700" b="1" dirty="0"/>
              <a:t>database</a:t>
            </a:r>
            <a:r>
              <a:rPr lang="en-US" sz="1700" dirty="0"/>
              <a:t> directory from the previous version to this new </a:t>
            </a:r>
            <a:r>
              <a:rPr lang="en-US" sz="1700" dirty="0" err="1"/>
              <a:t>OpenMRS</a:t>
            </a:r>
            <a:r>
              <a:rPr lang="en-US" sz="1700" dirty="0"/>
              <a:t> directory.</a:t>
            </a:r>
          </a:p>
          <a:p>
            <a:pPr lvl="1">
              <a:buFont typeface="Wingdings" pitchFamily="2" charset="2"/>
              <a:buChar char="ü"/>
            </a:pPr>
            <a:r>
              <a:rPr lang="en-US" sz="1700" dirty="0"/>
              <a:t>Copy your </a:t>
            </a:r>
            <a:r>
              <a:rPr lang="en-US" sz="1700" b="1" dirty="0" err="1"/>
              <a:t>openmrs</a:t>
            </a:r>
            <a:r>
              <a:rPr lang="en-US" sz="1700" b="1" dirty="0"/>
              <a:t>-standalone-</a:t>
            </a:r>
            <a:r>
              <a:rPr lang="en-US" sz="1700" b="1" dirty="0" err="1"/>
              <a:t>runtime.properties</a:t>
            </a:r>
            <a:r>
              <a:rPr lang="en-US" sz="1700" dirty="0"/>
              <a:t> from the previous version to this new </a:t>
            </a:r>
            <a:r>
              <a:rPr lang="en-US" sz="1700" dirty="0" err="1"/>
              <a:t>OpenMRS</a:t>
            </a:r>
            <a:r>
              <a:rPr lang="en-US" sz="1700" dirty="0"/>
              <a:t> directory.</a:t>
            </a:r>
          </a:p>
          <a:p>
            <a:pPr lvl="1">
              <a:buFont typeface="Wingdings" pitchFamily="2" charset="2"/>
              <a:buChar char="ü"/>
            </a:pPr>
            <a:r>
              <a:rPr lang="en-US" sz="1700" dirty="0"/>
              <a:t>Install </a:t>
            </a:r>
            <a:r>
              <a:rPr lang="en-US" sz="1700" dirty="0" err="1"/>
              <a:t>OpenMRS</a:t>
            </a:r>
            <a:r>
              <a:rPr lang="en-US" sz="1700" dirty="0"/>
              <a:t> Standalone as described above. The new version of </a:t>
            </a:r>
            <a:r>
              <a:rPr lang="en-US" sz="1700" dirty="0" err="1"/>
              <a:t>OpenMRS</a:t>
            </a:r>
            <a:r>
              <a:rPr lang="en-US" sz="1700" dirty="0"/>
              <a:t> will run with your old data.</a:t>
            </a:r>
          </a:p>
          <a:p>
            <a:endParaRPr lang="en-US" sz="1700" dirty="0"/>
          </a:p>
        </p:txBody>
      </p:sp>
    </p:spTree>
    <p:extLst>
      <p:ext uri="{BB962C8B-B14F-4D97-AF65-F5344CB8AC3E}">
        <p14:creationId xmlns:p14="http://schemas.microsoft.com/office/powerpoint/2010/main" val="50293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solidFill>
              </a:rPr>
              <a:t>Logging in </a:t>
            </a:r>
            <a:r>
              <a:rPr lang="en-US" sz="4000" b="1" dirty="0">
                <a:solidFill>
                  <a:schemeClr val="tx2"/>
                </a:solidFill>
              </a:rPr>
              <a:t>to the </a:t>
            </a:r>
            <a:r>
              <a:rPr lang="en-US" sz="4000" b="1" dirty="0" smtClean="0">
                <a:solidFill>
                  <a:schemeClr val="tx2"/>
                </a:solidFill>
              </a:rPr>
              <a:t>system</a:t>
            </a:r>
            <a:endParaRPr lang="en-US" sz="4000" dirty="0">
              <a:solidFill>
                <a:schemeClr val="tx2"/>
              </a:solidFill>
            </a:endParaRPr>
          </a:p>
        </p:txBody>
      </p:sp>
      <p:sp>
        <p:nvSpPr>
          <p:cNvPr id="3" name="Content Placeholder 2"/>
          <p:cNvSpPr>
            <a:spLocks noGrp="1"/>
          </p:cNvSpPr>
          <p:nvPr>
            <p:ph idx="1"/>
          </p:nvPr>
        </p:nvSpPr>
        <p:spPr>
          <a:xfrm>
            <a:off x="457200" y="1600200"/>
            <a:ext cx="8229600" cy="5029200"/>
          </a:xfrm>
        </p:spPr>
        <p:txBody>
          <a:bodyPr>
            <a:normAutofit/>
          </a:bodyPr>
          <a:lstStyle/>
          <a:p>
            <a:r>
              <a:rPr lang="en-US" sz="2000" dirty="0" err="1"/>
              <a:t>OpenMRS</a:t>
            </a:r>
            <a:r>
              <a:rPr lang="en-US" sz="2000" dirty="0"/>
              <a:t> runs as a web application, meaning you use it via a web browser. Before you can access any pages in the system, you need to log in. To do this the first time, you will need to know the administrator password that you chose during first-time setup.</a:t>
            </a:r>
            <a:endParaRPr lang="en-US" sz="2000" dirty="0" smtClean="0"/>
          </a:p>
          <a:p>
            <a:r>
              <a:rPr lang="en-US" sz="2000" dirty="0" smtClean="0"/>
              <a:t>By </a:t>
            </a:r>
            <a:r>
              <a:rPr lang="en-US" sz="2000" dirty="0"/>
              <a:t>default, the initial username and password are as follows:</a:t>
            </a:r>
          </a:p>
          <a:p>
            <a:pPr marL="0" indent="0">
              <a:buNone/>
            </a:pPr>
            <a:r>
              <a:rPr lang="en-US" sz="2000" dirty="0" smtClean="0"/>
              <a:t>	Username</a:t>
            </a:r>
            <a:r>
              <a:rPr lang="en-US" sz="2000" dirty="0"/>
              <a:t>: admin</a:t>
            </a:r>
          </a:p>
          <a:p>
            <a:pPr marL="0" indent="0">
              <a:buNone/>
            </a:pPr>
            <a:r>
              <a:rPr lang="en-US" sz="2000" dirty="0" smtClean="0"/>
              <a:t>	Password</a:t>
            </a:r>
            <a:r>
              <a:rPr lang="en-US" sz="2000" dirty="0"/>
              <a:t>: Admin123</a:t>
            </a:r>
          </a:p>
          <a:p>
            <a:r>
              <a:rPr lang="en-US" sz="2000" dirty="0"/>
              <a:t>You must immediately change the admin password after installation for security purposes. To change your password, click </a:t>
            </a:r>
            <a:r>
              <a:rPr lang="en-US" sz="2000" b="1" dirty="0"/>
              <a:t>My Profile</a:t>
            </a:r>
            <a:r>
              <a:rPr lang="en-US" sz="2000" dirty="0"/>
              <a:t> in the upper right of </a:t>
            </a:r>
            <a:r>
              <a:rPr lang="en-US" sz="2000" dirty="0" err="1"/>
              <a:t>OpenMRS</a:t>
            </a:r>
            <a:r>
              <a:rPr lang="en-US" sz="2000" dirty="0"/>
              <a:t>, and choose the </a:t>
            </a:r>
            <a:r>
              <a:rPr lang="en-US" sz="2000" b="1" dirty="0"/>
              <a:t>Change Login Info</a:t>
            </a:r>
            <a:r>
              <a:rPr lang="en-US" sz="2000" dirty="0"/>
              <a:t> tab. Update your password, then click </a:t>
            </a:r>
            <a:r>
              <a:rPr lang="en-US" sz="2000" b="1" dirty="0"/>
              <a:t>Save Options</a:t>
            </a:r>
            <a:r>
              <a:rPr lang="en-US" sz="2000" dirty="0"/>
              <a:t>. </a:t>
            </a:r>
            <a:endParaRPr lang="en-US" sz="2000" dirty="0" smtClean="0"/>
          </a:p>
          <a:p>
            <a:r>
              <a:rPr lang="en-US" sz="2000" dirty="0" smtClean="0"/>
              <a:t>You </a:t>
            </a:r>
            <a:r>
              <a:rPr lang="en-US" sz="2000" dirty="0"/>
              <a:t>can also change your username, and provide your real </a:t>
            </a:r>
            <a:r>
              <a:rPr lang="en-US" sz="2000" dirty="0" smtClean="0"/>
              <a:t>name</a:t>
            </a:r>
            <a:r>
              <a:rPr lang="en-US" sz="2000" dirty="0"/>
              <a:t>.</a:t>
            </a:r>
          </a:p>
        </p:txBody>
      </p:sp>
    </p:spTree>
    <p:extLst>
      <p:ext uri="{BB962C8B-B14F-4D97-AF65-F5344CB8AC3E}">
        <p14:creationId xmlns:p14="http://schemas.microsoft.com/office/powerpoint/2010/main" val="241313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r>
              <a:rPr lang="en-US" b="1" dirty="0" smtClean="0">
                <a:solidFill>
                  <a:schemeClr val="tx2"/>
                </a:solidFill>
              </a:rPr>
              <a:t>Logging in to the system (Continued)</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sz="2000" dirty="0"/>
              <a:t>The </a:t>
            </a:r>
            <a:r>
              <a:rPr lang="en-US" sz="2000" dirty="0" err="1"/>
              <a:t>OpenMRS</a:t>
            </a:r>
            <a:r>
              <a:rPr lang="en-US" sz="2000" dirty="0"/>
              <a:t> login screen</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Users that forget their password may reset it if they have configured a secrete question, and know the answer. </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41529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13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chemeClr val="tx2"/>
                </a:solidFill>
              </a:rPr>
              <a:t>Stopping and Restarting</a:t>
            </a:r>
            <a:endParaRPr lang="en-US" dirty="0">
              <a:solidFill>
                <a:schemeClr val="tx2"/>
              </a:solidFill>
            </a:endParaRPr>
          </a:p>
        </p:txBody>
      </p:sp>
      <p:sp>
        <p:nvSpPr>
          <p:cNvPr id="3" name="Content Placeholder 2"/>
          <p:cNvSpPr>
            <a:spLocks noGrp="1"/>
          </p:cNvSpPr>
          <p:nvPr>
            <p:ph idx="1"/>
          </p:nvPr>
        </p:nvSpPr>
        <p:spPr>
          <a:xfrm>
            <a:off x="381000" y="1066800"/>
            <a:ext cx="8229600" cy="4525963"/>
          </a:xfrm>
        </p:spPr>
        <p:txBody>
          <a:bodyPr>
            <a:noAutofit/>
          </a:bodyPr>
          <a:lstStyle/>
          <a:p>
            <a:r>
              <a:rPr lang="en-US" sz="1900" dirty="0" smtClean="0"/>
              <a:t>As </a:t>
            </a:r>
            <a:r>
              <a:rPr lang="en-US" sz="1900" dirty="0"/>
              <a:t>long as </a:t>
            </a:r>
            <a:r>
              <a:rPr lang="en-US" sz="1900" dirty="0" err="1"/>
              <a:t>OpenMRS</a:t>
            </a:r>
            <a:r>
              <a:rPr lang="en-US" sz="1900" dirty="0"/>
              <a:t> is running, you can return to the application by opening the following URL in your browser.</a:t>
            </a:r>
          </a:p>
          <a:p>
            <a:pPr marL="0" indent="0">
              <a:buNone/>
            </a:pPr>
            <a:r>
              <a:rPr lang="en-US" sz="1900" dirty="0" smtClean="0"/>
              <a:t>	http://localhost:8081/openmrs-standalone/ </a:t>
            </a:r>
          </a:p>
          <a:p>
            <a:r>
              <a:rPr lang="en-US" sz="1900" dirty="0" smtClean="0"/>
              <a:t>Before </a:t>
            </a:r>
            <a:r>
              <a:rPr lang="en-US" sz="1900" dirty="0"/>
              <a:t>you change certain preferences, such as the port on which MySQL or Tomcat runs, you must stop the application.</a:t>
            </a:r>
          </a:p>
          <a:p>
            <a:r>
              <a:rPr lang="en-US" sz="1900" dirty="0"/>
              <a:t>To stop the application, use the </a:t>
            </a:r>
            <a:r>
              <a:rPr lang="en-US" sz="1900" b="1" dirty="0"/>
              <a:t>Stop</a:t>
            </a:r>
            <a:r>
              <a:rPr lang="en-US" sz="1900" dirty="0"/>
              <a:t> button in the user interface, or choose </a:t>
            </a:r>
            <a:r>
              <a:rPr lang="en-US" sz="1900" b="1" dirty="0"/>
              <a:t>File &gt; Quit</a:t>
            </a:r>
            <a:r>
              <a:rPr lang="en-US" sz="1900" dirty="0"/>
              <a:t>. Alternatively, run the JAR file on the command line with a </a:t>
            </a:r>
            <a:r>
              <a:rPr lang="en-US" sz="1900" b="1" dirty="0"/>
              <a:t>-stop</a:t>
            </a:r>
            <a:r>
              <a:rPr lang="en-US" sz="1900" dirty="0"/>
              <a:t> parameter.</a:t>
            </a:r>
          </a:p>
          <a:p>
            <a:r>
              <a:rPr lang="en-US" sz="1900" dirty="0"/>
              <a:t>You can restart the GUI by clicking </a:t>
            </a:r>
            <a:r>
              <a:rPr lang="en-US" sz="1900" b="1" dirty="0"/>
              <a:t>Start</a:t>
            </a:r>
            <a:r>
              <a:rPr lang="en-US" sz="1900" dirty="0"/>
              <a:t>, or double-clicking on the JAR file again. Alternatively, you can run the JAR file with a </a:t>
            </a:r>
            <a:r>
              <a:rPr lang="en-US" sz="1900" b="1" dirty="0"/>
              <a:t>-start</a:t>
            </a:r>
            <a:r>
              <a:rPr lang="en-US" sz="1900" dirty="0"/>
              <a:t> parameter.</a:t>
            </a:r>
          </a:p>
          <a:p>
            <a:r>
              <a:rPr lang="en-US" sz="1900" dirty="0"/>
              <a:t>By default, </a:t>
            </a:r>
            <a:r>
              <a:rPr lang="en-US" sz="1900" dirty="0" err="1"/>
              <a:t>OpenMRS</a:t>
            </a:r>
            <a:r>
              <a:rPr lang="en-US" sz="1900" dirty="0"/>
              <a:t> runs the MySQL database on port 3316, and the Tomcat server on port 8081. To use a different port, stop the application, then change the port number in the </a:t>
            </a:r>
            <a:r>
              <a:rPr lang="en-US" sz="1900" b="1" dirty="0" err="1"/>
              <a:t>openmrs</a:t>
            </a:r>
            <a:r>
              <a:rPr lang="en-US" sz="1900" b="1" dirty="0"/>
              <a:t>-standalone-</a:t>
            </a:r>
            <a:r>
              <a:rPr lang="en-US" sz="1900" b="1" dirty="0" err="1"/>
              <a:t>runtime.properties</a:t>
            </a:r>
            <a:r>
              <a:rPr lang="en-US" sz="1900" dirty="0"/>
              <a:t> file or in the GUI, and restart. To override the port from the command line, run the JAR file with a </a:t>
            </a:r>
            <a:r>
              <a:rPr lang="en-US" sz="1900" b="1" dirty="0"/>
              <a:t>-</a:t>
            </a:r>
            <a:r>
              <a:rPr lang="en-US" sz="1900" b="1" dirty="0" err="1"/>
              <a:t>tomcatport</a:t>
            </a:r>
            <a:r>
              <a:rPr lang="en-US" sz="1900" dirty="0"/>
              <a:t> or </a:t>
            </a:r>
            <a:r>
              <a:rPr lang="en-US" sz="1900" b="1" dirty="0"/>
              <a:t>-</a:t>
            </a:r>
            <a:r>
              <a:rPr lang="en-US" sz="1900" b="1" dirty="0" err="1"/>
              <a:t>mysqlport</a:t>
            </a:r>
            <a:r>
              <a:rPr lang="en-US" sz="1900" dirty="0"/>
              <a:t> parameter.</a:t>
            </a:r>
          </a:p>
          <a:p>
            <a:r>
              <a:rPr lang="en-US" sz="1900" dirty="0"/>
              <a:t>Changing the port number will change the URL used to access the application. To access the application, you can choose </a:t>
            </a:r>
            <a:r>
              <a:rPr lang="en-US" sz="1900" b="1" dirty="0"/>
              <a:t>File &gt;</a:t>
            </a:r>
            <a:r>
              <a:rPr lang="en-US" sz="1900" dirty="0"/>
              <a:t> </a:t>
            </a:r>
            <a:r>
              <a:rPr lang="en-US" sz="1900" b="1" dirty="0"/>
              <a:t>Launch Browser</a:t>
            </a:r>
            <a:r>
              <a:rPr lang="en-US" sz="1900" dirty="0"/>
              <a:t>, or run the JAR file with a </a:t>
            </a:r>
            <a:r>
              <a:rPr lang="en-US" sz="1900" b="1" dirty="0"/>
              <a:t>-browser</a:t>
            </a:r>
            <a:r>
              <a:rPr lang="en-US" sz="1900" dirty="0"/>
              <a:t> parameter.</a:t>
            </a:r>
          </a:p>
          <a:p>
            <a:endParaRPr lang="en-US" sz="1900" dirty="0"/>
          </a:p>
        </p:txBody>
      </p:sp>
    </p:spTree>
    <p:extLst>
      <p:ext uri="{BB962C8B-B14F-4D97-AF65-F5344CB8AC3E}">
        <p14:creationId xmlns:p14="http://schemas.microsoft.com/office/powerpoint/2010/main" val="421871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Autofit/>
          </a:bodyPr>
          <a:lstStyle/>
          <a:p>
            <a:r>
              <a:rPr lang="en-US" sz="4000" b="1" dirty="0" smtClean="0">
                <a:solidFill>
                  <a:schemeClr val="tx2"/>
                </a:solidFill>
              </a:rPr>
              <a:t>Home</a:t>
            </a:r>
            <a:endParaRPr lang="en-US" sz="4000" b="1" dirty="0">
              <a:solidFill>
                <a:schemeClr val="tx2"/>
              </a:solidFill>
            </a:endParaRPr>
          </a:p>
        </p:txBody>
      </p:sp>
      <p:sp>
        <p:nvSpPr>
          <p:cNvPr id="3" name="Content Placeholder 2"/>
          <p:cNvSpPr>
            <a:spLocks noGrp="1"/>
          </p:cNvSpPr>
          <p:nvPr>
            <p:ph idx="1"/>
          </p:nvPr>
        </p:nvSpPr>
        <p:spPr>
          <a:xfrm>
            <a:off x="381000" y="838200"/>
            <a:ext cx="8610600" cy="5791200"/>
          </a:xfrm>
        </p:spPr>
        <p:txBody>
          <a:bodyPr>
            <a:normAutofit/>
          </a:bodyPr>
          <a:lstStyle/>
          <a:p>
            <a:r>
              <a:rPr lang="en-US" sz="1800" dirty="0"/>
              <a:t>In the default installation of </a:t>
            </a:r>
            <a:r>
              <a:rPr lang="en-US" sz="1800" dirty="0" err="1"/>
              <a:t>OpenMRS</a:t>
            </a:r>
            <a:r>
              <a:rPr lang="en-US" sz="1800" dirty="0"/>
              <a:t>, all users see the same home page after logging in. To customize different home pages for different types of users, you can use the </a:t>
            </a:r>
            <a:r>
              <a:rPr lang="en-US" sz="1800" b="1" dirty="0"/>
              <a:t>Role Based Homepage</a:t>
            </a:r>
            <a:r>
              <a:rPr lang="en-US" sz="1800" dirty="0"/>
              <a:t> module.</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smtClean="0"/>
          </a:p>
          <a:p>
            <a:r>
              <a:rPr lang="en-US" sz="1800" dirty="0" smtClean="0"/>
              <a:t>As </a:t>
            </a:r>
            <a:r>
              <a:rPr lang="en-US" sz="1800" dirty="0"/>
              <a:t>shown in the </a:t>
            </a:r>
            <a:r>
              <a:rPr lang="en-US" sz="1800" dirty="0" err="1"/>
              <a:t>OpenMRS</a:t>
            </a:r>
            <a:r>
              <a:rPr lang="en-US" sz="1800" dirty="0"/>
              <a:t> home page above, all pages allow you to:</a:t>
            </a:r>
          </a:p>
          <a:p>
            <a:pPr lvl="1">
              <a:buFont typeface="Wingdings" pitchFamily="2" charset="2"/>
              <a:buChar char="ü"/>
            </a:pPr>
            <a:r>
              <a:rPr lang="en-US" sz="1400" b="1" dirty="0"/>
              <a:t>Log out</a:t>
            </a:r>
            <a:r>
              <a:rPr lang="en-US" sz="1400" dirty="0"/>
              <a:t> and edit your profile, or</a:t>
            </a:r>
          </a:p>
          <a:p>
            <a:pPr lvl="1">
              <a:buFont typeface="Wingdings" pitchFamily="2" charset="2"/>
              <a:buChar char="ü"/>
            </a:pPr>
            <a:r>
              <a:rPr lang="en-US" sz="1400" dirty="0"/>
              <a:t>Change your language for the current session.</a:t>
            </a:r>
          </a:p>
          <a:p>
            <a:pPr lvl="1">
              <a:buFont typeface="Wingdings" pitchFamily="2" charset="2"/>
              <a:buChar char="ü"/>
            </a:pPr>
            <a:r>
              <a:rPr lang="en-US" sz="1400" dirty="0"/>
              <a:t>You can configure the allowed languages via a global property in the Administration page</a:t>
            </a:r>
            <a:r>
              <a:rPr lang="en-US" sz="1400" dirty="0" smtClean="0"/>
              <a:t>.</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5734050"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71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solidFill>
                  <a:schemeClr val="tx2"/>
                </a:solidFill>
              </a:rPr>
              <a:t>Administration</a:t>
            </a:r>
            <a:endParaRPr lang="en-US" dirty="0">
              <a:solidFill>
                <a:schemeClr val="tx2"/>
              </a:solidFill>
            </a:endParaRPr>
          </a:p>
        </p:txBody>
      </p:sp>
      <p:sp>
        <p:nvSpPr>
          <p:cNvPr id="3" name="Content Placeholder 2"/>
          <p:cNvSpPr>
            <a:spLocks noGrp="1"/>
          </p:cNvSpPr>
          <p:nvPr>
            <p:ph idx="1"/>
          </p:nvPr>
        </p:nvSpPr>
        <p:spPr>
          <a:xfrm>
            <a:off x="457200" y="914400"/>
            <a:ext cx="8458200" cy="5638800"/>
          </a:xfrm>
        </p:spPr>
        <p:txBody>
          <a:bodyPr>
            <a:normAutofit fontScale="92500" lnSpcReduction="10000"/>
          </a:bodyPr>
          <a:lstStyle/>
          <a:p>
            <a:r>
              <a:rPr lang="en-US" sz="1800" dirty="0" smtClean="0"/>
              <a:t>As </a:t>
            </a:r>
            <a:r>
              <a:rPr lang="en-US" sz="1800" dirty="0"/>
              <a:t>a system administrator or manager for an </a:t>
            </a:r>
            <a:r>
              <a:rPr lang="en-US" sz="1800" dirty="0" err="1"/>
              <a:t>OpenMRS</a:t>
            </a:r>
            <a:r>
              <a:rPr lang="en-US" sz="1800" dirty="0"/>
              <a:t> installation, you will frequently need to access the configuration and administration functions accessible through the </a:t>
            </a:r>
            <a:r>
              <a:rPr lang="en-US" sz="1800" b="1" dirty="0" smtClean="0"/>
              <a:t>Administration</a:t>
            </a:r>
            <a:r>
              <a:rPr lang="en-US" sz="1800" dirty="0"/>
              <a:t> page</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pPr>
              <a:buFont typeface="+mj-lt"/>
              <a:buAutoNum type="arabicPeriod"/>
            </a:pPr>
            <a:r>
              <a:rPr lang="en-US" sz="1800" dirty="0"/>
              <a:t>You can access the </a:t>
            </a:r>
            <a:r>
              <a:rPr lang="en-US" sz="1800" b="1" dirty="0"/>
              <a:t>Administration</a:t>
            </a:r>
            <a:r>
              <a:rPr lang="en-US" sz="1800" dirty="0"/>
              <a:t> page from anywhere in the application by clicking its link in the top-right of the screen.</a:t>
            </a:r>
          </a:p>
          <a:p>
            <a:pPr>
              <a:buFont typeface="+mj-lt"/>
              <a:buAutoNum type="arabicPeriod"/>
            </a:pPr>
            <a:r>
              <a:rPr lang="en-US" sz="1800" dirty="0"/>
              <a:t>Configuration pages for the </a:t>
            </a:r>
            <a:r>
              <a:rPr lang="en-US" sz="1800" dirty="0" err="1"/>
              <a:t>OpenMRS</a:t>
            </a:r>
            <a:r>
              <a:rPr lang="en-US" sz="1800" dirty="0"/>
              <a:t> core functionality are listed in the left and center columns.</a:t>
            </a:r>
          </a:p>
          <a:p>
            <a:pPr>
              <a:buFont typeface="+mj-lt"/>
              <a:buAutoNum type="arabicPeriod"/>
            </a:pPr>
            <a:r>
              <a:rPr lang="en-US" sz="1800" dirty="0"/>
              <a:t>Configuration pages for functionality in add-on modules are listed in the right column.</a:t>
            </a:r>
          </a:p>
          <a:p>
            <a:pPr>
              <a:buFont typeface="+mj-lt"/>
              <a:buAutoNum type="arabicPeriod"/>
            </a:pPr>
            <a:r>
              <a:rPr lang="en-US" sz="1800" dirty="0"/>
              <a:t>You add/remove/start/stop add-on modules from the </a:t>
            </a:r>
            <a:r>
              <a:rPr lang="en-US" sz="1800" b="1" dirty="0"/>
              <a:t>Manage Modules</a:t>
            </a:r>
            <a:r>
              <a:rPr lang="en-US" sz="1800" dirty="0"/>
              <a:t> page.</a:t>
            </a:r>
          </a:p>
          <a:p>
            <a:pPr>
              <a:buFont typeface="+mj-lt"/>
              <a:buAutoNum type="arabicPeriod"/>
            </a:pPr>
            <a:endParaRPr lang="en-US" sz="1800" dirty="0" smtClean="0"/>
          </a:p>
          <a:p>
            <a:endParaRPr lang="en-US" sz="1800" dirty="0"/>
          </a:p>
          <a:p>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57531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5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solidFill>
              </a:rPr>
              <a:t>Viewing and creating </a:t>
            </a:r>
            <a:r>
              <a:rPr lang="en-US" sz="4000" b="1" dirty="0" smtClean="0">
                <a:solidFill>
                  <a:schemeClr val="tx2"/>
                </a:solidFill>
              </a:rPr>
              <a:t>patients</a:t>
            </a:r>
            <a:endParaRPr lang="en-US" sz="4000" dirty="0">
              <a:solidFill>
                <a:schemeClr val="tx2"/>
              </a:solidFill>
            </a:endParaRPr>
          </a:p>
        </p:txBody>
      </p:sp>
      <p:sp>
        <p:nvSpPr>
          <p:cNvPr id="3" name="Content Placeholder 2"/>
          <p:cNvSpPr>
            <a:spLocks noGrp="1"/>
          </p:cNvSpPr>
          <p:nvPr>
            <p:ph idx="1"/>
          </p:nvPr>
        </p:nvSpPr>
        <p:spPr/>
        <p:txBody>
          <a:bodyPr>
            <a:normAutofit/>
          </a:bodyPr>
          <a:lstStyle/>
          <a:p>
            <a:r>
              <a:rPr lang="en-US" sz="1600" dirty="0"/>
              <a:t>One of the most common actions for non-administrative users of the system is to find and open existing patient records. If the desired patient record is not found, users may be able to create new ones if they have sufficient privileges.</a:t>
            </a:r>
          </a:p>
          <a:p>
            <a:r>
              <a:rPr lang="en-US" sz="1600" dirty="0"/>
              <a:t>You can search for a patient by ID number. Clicking on the search result will open that patient's dashboard. If a user does not find a patient by ID number or name, you may create a new patient</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a:p>
          <a:p>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24200"/>
            <a:ext cx="56864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4693410"/>
            <a:ext cx="57340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46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1948</TotalTime>
  <Words>620</Words>
  <Application>Microsoft Office PowerPoint</Application>
  <PresentationFormat>On-screen Show (4:3)</PresentationFormat>
  <Paragraphs>188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Installation and Initial Setup</vt:lpstr>
      <vt:lpstr>OpenMRS Standalone</vt:lpstr>
      <vt:lpstr>Upgrading Standalone</vt:lpstr>
      <vt:lpstr>Logging in to the system</vt:lpstr>
      <vt:lpstr>Logging in to the system (Continued)</vt:lpstr>
      <vt:lpstr>Stopping and Restarting</vt:lpstr>
      <vt:lpstr>Home</vt:lpstr>
      <vt:lpstr>Administration</vt:lpstr>
      <vt:lpstr>Viewing and creating patients</vt:lpstr>
      <vt:lpstr>Patient dashboard</vt:lpstr>
      <vt:lpstr>Registering Patients</vt:lpstr>
      <vt:lpstr>Registering Patients (Continued)</vt:lpstr>
      <vt:lpstr>Data Entry</vt:lpstr>
      <vt:lpstr>Basic HTML form structure</vt:lpstr>
      <vt:lpstr>Create the form</vt:lpstr>
      <vt:lpstr>Create the form (Continued)</vt:lpstr>
      <vt:lpstr>Enter patient data using an HTML form</vt:lpstr>
      <vt:lpstr>Enter patient data using an HTML form (Continued)</vt:lpstr>
      <vt:lpstr>Enter patient data using an HTML form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and Initial Setup</dc:title>
  <dc:creator>abc</dc:creator>
  <cp:lastModifiedBy>abc</cp:lastModifiedBy>
  <cp:revision>18</cp:revision>
  <dcterms:created xsi:type="dcterms:W3CDTF">2014-10-24T05:24:33Z</dcterms:created>
  <dcterms:modified xsi:type="dcterms:W3CDTF">2014-11-30T13:16:51Z</dcterms:modified>
</cp:coreProperties>
</file>