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7" r:id="rId3"/>
    <p:sldId id="293" r:id="rId4"/>
    <p:sldId id="340" r:id="rId5"/>
    <p:sldId id="294" r:id="rId6"/>
    <p:sldId id="295" r:id="rId7"/>
    <p:sldId id="338" r:id="rId8"/>
    <p:sldId id="339" r:id="rId9"/>
    <p:sldId id="257" r:id="rId10"/>
    <p:sldId id="300" r:id="rId11"/>
    <p:sldId id="336" r:id="rId12"/>
    <p:sldId id="258" r:id="rId13"/>
    <p:sldId id="301" r:id="rId14"/>
    <p:sldId id="299" r:id="rId15"/>
    <p:sldId id="279" r:id="rId16"/>
    <p:sldId id="280" r:id="rId17"/>
    <p:sldId id="302" r:id="rId18"/>
    <p:sldId id="303" r:id="rId19"/>
    <p:sldId id="281" r:id="rId20"/>
    <p:sldId id="304" r:id="rId21"/>
    <p:sldId id="311" r:id="rId22"/>
    <p:sldId id="316" r:id="rId23"/>
    <p:sldId id="313" r:id="rId24"/>
    <p:sldId id="317" r:id="rId25"/>
    <p:sldId id="319" r:id="rId26"/>
    <p:sldId id="323" r:id="rId27"/>
    <p:sldId id="320" r:id="rId28"/>
    <p:sldId id="322" r:id="rId29"/>
    <p:sldId id="324" r:id="rId30"/>
    <p:sldId id="325" r:id="rId31"/>
    <p:sldId id="326" r:id="rId32"/>
    <p:sldId id="327" r:id="rId33"/>
    <p:sldId id="328" r:id="rId34"/>
    <p:sldId id="329" r:id="rId35"/>
    <p:sldId id="330" r:id="rId36"/>
    <p:sldId id="331" r:id="rId37"/>
    <p:sldId id="332" r:id="rId38"/>
    <p:sldId id="334" r:id="rId39"/>
    <p:sldId id="306" r:id="rId40"/>
    <p:sldId id="307" r:id="rId41"/>
    <p:sldId id="308" r:id="rId42"/>
    <p:sldId id="309" r:id="rId43"/>
    <p:sldId id="310" r:id="rId44"/>
    <p:sldId id="318" r:id="rId45"/>
    <p:sldId id="34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8EFDC1-C60C-4D83-91F6-AE417A890B2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C8E806-591A-492F-BC5D-89228728856C}">
      <dgm:prSet phldrT="[Text]"/>
      <dgm:spPr/>
      <dgm:t>
        <a:bodyPr/>
        <a:lstStyle/>
        <a:p>
          <a:r>
            <a:rPr lang="en-US" dirty="0" smtClean="0"/>
            <a:t> </a:t>
          </a:r>
          <a:endParaRPr lang="en-US" dirty="0"/>
        </a:p>
      </dgm:t>
    </dgm:pt>
    <dgm:pt modelId="{D06FBA67-DE21-4E06-ADD2-C855C0C8768C}" type="parTrans" cxnId="{84957E78-DC1F-4833-833A-594EA2560604}">
      <dgm:prSet/>
      <dgm:spPr/>
      <dgm:t>
        <a:bodyPr/>
        <a:lstStyle/>
        <a:p>
          <a:endParaRPr lang="en-US"/>
        </a:p>
      </dgm:t>
    </dgm:pt>
    <dgm:pt modelId="{18EC8764-3367-4FC9-BFA9-3BB3C3840768}" type="sibTrans" cxnId="{84957E78-DC1F-4833-833A-594EA2560604}">
      <dgm:prSet/>
      <dgm:spPr/>
      <dgm:t>
        <a:bodyPr/>
        <a:lstStyle/>
        <a:p>
          <a:endParaRPr lang="en-US"/>
        </a:p>
      </dgm:t>
    </dgm:pt>
    <dgm:pt modelId="{CF5FD618-96AC-40F5-A5B8-D80BFD417FA8}">
      <dgm:prSet phldrT="[Text]"/>
      <dgm:spPr/>
      <dgm:t>
        <a:bodyPr/>
        <a:lstStyle/>
        <a:p>
          <a:r>
            <a:rPr lang="en-US" dirty="0" smtClean="0"/>
            <a:t>Core </a:t>
          </a:r>
          <a:endParaRPr lang="en-US" dirty="0"/>
        </a:p>
      </dgm:t>
    </dgm:pt>
    <dgm:pt modelId="{2E8DD751-93E4-4ACA-80AC-B29612C878DE}" type="parTrans" cxnId="{048199D5-C880-459B-82FD-CD62B54CB480}">
      <dgm:prSet/>
      <dgm:spPr/>
      <dgm:t>
        <a:bodyPr/>
        <a:lstStyle/>
        <a:p>
          <a:endParaRPr lang="en-US"/>
        </a:p>
      </dgm:t>
    </dgm:pt>
    <dgm:pt modelId="{BB27F4DE-BE37-4E15-9529-112F780906B3}" type="sibTrans" cxnId="{048199D5-C880-459B-82FD-CD62B54CB480}">
      <dgm:prSet/>
      <dgm:spPr/>
      <dgm:t>
        <a:bodyPr/>
        <a:lstStyle/>
        <a:p>
          <a:endParaRPr lang="en-US"/>
        </a:p>
      </dgm:t>
    </dgm:pt>
    <dgm:pt modelId="{1E5354CD-F17D-4391-8B28-E00D8F5F2074}">
      <dgm:prSet phldrT="[Text]"/>
      <dgm:spPr/>
      <dgm:t>
        <a:bodyPr/>
        <a:lstStyle/>
        <a:p>
          <a:r>
            <a:rPr lang="en-US" dirty="0" smtClean="0"/>
            <a:t> </a:t>
          </a:r>
          <a:endParaRPr lang="en-US" dirty="0"/>
        </a:p>
      </dgm:t>
    </dgm:pt>
    <dgm:pt modelId="{C6BE78DF-3971-4906-908A-C4E75B36B809}" type="parTrans" cxnId="{7FED89F8-3E1C-48CB-9B98-FBF6F79B445E}">
      <dgm:prSet/>
      <dgm:spPr/>
      <dgm:t>
        <a:bodyPr/>
        <a:lstStyle/>
        <a:p>
          <a:endParaRPr lang="en-US"/>
        </a:p>
      </dgm:t>
    </dgm:pt>
    <dgm:pt modelId="{BF99EF2C-1BBF-4A4E-86EF-73C09F9CB1DA}" type="sibTrans" cxnId="{7FED89F8-3E1C-48CB-9B98-FBF6F79B445E}">
      <dgm:prSet/>
      <dgm:spPr/>
      <dgm:t>
        <a:bodyPr/>
        <a:lstStyle/>
        <a:p>
          <a:endParaRPr lang="en-US"/>
        </a:p>
      </dgm:t>
    </dgm:pt>
    <dgm:pt modelId="{3CE35BF1-703E-466A-BB1C-ED9C0DA1C4DB}">
      <dgm:prSet phldrT="[Text]"/>
      <dgm:spPr/>
      <dgm:t>
        <a:bodyPr/>
        <a:lstStyle/>
        <a:p>
          <a:r>
            <a:rPr lang="en-US" dirty="0" smtClean="0"/>
            <a:t>Modules</a:t>
          </a:r>
          <a:endParaRPr lang="en-US" dirty="0"/>
        </a:p>
      </dgm:t>
    </dgm:pt>
    <dgm:pt modelId="{E3AB412F-D2F5-4ED0-8A70-8C2F4BAC657F}" type="parTrans" cxnId="{C97ABEDA-37FA-4B30-BDCC-EC56A2CAA7F3}">
      <dgm:prSet/>
      <dgm:spPr/>
      <dgm:t>
        <a:bodyPr/>
        <a:lstStyle/>
        <a:p>
          <a:endParaRPr lang="en-US"/>
        </a:p>
      </dgm:t>
    </dgm:pt>
    <dgm:pt modelId="{C7BB1BB1-D70F-427E-91C2-7FB614AA2F4A}" type="sibTrans" cxnId="{C97ABEDA-37FA-4B30-BDCC-EC56A2CAA7F3}">
      <dgm:prSet/>
      <dgm:spPr/>
      <dgm:t>
        <a:bodyPr/>
        <a:lstStyle/>
        <a:p>
          <a:endParaRPr lang="en-US"/>
        </a:p>
      </dgm:t>
    </dgm:pt>
    <dgm:pt modelId="{29F3B5E7-D8A4-4C8A-84BF-FF111ADC0881}">
      <dgm:prSet phldrT="[Text]"/>
      <dgm:spPr/>
      <dgm:t>
        <a:bodyPr/>
        <a:lstStyle/>
        <a:p>
          <a:r>
            <a:rPr lang="en-US" dirty="0" smtClean="0"/>
            <a:t> </a:t>
          </a:r>
          <a:endParaRPr lang="en-US" dirty="0"/>
        </a:p>
      </dgm:t>
    </dgm:pt>
    <dgm:pt modelId="{631533AD-EB66-451C-A526-B7C8C73001B9}" type="parTrans" cxnId="{FA92B60A-5125-4C41-89A3-60ECA4D3E2CC}">
      <dgm:prSet/>
      <dgm:spPr/>
      <dgm:t>
        <a:bodyPr/>
        <a:lstStyle/>
        <a:p>
          <a:endParaRPr lang="en-US"/>
        </a:p>
      </dgm:t>
    </dgm:pt>
    <dgm:pt modelId="{21633E67-FAAF-4A88-9C49-2E66ADDBCC65}" type="sibTrans" cxnId="{FA92B60A-5125-4C41-89A3-60ECA4D3E2CC}">
      <dgm:prSet/>
      <dgm:spPr/>
      <dgm:t>
        <a:bodyPr/>
        <a:lstStyle/>
        <a:p>
          <a:endParaRPr lang="en-US"/>
        </a:p>
      </dgm:t>
    </dgm:pt>
    <dgm:pt modelId="{694E22E9-E501-4111-AD50-BBA666173A0C}">
      <dgm:prSet phldrT="[Text]"/>
      <dgm:spPr/>
      <dgm:t>
        <a:bodyPr/>
        <a:lstStyle/>
        <a:p>
          <a:r>
            <a:rPr lang="en-US" dirty="0" smtClean="0"/>
            <a:t>Implementations</a:t>
          </a:r>
          <a:endParaRPr lang="en-US" dirty="0"/>
        </a:p>
      </dgm:t>
    </dgm:pt>
    <dgm:pt modelId="{50E76B87-22B1-45B5-A491-161FC6F5972F}" type="parTrans" cxnId="{281EFF53-218F-4081-9E14-66DDD04A3ADA}">
      <dgm:prSet/>
      <dgm:spPr/>
      <dgm:t>
        <a:bodyPr/>
        <a:lstStyle/>
        <a:p>
          <a:endParaRPr lang="en-US"/>
        </a:p>
      </dgm:t>
    </dgm:pt>
    <dgm:pt modelId="{045A3E88-BC04-4759-B246-35C00876E8CE}" type="sibTrans" cxnId="{281EFF53-218F-4081-9E14-66DDD04A3ADA}">
      <dgm:prSet/>
      <dgm:spPr/>
      <dgm:t>
        <a:bodyPr/>
        <a:lstStyle/>
        <a:p>
          <a:endParaRPr lang="en-US"/>
        </a:p>
      </dgm:t>
    </dgm:pt>
    <dgm:pt modelId="{0FD95977-5054-44A0-9016-DF73547FAC4B}" type="pres">
      <dgm:prSet presAssocID="{B38EFDC1-C60C-4D83-91F6-AE417A890B24}" presName="linearFlow" presStyleCnt="0">
        <dgm:presLayoutVars>
          <dgm:dir/>
          <dgm:animLvl val="lvl"/>
          <dgm:resizeHandles val="exact"/>
        </dgm:presLayoutVars>
      </dgm:prSet>
      <dgm:spPr/>
    </dgm:pt>
    <dgm:pt modelId="{20C42660-6EA4-4BDB-AB54-0CDA0718B459}" type="pres">
      <dgm:prSet presAssocID="{8AC8E806-591A-492F-BC5D-89228728856C}" presName="composite" presStyleCnt="0"/>
      <dgm:spPr/>
    </dgm:pt>
    <dgm:pt modelId="{32564CF5-159B-4328-AFDD-6A145B30110A}" type="pres">
      <dgm:prSet presAssocID="{8AC8E806-591A-492F-BC5D-89228728856C}" presName="parentText" presStyleLbl="alignNode1" presStyleIdx="0" presStyleCnt="3">
        <dgm:presLayoutVars>
          <dgm:chMax val="1"/>
          <dgm:bulletEnabled val="1"/>
        </dgm:presLayoutVars>
      </dgm:prSet>
      <dgm:spPr/>
      <dgm:t>
        <a:bodyPr/>
        <a:lstStyle/>
        <a:p>
          <a:endParaRPr lang="en-US"/>
        </a:p>
      </dgm:t>
    </dgm:pt>
    <dgm:pt modelId="{4D98C5D2-D97D-4A7A-84EF-6A1BA4D6D010}" type="pres">
      <dgm:prSet presAssocID="{8AC8E806-591A-492F-BC5D-89228728856C}" presName="descendantText" presStyleLbl="alignAcc1" presStyleIdx="0" presStyleCnt="3">
        <dgm:presLayoutVars>
          <dgm:bulletEnabled val="1"/>
        </dgm:presLayoutVars>
      </dgm:prSet>
      <dgm:spPr/>
      <dgm:t>
        <a:bodyPr/>
        <a:lstStyle/>
        <a:p>
          <a:endParaRPr lang="en-US"/>
        </a:p>
      </dgm:t>
    </dgm:pt>
    <dgm:pt modelId="{2F3FA582-5506-484B-A39A-A1F33F4A9592}" type="pres">
      <dgm:prSet presAssocID="{18EC8764-3367-4FC9-BFA9-3BB3C3840768}" presName="sp" presStyleCnt="0"/>
      <dgm:spPr/>
    </dgm:pt>
    <dgm:pt modelId="{B0585509-ED4D-4884-8E58-09106C7A64A7}" type="pres">
      <dgm:prSet presAssocID="{1E5354CD-F17D-4391-8B28-E00D8F5F2074}" presName="composite" presStyleCnt="0"/>
      <dgm:spPr/>
    </dgm:pt>
    <dgm:pt modelId="{FE56B03F-53C5-4F8A-BDF4-1CAD241A75B8}" type="pres">
      <dgm:prSet presAssocID="{1E5354CD-F17D-4391-8B28-E00D8F5F2074}" presName="parentText" presStyleLbl="alignNode1" presStyleIdx="1" presStyleCnt="3">
        <dgm:presLayoutVars>
          <dgm:chMax val="1"/>
          <dgm:bulletEnabled val="1"/>
        </dgm:presLayoutVars>
      </dgm:prSet>
      <dgm:spPr/>
    </dgm:pt>
    <dgm:pt modelId="{2EEE54FB-69B6-475F-BDBE-B30FCF06DBD8}" type="pres">
      <dgm:prSet presAssocID="{1E5354CD-F17D-4391-8B28-E00D8F5F2074}" presName="descendantText" presStyleLbl="alignAcc1" presStyleIdx="1" presStyleCnt="3">
        <dgm:presLayoutVars>
          <dgm:bulletEnabled val="1"/>
        </dgm:presLayoutVars>
      </dgm:prSet>
      <dgm:spPr/>
      <dgm:t>
        <a:bodyPr/>
        <a:lstStyle/>
        <a:p>
          <a:endParaRPr lang="en-US"/>
        </a:p>
      </dgm:t>
    </dgm:pt>
    <dgm:pt modelId="{A6DE895E-7C15-4E3E-95B6-D85EEA928D2D}" type="pres">
      <dgm:prSet presAssocID="{BF99EF2C-1BBF-4A4E-86EF-73C09F9CB1DA}" presName="sp" presStyleCnt="0"/>
      <dgm:spPr/>
    </dgm:pt>
    <dgm:pt modelId="{37D065AD-65F2-44C7-9507-363E6D6AB0C6}" type="pres">
      <dgm:prSet presAssocID="{29F3B5E7-D8A4-4C8A-84BF-FF111ADC0881}" presName="composite" presStyleCnt="0"/>
      <dgm:spPr/>
    </dgm:pt>
    <dgm:pt modelId="{DB07FE65-2EB7-4EB7-A285-4067F2EE85D5}" type="pres">
      <dgm:prSet presAssocID="{29F3B5E7-D8A4-4C8A-84BF-FF111ADC0881}" presName="parentText" presStyleLbl="alignNode1" presStyleIdx="2" presStyleCnt="3">
        <dgm:presLayoutVars>
          <dgm:chMax val="1"/>
          <dgm:bulletEnabled val="1"/>
        </dgm:presLayoutVars>
      </dgm:prSet>
      <dgm:spPr/>
    </dgm:pt>
    <dgm:pt modelId="{38FCD584-4873-41AE-A8A7-A76848770575}" type="pres">
      <dgm:prSet presAssocID="{29F3B5E7-D8A4-4C8A-84BF-FF111ADC0881}" presName="descendantText" presStyleLbl="alignAcc1" presStyleIdx="2" presStyleCnt="3">
        <dgm:presLayoutVars>
          <dgm:bulletEnabled val="1"/>
        </dgm:presLayoutVars>
      </dgm:prSet>
      <dgm:spPr/>
      <dgm:t>
        <a:bodyPr/>
        <a:lstStyle/>
        <a:p>
          <a:endParaRPr lang="en-US"/>
        </a:p>
      </dgm:t>
    </dgm:pt>
  </dgm:ptLst>
  <dgm:cxnLst>
    <dgm:cxn modelId="{048199D5-C880-459B-82FD-CD62B54CB480}" srcId="{8AC8E806-591A-492F-BC5D-89228728856C}" destId="{CF5FD618-96AC-40F5-A5B8-D80BFD417FA8}" srcOrd="0" destOrd="0" parTransId="{2E8DD751-93E4-4ACA-80AC-B29612C878DE}" sibTransId="{BB27F4DE-BE37-4E15-9529-112F780906B3}"/>
    <dgm:cxn modelId="{5144F331-5F8F-4CCC-B617-D77DBDD5B9E7}" type="presOf" srcId="{1E5354CD-F17D-4391-8B28-E00D8F5F2074}" destId="{FE56B03F-53C5-4F8A-BDF4-1CAD241A75B8}" srcOrd="0" destOrd="0" presId="urn:microsoft.com/office/officeart/2005/8/layout/chevron2"/>
    <dgm:cxn modelId="{A78AF39F-B484-4FBB-A33F-41E0FD4794B9}" type="presOf" srcId="{3CE35BF1-703E-466A-BB1C-ED9C0DA1C4DB}" destId="{2EEE54FB-69B6-475F-BDBE-B30FCF06DBD8}" srcOrd="0" destOrd="0" presId="urn:microsoft.com/office/officeart/2005/8/layout/chevron2"/>
    <dgm:cxn modelId="{C97ABEDA-37FA-4B30-BDCC-EC56A2CAA7F3}" srcId="{1E5354CD-F17D-4391-8B28-E00D8F5F2074}" destId="{3CE35BF1-703E-466A-BB1C-ED9C0DA1C4DB}" srcOrd="0" destOrd="0" parTransId="{E3AB412F-D2F5-4ED0-8A70-8C2F4BAC657F}" sibTransId="{C7BB1BB1-D70F-427E-91C2-7FB614AA2F4A}"/>
    <dgm:cxn modelId="{84957E78-DC1F-4833-833A-594EA2560604}" srcId="{B38EFDC1-C60C-4D83-91F6-AE417A890B24}" destId="{8AC8E806-591A-492F-BC5D-89228728856C}" srcOrd="0" destOrd="0" parTransId="{D06FBA67-DE21-4E06-ADD2-C855C0C8768C}" sibTransId="{18EC8764-3367-4FC9-BFA9-3BB3C3840768}"/>
    <dgm:cxn modelId="{32B01F45-39F1-4197-824D-D6337E17C523}" type="presOf" srcId="{29F3B5E7-D8A4-4C8A-84BF-FF111ADC0881}" destId="{DB07FE65-2EB7-4EB7-A285-4067F2EE85D5}" srcOrd="0" destOrd="0" presId="urn:microsoft.com/office/officeart/2005/8/layout/chevron2"/>
    <dgm:cxn modelId="{DBC1EF88-3E51-46B4-9E27-8A3AA17CEDC0}" type="presOf" srcId="{8AC8E806-591A-492F-BC5D-89228728856C}" destId="{32564CF5-159B-4328-AFDD-6A145B30110A}" srcOrd="0" destOrd="0" presId="urn:microsoft.com/office/officeart/2005/8/layout/chevron2"/>
    <dgm:cxn modelId="{83231612-80B7-4004-80B4-E2526F4CD772}" type="presOf" srcId="{CF5FD618-96AC-40F5-A5B8-D80BFD417FA8}" destId="{4D98C5D2-D97D-4A7A-84EF-6A1BA4D6D010}" srcOrd="0" destOrd="0" presId="urn:microsoft.com/office/officeart/2005/8/layout/chevron2"/>
    <dgm:cxn modelId="{5B110A5A-A932-41DF-97DC-5E5BD16374FE}" type="presOf" srcId="{694E22E9-E501-4111-AD50-BBA666173A0C}" destId="{38FCD584-4873-41AE-A8A7-A76848770575}" srcOrd="0" destOrd="0" presId="urn:microsoft.com/office/officeart/2005/8/layout/chevron2"/>
    <dgm:cxn modelId="{281EFF53-218F-4081-9E14-66DDD04A3ADA}" srcId="{29F3B5E7-D8A4-4C8A-84BF-FF111ADC0881}" destId="{694E22E9-E501-4111-AD50-BBA666173A0C}" srcOrd="0" destOrd="0" parTransId="{50E76B87-22B1-45B5-A491-161FC6F5972F}" sibTransId="{045A3E88-BC04-4759-B246-35C00876E8CE}"/>
    <dgm:cxn modelId="{A5B8B218-3B15-404B-B27F-934F1F2A6441}" type="presOf" srcId="{B38EFDC1-C60C-4D83-91F6-AE417A890B24}" destId="{0FD95977-5054-44A0-9016-DF73547FAC4B}" srcOrd="0" destOrd="0" presId="urn:microsoft.com/office/officeart/2005/8/layout/chevron2"/>
    <dgm:cxn modelId="{7FED89F8-3E1C-48CB-9B98-FBF6F79B445E}" srcId="{B38EFDC1-C60C-4D83-91F6-AE417A890B24}" destId="{1E5354CD-F17D-4391-8B28-E00D8F5F2074}" srcOrd="1" destOrd="0" parTransId="{C6BE78DF-3971-4906-908A-C4E75B36B809}" sibTransId="{BF99EF2C-1BBF-4A4E-86EF-73C09F9CB1DA}"/>
    <dgm:cxn modelId="{FA92B60A-5125-4C41-89A3-60ECA4D3E2CC}" srcId="{B38EFDC1-C60C-4D83-91F6-AE417A890B24}" destId="{29F3B5E7-D8A4-4C8A-84BF-FF111ADC0881}" srcOrd="2" destOrd="0" parTransId="{631533AD-EB66-451C-A526-B7C8C73001B9}" sibTransId="{21633E67-FAAF-4A88-9C49-2E66ADDBCC65}"/>
    <dgm:cxn modelId="{B858B832-2D47-4F95-8FF1-A14F290881F6}" type="presParOf" srcId="{0FD95977-5054-44A0-9016-DF73547FAC4B}" destId="{20C42660-6EA4-4BDB-AB54-0CDA0718B459}" srcOrd="0" destOrd="0" presId="urn:microsoft.com/office/officeart/2005/8/layout/chevron2"/>
    <dgm:cxn modelId="{30D927B2-202E-429D-A975-B3CA1E9D5F97}" type="presParOf" srcId="{20C42660-6EA4-4BDB-AB54-0CDA0718B459}" destId="{32564CF5-159B-4328-AFDD-6A145B30110A}" srcOrd="0" destOrd="0" presId="urn:microsoft.com/office/officeart/2005/8/layout/chevron2"/>
    <dgm:cxn modelId="{8472ABFB-15E1-4AE5-8FFF-A8C9EBB434BB}" type="presParOf" srcId="{20C42660-6EA4-4BDB-AB54-0CDA0718B459}" destId="{4D98C5D2-D97D-4A7A-84EF-6A1BA4D6D010}" srcOrd="1" destOrd="0" presId="urn:microsoft.com/office/officeart/2005/8/layout/chevron2"/>
    <dgm:cxn modelId="{449FE72D-2340-42F5-9D1A-DA18C8DB8626}" type="presParOf" srcId="{0FD95977-5054-44A0-9016-DF73547FAC4B}" destId="{2F3FA582-5506-484B-A39A-A1F33F4A9592}" srcOrd="1" destOrd="0" presId="urn:microsoft.com/office/officeart/2005/8/layout/chevron2"/>
    <dgm:cxn modelId="{686D5050-F2D0-4CA3-A93F-147E7A4DEE5E}" type="presParOf" srcId="{0FD95977-5054-44A0-9016-DF73547FAC4B}" destId="{B0585509-ED4D-4884-8E58-09106C7A64A7}" srcOrd="2" destOrd="0" presId="urn:microsoft.com/office/officeart/2005/8/layout/chevron2"/>
    <dgm:cxn modelId="{3E15FD5E-C0BD-447C-90B3-6E6D10A0E46E}" type="presParOf" srcId="{B0585509-ED4D-4884-8E58-09106C7A64A7}" destId="{FE56B03F-53C5-4F8A-BDF4-1CAD241A75B8}" srcOrd="0" destOrd="0" presId="urn:microsoft.com/office/officeart/2005/8/layout/chevron2"/>
    <dgm:cxn modelId="{FC17477E-BCA4-4A2E-8FEC-4A240BA131DA}" type="presParOf" srcId="{B0585509-ED4D-4884-8E58-09106C7A64A7}" destId="{2EEE54FB-69B6-475F-BDBE-B30FCF06DBD8}" srcOrd="1" destOrd="0" presId="urn:microsoft.com/office/officeart/2005/8/layout/chevron2"/>
    <dgm:cxn modelId="{196BA0E5-4E32-4CC8-A915-B8D2E8B3DDC6}" type="presParOf" srcId="{0FD95977-5054-44A0-9016-DF73547FAC4B}" destId="{A6DE895E-7C15-4E3E-95B6-D85EEA928D2D}" srcOrd="3" destOrd="0" presId="urn:microsoft.com/office/officeart/2005/8/layout/chevron2"/>
    <dgm:cxn modelId="{5B9F47CE-B832-4C76-BFC9-A08EE80DFF30}" type="presParOf" srcId="{0FD95977-5054-44A0-9016-DF73547FAC4B}" destId="{37D065AD-65F2-44C7-9507-363E6D6AB0C6}" srcOrd="4" destOrd="0" presId="urn:microsoft.com/office/officeart/2005/8/layout/chevron2"/>
    <dgm:cxn modelId="{C8BCF4A0-7EF5-42A6-B050-18F9E0EC001D}" type="presParOf" srcId="{37D065AD-65F2-44C7-9507-363E6D6AB0C6}" destId="{DB07FE65-2EB7-4EB7-A285-4067F2EE85D5}" srcOrd="0" destOrd="0" presId="urn:microsoft.com/office/officeart/2005/8/layout/chevron2"/>
    <dgm:cxn modelId="{6185204B-0A12-47D8-80ED-D9F914A21694}" type="presParOf" srcId="{37D065AD-65F2-44C7-9507-363E6D6AB0C6}" destId="{38FCD584-4873-41AE-A8A7-A7684877057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64CF5-159B-4328-AFDD-6A145B30110A}">
      <dsp:nvSpPr>
        <dsp:cNvPr id="0" name=""/>
        <dsp:cNvSpPr/>
      </dsp:nvSpPr>
      <dsp:spPr>
        <a:xfrm rot="5400000">
          <a:off x="-243998" y="245734"/>
          <a:ext cx="1626654" cy="11386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 </a:t>
          </a:r>
          <a:endParaRPr lang="en-US" sz="3200" kern="1200" dirty="0"/>
        </a:p>
      </dsp:txBody>
      <dsp:txXfrm rot="-5400000">
        <a:off x="1" y="571065"/>
        <a:ext cx="1138657" cy="487997"/>
      </dsp:txXfrm>
    </dsp:sp>
    <dsp:sp modelId="{4D98C5D2-D97D-4A7A-84EF-6A1BA4D6D010}">
      <dsp:nvSpPr>
        <dsp:cNvPr id="0" name=""/>
        <dsp:cNvSpPr/>
      </dsp:nvSpPr>
      <dsp:spPr>
        <a:xfrm rot="5400000">
          <a:off x="3583966" y="-2443571"/>
          <a:ext cx="1057325" cy="59479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smtClean="0"/>
            <a:t>Core </a:t>
          </a:r>
          <a:endParaRPr lang="en-US" sz="3900" kern="1200" dirty="0"/>
        </a:p>
      </dsp:txBody>
      <dsp:txXfrm rot="-5400000">
        <a:off x="1138658" y="53351"/>
        <a:ext cx="5896328" cy="954097"/>
      </dsp:txXfrm>
    </dsp:sp>
    <dsp:sp modelId="{FE56B03F-53C5-4F8A-BDF4-1CAD241A75B8}">
      <dsp:nvSpPr>
        <dsp:cNvPr id="0" name=""/>
        <dsp:cNvSpPr/>
      </dsp:nvSpPr>
      <dsp:spPr>
        <a:xfrm rot="5400000">
          <a:off x="-243998" y="1678571"/>
          <a:ext cx="1626654" cy="11386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 </a:t>
          </a:r>
          <a:endParaRPr lang="en-US" sz="3200" kern="1200" dirty="0"/>
        </a:p>
      </dsp:txBody>
      <dsp:txXfrm rot="-5400000">
        <a:off x="1" y="2003902"/>
        <a:ext cx="1138657" cy="487997"/>
      </dsp:txXfrm>
    </dsp:sp>
    <dsp:sp modelId="{2EEE54FB-69B6-475F-BDBE-B30FCF06DBD8}">
      <dsp:nvSpPr>
        <dsp:cNvPr id="0" name=""/>
        <dsp:cNvSpPr/>
      </dsp:nvSpPr>
      <dsp:spPr>
        <a:xfrm rot="5400000">
          <a:off x="3583966" y="-1010735"/>
          <a:ext cx="1057325" cy="59479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smtClean="0"/>
            <a:t>Modules</a:t>
          </a:r>
          <a:endParaRPr lang="en-US" sz="3900" kern="1200" dirty="0"/>
        </a:p>
      </dsp:txBody>
      <dsp:txXfrm rot="-5400000">
        <a:off x="1138658" y="1486187"/>
        <a:ext cx="5896328" cy="954097"/>
      </dsp:txXfrm>
    </dsp:sp>
    <dsp:sp modelId="{DB07FE65-2EB7-4EB7-A285-4067F2EE85D5}">
      <dsp:nvSpPr>
        <dsp:cNvPr id="0" name=""/>
        <dsp:cNvSpPr/>
      </dsp:nvSpPr>
      <dsp:spPr>
        <a:xfrm rot="5400000">
          <a:off x="-243998" y="3111407"/>
          <a:ext cx="1626654" cy="11386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 </a:t>
          </a:r>
          <a:endParaRPr lang="en-US" sz="3200" kern="1200" dirty="0"/>
        </a:p>
      </dsp:txBody>
      <dsp:txXfrm rot="-5400000">
        <a:off x="1" y="3436738"/>
        <a:ext cx="1138657" cy="487997"/>
      </dsp:txXfrm>
    </dsp:sp>
    <dsp:sp modelId="{38FCD584-4873-41AE-A8A7-A76848770575}">
      <dsp:nvSpPr>
        <dsp:cNvPr id="0" name=""/>
        <dsp:cNvSpPr/>
      </dsp:nvSpPr>
      <dsp:spPr>
        <a:xfrm rot="5400000">
          <a:off x="3583966" y="422100"/>
          <a:ext cx="1057325" cy="59479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smtClean="0"/>
            <a:t>Implementations</a:t>
          </a:r>
          <a:endParaRPr lang="en-US" sz="3900" kern="1200" dirty="0"/>
        </a:p>
      </dsp:txBody>
      <dsp:txXfrm rot="-5400000">
        <a:off x="1138658" y="2919022"/>
        <a:ext cx="5896328" cy="9540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A6E99-B8F6-48EC-808B-B1D1B1EDBABF}"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A6E99-B8F6-48EC-808B-B1D1B1EDBABF}"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BA6E99-B8F6-48EC-808B-B1D1B1EDBABF}"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BA6E99-B8F6-48EC-808B-B1D1B1EDBABF}" type="datetimeFigureOut">
              <a:rPr lang="en-US" smtClean="0"/>
              <a:pPr/>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A6E99-B8F6-48EC-808B-B1D1B1EDBABF}" type="datetimeFigureOut">
              <a:rPr lang="en-US" smtClean="0"/>
              <a:pPr/>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A6E99-B8F6-48EC-808B-B1D1B1EDBABF}" type="datetimeFigureOut">
              <a:rPr lang="en-US" smtClean="0"/>
              <a:pPr/>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A6E99-B8F6-48EC-808B-B1D1B1EDBABF}"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A6E99-B8F6-48EC-808B-B1D1B1EDBABF}"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EA37-111B-4BDD-ABA9-86B89F3DAF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A6E99-B8F6-48EC-808B-B1D1B1EDBABF}" type="datetimeFigureOut">
              <a:rPr lang="en-US" smtClean="0"/>
              <a:pPr/>
              <a:t>10/7/2014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BEA37-111B-4BDD-ABA9-86B89F3DAF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test-motech.readthedocs.org/en/latest/index.html" TargetMode="External"/><Relationship Id="rId2" Type="http://schemas.openxmlformats.org/officeDocument/2006/relationships/hyperlink" Target="http://www.motechproject.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509" y="1066800"/>
            <a:ext cx="6248400" cy="1143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7" y="3276600"/>
            <a:ext cx="8915400" cy="34290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51470"/>
            <a:ext cx="2352675" cy="30727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re_arch.png"/>
          <p:cNvPicPr>
            <a:picLocks noGrp="1" noChangeAspect="1"/>
          </p:cNvPicPr>
          <p:nvPr>
            <p:ph idx="1"/>
          </p:nvPr>
        </p:nvPicPr>
        <p:blipFill>
          <a:blip r:embed="rId2"/>
          <a:stretch>
            <a:fillRect/>
          </a:stretch>
        </p:blipFill>
        <p:spPr>
          <a:xfrm>
            <a:off x="152400" y="533400"/>
            <a:ext cx="8686800" cy="6120332"/>
          </a:xfrm>
        </p:spPr>
      </p:pic>
    </p:spTree>
    <p:extLst>
      <p:ext uri="{BB962C8B-B14F-4D97-AF65-F5344CB8AC3E}">
        <p14:creationId xmlns:p14="http://schemas.microsoft.com/office/powerpoint/2010/main" val="626853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accent1">
                    <a:lumMod val="75000"/>
                  </a:schemeClr>
                </a:solidFill>
              </a:rPr>
              <a:t>MoTeCH</a:t>
            </a:r>
            <a:r>
              <a:rPr lang="en-US" sz="4000" b="1" dirty="0" smtClean="0">
                <a:solidFill>
                  <a:schemeClr val="accent1">
                    <a:lumMod val="75000"/>
                  </a:schemeClr>
                </a:solidFill>
              </a:rPr>
              <a:t> Architecture</a:t>
            </a:r>
            <a:endParaRPr lang="en-US" sz="4000"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b="1" dirty="0" smtClean="0"/>
              <a:t>Metrics: </a:t>
            </a:r>
          </a:p>
          <a:p>
            <a:pPr marL="400050" lvl="1" indent="0">
              <a:buNone/>
            </a:pPr>
            <a:r>
              <a:rPr lang="en-US" dirty="0" smtClean="0"/>
              <a:t>Displays </a:t>
            </a:r>
            <a:r>
              <a:rPr lang="en-US" dirty="0"/>
              <a:t>web site metrics using logging and the open source tools </a:t>
            </a:r>
            <a:r>
              <a:rPr lang="en-US" dirty="0" err="1"/>
              <a:t>StatsD</a:t>
            </a:r>
            <a:r>
              <a:rPr lang="en-US" dirty="0"/>
              <a:t> and </a:t>
            </a:r>
            <a:r>
              <a:rPr lang="en-US" dirty="0" err="1"/>
              <a:t>Graphite</a:t>
            </a:r>
            <a:r>
              <a:rPr lang="en-US" b="1" i="1" dirty="0" err="1"/>
              <a:t>Scheduler</a:t>
            </a:r>
            <a:endParaRPr lang="en-US" b="1" dirty="0"/>
          </a:p>
          <a:p>
            <a:pPr marL="400050" lvl="1" indent="0">
              <a:buNone/>
            </a:pPr>
            <a:r>
              <a:rPr lang="en-US" dirty="0"/>
              <a:t>Publishes events on a schedule, using the open source Quartz engine.</a:t>
            </a:r>
          </a:p>
          <a:p>
            <a:r>
              <a:rPr lang="en-US" b="1" dirty="0" smtClean="0"/>
              <a:t>SMS: </a:t>
            </a:r>
            <a:endParaRPr lang="en-US" b="1" dirty="0"/>
          </a:p>
          <a:p>
            <a:pPr marL="400050" lvl="1" indent="0">
              <a:buNone/>
            </a:pPr>
            <a:r>
              <a:rPr lang="en-US" dirty="0"/>
              <a:t>Provides a basic specification for integrating the </a:t>
            </a:r>
            <a:r>
              <a:rPr lang="en-US" dirty="0" err="1" smtClean="0"/>
              <a:t>MoTeCH</a:t>
            </a:r>
            <a:r>
              <a:rPr lang="en-US" dirty="0" smtClean="0"/>
              <a:t> </a:t>
            </a:r>
            <a:r>
              <a:rPr lang="en-US" dirty="0"/>
              <a:t>platform with an SMS provider to send/receive SMS messages</a:t>
            </a:r>
          </a:p>
          <a:p>
            <a:r>
              <a:rPr lang="en-US" b="1" dirty="0" smtClean="0"/>
              <a:t>Tasks</a:t>
            </a:r>
            <a:r>
              <a:rPr lang="en-US" b="1" i="1" dirty="0" smtClean="0"/>
              <a:t>: </a:t>
            </a:r>
            <a:endParaRPr lang="en-US" b="1" dirty="0"/>
          </a:p>
          <a:p>
            <a:pPr marL="400050" lvl="1" indent="0">
              <a:buNone/>
            </a:pPr>
            <a:r>
              <a:rPr lang="en-US" dirty="0"/>
              <a:t>Responds to specified triggers; for example, a task can be set to enroll a patient in an alerts schedule in response to an incoming SMS message with a particular subject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13000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rPr>
              <a:t>Core </a:t>
            </a:r>
            <a:r>
              <a:rPr lang="en-US" sz="4000" b="1" dirty="0" smtClean="0">
                <a:solidFill>
                  <a:schemeClr val="accent1">
                    <a:lumMod val="75000"/>
                  </a:schemeClr>
                </a:solidFill>
              </a:rPr>
              <a:t>Architecture</a:t>
            </a:r>
            <a:endParaRPr lang="en-US" sz="4000" dirty="0">
              <a:solidFill>
                <a:schemeClr val="accent1">
                  <a:lumMod val="75000"/>
                </a:schemeClr>
              </a:solidFill>
            </a:endParaRPr>
          </a:p>
        </p:txBody>
      </p:sp>
      <p:graphicFrame>
        <p:nvGraphicFramePr>
          <p:cNvPr id="5" name="Diagram 4"/>
          <p:cNvGraphicFramePr/>
          <p:nvPr>
            <p:extLst>
              <p:ext uri="{D42A27DB-BD31-4B8C-83A1-F6EECF244321}">
                <p14:modId xmlns:p14="http://schemas.microsoft.com/office/powerpoint/2010/main" val="96636549"/>
              </p:ext>
            </p:extLst>
          </p:nvPr>
        </p:nvGraphicFramePr>
        <p:xfrm>
          <a:off x="914400" y="1676400"/>
          <a:ext cx="7086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Core Architecture  (Continued)</a:t>
            </a:r>
            <a:endParaRPr lang="en-US" sz="4000"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67000"/>
            <a:ext cx="8915400" cy="4191000"/>
          </a:xfrm>
        </p:spPr>
      </p:pic>
      <p:sp>
        <p:nvSpPr>
          <p:cNvPr id="3" name="TextBox 2"/>
          <p:cNvSpPr txBox="1"/>
          <p:nvPr/>
        </p:nvSpPr>
        <p:spPr>
          <a:xfrm>
            <a:off x="228600" y="1367135"/>
            <a:ext cx="8959247" cy="1015663"/>
          </a:xfrm>
          <a:prstGeom prst="rect">
            <a:avLst/>
          </a:prstGeom>
          <a:noFill/>
        </p:spPr>
        <p:txBody>
          <a:bodyPr wrap="none" rtlCol="0">
            <a:spAutoFit/>
          </a:bodyPr>
          <a:lstStyle/>
          <a:p>
            <a:r>
              <a:rPr lang="en-US" sz="2000" dirty="0" err="1" smtClean="0"/>
              <a:t>MoTeCH</a:t>
            </a:r>
            <a:r>
              <a:rPr lang="en-US" sz="2000" dirty="0" smtClean="0"/>
              <a:t> </a:t>
            </a:r>
            <a:r>
              <a:rPr lang="en-US" sz="2000" dirty="0"/>
              <a:t>is designed to be horizontally scalable with multiple </a:t>
            </a:r>
            <a:r>
              <a:rPr lang="en-US" sz="2000" dirty="0" err="1" smtClean="0"/>
              <a:t>MoTeCHs</a:t>
            </a:r>
            <a:r>
              <a:rPr lang="en-US" sz="2000" dirty="0" smtClean="0"/>
              <a:t> </a:t>
            </a:r>
            <a:r>
              <a:rPr lang="en-US" sz="2000" dirty="0"/>
              <a:t>all acting </a:t>
            </a:r>
            <a:r>
              <a:rPr lang="en-US" sz="2000" dirty="0" smtClean="0"/>
              <a:t>as</a:t>
            </a:r>
          </a:p>
          <a:p>
            <a:r>
              <a:rPr lang="en-US" sz="2000" dirty="0" smtClean="0"/>
              <a:t> workers </a:t>
            </a:r>
            <a:r>
              <a:rPr lang="en-US" sz="2000" dirty="0"/>
              <a:t>connecting to the same message queue. </a:t>
            </a:r>
            <a:r>
              <a:rPr lang="en-US" sz="2000" dirty="0" smtClean="0"/>
              <a:t>The </a:t>
            </a:r>
            <a:r>
              <a:rPr lang="en-US" sz="2000" dirty="0" err="1"/>
              <a:t>CouchDB</a:t>
            </a:r>
            <a:r>
              <a:rPr lang="en-US" sz="2000" dirty="0"/>
              <a:t> is a shared resource </a:t>
            </a:r>
            <a:endParaRPr lang="en-US" sz="2000" dirty="0" smtClean="0"/>
          </a:p>
          <a:p>
            <a:r>
              <a:rPr lang="en-US" sz="2000" dirty="0" smtClean="0"/>
              <a:t>as </a:t>
            </a:r>
            <a:r>
              <a:rPr lang="en-US" sz="2000" dirty="0"/>
              <a:t>is the </a:t>
            </a:r>
            <a:r>
              <a:rPr lang="en-US" sz="2000" dirty="0" smtClean="0"/>
              <a:t>scheduler </a:t>
            </a:r>
            <a:r>
              <a:rPr lang="en-US" sz="2000" dirty="0"/>
              <a:t>- both are able to be clustered to serve higher loads</a:t>
            </a:r>
            <a:r>
              <a:rPr lang="en-US" sz="2000" dirty="0" smtClean="0"/>
              <a:t>.</a:t>
            </a:r>
            <a:endParaRPr lang="en-US" sz="2000" dirty="0"/>
          </a:p>
        </p:txBody>
      </p:sp>
    </p:spTree>
    <p:extLst>
      <p:ext uri="{BB962C8B-B14F-4D97-AF65-F5344CB8AC3E}">
        <p14:creationId xmlns:p14="http://schemas.microsoft.com/office/powerpoint/2010/main" val="988924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Core Architecture</a:t>
            </a:r>
            <a:r>
              <a:rPr lang="en-US" sz="4000" b="1" dirty="0">
                <a:solidFill>
                  <a:schemeClr val="accent1">
                    <a:lumMod val="75000"/>
                  </a:schemeClr>
                </a:solidFill>
              </a:rPr>
              <a:t> (Continued)</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v"/>
            </a:pPr>
            <a:r>
              <a:rPr lang="en-US" sz="3800" b="1" dirty="0" smtClean="0"/>
              <a:t>Core Layer</a:t>
            </a:r>
          </a:p>
          <a:p>
            <a:endParaRPr lang="en-US" dirty="0" smtClean="0"/>
          </a:p>
          <a:p>
            <a:pPr lvl="1">
              <a:buFont typeface="Wingdings" pitchFamily="2" charset="2"/>
              <a:buChar char="Ø"/>
            </a:pPr>
            <a:r>
              <a:rPr lang="en-US" dirty="0" smtClean="0"/>
              <a:t>It </a:t>
            </a:r>
            <a:r>
              <a:rPr lang="en-US" dirty="0"/>
              <a:t>wraps several well known open source systems and augments and exposes their features to the layers above it. </a:t>
            </a:r>
            <a:endParaRPr lang="en-US" dirty="0" smtClean="0"/>
          </a:p>
          <a:p>
            <a:pPr lvl="1">
              <a:buFont typeface="Wingdings" pitchFamily="2" charset="2"/>
              <a:buChar char="Ø"/>
            </a:pPr>
            <a:r>
              <a:rPr lang="en-US" dirty="0" smtClean="0"/>
              <a:t>The </a:t>
            </a:r>
            <a:r>
              <a:rPr lang="en-US" dirty="0"/>
              <a:t>main functions at the core layer are to wrap </a:t>
            </a:r>
            <a:r>
              <a:rPr lang="en-US" dirty="0" err="1"/>
              <a:t>ActiveMQ</a:t>
            </a:r>
            <a:r>
              <a:rPr lang="en-US" dirty="0"/>
              <a:t> (which provides the message queue) and present an internal pub/sub like event interface to the module and implementation layers</a:t>
            </a:r>
            <a:r>
              <a:rPr lang="en-US" dirty="0" smtClean="0"/>
              <a:t>.</a:t>
            </a:r>
          </a:p>
          <a:p>
            <a:pPr lvl="1">
              <a:buFont typeface="Wingdings" pitchFamily="2" charset="2"/>
              <a:buChar char="Ø"/>
            </a:pPr>
            <a:r>
              <a:rPr lang="en-US" dirty="0" smtClean="0"/>
              <a:t> </a:t>
            </a:r>
            <a:r>
              <a:rPr lang="en-US" dirty="0"/>
              <a:t>The core also provides a module loading environment (</a:t>
            </a:r>
            <a:r>
              <a:rPr lang="en-US" dirty="0" err="1"/>
              <a:t>OSGi</a:t>
            </a:r>
            <a:r>
              <a:rPr lang="en-US" dirty="0"/>
              <a:t>) an interface to the scheduler and access to the database(</a:t>
            </a:r>
            <a:r>
              <a:rPr lang="en-US" dirty="0" err="1"/>
              <a:t>CouchDB</a:t>
            </a:r>
            <a:r>
              <a:rPr lang="en-US" dirty="0"/>
              <a:t>) </a:t>
            </a:r>
            <a:r>
              <a:rPr lang="en-US" dirty="0" smtClean="0"/>
              <a:t>.</a:t>
            </a:r>
            <a:endParaRPr lang="en-US" dirty="0"/>
          </a:p>
          <a:p>
            <a:endParaRPr lang="en-US" dirty="0"/>
          </a:p>
        </p:txBody>
      </p:sp>
    </p:spTree>
    <p:extLst>
      <p:ext uri="{BB962C8B-B14F-4D97-AF65-F5344CB8AC3E}">
        <p14:creationId xmlns:p14="http://schemas.microsoft.com/office/powerpoint/2010/main" val="922645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Core Architecture</a:t>
            </a:r>
            <a:r>
              <a:rPr lang="en-US" sz="4000" b="1" dirty="0">
                <a:solidFill>
                  <a:schemeClr val="accent1">
                    <a:lumMod val="75000"/>
                  </a:schemeClr>
                </a:solidFill>
              </a:rPr>
              <a:t> (Continued)</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US" sz="3800" b="1" dirty="0" smtClean="0"/>
              <a:t>Module </a:t>
            </a:r>
            <a:r>
              <a:rPr lang="en-US" sz="3800" b="1" dirty="0"/>
              <a:t>layer</a:t>
            </a:r>
            <a:r>
              <a:rPr lang="en-US" sz="3800" dirty="0"/>
              <a:t> </a:t>
            </a:r>
            <a:endParaRPr lang="en-US" sz="3800" dirty="0" smtClean="0"/>
          </a:p>
          <a:p>
            <a:endParaRPr lang="en-US" dirty="0" smtClean="0"/>
          </a:p>
          <a:p>
            <a:pPr lvl="1">
              <a:buFont typeface="Wingdings" pitchFamily="2" charset="2"/>
              <a:buChar char="Ø"/>
            </a:pPr>
            <a:r>
              <a:rPr lang="en-US" dirty="0" smtClean="0"/>
              <a:t>Its </a:t>
            </a:r>
            <a:r>
              <a:rPr lang="en-US" dirty="0"/>
              <a:t>a collection of reusable components that can be loaded into a </a:t>
            </a:r>
            <a:r>
              <a:rPr lang="en-US" dirty="0" err="1" smtClean="0"/>
              <a:t>MoTeCH</a:t>
            </a:r>
            <a:r>
              <a:rPr lang="en-US" dirty="0" smtClean="0"/>
              <a:t> </a:t>
            </a:r>
            <a:r>
              <a:rPr lang="en-US" dirty="0"/>
              <a:t>deployment. </a:t>
            </a:r>
            <a:endParaRPr lang="en-US" dirty="0" smtClean="0"/>
          </a:p>
          <a:p>
            <a:endParaRPr lang="en-US" dirty="0"/>
          </a:p>
          <a:p>
            <a:pPr>
              <a:buFont typeface="Wingdings" pitchFamily="2" charset="2"/>
              <a:buChar char="v"/>
            </a:pPr>
            <a:r>
              <a:rPr lang="en-US" sz="3800" b="1" dirty="0" smtClean="0"/>
              <a:t>Implementation layer</a:t>
            </a:r>
            <a:endParaRPr lang="en-US" sz="3800" dirty="0" smtClean="0"/>
          </a:p>
          <a:p>
            <a:endParaRPr lang="en-US" dirty="0" smtClean="0"/>
          </a:p>
          <a:p>
            <a:pPr lvl="1">
              <a:buFont typeface="Wingdings" pitchFamily="2" charset="2"/>
              <a:buChar char="Ø"/>
            </a:pPr>
            <a:r>
              <a:rPr lang="en-US" dirty="0" smtClean="0"/>
              <a:t>Its </a:t>
            </a:r>
            <a:r>
              <a:rPr lang="en-US" dirty="0"/>
              <a:t>a logical layer that contains implementation specific code. </a:t>
            </a:r>
            <a:endParaRPr lang="en-US" dirty="0" smtClean="0"/>
          </a:p>
          <a:p>
            <a:pPr lvl="1">
              <a:buFont typeface="Wingdings" pitchFamily="2" charset="2"/>
              <a:buChar char="Ø"/>
            </a:pPr>
            <a:r>
              <a:rPr lang="en-US" dirty="0" smtClean="0"/>
              <a:t>In </a:t>
            </a:r>
            <a:r>
              <a:rPr lang="en-US" dirty="0"/>
              <a:t>reality it is implemented exactly the same as a module only the logic contained within that module is only applicable to a single implementation.</a:t>
            </a:r>
          </a:p>
          <a:p>
            <a:endParaRPr lang="en-US" dirty="0"/>
          </a:p>
        </p:txBody>
      </p:sp>
    </p:spTree>
    <p:extLst>
      <p:ext uri="{BB962C8B-B14F-4D97-AF65-F5344CB8AC3E}">
        <p14:creationId xmlns:p14="http://schemas.microsoft.com/office/powerpoint/2010/main" val="368898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Modules</a:t>
            </a:r>
            <a:endParaRPr lang="en-US" sz="4000"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Modules within </a:t>
            </a:r>
            <a:r>
              <a:rPr lang="en-US" dirty="0" err="1" smtClean="0"/>
              <a:t>MoTeCH</a:t>
            </a:r>
            <a:r>
              <a:rPr lang="en-US" dirty="0" smtClean="0"/>
              <a:t> are </a:t>
            </a:r>
            <a:r>
              <a:rPr lang="en-US" dirty="0"/>
              <a:t>self-contained bits of functionality that are loaded into the server via the </a:t>
            </a:r>
            <a:r>
              <a:rPr lang="en-US" dirty="0" err="1"/>
              <a:t>OSGi</a:t>
            </a:r>
            <a:r>
              <a:rPr lang="en-US" dirty="0"/>
              <a:t> host. </a:t>
            </a:r>
            <a:endParaRPr lang="en-US" dirty="0" smtClean="0"/>
          </a:p>
          <a:p>
            <a:r>
              <a:rPr lang="en-US" dirty="0" smtClean="0"/>
              <a:t>They </a:t>
            </a:r>
            <a:r>
              <a:rPr lang="en-US" dirty="0"/>
              <a:t>interact with the core platform through its APIs and with other modules either through their service interfaces or by consuming their events. </a:t>
            </a:r>
            <a:endParaRPr lang="en-US" dirty="0" smtClean="0"/>
          </a:p>
          <a:p>
            <a:r>
              <a:rPr lang="en-US" dirty="0" smtClean="0"/>
              <a:t>They </a:t>
            </a:r>
            <a:r>
              <a:rPr lang="en-US" dirty="0"/>
              <a:t>can expose a service interface of their own as well as emit their own events. </a:t>
            </a:r>
            <a:endParaRPr lang="en-US" dirty="0" smtClean="0"/>
          </a:p>
          <a:p>
            <a:r>
              <a:rPr lang="en-US" dirty="0" smtClean="0"/>
              <a:t>They </a:t>
            </a:r>
            <a:r>
              <a:rPr lang="en-US" dirty="0"/>
              <a:t>may also register servlet controllers which allow them to respond to HTTP requests.</a:t>
            </a:r>
          </a:p>
          <a:p>
            <a:endParaRPr lang="en-US" dirty="0"/>
          </a:p>
          <a:p>
            <a:endParaRPr lang="en-US" dirty="0"/>
          </a:p>
        </p:txBody>
      </p:sp>
    </p:spTree>
    <p:extLst>
      <p:ext uri="{BB962C8B-B14F-4D97-AF65-F5344CB8AC3E}">
        <p14:creationId xmlns:p14="http://schemas.microsoft.com/office/powerpoint/2010/main" val="1705448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Stateless</a:t>
            </a:r>
            <a:endParaRPr lang="en-US" sz="4000" b="1" dirty="0">
              <a:solidFill>
                <a:schemeClr val="accent1">
                  <a:lumMod val="75000"/>
                </a:schemeClr>
              </a:solidFill>
            </a:endParaRPr>
          </a:p>
        </p:txBody>
      </p:sp>
      <p:sp>
        <p:nvSpPr>
          <p:cNvPr id="3" name="Content Placeholder 2"/>
          <p:cNvSpPr>
            <a:spLocks noGrp="1"/>
          </p:cNvSpPr>
          <p:nvPr>
            <p:ph idx="1"/>
          </p:nvPr>
        </p:nvSpPr>
        <p:spPr/>
        <p:txBody>
          <a:bodyPr>
            <a:normAutofit fontScale="92500"/>
          </a:bodyPr>
          <a:lstStyle/>
          <a:p>
            <a:r>
              <a:rPr lang="en-US" dirty="0"/>
              <a:t>A core design principle of the </a:t>
            </a:r>
            <a:r>
              <a:rPr lang="en-US" dirty="0" err="1" smtClean="0"/>
              <a:t>MoTeCH</a:t>
            </a:r>
            <a:r>
              <a:rPr lang="en-US" dirty="0" smtClean="0"/>
              <a:t> </a:t>
            </a:r>
            <a:r>
              <a:rPr lang="en-US" dirty="0"/>
              <a:t>platform is that the server should be stateless across requests to allow for horizontal scalability. </a:t>
            </a:r>
            <a:endParaRPr lang="en-US" dirty="0" smtClean="0"/>
          </a:p>
          <a:p>
            <a:r>
              <a:rPr lang="en-US" dirty="0" smtClean="0"/>
              <a:t>It </a:t>
            </a:r>
            <a:r>
              <a:rPr lang="en-US" dirty="0"/>
              <a:t>is expected that code running within the </a:t>
            </a:r>
            <a:r>
              <a:rPr lang="en-US" dirty="0" err="1" smtClean="0"/>
              <a:t>MoTeCH</a:t>
            </a:r>
            <a:r>
              <a:rPr lang="en-US" dirty="0" smtClean="0"/>
              <a:t> </a:t>
            </a:r>
            <a:r>
              <a:rPr lang="en-US" dirty="0"/>
              <a:t>server should perform a single action per request and then return. </a:t>
            </a:r>
            <a:endParaRPr lang="en-US" dirty="0" smtClean="0"/>
          </a:p>
          <a:p>
            <a:r>
              <a:rPr lang="en-US" dirty="0" smtClean="0"/>
              <a:t>The </a:t>
            </a:r>
            <a:r>
              <a:rPr lang="en-US" dirty="0"/>
              <a:t>module should never persist any state in memory and expect that state to be available to later requests.</a:t>
            </a:r>
          </a:p>
          <a:p>
            <a:endParaRPr lang="en-US" dirty="0"/>
          </a:p>
          <a:p>
            <a:endParaRPr lang="en-US" dirty="0"/>
          </a:p>
        </p:txBody>
      </p:sp>
    </p:spTree>
    <p:extLst>
      <p:ext uri="{BB962C8B-B14F-4D97-AF65-F5344CB8AC3E}">
        <p14:creationId xmlns:p14="http://schemas.microsoft.com/office/powerpoint/2010/main" val="3754568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4000" b="1" dirty="0" smtClean="0">
                <a:solidFill>
                  <a:schemeClr val="accent1">
                    <a:lumMod val="75000"/>
                  </a:schemeClr>
                </a:solidFill>
              </a:rPr>
              <a:t>Events</a:t>
            </a:r>
            <a:endParaRPr lang="en-US" sz="4000" b="1" dirty="0">
              <a:solidFill>
                <a:schemeClr val="accent1">
                  <a:lumMod val="75000"/>
                </a:schemeClr>
              </a:solidFill>
            </a:endParaRPr>
          </a:p>
        </p:txBody>
      </p:sp>
      <p:sp>
        <p:nvSpPr>
          <p:cNvPr id="3" name="Content Placeholder 2"/>
          <p:cNvSpPr>
            <a:spLocks noGrp="1"/>
          </p:cNvSpPr>
          <p:nvPr>
            <p:ph idx="1"/>
          </p:nvPr>
        </p:nvSpPr>
        <p:spPr>
          <a:xfrm>
            <a:off x="457200" y="1088592"/>
            <a:ext cx="8229600" cy="4525963"/>
          </a:xfrm>
        </p:spPr>
        <p:txBody>
          <a:bodyPr>
            <a:normAutofit fontScale="85000" lnSpcReduction="10000"/>
          </a:bodyPr>
          <a:lstStyle/>
          <a:p>
            <a:r>
              <a:rPr lang="en-US" dirty="0"/>
              <a:t>To aid in the development of stateless services the </a:t>
            </a:r>
            <a:r>
              <a:rPr lang="en-US" dirty="0" err="1" smtClean="0"/>
              <a:t>MoTeCH</a:t>
            </a:r>
            <a:r>
              <a:rPr lang="en-US" dirty="0" smtClean="0"/>
              <a:t> </a:t>
            </a:r>
            <a:r>
              <a:rPr lang="en-US" dirty="0"/>
              <a:t>engine provides a pub/sub like event system. </a:t>
            </a:r>
            <a:endParaRPr lang="en-US" dirty="0" smtClean="0"/>
          </a:p>
          <a:p>
            <a:r>
              <a:rPr lang="en-US" dirty="0" smtClean="0"/>
              <a:t>The </a:t>
            </a:r>
            <a:r>
              <a:rPr lang="en-US" dirty="0"/>
              <a:t>event system helps to decouple emitters of events from the modules that wish to consume them. </a:t>
            </a:r>
            <a:endParaRPr lang="en-US" dirty="0" smtClean="0"/>
          </a:p>
          <a:p>
            <a:r>
              <a:rPr lang="en-US" dirty="0" smtClean="0"/>
              <a:t>Any </a:t>
            </a:r>
            <a:r>
              <a:rPr lang="en-US" dirty="0"/>
              <a:t>module can emit an event by calling the </a:t>
            </a:r>
            <a:r>
              <a:rPr lang="en-US" dirty="0" err="1"/>
              <a:t>eventRelay</a:t>
            </a:r>
            <a:r>
              <a:rPr lang="en-US" dirty="0"/>
              <a:t> and passing it a </a:t>
            </a:r>
            <a:r>
              <a:rPr lang="en-US" dirty="0" err="1" smtClean="0"/>
              <a:t>MoTeCHEvent</a:t>
            </a:r>
            <a:r>
              <a:rPr lang="en-US" dirty="0" smtClean="0"/>
              <a:t> </a:t>
            </a:r>
            <a:r>
              <a:rPr lang="en-US" dirty="0"/>
              <a:t>and a subject. </a:t>
            </a:r>
            <a:endParaRPr lang="en-US" dirty="0" smtClean="0"/>
          </a:p>
          <a:p>
            <a:r>
              <a:rPr lang="en-US" dirty="0" smtClean="0"/>
              <a:t>To </a:t>
            </a:r>
            <a:r>
              <a:rPr lang="en-US" dirty="0"/>
              <a:t>register for an event a module just needs to annotate a method with the list of event subjects or interest</a:t>
            </a:r>
            <a:r>
              <a:rPr lang="en-US" dirty="0" smtClean="0"/>
              <a:t>.</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327" y="4953000"/>
            <a:ext cx="6782151" cy="1600200"/>
          </a:xfrm>
          <a:prstGeom prst="rect">
            <a:avLst/>
          </a:prstGeom>
        </p:spPr>
      </p:pic>
    </p:spTree>
    <p:extLst>
      <p:ext uri="{BB962C8B-B14F-4D97-AF65-F5344CB8AC3E}">
        <p14:creationId xmlns:p14="http://schemas.microsoft.com/office/powerpoint/2010/main" val="1672437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rPr>
              <a:t>Scheduled Events &amp; </a:t>
            </a:r>
            <a:r>
              <a:rPr lang="en-US" sz="4000" b="1" dirty="0" smtClean="0">
                <a:solidFill>
                  <a:schemeClr val="accent1">
                    <a:lumMod val="75000"/>
                  </a:schemeClr>
                </a:solidFill>
              </a:rPr>
              <a:t>Timers</a:t>
            </a:r>
            <a:endParaRPr lang="en-US" sz="4000" dirty="0">
              <a:solidFill>
                <a:schemeClr val="accent1">
                  <a:lumMod val="75000"/>
                </a:schemeClr>
              </a:solidFill>
            </a:endParaRPr>
          </a:p>
        </p:txBody>
      </p:sp>
      <p:sp>
        <p:nvSpPr>
          <p:cNvPr id="6" name="Content Placeholder 5"/>
          <p:cNvSpPr>
            <a:spLocks noGrp="1"/>
          </p:cNvSpPr>
          <p:nvPr>
            <p:ph idx="1"/>
          </p:nvPr>
        </p:nvSpPr>
        <p:spPr/>
        <p:txBody>
          <a:bodyPr/>
          <a:lstStyle/>
          <a:p>
            <a:pPr fontAlgn="base"/>
            <a:r>
              <a:rPr lang="en-US" dirty="0" smtClean="0"/>
              <a:t>To </a:t>
            </a:r>
            <a:r>
              <a:rPr lang="en-US" dirty="0"/>
              <a:t>assist in the development of a stateless event based server the </a:t>
            </a:r>
            <a:r>
              <a:rPr lang="en-US" dirty="0" err="1" smtClean="0"/>
              <a:t>MoTeCH</a:t>
            </a:r>
            <a:r>
              <a:rPr lang="en-US" dirty="0" smtClean="0"/>
              <a:t> platform provides </a:t>
            </a:r>
            <a:r>
              <a:rPr lang="en-US" dirty="0"/>
              <a:t>access to a flexible scheduling system. </a:t>
            </a:r>
            <a:endParaRPr lang="en-US" dirty="0" smtClean="0"/>
          </a:p>
          <a:p>
            <a:pPr fontAlgn="base"/>
            <a:r>
              <a:rPr lang="en-US" dirty="0" smtClean="0"/>
              <a:t>Using </a:t>
            </a:r>
            <a:r>
              <a:rPr lang="en-US" dirty="0"/>
              <a:t>the open source Quartz </a:t>
            </a:r>
            <a:r>
              <a:rPr lang="en-US" dirty="0" smtClean="0"/>
              <a:t>engine applications </a:t>
            </a:r>
            <a:r>
              <a:rPr lang="en-US" dirty="0"/>
              <a:t>written on </a:t>
            </a:r>
            <a:r>
              <a:rPr lang="en-US" dirty="0" err="1" smtClean="0"/>
              <a:t>MoTeCH</a:t>
            </a:r>
            <a:r>
              <a:rPr lang="en-US" dirty="0" smtClean="0"/>
              <a:t> </a:t>
            </a:r>
            <a:r>
              <a:rPr lang="en-US" dirty="0"/>
              <a:t>can easily schedule events for future consumption. </a:t>
            </a:r>
          </a:p>
          <a:p>
            <a:endParaRPr lang="en-US" dirty="0"/>
          </a:p>
          <a:p>
            <a:endParaRPr lang="en-US" dirty="0"/>
          </a:p>
        </p:txBody>
      </p:sp>
    </p:spTree>
    <p:extLst>
      <p:ext uri="{BB962C8B-B14F-4D97-AF65-F5344CB8AC3E}">
        <p14:creationId xmlns:p14="http://schemas.microsoft.com/office/powerpoint/2010/main" val="3472408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1470025"/>
          </a:xfrm>
        </p:spPr>
        <p:txBody>
          <a:bodyPr>
            <a:normAutofit/>
          </a:bodyPr>
          <a:lstStyle/>
          <a:p>
            <a:r>
              <a:rPr lang="en-US" sz="4000" b="1" dirty="0">
                <a:solidFill>
                  <a:schemeClr val="accent1">
                    <a:lumMod val="75000"/>
                  </a:schemeClr>
                </a:solidFill>
              </a:rPr>
              <a:t>Mobile Technology for Community Health </a:t>
            </a:r>
            <a:r>
              <a:rPr lang="en-US" sz="4000" b="1" dirty="0" smtClean="0">
                <a:solidFill>
                  <a:schemeClr val="accent1">
                    <a:lumMod val="75000"/>
                  </a:schemeClr>
                </a:solidFill>
              </a:rPr>
              <a:t>(</a:t>
            </a:r>
            <a:r>
              <a:rPr lang="en-US" sz="4000" b="1" dirty="0" err="1" smtClean="0">
                <a:solidFill>
                  <a:schemeClr val="accent1">
                    <a:lumMod val="75000"/>
                  </a:schemeClr>
                </a:solidFill>
              </a:rPr>
              <a:t>MoTeCH</a:t>
            </a:r>
            <a:r>
              <a:rPr lang="en-US" sz="4000" b="1" dirty="0" smtClean="0">
                <a:solidFill>
                  <a:schemeClr val="accent1">
                    <a:lumMod val="75000"/>
                  </a:schemeClr>
                </a:solidFill>
              </a:rPr>
              <a:t>)</a:t>
            </a:r>
            <a:endParaRPr lang="en-US" sz="4000" b="1" u="sng" dirty="0">
              <a:solidFill>
                <a:schemeClr val="accent1">
                  <a:lumMod val="75000"/>
                </a:schemeClr>
              </a:solidFill>
            </a:endParaRPr>
          </a:p>
        </p:txBody>
      </p:sp>
      <p:sp>
        <p:nvSpPr>
          <p:cNvPr id="3" name="Subtitle 2"/>
          <p:cNvSpPr>
            <a:spLocks noGrp="1"/>
          </p:cNvSpPr>
          <p:nvPr>
            <p:ph type="subTitle" idx="1"/>
          </p:nvPr>
        </p:nvSpPr>
        <p:spPr>
          <a:xfrm>
            <a:off x="457200" y="2133600"/>
            <a:ext cx="8153400" cy="4114800"/>
          </a:xfrm>
        </p:spPr>
        <p:txBody>
          <a:bodyPr>
            <a:normAutofit/>
          </a:bodyPr>
          <a:lstStyle/>
          <a:p>
            <a:pPr algn="l">
              <a:buFont typeface="Wingdings" pitchFamily="2" charset="2"/>
              <a:buChar char="§"/>
            </a:pPr>
            <a:r>
              <a:rPr lang="en-US" dirty="0" smtClean="0">
                <a:solidFill>
                  <a:schemeClr val="tx1"/>
                </a:solidFill>
              </a:rPr>
              <a:t>It is </a:t>
            </a:r>
            <a:r>
              <a:rPr lang="en-US" dirty="0">
                <a:solidFill>
                  <a:schemeClr val="tx1"/>
                </a:solidFill>
              </a:rPr>
              <a:t>a modular, extensible open source software project originally designed for mobile health (mHealth), which can also be used outside of the health domain</a:t>
            </a:r>
            <a:r>
              <a:rPr lang="en-US" dirty="0" smtClean="0">
                <a:solidFill>
                  <a:schemeClr val="tx1"/>
                </a:solidFill>
              </a:rPr>
              <a:t>.</a:t>
            </a:r>
          </a:p>
          <a:p>
            <a:pPr algn="l">
              <a:buFont typeface="Wingdings" pitchFamily="2" charset="2"/>
              <a:buChar char="§"/>
            </a:pPr>
            <a:r>
              <a:rPr lang="en-US" dirty="0" smtClean="0">
                <a:solidFill>
                  <a:schemeClr val="tx1"/>
                </a:solidFill>
              </a:rPr>
              <a:t>The </a:t>
            </a:r>
            <a:r>
              <a:rPr lang="en-US" dirty="0">
                <a:solidFill>
                  <a:schemeClr val="tx1"/>
                </a:solidFill>
              </a:rPr>
              <a:t>modular system allows organizations to choose among multiple mHealth technologies and to enable data sharing for users of the system.</a:t>
            </a:r>
          </a:p>
        </p:txBody>
      </p:sp>
    </p:spTree>
    <p:extLst>
      <p:ext uri="{BB962C8B-B14F-4D97-AF65-F5344CB8AC3E}">
        <p14:creationId xmlns:p14="http://schemas.microsoft.com/office/powerpoint/2010/main" val="373505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6057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43200" y="6172200"/>
            <a:ext cx="5181600" cy="369332"/>
          </a:xfrm>
          <a:prstGeom prst="rect">
            <a:avLst/>
          </a:prstGeom>
          <a:noFill/>
        </p:spPr>
        <p:txBody>
          <a:bodyPr wrap="square" rtlCol="0">
            <a:spAutoFit/>
          </a:bodyPr>
          <a:lstStyle/>
          <a:p>
            <a:r>
              <a:rPr lang="en-US" b="1" dirty="0" smtClean="0"/>
              <a:t>Architecture of </a:t>
            </a:r>
            <a:r>
              <a:rPr lang="en-US" b="1" dirty="0" err="1" smtClean="0"/>
              <a:t>MoTeCH</a:t>
            </a:r>
            <a:endParaRPr lang="en-US" b="1" dirty="0"/>
          </a:p>
        </p:txBody>
      </p:sp>
      <p:sp>
        <p:nvSpPr>
          <p:cNvPr id="5" name="TextBox 4"/>
          <p:cNvSpPr txBox="1"/>
          <p:nvPr/>
        </p:nvSpPr>
        <p:spPr>
          <a:xfrm>
            <a:off x="228600" y="240268"/>
            <a:ext cx="7453313" cy="369332"/>
          </a:xfrm>
          <a:prstGeom prst="rect">
            <a:avLst/>
          </a:prstGeom>
          <a:noFill/>
        </p:spPr>
        <p:txBody>
          <a:bodyPr wrap="square" rtlCol="0">
            <a:spAutoFit/>
          </a:bodyPr>
          <a:lstStyle/>
          <a:p>
            <a:r>
              <a:rPr lang="en-US" b="1" dirty="0" smtClean="0"/>
              <a:t>The data flows that </a:t>
            </a:r>
            <a:r>
              <a:rPr lang="en-US" b="1" dirty="0" err="1" smtClean="0"/>
              <a:t>MoTeCH</a:t>
            </a:r>
            <a:r>
              <a:rPr lang="en-US" b="1" dirty="0" smtClean="0"/>
              <a:t> software integrates into a cohesive system</a:t>
            </a:r>
            <a:endParaRPr lang="en-US" b="1" dirty="0"/>
          </a:p>
        </p:txBody>
      </p:sp>
    </p:spTree>
    <p:extLst>
      <p:ext uri="{BB962C8B-B14F-4D97-AF65-F5344CB8AC3E}">
        <p14:creationId xmlns:p14="http://schemas.microsoft.com/office/powerpoint/2010/main" val="308239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rPr>
              <a:t>Modules </a:t>
            </a:r>
            <a:r>
              <a:rPr lang="en-US" sz="4000" b="1" dirty="0" smtClean="0">
                <a:solidFill>
                  <a:schemeClr val="accent1">
                    <a:lumMod val="75000"/>
                  </a:schemeClr>
                </a:solidFill>
              </a:rPr>
              <a:t>Architecture</a:t>
            </a:r>
            <a:endParaRPr lang="en-US" sz="4000" dirty="0">
              <a:solidFill>
                <a:schemeClr val="accent1">
                  <a:lumMod val="75000"/>
                </a:schemeClr>
              </a:solidFill>
            </a:endParaRPr>
          </a:p>
        </p:txBody>
      </p:sp>
      <p:sp>
        <p:nvSpPr>
          <p:cNvPr id="3" name="Content Placeholder 2"/>
          <p:cNvSpPr>
            <a:spLocks noGrp="1"/>
          </p:cNvSpPr>
          <p:nvPr>
            <p:ph idx="1"/>
          </p:nvPr>
        </p:nvSpPr>
        <p:spPr>
          <a:xfrm>
            <a:off x="457200" y="1524000"/>
            <a:ext cx="8229600" cy="4525963"/>
          </a:xfrm>
        </p:spPr>
        <p:txBody>
          <a:bodyPr>
            <a:normAutofit fontScale="85000" lnSpcReduction="10000"/>
          </a:bodyPr>
          <a:lstStyle/>
          <a:p>
            <a:r>
              <a:rPr lang="en-US" dirty="0"/>
              <a:t>Reasons to create a module include developing application-specific UI, business logic, and data models. </a:t>
            </a:r>
            <a:endParaRPr lang="en-US" dirty="0" smtClean="0"/>
          </a:p>
          <a:p>
            <a:r>
              <a:rPr lang="en-US" dirty="0" smtClean="0"/>
              <a:t>Another </a:t>
            </a:r>
            <a:r>
              <a:rPr lang="en-US" dirty="0"/>
              <a:t>reason is to develop generic reusable functionality to share with the </a:t>
            </a:r>
            <a:r>
              <a:rPr lang="en-US" dirty="0" err="1" smtClean="0"/>
              <a:t>MoTeCH</a:t>
            </a:r>
            <a:r>
              <a:rPr lang="en-US" dirty="0" smtClean="0"/>
              <a:t> </a:t>
            </a:r>
            <a:r>
              <a:rPr lang="en-US" dirty="0"/>
              <a:t>community</a:t>
            </a:r>
            <a:r>
              <a:rPr lang="en-US" dirty="0" smtClean="0"/>
              <a:t>.</a:t>
            </a:r>
          </a:p>
          <a:p>
            <a:r>
              <a:rPr lang="en-US" dirty="0" smtClean="0"/>
              <a:t>Through </a:t>
            </a:r>
            <a:r>
              <a:rPr lang="en-US" dirty="0" err="1" smtClean="0"/>
              <a:t>MoTeCH</a:t>
            </a:r>
            <a:r>
              <a:rPr lang="en-US" dirty="0" smtClean="0"/>
              <a:t> </a:t>
            </a:r>
            <a:r>
              <a:rPr lang="en-US" dirty="0"/>
              <a:t>Data Services, a modules may expose entities from its data model. </a:t>
            </a:r>
            <a:endParaRPr lang="en-US" dirty="0" smtClean="0"/>
          </a:p>
          <a:p>
            <a:r>
              <a:rPr lang="en-US" dirty="0" smtClean="0"/>
              <a:t>This </a:t>
            </a:r>
            <a:r>
              <a:rPr lang="en-US" dirty="0"/>
              <a:t>allows a module to provide a data editor, REST APIs, record-level security, and field-level auditing. </a:t>
            </a:r>
            <a:endParaRPr lang="en-US" dirty="0" smtClean="0"/>
          </a:p>
          <a:p>
            <a:r>
              <a:rPr lang="en-US" dirty="0" smtClean="0"/>
              <a:t>Via </a:t>
            </a:r>
            <a:r>
              <a:rPr lang="en-US" dirty="0"/>
              <a:t>the Tasks system, modules can expose triggers, data and actions to be orchestrated by other modules</a:t>
            </a:r>
            <a:r>
              <a:rPr lang="en-US" dirty="0" smtClean="0"/>
              <a:t>.</a:t>
            </a:r>
            <a:endParaRPr lang="en-US" dirty="0"/>
          </a:p>
        </p:txBody>
      </p:sp>
    </p:spTree>
    <p:extLst>
      <p:ext uri="{BB962C8B-B14F-4D97-AF65-F5344CB8AC3E}">
        <p14:creationId xmlns:p14="http://schemas.microsoft.com/office/powerpoint/2010/main" val="4132219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b="1" dirty="0" smtClean="0">
                <a:solidFill>
                  <a:schemeClr val="accent1">
                    <a:lumMod val="75000"/>
                  </a:schemeClr>
                </a:solidFill>
              </a:rPr>
              <a:t>Modules</a:t>
            </a:r>
            <a:endParaRPr lang="en-US" sz="4000" b="1" dirty="0">
              <a:solidFill>
                <a:schemeClr val="accent1">
                  <a:lumMod val="75000"/>
                </a:schemeClr>
              </a:solidFill>
            </a:endParaRPr>
          </a:p>
        </p:txBody>
      </p:sp>
      <p:sp>
        <p:nvSpPr>
          <p:cNvPr id="3" name="Content Placeholder 2"/>
          <p:cNvSpPr>
            <a:spLocks noGrp="1"/>
          </p:cNvSpPr>
          <p:nvPr>
            <p:ph idx="1"/>
          </p:nvPr>
        </p:nvSpPr>
        <p:spPr>
          <a:xfrm>
            <a:off x="457200" y="1295400"/>
            <a:ext cx="8229600" cy="5410200"/>
          </a:xfrm>
        </p:spPr>
        <p:txBody>
          <a:bodyPr>
            <a:normAutofit/>
          </a:bodyPr>
          <a:lstStyle/>
          <a:p>
            <a:r>
              <a:rPr lang="en-US" sz="1570" b="1" dirty="0"/>
              <a:t>Alerts :  </a:t>
            </a:r>
            <a:r>
              <a:rPr lang="en-US" sz="1570" dirty="0"/>
              <a:t>Collects alerts for users in an inbox-like </a:t>
            </a:r>
            <a:r>
              <a:rPr lang="en-US" sz="1570" dirty="0" smtClean="0"/>
              <a:t>container</a:t>
            </a:r>
            <a:endParaRPr lang="en-US" sz="1570" dirty="0"/>
          </a:p>
          <a:p>
            <a:r>
              <a:rPr lang="en-US" sz="1570" b="1" dirty="0"/>
              <a:t>Appointments :  </a:t>
            </a:r>
            <a:r>
              <a:rPr lang="en-US" sz="1570" dirty="0"/>
              <a:t>Provides appointment scheduling and </a:t>
            </a:r>
            <a:r>
              <a:rPr lang="en-US" sz="1570" dirty="0" smtClean="0"/>
              <a:t>reminding</a:t>
            </a:r>
            <a:endParaRPr lang="en-US" sz="1570" dirty="0"/>
          </a:p>
          <a:p>
            <a:r>
              <a:rPr lang="en-US" sz="1570" b="1" dirty="0"/>
              <a:t>Batch :  </a:t>
            </a:r>
            <a:r>
              <a:rPr lang="en-US" sz="1570" dirty="0"/>
              <a:t>An implementation of Spring batch (version: 3.0.0.M3); it essentially deals with scheduling triggering of </a:t>
            </a:r>
            <a:r>
              <a:rPr lang="en-US" sz="1570" dirty="0" smtClean="0"/>
              <a:t>jobs</a:t>
            </a:r>
            <a:endParaRPr lang="en-US" sz="1570" dirty="0"/>
          </a:p>
          <a:p>
            <a:r>
              <a:rPr lang="en-US" sz="1570" b="1" dirty="0"/>
              <a:t>Call Flow :  </a:t>
            </a:r>
            <a:r>
              <a:rPr lang="en-US" sz="1570" dirty="0"/>
              <a:t>Manages the sequence of greetings and prompts for an Interactive Voice Response (IVR) </a:t>
            </a:r>
            <a:r>
              <a:rPr lang="en-US" sz="1570" dirty="0" smtClean="0"/>
              <a:t>call</a:t>
            </a:r>
            <a:endParaRPr lang="en-US" sz="1570" dirty="0"/>
          </a:p>
          <a:p>
            <a:r>
              <a:rPr lang="en-US" sz="1570" b="1" dirty="0"/>
              <a:t>CMS Lite :  </a:t>
            </a:r>
            <a:r>
              <a:rPr lang="en-US" sz="1570" dirty="0"/>
              <a:t>Provides basic content storage and </a:t>
            </a:r>
            <a:r>
              <a:rPr lang="en-US" sz="1570" dirty="0" smtClean="0"/>
              <a:t>retrieval</a:t>
            </a:r>
            <a:endParaRPr lang="en-US" sz="1570" dirty="0"/>
          </a:p>
          <a:p>
            <a:r>
              <a:rPr lang="en-US" sz="1570" b="1" dirty="0" err="1"/>
              <a:t>CommCare</a:t>
            </a:r>
            <a:r>
              <a:rPr lang="en-US" sz="1570" b="1" dirty="0"/>
              <a:t> :  </a:t>
            </a:r>
            <a:r>
              <a:rPr lang="en-US" sz="1570" dirty="0"/>
              <a:t>Integrates the </a:t>
            </a:r>
            <a:r>
              <a:rPr lang="en-US" sz="1570" dirty="0" err="1" smtClean="0"/>
              <a:t>MoTeCH</a:t>
            </a:r>
            <a:r>
              <a:rPr lang="en-US" sz="1570" dirty="0" smtClean="0"/>
              <a:t> </a:t>
            </a:r>
            <a:r>
              <a:rPr lang="en-US" sz="1570" dirty="0"/>
              <a:t>platform with </a:t>
            </a:r>
            <a:r>
              <a:rPr lang="en-US" sz="1570" dirty="0" err="1"/>
              <a:t>CommCareHQ</a:t>
            </a:r>
            <a:r>
              <a:rPr lang="en-US" sz="1570" dirty="0"/>
              <a:t>, an open-source platform to help manage community health workers</a:t>
            </a:r>
          </a:p>
          <a:p>
            <a:r>
              <a:rPr lang="en-US" sz="1570" b="1" dirty="0"/>
              <a:t>Data Services :  </a:t>
            </a:r>
            <a:r>
              <a:rPr lang="en-US" sz="1570" dirty="0"/>
              <a:t>Integrates data from external data sources and provides sharable data schemas</a:t>
            </a:r>
          </a:p>
          <a:p>
            <a:r>
              <a:rPr lang="en-US" sz="1570" b="1" dirty="0"/>
              <a:t>Email :  </a:t>
            </a:r>
            <a:r>
              <a:rPr lang="en-US" sz="1570" dirty="0"/>
              <a:t>Sends and logs email messages</a:t>
            </a:r>
          </a:p>
          <a:p>
            <a:r>
              <a:rPr lang="en-US" sz="1570" b="1" dirty="0"/>
              <a:t>Event Logging : </a:t>
            </a:r>
            <a:r>
              <a:rPr lang="en-US" sz="1570" dirty="0"/>
              <a:t>Allows </a:t>
            </a:r>
            <a:r>
              <a:rPr lang="en-US" sz="1570" dirty="0" err="1" smtClean="0"/>
              <a:t>MoTeCH</a:t>
            </a:r>
            <a:r>
              <a:rPr lang="en-US" sz="1570" dirty="0" smtClean="0"/>
              <a:t> </a:t>
            </a:r>
            <a:r>
              <a:rPr lang="en-US" sz="1570" dirty="0"/>
              <a:t>modules to easily see each others’ events</a:t>
            </a:r>
          </a:p>
          <a:p>
            <a:r>
              <a:rPr lang="en-US" sz="1570" b="1" dirty="0"/>
              <a:t>Event Aggregation :  </a:t>
            </a:r>
            <a:r>
              <a:rPr lang="en-US" sz="1570" dirty="0"/>
              <a:t>Groups common events and republishes them as a single event at a specified time</a:t>
            </a:r>
            <a:endParaRPr lang="en-US" sz="1570" b="1" i="1" dirty="0"/>
          </a:p>
          <a:p>
            <a:r>
              <a:rPr lang="en-US" sz="1570" b="1" dirty="0"/>
              <a:t>Hindi Transliteration :  </a:t>
            </a:r>
            <a:r>
              <a:rPr lang="en-US" sz="1570" dirty="0"/>
              <a:t>Supports transliteration of English strings to Hindi using ITRANS encoding</a:t>
            </a:r>
          </a:p>
          <a:p>
            <a:r>
              <a:rPr lang="en-US" sz="1570" b="1" dirty="0"/>
              <a:t>Hub :  </a:t>
            </a:r>
            <a:r>
              <a:rPr lang="en-US" sz="1570" dirty="0"/>
              <a:t>Provides an implementation of the </a:t>
            </a:r>
            <a:r>
              <a:rPr lang="en-US" sz="1570" dirty="0" err="1"/>
              <a:t>PubSubHubbub</a:t>
            </a:r>
            <a:r>
              <a:rPr lang="en-US" sz="1570" dirty="0"/>
              <a:t> Hub spec; exposes an API so other modules can act as publisher and make contents available to it for </a:t>
            </a:r>
            <a:r>
              <a:rPr lang="en-US" sz="1570" dirty="0" smtClean="0"/>
              <a:t>distribution</a:t>
            </a:r>
            <a:endParaRPr lang="en-US" sz="1570" dirty="0"/>
          </a:p>
        </p:txBody>
      </p:sp>
    </p:spTree>
    <p:extLst>
      <p:ext uri="{BB962C8B-B14F-4D97-AF65-F5344CB8AC3E}">
        <p14:creationId xmlns:p14="http://schemas.microsoft.com/office/powerpoint/2010/main" val="698341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Modules (Continued)</a:t>
            </a:r>
            <a:endParaRPr lang="en-US" sz="4000" b="1" dirty="0">
              <a:solidFill>
                <a:schemeClr val="accent1">
                  <a:lumMod val="75000"/>
                </a:schemeClr>
              </a:solidFill>
            </a:endParaRPr>
          </a:p>
        </p:txBody>
      </p:sp>
      <p:sp>
        <p:nvSpPr>
          <p:cNvPr id="3" name="Content Placeholder 2"/>
          <p:cNvSpPr>
            <a:spLocks noGrp="1"/>
          </p:cNvSpPr>
          <p:nvPr>
            <p:ph idx="1"/>
          </p:nvPr>
        </p:nvSpPr>
        <p:spPr/>
        <p:txBody>
          <a:bodyPr>
            <a:normAutofit fontScale="62500" lnSpcReduction="20000"/>
          </a:bodyPr>
          <a:lstStyle/>
          <a:p>
            <a:r>
              <a:rPr lang="en-US" b="1" dirty="0" smtClean="0"/>
              <a:t>Message Campaign :  </a:t>
            </a:r>
            <a:r>
              <a:rPr lang="en-US" dirty="0" err="1" smtClean="0"/>
              <a:t>LEnrolls</a:t>
            </a:r>
            <a:r>
              <a:rPr lang="en-US" dirty="0" smtClean="0"/>
              <a:t> </a:t>
            </a:r>
            <a:r>
              <a:rPr lang="en-US" dirty="0"/>
              <a:t>users in message campaigns with flexible content-scheduling rules</a:t>
            </a:r>
          </a:p>
          <a:p>
            <a:r>
              <a:rPr lang="en-US" b="1" dirty="0" err="1" smtClean="0"/>
              <a:t>mTraning</a:t>
            </a:r>
            <a:r>
              <a:rPr lang="en-US" b="1" dirty="0" smtClean="0"/>
              <a:t> :  </a:t>
            </a:r>
            <a:r>
              <a:rPr lang="en-US" dirty="0" smtClean="0"/>
              <a:t>Provides </a:t>
            </a:r>
            <a:r>
              <a:rPr lang="en-US" dirty="0"/>
              <a:t>data containers and APIs for defining mobile (e.g. SMS or IVR-based) training courses and tracking user enrollment and </a:t>
            </a:r>
            <a:r>
              <a:rPr lang="en-US" dirty="0" smtClean="0"/>
              <a:t>progress</a:t>
            </a:r>
            <a:endParaRPr lang="en-US" dirty="0"/>
          </a:p>
          <a:p>
            <a:r>
              <a:rPr lang="en-US" b="1" dirty="0"/>
              <a:t>Mobile </a:t>
            </a:r>
            <a:r>
              <a:rPr lang="en-US" b="1" dirty="0" smtClean="0"/>
              <a:t>Forms :  </a:t>
            </a:r>
            <a:r>
              <a:rPr lang="en-US" dirty="0" smtClean="0"/>
              <a:t>Supports </a:t>
            </a:r>
            <a:r>
              <a:rPr lang="en-US" dirty="0"/>
              <a:t>configurable forms and data collection through mobile devices that support the </a:t>
            </a:r>
            <a:r>
              <a:rPr lang="en-US" dirty="0" err="1"/>
              <a:t>OpenXData</a:t>
            </a:r>
            <a:r>
              <a:rPr lang="en-US" dirty="0"/>
              <a:t> format</a:t>
            </a:r>
          </a:p>
          <a:p>
            <a:r>
              <a:rPr lang="en-US" b="1" dirty="0"/>
              <a:t>MRS (Medical Record System</a:t>
            </a:r>
            <a:r>
              <a:rPr lang="en-US" b="1" dirty="0" smtClean="0"/>
              <a:t>) :  </a:t>
            </a:r>
            <a:r>
              <a:rPr lang="en-US" dirty="0" smtClean="0"/>
              <a:t>Provides </a:t>
            </a:r>
            <a:r>
              <a:rPr lang="en-US" dirty="0"/>
              <a:t>a basic specification for integrating the platform with a medical record system</a:t>
            </a:r>
          </a:p>
          <a:p>
            <a:r>
              <a:rPr lang="en-US" b="1" dirty="0" err="1" smtClean="0"/>
              <a:t>OpenMRS</a:t>
            </a:r>
            <a:r>
              <a:rPr lang="en-US" b="1" dirty="0" smtClean="0"/>
              <a:t> :  </a:t>
            </a:r>
            <a:r>
              <a:rPr lang="en-US" dirty="0" smtClean="0"/>
              <a:t>Integrates </a:t>
            </a:r>
            <a:r>
              <a:rPr lang="en-US" dirty="0"/>
              <a:t>the </a:t>
            </a:r>
            <a:r>
              <a:rPr lang="en-US" dirty="0" err="1" smtClean="0"/>
              <a:t>MoTeCH</a:t>
            </a:r>
            <a:r>
              <a:rPr lang="en-US" dirty="0" smtClean="0"/>
              <a:t> </a:t>
            </a:r>
            <a:r>
              <a:rPr lang="en-US" dirty="0"/>
              <a:t>platform with </a:t>
            </a:r>
            <a:r>
              <a:rPr lang="en-US" dirty="0" err="1"/>
              <a:t>OpenMRS</a:t>
            </a:r>
            <a:r>
              <a:rPr lang="en-US" dirty="0"/>
              <a:t>, an open source electronic medical record platform</a:t>
            </a:r>
          </a:p>
          <a:p>
            <a:r>
              <a:rPr lang="en-US" b="1" dirty="0" smtClean="0"/>
              <a:t>Outbox :  </a:t>
            </a:r>
            <a:r>
              <a:rPr lang="en-US" dirty="0" smtClean="0"/>
              <a:t>A </a:t>
            </a:r>
            <a:r>
              <a:rPr lang="en-US" dirty="0"/>
              <a:t>voicemail-like messaging system for end users</a:t>
            </a:r>
          </a:p>
          <a:p>
            <a:r>
              <a:rPr lang="en-US" b="1" dirty="0"/>
              <a:t>Pill </a:t>
            </a:r>
            <a:r>
              <a:rPr lang="en-US" b="1" dirty="0" smtClean="0"/>
              <a:t>Reminder :  </a:t>
            </a:r>
            <a:r>
              <a:rPr lang="en-US" dirty="0" smtClean="0"/>
              <a:t>A </a:t>
            </a:r>
            <a:r>
              <a:rPr lang="en-US" dirty="0"/>
              <a:t>flexible reminder system that may be used to alert patients when it is time to take their </a:t>
            </a:r>
            <a:r>
              <a:rPr lang="en-US" dirty="0" smtClean="0"/>
              <a:t>medications</a:t>
            </a:r>
          </a:p>
          <a:p>
            <a:r>
              <a:rPr lang="en-US" b="1" dirty="0" smtClean="0"/>
              <a:t>Schedule Tracking :  </a:t>
            </a:r>
            <a:r>
              <a:rPr lang="en-US" dirty="0" smtClean="0"/>
              <a:t>Enrolls </a:t>
            </a:r>
            <a:r>
              <a:rPr lang="en-US" dirty="0"/>
              <a:t>users for alerts based on complex scheduling rules</a:t>
            </a:r>
          </a:p>
          <a:p>
            <a:endParaRPr lang="en-US" dirty="0"/>
          </a:p>
          <a:p>
            <a:endParaRPr lang="en-US" dirty="0"/>
          </a:p>
        </p:txBody>
      </p:sp>
    </p:spTree>
    <p:extLst>
      <p:ext uri="{BB962C8B-B14F-4D97-AF65-F5344CB8AC3E}">
        <p14:creationId xmlns:p14="http://schemas.microsoft.com/office/powerpoint/2010/main" val="1875048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1">
                    <a:lumMod val="75000"/>
                  </a:schemeClr>
                </a:solidFill>
              </a:rPr>
              <a:t>Modules </a:t>
            </a:r>
            <a:r>
              <a:rPr lang="en-US" sz="4000" b="1" dirty="0">
                <a:solidFill>
                  <a:schemeClr val="accent1">
                    <a:lumMod val="75000"/>
                  </a:schemeClr>
                </a:solidFill>
              </a:rPr>
              <a:t>(Continued)</a:t>
            </a:r>
          </a:p>
        </p:txBody>
      </p:sp>
      <p:sp>
        <p:nvSpPr>
          <p:cNvPr id="3" name="Content Placeholder 2"/>
          <p:cNvSpPr>
            <a:spLocks noGrp="1"/>
          </p:cNvSpPr>
          <p:nvPr>
            <p:ph idx="1"/>
          </p:nvPr>
        </p:nvSpPr>
        <p:spPr/>
        <p:txBody>
          <a:bodyPr>
            <a:noAutofit/>
          </a:bodyPr>
          <a:lstStyle/>
          <a:p>
            <a:r>
              <a:rPr lang="en-US" sz="1550" b="1" dirty="0"/>
              <a:t>Decision Tree[Deprecated] :  </a:t>
            </a:r>
            <a:r>
              <a:rPr lang="en-US" sz="1550" dirty="0"/>
              <a:t>Provides APIs for constructing an IVR decision tree</a:t>
            </a:r>
          </a:p>
          <a:p>
            <a:r>
              <a:rPr lang="en-US" sz="1550" b="1" dirty="0"/>
              <a:t>IVR :  </a:t>
            </a:r>
            <a:r>
              <a:rPr lang="en-US" sz="1550" dirty="0"/>
              <a:t>Integrating the </a:t>
            </a:r>
            <a:r>
              <a:rPr lang="en-US" sz="1550" dirty="0" err="1" smtClean="0"/>
              <a:t>MoTeCH</a:t>
            </a:r>
            <a:r>
              <a:rPr lang="en-US" sz="1550" dirty="0" smtClean="0"/>
              <a:t> </a:t>
            </a:r>
            <a:r>
              <a:rPr lang="en-US" sz="1550" dirty="0"/>
              <a:t>platform with a Interactive Voice Response (IVR) providers thus enabling support for voice/audio dialogs</a:t>
            </a:r>
          </a:p>
          <a:p>
            <a:r>
              <a:rPr lang="en-US" sz="1550" b="1" dirty="0"/>
              <a:t>IVR Asterisk :  </a:t>
            </a:r>
            <a:r>
              <a:rPr lang="en-US" sz="1550" dirty="0"/>
              <a:t>Connects the </a:t>
            </a:r>
            <a:r>
              <a:rPr lang="en-US" sz="1550" dirty="0" err="1" smtClean="0"/>
              <a:t>MoTeCH</a:t>
            </a:r>
            <a:r>
              <a:rPr lang="en-US" sz="1550" dirty="0" smtClean="0"/>
              <a:t> </a:t>
            </a:r>
            <a:r>
              <a:rPr lang="en-US" sz="1550" dirty="0"/>
              <a:t>platform IVR with an Asterisk server using the </a:t>
            </a:r>
            <a:r>
              <a:rPr lang="en-US" sz="1550" dirty="0" err="1"/>
              <a:t>VoiceGlue</a:t>
            </a:r>
            <a:r>
              <a:rPr lang="en-US" sz="1550" dirty="0"/>
              <a:t> </a:t>
            </a:r>
            <a:r>
              <a:rPr lang="en-US" sz="1550" dirty="0" err="1"/>
              <a:t>VoiceXML</a:t>
            </a:r>
            <a:r>
              <a:rPr lang="en-US" sz="1550" dirty="0"/>
              <a:t> browser</a:t>
            </a:r>
          </a:p>
          <a:p>
            <a:r>
              <a:rPr lang="en-US" sz="1550" b="1" dirty="0"/>
              <a:t>IVR </a:t>
            </a:r>
            <a:r>
              <a:rPr lang="en-US" sz="1550" b="1" dirty="0" err="1"/>
              <a:t>Kookoo</a:t>
            </a:r>
            <a:r>
              <a:rPr lang="en-US" sz="1550" b="1" dirty="0"/>
              <a:t> :  </a:t>
            </a:r>
            <a:r>
              <a:rPr lang="en-US" sz="1550" dirty="0"/>
              <a:t>Integrates the </a:t>
            </a:r>
            <a:r>
              <a:rPr lang="en-US" sz="1550" dirty="0" err="1" smtClean="0"/>
              <a:t>MoTeCH</a:t>
            </a:r>
            <a:r>
              <a:rPr lang="en-US" sz="1550" dirty="0" smtClean="0"/>
              <a:t> </a:t>
            </a:r>
            <a:r>
              <a:rPr lang="en-US" sz="1550" dirty="0"/>
              <a:t>platform with </a:t>
            </a:r>
            <a:r>
              <a:rPr lang="en-US" sz="1550" dirty="0" err="1"/>
              <a:t>Kookoo’s</a:t>
            </a:r>
            <a:r>
              <a:rPr lang="en-US" sz="1550" dirty="0"/>
              <a:t> hosted IVR service</a:t>
            </a:r>
          </a:p>
          <a:p>
            <a:r>
              <a:rPr lang="en-US" sz="1550" b="1" dirty="0"/>
              <a:t>IVR </a:t>
            </a:r>
            <a:r>
              <a:rPr lang="en-US" sz="1550" b="1" dirty="0" err="1"/>
              <a:t>Verboice</a:t>
            </a:r>
            <a:r>
              <a:rPr lang="en-US" sz="1550" b="1" dirty="0"/>
              <a:t> :  </a:t>
            </a:r>
            <a:r>
              <a:rPr lang="en-US" sz="1550" dirty="0"/>
              <a:t>Integrates the </a:t>
            </a:r>
            <a:r>
              <a:rPr lang="en-US" sz="1550" dirty="0" err="1" smtClean="0"/>
              <a:t>MoTeCH</a:t>
            </a:r>
            <a:r>
              <a:rPr lang="en-US" sz="1550" dirty="0" smtClean="0"/>
              <a:t> </a:t>
            </a:r>
            <a:r>
              <a:rPr lang="en-US" sz="1550" dirty="0"/>
              <a:t>platform with </a:t>
            </a:r>
            <a:r>
              <a:rPr lang="en-US" sz="1550" dirty="0" err="1"/>
              <a:t>Verboice’s</a:t>
            </a:r>
            <a:r>
              <a:rPr lang="en-US" sz="1550" dirty="0"/>
              <a:t> hosted IVR service</a:t>
            </a:r>
          </a:p>
          <a:p>
            <a:r>
              <a:rPr lang="en-US" sz="1550" b="1" dirty="0"/>
              <a:t>IVR </a:t>
            </a:r>
            <a:r>
              <a:rPr lang="en-US" sz="1550" b="1" dirty="0" err="1"/>
              <a:t>Voxeo</a:t>
            </a:r>
            <a:r>
              <a:rPr lang="en-US" sz="1550" b="1" dirty="0"/>
              <a:t> :  </a:t>
            </a:r>
            <a:r>
              <a:rPr lang="en-US" sz="1550" dirty="0"/>
              <a:t>Integrates the </a:t>
            </a:r>
            <a:r>
              <a:rPr lang="en-US" sz="1550" dirty="0" err="1" smtClean="0"/>
              <a:t>MoTeCH</a:t>
            </a:r>
            <a:r>
              <a:rPr lang="en-US" sz="1550" dirty="0" smtClean="0"/>
              <a:t> </a:t>
            </a:r>
            <a:r>
              <a:rPr lang="en-US" sz="1550" dirty="0"/>
              <a:t>platform with </a:t>
            </a:r>
            <a:r>
              <a:rPr lang="en-US" sz="1550" dirty="0" err="1"/>
              <a:t>Voxeo’s</a:t>
            </a:r>
            <a:r>
              <a:rPr lang="en-US" sz="1550" dirty="0"/>
              <a:t> hosted IVR service</a:t>
            </a:r>
          </a:p>
          <a:p>
            <a:r>
              <a:rPr lang="en-US" sz="1550" b="1" dirty="0"/>
              <a:t>SMS :  </a:t>
            </a:r>
            <a:r>
              <a:rPr lang="en-US" sz="1550" dirty="0"/>
              <a:t>Provides a basic specification for integrating the </a:t>
            </a:r>
            <a:r>
              <a:rPr lang="en-US" sz="1550" dirty="0" err="1" smtClean="0"/>
              <a:t>MoTeCH</a:t>
            </a:r>
            <a:r>
              <a:rPr lang="en-US" sz="1550" dirty="0" smtClean="0"/>
              <a:t> </a:t>
            </a:r>
            <a:r>
              <a:rPr lang="en-US" sz="1550" dirty="0"/>
              <a:t>platform with an SMS provider to send/receive SMS messages</a:t>
            </a:r>
          </a:p>
          <a:p>
            <a:pPr fontAlgn="base"/>
            <a:r>
              <a:rPr lang="en-US" sz="1550" b="1" dirty="0"/>
              <a:t>SMS HTTP :  </a:t>
            </a:r>
            <a:r>
              <a:rPr lang="en-US" sz="1550" dirty="0"/>
              <a:t>Allows platform to integrate with an HTTP-based SMS gateway to send SMS messages</a:t>
            </a:r>
          </a:p>
          <a:p>
            <a:pPr fontAlgn="base"/>
            <a:r>
              <a:rPr lang="en-US" sz="1550" b="1" dirty="0"/>
              <a:t>SMS SMPP :  </a:t>
            </a:r>
            <a:r>
              <a:rPr lang="en-US" sz="1550" dirty="0"/>
              <a:t>Allows platform to integrate with an SMPP-based SMS gateway to send/receive SMS messages</a:t>
            </a:r>
          </a:p>
          <a:p>
            <a:r>
              <a:rPr lang="en-US" sz="1550" b="1" dirty="0"/>
              <a:t>Tasks :  </a:t>
            </a:r>
            <a:r>
              <a:rPr lang="en-US" sz="1550" dirty="0"/>
              <a:t>Allows administrative users to author simple “tasks” that wire up different modules; for example, a task can be created to enroll a patient in a message campaign in response to an incoming SMS message containing specific text</a:t>
            </a:r>
          </a:p>
          <a:p>
            <a:endParaRPr lang="en-US" sz="1550" dirty="0"/>
          </a:p>
        </p:txBody>
      </p:sp>
    </p:spTree>
    <p:extLst>
      <p:ext uri="{BB962C8B-B14F-4D97-AF65-F5344CB8AC3E}">
        <p14:creationId xmlns:p14="http://schemas.microsoft.com/office/powerpoint/2010/main" val="1225319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smtClean="0">
                <a:solidFill>
                  <a:schemeClr val="accent1">
                    <a:lumMod val="75000"/>
                  </a:schemeClr>
                </a:solidFill>
              </a:rPr>
              <a:t>Description of Some Modules</a:t>
            </a:r>
            <a:endParaRPr lang="en-US" sz="4000" b="1" dirty="0">
              <a:solidFill>
                <a:schemeClr val="accent1">
                  <a:lumMod val="75000"/>
                </a:schemeClr>
              </a:solidFill>
            </a:endParaRPr>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a:buFont typeface="Wingdings" pitchFamily="2" charset="2"/>
              <a:buChar char="v"/>
            </a:pPr>
            <a:r>
              <a:rPr lang="en-US" b="1" dirty="0" smtClean="0"/>
              <a:t>Alerts Module</a:t>
            </a:r>
          </a:p>
          <a:p>
            <a:pPr>
              <a:buFont typeface="Wingdings" pitchFamily="2" charset="2"/>
              <a:buChar char="v"/>
            </a:pPr>
            <a:endParaRPr lang="en-US" dirty="0" smtClean="0"/>
          </a:p>
          <a:p>
            <a:r>
              <a:rPr lang="en-US" dirty="0"/>
              <a:t>Alerts can be thought of as notifications which should be displayed to a </a:t>
            </a:r>
            <a:r>
              <a:rPr lang="en-US" dirty="0" err="1" smtClean="0"/>
              <a:t>MoTeCH</a:t>
            </a:r>
            <a:r>
              <a:rPr lang="en-US" dirty="0" smtClean="0"/>
              <a:t> </a:t>
            </a:r>
            <a:r>
              <a:rPr lang="en-US" dirty="0"/>
              <a:t>user based on some criteria. Alerts raised within this module are not actually published or communicated to the end user. Instead the Alerts Module is a data container and service for storing, tracking, and responding to alerts</a:t>
            </a:r>
            <a:r>
              <a:rPr lang="en-US" dirty="0" smtClean="0"/>
              <a:t>.</a:t>
            </a:r>
          </a:p>
          <a:p>
            <a:pPr fontAlgn="base"/>
            <a:r>
              <a:rPr lang="en-US" dirty="0"/>
              <a:t>The alert module </a:t>
            </a:r>
            <a:r>
              <a:rPr lang="en-US" dirty="0" smtClean="0"/>
              <a:t>gives the </a:t>
            </a:r>
            <a:r>
              <a:rPr lang="en-US" dirty="0"/>
              <a:t>following functionality:</a:t>
            </a:r>
          </a:p>
          <a:p>
            <a:pPr lvl="1" fontAlgn="base">
              <a:buFont typeface="Courier New" pitchFamily="49" charset="0"/>
              <a:buChar char="o"/>
            </a:pPr>
            <a:r>
              <a:rPr lang="en-US" dirty="0"/>
              <a:t>Creation of alerts targeting a specific entity (</a:t>
            </a:r>
            <a:r>
              <a:rPr lang="en-US" dirty="0" smtClean="0"/>
              <a:t>user)</a:t>
            </a:r>
          </a:p>
          <a:p>
            <a:pPr lvl="1" fontAlgn="base">
              <a:buFont typeface="Courier New" pitchFamily="49" charset="0"/>
              <a:buChar char="o"/>
            </a:pPr>
            <a:r>
              <a:rPr lang="en-US" dirty="0" smtClean="0"/>
              <a:t>Setting </a:t>
            </a:r>
            <a:r>
              <a:rPr lang="en-US" dirty="0"/>
              <a:t>alert type, status and </a:t>
            </a:r>
            <a:r>
              <a:rPr lang="en-US" dirty="0" smtClean="0"/>
              <a:t>priority</a:t>
            </a:r>
          </a:p>
          <a:p>
            <a:pPr lvl="1" fontAlgn="base">
              <a:buFont typeface="Courier New" pitchFamily="49" charset="0"/>
              <a:buChar char="o"/>
            </a:pPr>
            <a:r>
              <a:rPr lang="en-US" dirty="0" smtClean="0"/>
              <a:t>Search </a:t>
            </a:r>
            <a:r>
              <a:rPr lang="en-US" dirty="0"/>
              <a:t>for </a:t>
            </a:r>
            <a:r>
              <a:rPr lang="en-US" dirty="0" smtClean="0"/>
              <a:t>alerts</a:t>
            </a:r>
          </a:p>
          <a:p>
            <a:pPr lvl="1" fontAlgn="base">
              <a:buFont typeface="Courier New" pitchFamily="49" charset="0"/>
              <a:buChar char="o"/>
            </a:pPr>
            <a:r>
              <a:rPr lang="en-US" dirty="0" smtClean="0"/>
              <a:t>Associate </a:t>
            </a:r>
            <a:r>
              <a:rPr lang="en-US" dirty="0"/>
              <a:t>custom data with an </a:t>
            </a:r>
            <a:r>
              <a:rPr lang="en-US" dirty="0" smtClean="0"/>
              <a:t>alert</a:t>
            </a:r>
          </a:p>
          <a:p>
            <a:pPr lvl="1" fontAlgn="base">
              <a:buFont typeface="Courier New" pitchFamily="49" charset="0"/>
              <a:buChar char="o"/>
            </a:pPr>
            <a:r>
              <a:rPr lang="en-US" dirty="0" smtClean="0"/>
              <a:t>Acknowledge </a:t>
            </a:r>
            <a:r>
              <a:rPr lang="en-US" dirty="0"/>
              <a:t>alerts as read or </a:t>
            </a:r>
            <a:r>
              <a:rPr lang="en-US" dirty="0" smtClean="0"/>
              <a:t>closed</a:t>
            </a:r>
          </a:p>
          <a:p>
            <a:pPr lvl="1" fontAlgn="base">
              <a:buFont typeface="Courier New" pitchFamily="49" charset="0"/>
              <a:buChar char="o"/>
            </a:pPr>
            <a:r>
              <a:rPr lang="en-US" dirty="0" smtClean="0"/>
              <a:t>Update </a:t>
            </a:r>
            <a:r>
              <a:rPr lang="en-US" dirty="0"/>
              <a:t>an existing alert</a:t>
            </a:r>
          </a:p>
          <a:p>
            <a:endParaRPr lang="en-US" dirty="0"/>
          </a:p>
        </p:txBody>
      </p:sp>
    </p:spTree>
    <p:extLst>
      <p:ext uri="{BB962C8B-B14F-4D97-AF65-F5344CB8AC3E}">
        <p14:creationId xmlns:p14="http://schemas.microsoft.com/office/powerpoint/2010/main" val="1130118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4000" b="1" dirty="0" smtClean="0">
                <a:solidFill>
                  <a:schemeClr val="accent1">
                    <a:lumMod val="75000"/>
                  </a:schemeClr>
                </a:solidFill>
              </a:rPr>
              <a:t>Description of </a:t>
            </a:r>
            <a:r>
              <a:rPr lang="en-US" sz="4000" b="1" dirty="0">
                <a:solidFill>
                  <a:schemeClr val="accent1">
                    <a:lumMod val="75000"/>
                  </a:schemeClr>
                </a:solidFill>
              </a:rPr>
              <a:t>Some </a:t>
            </a:r>
            <a:r>
              <a:rPr lang="en-US" sz="4000" b="1" dirty="0" smtClean="0">
                <a:solidFill>
                  <a:schemeClr val="accent1">
                    <a:lumMod val="75000"/>
                  </a:schemeClr>
                </a:solidFill>
              </a:rPr>
              <a:t>Modules  </a:t>
            </a:r>
            <a:r>
              <a:rPr lang="en-US" sz="4000" b="1" dirty="0">
                <a:solidFill>
                  <a:schemeClr val="accent1">
                    <a:lumMod val="75000"/>
                  </a:schemeClr>
                </a:solidFill>
              </a:rPr>
              <a:t>(Continued)</a:t>
            </a:r>
            <a:endParaRPr lang="en-US" sz="4000" b="1" dirty="0">
              <a:solidFill>
                <a:schemeClr val="accent1">
                  <a:lumMod val="75000"/>
                </a:schemeClr>
              </a:solidFill>
            </a:endParaRPr>
          </a:p>
        </p:txBody>
      </p:sp>
      <p:sp>
        <p:nvSpPr>
          <p:cNvPr id="3" name="Content Placeholder 2"/>
          <p:cNvSpPr>
            <a:spLocks noGrp="1"/>
          </p:cNvSpPr>
          <p:nvPr>
            <p:ph idx="1"/>
          </p:nvPr>
        </p:nvSpPr>
        <p:spPr>
          <a:xfrm>
            <a:off x="457200" y="1600200"/>
            <a:ext cx="8458200" cy="5105400"/>
          </a:xfrm>
        </p:spPr>
        <p:txBody>
          <a:bodyPr>
            <a:normAutofit fontScale="62500" lnSpcReduction="20000"/>
          </a:bodyPr>
          <a:lstStyle/>
          <a:p>
            <a:pPr>
              <a:buFont typeface="Wingdings" pitchFamily="2" charset="2"/>
              <a:buChar char="v"/>
            </a:pPr>
            <a:r>
              <a:rPr lang="en-US" b="1" dirty="0" smtClean="0"/>
              <a:t>Appointments </a:t>
            </a:r>
            <a:r>
              <a:rPr lang="en-US" b="1" dirty="0"/>
              <a:t>Module</a:t>
            </a:r>
          </a:p>
          <a:p>
            <a:pPr marL="0" indent="0">
              <a:buNone/>
            </a:pPr>
            <a:endParaRPr lang="en-US" dirty="0" smtClean="0"/>
          </a:p>
          <a:p>
            <a:r>
              <a:rPr lang="en-US" dirty="0"/>
              <a:t>The Appointments Module stores the schedule of reminders that are associated with an appointment (or other scheduled patient activity). It raises events for those reminders at the appropriate time. This module is used to trigger actions that may need to happen relative to a particular fixed date appointment. The module exposes an API which allows implementers to create, retrieve, edit, and delete events. Events can be stored with additional arbitrary data, including patient ID, appointment ID, voice tree, etc</a:t>
            </a:r>
            <a:r>
              <a:rPr lang="en-US" dirty="0" smtClean="0"/>
              <a:t>.</a:t>
            </a:r>
          </a:p>
          <a:p>
            <a:endParaRPr lang="en-US" dirty="0" smtClean="0"/>
          </a:p>
          <a:p>
            <a:pPr fontAlgn="base"/>
            <a:r>
              <a:rPr lang="en-US" dirty="0"/>
              <a:t>The Appointments module </a:t>
            </a:r>
            <a:r>
              <a:rPr lang="en-US" dirty="0" smtClean="0"/>
              <a:t>gives </a:t>
            </a:r>
            <a:r>
              <a:rPr lang="en-US" dirty="0"/>
              <a:t>the following functionality:</a:t>
            </a:r>
          </a:p>
          <a:p>
            <a:pPr lvl="1" fontAlgn="base">
              <a:buFont typeface="Courier New" pitchFamily="49" charset="0"/>
              <a:buChar char="o"/>
            </a:pPr>
            <a:r>
              <a:rPr lang="en-US" dirty="0" smtClean="0"/>
              <a:t>Create </a:t>
            </a:r>
            <a:r>
              <a:rPr lang="en-US" dirty="0"/>
              <a:t>a calendar of appointments and associate it with an </a:t>
            </a:r>
            <a:r>
              <a:rPr lang="en-US" dirty="0" smtClean="0"/>
              <a:t>entity</a:t>
            </a:r>
          </a:p>
          <a:p>
            <a:pPr lvl="1" fontAlgn="base">
              <a:buFont typeface="Courier New" pitchFamily="49" charset="0"/>
              <a:buChar char="o"/>
            </a:pPr>
            <a:r>
              <a:rPr lang="en-US" dirty="0" smtClean="0"/>
              <a:t>Remove </a:t>
            </a:r>
            <a:r>
              <a:rPr lang="en-US" dirty="0"/>
              <a:t>a calendar of </a:t>
            </a:r>
            <a:r>
              <a:rPr lang="en-US" dirty="0" smtClean="0"/>
              <a:t>appointments and </a:t>
            </a:r>
            <a:r>
              <a:rPr lang="en-US" dirty="0"/>
              <a:t>visits </a:t>
            </a:r>
            <a:r>
              <a:rPr lang="en-US" dirty="0" smtClean="0"/>
              <a:t>to/from </a:t>
            </a:r>
            <a:r>
              <a:rPr lang="en-US" dirty="0"/>
              <a:t>an existing </a:t>
            </a:r>
            <a:r>
              <a:rPr lang="en-US" dirty="0" smtClean="0"/>
              <a:t>calendar</a:t>
            </a:r>
          </a:p>
          <a:p>
            <a:pPr lvl="1" fontAlgn="base">
              <a:buFont typeface="Courier New" pitchFamily="49" charset="0"/>
              <a:buChar char="o"/>
            </a:pPr>
            <a:r>
              <a:rPr lang="en-US" dirty="0" smtClean="0"/>
              <a:t>Confirm/Reschedule </a:t>
            </a:r>
            <a:r>
              <a:rPr lang="en-US" dirty="0"/>
              <a:t>an </a:t>
            </a:r>
            <a:r>
              <a:rPr lang="en-US" dirty="0" smtClean="0"/>
              <a:t>appointment</a:t>
            </a:r>
          </a:p>
          <a:p>
            <a:pPr lvl="1" fontAlgn="base">
              <a:buFont typeface="Courier New" pitchFamily="49" charset="0"/>
              <a:buChar char="o"/>
            </a:pPr>
            <a:r>
              <a:rPr lang="en-US" dirty="0" smtClean="0"/>
              <a:t>Mark </a:t>
            </a:r>
            <a:r>
              <a:rPr lang="en-US" dirty="0"/>
              <a:t>an appointment as </a:t>
            </a:r>
            <a:r>
              <a:rPr lang="en-US" dirty="0" smtClean="0"/>
              <a:t>attended/Missed</a:t>
            </a:r>
          </a:p>
          <a:p>
            <a:pPr lvl="1" fontAlgn="base">
              <a:buFont typeface="Courier New" pitchFamily="49" charset="0"/>
              <a:buChar char="o"/>
            </a:pPr>
            <a:r>
              <a:rPr lang="en-US" dirty="0" smtClean="0"/>
              <a:t>Track </a:t>
            </a:r>
            <a:r>
              <a:rPr lang="en-US" dirty="0"/>
              <a:t>visits and remind users to schedule a firm date for an </a:t>
            </a:r>
            <a:r>
              <a:rPr lang="en-US" dirty="0" smtClean="0"/>
              <a:t>appointment</a:t>
            </a:r>
          </a:p>
          <a:p>
            <a:pPr lvl="1" fontAlgn="base">
              <a:buFont typeface="Courier New" pitchFamily="49" charset="0"/>
              <a:buChar char="o"/>
            </a:pPr>
            <a:r>
              <a:rPr lang="en-US" dirty="0" smtClean="0"/>
              <a:t>Track </a:t>
            </a:r>
            <a:r>
              <a:rPr lang="en-US" dirty="0"/>
              <a:t>firm appointments and remind users about them</a:t>
            </a:r>
          </a:p>
          <a:p>
            <a:endParaRPr lang="en-US" dirty="0"/>
          </a:p>
        </p:txBody>
      </p:sp>
    </p:spTree>
    <p:extLst>
      <p:ext uri="{BB962C8B-B14F-4D97-AF65-F5344CB8AC3E}">
        <p14:creationId xmlns:p14="http://schemas.microsoft.com/office/powerpoint/2010/main" val="3598409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accent1">
                    <a:lumMod val="75000"/>
                  </a:schemeClr>
                </a:solidFill>
              </a:rPr>
              <a:t>Description of </a:t>
            </a:r>
            <a:r>
              <a:rPr lang="en-US" sz="4000" b="1" dirty="0">
                <a:solidFill>
                  <a:schemeClr val="accent1">
                    <a:lumMod val="75000"/>
                  </a:schemeClr>
                </a:solidFill>
              </a:rPr>
              <a:t>Some </a:t>
            </a:r>
            <a:r>
              <a:rPr lang="en-US" sz="4000" b="1" dirty="0" smtClean="0">
                <a:solidFill>
                  <a:schemeClr val="accent1">
                    <a:lumMod val="75000"/>
                  </a:schemeClr>
                </a:solidFill>
              </a:rPr>
              <a:t>Modules </a:t>
            </a:r>
            <a:r>
              <a:rPr lang="en-US" sz="4000" b="1" dirty="0">
                <a:solidFill>
                  <a:schemeClr val="accent1">
                    <a:lumMod val="75000"/>
                  </a:schemeClr>
                </a:solidFill>
              </a:rPr>
              <a:t>(Continued)</a:t>
            </a:r>
            <a:endParaRPr lang="en-US" sz="4000" dirty="0">
              <a:solidFill>
                <a:schemeClr val="accent1">
                  <a:lumMod val="75000"/>
                </a:schemeClr>
              </a:solidFill>
            </a:endParaRPr>
          </a:p>
        </p:txBody>
      </p:sp>
      <p:sp>
        <p:nvSpPr>
          <p:cNvPr id="3" name="Content Placeholder 2"/>
          <p:cNvSpPr>
            <a:spLocks noGrp="1"/>
          </p:cNvSpPr>
          <p:nvPr>
            <p:ph idx="1"/>
          </p:nvPr>
        </p:nvSpPr>
        <p:spPr>
          <a:xfrm>
            <a:off x="457200" y="1600200"/>
            <a:ext cx="8382000" cy="4800600"/>
          </a:xfrm>
        </p:spPr>
        <p:txBody>
          <a:bodyPr>
            <a:normAutofit fontScale="77500" lnSpcReduction="20000"/>
          </a:bodyPr>
          <a:lstStyle/>
          <a:p>
            <a:pPr>
              <a:buFont typeface="Wingdings" pitchFamily="2" charset="2"/>
              <a:buChar char="v"/>
            </a:pPr>
            <a:r>
              <a:rPr lang="en-US" b="1" dirty="0" err="1"/>
              <a:t>CMSLite</a:t>
            </a:r>
            <a:r>
              <a:rPr lang="en-US" b="1" dirty="0"/>
              <a:t> </a:t>
            </a:r>
            <a:r>
              <a:rPr lang="en-US" b="1" dirty="0" smtClean="0"/>
              <a:t>Module</a:t>
            </a:r>
          </a:p>
          <a:p>
            <a:pPr>
              <a:buFont typeface="Wingdings" pitchFamily="2" charset="2"/>
              <a:buChar char="v"/>
            </a:pPr>
            <a:endParaRPr lang="en-US" b="1" dirty="0"/>
          </a:p>
          <a:p>
            <a:pPr fontAlgn="base"/>
            <a:r>
              <a:rPr lang="en-US" dirty="0"/>
              <a:t>A very simple CMS that allows for content to be entered and served. Content should be associated with a key and include attributes such as language and format. Content is provided both via API and HTTP. Content can be accessed in a single return value or streamed.</a:t>
            </a:r>
          </a:p>
          <a:p>
            <a:pPr fontAlgn="base"/>
            <a:endParaRPr lang="en-US" dirty="0" smtClean="0"/>
          </a:p>
          <a:p>
            <a:pPr fontAlgn="base"/>
            <a:r>
              <a:rPr lang="en-US" dirty="0" smtClean="0"/>
              <a:t>The CMS Lite module </a:t>
            </a:r>
            <a:r>
              <a:rPr lang="en-US" dirty="0"/>
              <a:t>gives the following functionality:</a:t>
            </a:r>
          </a:p>
          <a:p>
            <a:pPr lvl="1" fontAlgn="base">
              <a:buFont typeface="Courier New" pitchFamily="49" charset="0"/>
              <a:buChar char="o"/>
            </a:pPr>
            <a:r>
              <a:rPr lang="en-US" dirty="0" smtClean="0"/>
              <a:t>Name </a:t>
            </a:r>
            <a:r>
              <a:rPr lang="en-US" dirty="0"/>
              <a:t>content and </a:t>
            </a:r>
            <a:r>
              <a:rPr lang="en-US" dirty="0" smtClean="0"/>
              <a:t>associate </a:t>
            </a:r>
            <a:r>
              <a:rPr lang="en-US" dirty="0"/>
              <a:t>it with a </a:t>
            </a:r>
            <a:r>
              <a:rPr lang="en-US" dirty="0" smtClean="0"/>
              <a:t>language</a:t>
            </a:r>
          </a:p>
          <a:p>
            <a:pPr lvl="1" fontAlgn="base">
              <a:buFont typeface="Courier New" pitchFamily="49" charset="0"/>
              <a:buChar char="o"/>
            </a:pPr>
            <a:r>
              <a:rPr lang="en-US" dirty="0" smtClean="0"/>
              <a:t>Associate </a:t>
            </a:r>
            <a:r>
              <a:rPr lang="en-US" dirty="0"/>
              <a:t>either strings or streams with </a:t>
            </a:r>
            <a:r>
              <a:rPr lang="en-US" dirty="0" smtClean="0"/>
              <a:t>content</a:t>
            </a:r>
          </a:p>
          <a:p>
            <a:pPr lvl="1" fontAlgn="base">
              <a:buFont typeface="Courier New" pitchFamily="49" charset="0"/>
              <a:buChar char="o"/>
            </a:pPr>
            <a:r>
              <a:rPr lang="en-US" dirty="0" smtClean="0"/>
              <a:t>Test </a:t>
            </a:r>
            <a:r>
              <a:rPr lang="en-US" dirty="0"/>
              <a:t>for the existence of </a:t>
            </a:r>
            <a:r>
              <a:rPr lang="en-US" dirty="0" smtClean="0"/>
              <a:t>content</a:t>
            </a:r>
          </a:p>
          <a:p>
            <a:pPr lvl="1" fontAlgn="base">
              <a:buFont typeface="Courier New" pitchFamily="49" charset="0"/>
              <a:buChar char="o"/>
            </a:pPr>
            <a:r>
              <a:rPr lang="en-US" dirty="0" smtClean="0"/>
              <a:t>Load </a:t>
            </a:r>
            <a:r>
              <a:rPr lang="en-US" dirty="0"/>
              <a:t>or stream content via API or HTTP</a:t>
            </a:r>
          </a:p>
          <a:p>
            <a:endParaRPr lang="en-US" dirty="0"/>
          </a:p>
        </p:txBody>
      </p:sp>
    </p:spTree>
    <p:extLst>
      <p:ext uri="{BB962C8B-B14F-4D97-AF65-F5344CB8AC3E}">
        <p14:creationId xmlns:p14="http://schemas.microsoft.com/office/powerpoint/2010/main" val="3127811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t>Decision Tree</a:t>
            </a:r>
          </a:p>
          <a:p>
            <a:pPr marL="0" indent="0">
              <a:buNone/>
            </a:pPr>
            <a:endParaRPr lang="en-US" dirty="0" smtClean="0"/>
          </a:p>
          <a:p>
            <a:pPr marL="0" indent="0">
              <a:buNone/>
            </a:pPr>
            <a:r>
              <a:rPr lang="en-US" dirty="0" smtClean="0"/>
              <a:t>The </a:t>
            </a:r>
            <a:r>
              <a:rPr lang="en-US" dirty="0"/>
              <a:t>Decision Tree exposes APIs and a data format that allows for the expression of content trees. A content tree can then be played for a user through multiple IVR, SMS or HTTP interfaces. The content tree can provide users with audio dialogs, interface with data stored by other modules in </a:t>
            </a:r>
            <a:r>
              <a:rPr lang="en-US" dirty="0" err="1" smtClean="0"/>
              <a:t>MoTeCH</a:t>
            </a:r>
            <a:r>
              <a:rPr lang="en-US" dirty="0" smtClean="0"/>
              <a:t> </a:t>
            </a:r>
            <a:r>
              <a:rPr lang="en-US" dirty="0"/>
              <a:t>and record user </a:t>
            </a:r>
            <a:r>
              <a:rPr lang="en-US" dirty="0" err="1"/>
              <a:t>respones</a:t>
            </a:r>
            <a:r>
              <a:rPr lang="en-US" dirty="0"/>
              <a:t> as well as the path traveled through the tree.</a:t>
            </a:r>
            <a:endParaRPr lang="en-US" dirty="0"/>
          </a:p>
        </p:txBody>
      </p:sp>
    </p:spTree>
    <p:extLst>
      <p:ext uri="{BB962C8B-B14F-4D97-AF65-F5344CB8AC3E}">
        <p14:creationId xmlns:p14="http://schemas.microsoft.com/office/powerpoint/2010/main" val="666202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v"/>
            </a:pPr>
            <a:r>
              <a:rPr lang="en-US" b="1" dirty="0"/>
              <a:t>IVR Platform Module</a:t>
            </a:r>
          </a:p>
          <a:p>
            <a:pPr marL="0" indent="0">
              <a:buNone/>
            </a:pPr>
            <a:endParaRPr lang="en-US" dirty="0" smtClean="0"/>
          </a:p>
          <a:p>
            <a:r>
              <a:rPr lang="en-US" dirty="0"/>
              <a:t>The IVR module acts as a basic framework for implementing IVR functionality in the platform. The module provides one implementation of an IVR service that connects to an </a:t>
            </a:r>
            <a:r>
              <a:rPr lang="en-US" dirty="0" err="1"/>
              <a:t>Asterick</a:t>
            </a:r>
            <a:r>
              <a:rPr lang="en-US" dirty="0"/>
              <a:t> server using </a:t>
            </a:r>
            <a:r>
              <a:rPr lang="en-US" dirty="0" err="1"/>
              <a:t>VoiceGlue</a:t>
            </a:r>
            <a:r>
              <a:rPr lang="en-US" dirty="0"/>
              <a:t> VXML browser</a:t>
            </a:r>
            <a:r>
              <a:rPr lang="en-US" dirty="0" smtClean="0"/>
              <a:t>.</a:t>
            </a:r>
          </a:p>
          <a:p>
            <a:endParaRPr lang="en-US" dirty="0" smtClean="0"/>
          </a:p>
          <a:p>
            <a:r>
              <a:rPr lang="en-US" dirty="0"/>
              <a:t>The </a:t>
            </a:r>
            <a:r>
              <a:rPr lang="en-US" dirty="0" smtClean="0"/>
              <a:t>IVR Platform module </a:t>
            </a:r>
            <a:r>
              <a:rPr lang="en-US" dirty="0"/>
              <a:t>allows implementers to</a:t>
            </a:r>
            <a:r>
              <a:rPr lang="en-US" dirty="0" smtClean="0"/>
              <a:t>:</a:t>
            </a:r>
          </a:p>
          <a:p>
            <a:pPr lvl="1" fontAlgn="base">
              <a:buFont typeface="Courier New" pitchFamily="49" charset="0"/>
              <a:buChar char="o"/>
            </a:pPr>
            <a:r>
              <a:rPr lang="en-US" dirty="0" smtClean="0"/>
              <a:t>Set the phone </a:t>
            </a:r>
            <a:r>
              <a:rPr lang="en-US" dirty="0"/>
              <a:t>number to </a:t>
            </a:r>
            <a:r>
              <a:rPr lang="en-US" dirty="0" smtClean="0"/>
              <a:t>call</a:t>
            </a:r>
          </a:p>
          <a:p>
            <a:pPr lvl="1" fontAlgn="base">
              <a:buFont typeface="Courier New" pitchFamily="49" charset="0"/>
              <a:buChar char="o"/>
            </a:pPr>
            <a:r>
              <a:rPr lang="en-US" dirty="0" smtClean="0"/>
              <a:t>Set the time </a:t>
            </a:r>
            <a:r>
              <a:rPr lang="en-US" dirty="0"/>
              <a:t>out value for the </a:t>
            </a:r>
            <a:r>
              <a:rPr lang="en-US" dirty="0" smtClean="0"/>
              <a:t>call</a:t>
            </a:r>
          </a:p>
          <a:p>
            <a:pPr lvl="1" fontAlgn="base">
              <a:buFont typeface="Courier New" pitchFamily="49" charset="0"/>
              <a:buChar char="o"/>
            </a:pPr>
            <a:r>
              <a:rPr lang="en-US" dirty="0" smtClean="0"/>
              <a:t>What to do (event) </a:t>
            </a:r>
            <a:r>
              <a:rPr lang="en-US" dirty="0"/>
              <a:t>when the call is </a:t>
            </a:r>
            <a:r>
              <a:rPr lang="en-US" dirty="0" smtClean="0"/>
              <a:t>successful/busy/not answered.</a:t>
            </a:r>
          </a:p>
          <a:p>
            <a:pPr lvl="1" fontAlgn="base">
              <a:buFont typeface="Courier New" pitchFamily="49" charset="0"/>
              <a:buChar char="o"/>
            </a:pPr>
            <a:r>
              <a:rPr lang="en-US" dirty="0" smtClean="0"/>
              <a:t>What </a:t>
            </a:r>
            <a:r>
              <a:rPr lang="en-US" dirty="0"/>
              <a:t>to do (event) </a:t>
            </a:r>
            <a:r>
              <a:rPr lang="en-US" dirty="0" smtClean="0"/>
              <a:t>when </a:t>
            </a:r>
            <a:r>
              <a:rPr lang="en-US" dirty="0"/>
              <a:t>the call failed for some </a:t>
            </a:r>
            <a:r>
              <a:rPr lang="en-US" dirty="0" smtClean="0"/>
              <a:t>other reason</a:t>
            </a:r>
            <a:r>
              <a:rPr lang="en-US" dirty="0"/>
              <a:t>.</a:t>
            </a:r>
          </a:p>
          <a:p>
            <a:pPr lvl="1">
              <a:buFont typeface="Courier New" pitchFamily="49" charset="0"/>
              <a:buChar char="o"/>
            </a:pP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240282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rPr>
              <a:t>What </a:t>
            </a:r>
            <a:r>
              <a:rPr lang="en-US" sz="4000" b="1" dirty="0" err="1" smtClean="0">
                <a:solidFill>
                  <a:schemeClr val="accent1">
                    <a:lumMod val="75000"/>
                  </a:schemeClr>
                </a:solidFill>
              </a:rPr>
              <a:t>MoTeCH</a:t>
            </a:r>
            <a:r>
              <a:rPr lang="en-US" sz="4000" b="1" dirty="0" smtClean="0">
                <a:solidFill>
                  <a:schemeClr val="accent1">
                    <a:lumMod val="75000"/>
                  </a:schemeClr>
                </a:solidFill>
              </a:rPr>
              <a:t> does?</a:t>
            </a:r>
            <a:endParaRPr lang="en-US" sz="4000"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err="1" smtClean="0"/>
              <a:t>MoTeCH</a:t>
            </a:r>
            <a:r>
              <a:rPr lang="en-US" dirty="0" smtClean="0"/>
              <a:t> </a:t>
            </a:r>
            <a:r>
              <a:rPr lang="en-US" dirty="0"/>
              <a:t>calculates the upcoming schedule of care for each client and, when care </a:t>
            </a:r>
            <a:r>
              <a:rPr lang="en-US" dirty="0" smtClean="0"/>
              <a:t>is due</a:t>
            </a:r>
            <a:r>
              <a:rPr lang="en-US" dirty="0"/>
              <a:t>, notifies the client and community health workers responsible for that client. </a:t>
            </a:r>
            <a:endParaRPr lang="en-US" dirty="0" smtClean="0"/>
          </a:p>
          <a:p>
            <a:r>
              <a:rPr lang="en-US" dirty="0" err="1" smtClean="0"/>
              <a:t>MoTeCH</a:t>
            </a:r>
            <a:r>
              <a:rPr lang="en-US" dirty="0" smtClean="0"/>
              <a:t> also </a:t>
            </a:r>
            <a:r>
              <a:rPr lang="en-US" dirty="0"/>
              <a:t>automates the aggregation of health status and health service delivery information </a:t>
            </a:r>
            <a:r>
              <a:rPr lang="en-US" dirty="0" smtClean="0"/>
              <a:t>for routine </a:t>
            </a:r>
            <a:r>
              <a:rPr lang="en-US" dirty="0"/>
              <a:t>reports</a:t>
            </a:r>
            <a:r>
              <a:rPr lang="en-US" dirty="0" smtClean="0"/>
              <a:t>.</a:t>
            </a:r>
          </a:p>
          <a:p>
            <a:pPr marL="0" indent="0">
              <a:buNone/>
            </a:pPr>
            <a:endParaRPr lang="en-US" dirty="0" smtClean="0"/>
          </a:p>
        </p:txBody>
      </p:sp>
    </p:spTree>
    <p:extLst>
      <p:ext uri="{BB962C8B-B14F-4D97-AF65-F5344CB8AC3E}">
        <p14:creationId xmlns:p14="http://schemas.microsoft.com/office/powerpoint/2010/main" val="19795717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fontAlgn="base">
              <a:buFont typeface="Wingdings" pitchFamily="2" charset="2"/>
              <a:buChar char="v"/>
            </a:pPr>
            <a:r>
              <a:rPr lang="en-US" b="1" dirty="0" smtClean="0"/>
              <a:t>IVR </a:t>
            </a:r>
            <a:r>
              <a:rPr lang="en-US" b="1" dirty="0" err="1"/>
              <a:t>Voxeo</a:t>
            </a:r>
            <a:r>
              <a:rPr lang="en-US" b="1" dirty="0"/>
              <a:t> Module</a:t>
            </a:r>
          </a:p>
          <a:p>
            <a:pPr fontAlgn="base"/>
            <a:endParaRPr lang="en-US" dirty="0" smtClean="0"/>
          </a:p>
          <a:p>
            <a:pPr fontAlgn="base"/>
            <a:r>
              <a:rPr lang="en-US" dirty="0" smtClean="0"/>
              <a:t>IVR </a:t>
            </a:r>
            <a:r>
              <a:rPr lang="en-US" dirty="0" err="1"/>
              <a:t>Voxeo</a:t>
            </a:r>
            <a:r>
              <a:rPr lang="en-US" dirty="0"/>
              <a:t> is an implementation specific module that provides IVR service by utilizing </a:t>
            </a:r>
            <a:r>
              <a:rPr lang="en-US" dirty="0" err="1"/>
              <a:t>Voxeo's</a:t>
            </a:r>
            <a:r>
              <a:rPr lang="en-US" dirty="0"/>
              <a:t> IVR server. The </a:t>
            </a:r>
            <a:r>
              <a:rPr lang="en-US" dirty="0" err="1"/>
              <a:t>Voxeo</a:t>
            </a:r>
            <a:r>
              <a:rPr lang="en-US" dirty="0"/>
              <a:t> module tracks the progress of both incoming and outgoing phone calls and stores that information in a </a:t>
            </a:r>
            <a:r>
              <a:rPr lang="en-US" dirty="0" err="1"/>
              <a:t>CouchDB</a:t>
            </a:r>
            <a:r>
              <a:rPr lang="en-US" dirty="0"/>
              <a:t> repository. Events are published to indicate call results. Listeners may subscribe to these events and handle them in an implementation specific fashion</a:t>
            </a:r>
            <a:r>
              <a:rPr lang="en-US" dirty="0" smtClean="0"/>
              <a:t>.</a:t>
            </a:r>
          </a:p>
          <a:p>
            <a:pPr fontAlgn="base"/>
            <a:endParaRPr lang="en-US" b="1" dirty="0" smtClean="0"/>
          </a:p>
          <a:p>
            <a:pPr marL="0" indent="0" fontAlgn="base">
              <a:buNone/>
            </a:pPr>
            <a:endParaRPr lang="en-US" dirty="0" smtClean="0"/>
          </a:p>
          <a:p>
            <a:pPr fontAlgn="base"/>
            <a:r>
              <a:rPr lang="en-US" dirty="0" smtClean="0"/>
              <a:t>Implementers </a:t>
            </a:r>
            <a:r>
              <a:rPr lang="en-US" dirty="0"/>
              <a:t>can use the </a:t>
            </a:r>
            <a:r>
              <a:rPr lang="en-US" dirty="0" err="1"/>
              <a:t>the</a:t>
            </a:r>
            <a:r>
              <a:rPr lang="en-US" dirty="0"/>
              <a:t> </a:t>
            </a:r>
            <a:r>
              <a:rPr lang="en-US" dirty="0" err="1"/>
              <a:t>Voxeo</a:t>
            </a:r>
            <a:r>
              <a:rPr lang="en-US" dirty="0"/>
              <a:t> module to accomplish the following:</a:t>
            </a:r>
          </a:p>
          <a:p>
            <a:pPr lvl="1" fontAlgn="base">
              <a:buFont typeface="Courier New" pitchFamily="49" charset="0"/>
              <a:buChar char="o"/>
            </a:pPr>
            <a:r>
              <a:rPr lang="en-US" dirty="0"/>
              <a:t>Initiate a call to a phone number with specified </a:t>
            </a:r>
            <a:r>
              <a:rPr lang="en-US" dirty="0" smtClean="0"/>
              <a:t>content.</a:t>
            </a:r>
          </a:p>
          <a:p>
            <a:pPr lvl="1" fontAlgn="base">
              <a:buFont typeface="Courier New" pitchFamily="49" charset="0"/>
              <a:buChar char="o"/>
            </a:pPr>
            <a:r>
              <a:rPr lang="en-US" dirty="0" smtClean="0"/>
              <a:t>Track </a:t>
            </a:r>
            <a:r>
              <a:rPr lang="en-US" dirty="0"/>
              <a:t>the progress of incoming and outgoing calls</a:t>
            </a:r>
            <a:r>
              <a:rPr lang="en-US" dirty="0" smtClean="0"/>
              <a:t>.</a:t>
            </a:r>
            <a:endParaRPr lang="en-US" dirty="0"/>
          </a:p>
        </p:txBody>
      </p:sp>
    </p:spTree>
    <p:extLst>
      <p:ext uri="{BB962C8B-B14F-4D97-AF65-F5344CB8AC3E}">
        <p14:creationId xmlns:p14="http://schemas.microsoft.com/office/powerpoint/2010/main" val="3927343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fontAlgn="base">
              <a:buFont typeface="Wingdings" pitchFamily="2" charset="2"/>
              <a:buChar char="v"/>
            </a:pPr>
            <a:r>
              <a:rPr lang="en-US" b="1" dirty="0" smtClean="0"/>
              <a:t>IVR </a:t>
            </a:r>
            <a:r>
              <a:rPr lang="en-US" b="1" dirty="0" err="1" smtClean="0"/>
              <a:t>Kookoo</a:t>
            </a:r>
            <a:r>
              <a:rPr lang="en-US" b="1" dirty="0" smtClean="0"/>
              <a:t> </a:t>
            </a:r>
            <a:r>
              <a:rPr lang="en-US" b="1" dirty="0"/>
              <a:t>Module</a:t>
            </a:r>
          </a:p>
          <a:p>
            <a:pPr fontAlgn="base"/>
            <a:endParaRPr lang="en-US" dirty="0" smtClean="0"/>
          </a:p>
          <a:p>
            <a:pPr fontAlgn="base"/>
            <a:r>
              <a:rPr lang="en-US" dirty="0"/>
              <a:t>IVR </a:t>
            </a:r>
            <a:r>
              <a:rPr lang="en-US" dirty="0" err="1"/>
              <a:t>Kookoo</a:t>
            </a:r>
            <a:r>
              <a:rPr lang="en-US" dirty="0"/>
              <a:t> is an implementation specific module that provides IVR service by utilizing </a:t>
            </a:r>
            <a:r>
              <a:rPr lang="en-US" dirty="0" err="1"/>
              <a:t>Kookoo's</a:t>
            </a:r>
            <a:r>
              <a:rPr lang="en-US" dirty="0"/>
              <a:t> Service (kookoo.in</a:t>
            </a:r>
            <a:r>
              <a:rPr lang="en-US" dirty="0" smtClean="0"/>
              <a:t>).</a:t>
            </a:r>
          </a:p>
          <a:p>
            <a:pPr fontAlgn="base"/>
            <a:r>
              <a:rPr lang="en-US" dirty="0" err="1" smtClean="0"/>
              <a:t>Kookoo</a:t>
            </a:r>
            <a:r>
              <a:rPr lang="en-US" dirty="0"/>
              <a:t> is India based Telephony service provider which has REST based APIs for call and SMS. </a:t>
            </a:r>
            <a:endParaRPr lang="en-US" dirty="0" smtClean="0"/>
          </a:p>
          <a:p>
            <a:pPr fontAlgn="base"/>
            <a:r>
              <a:rPr lang="en-US" dirty="0" smtClean="0"/>
              <a:t>The </a:t>
            </a:r>
            <a:r>
              <a:rPr lang="en-US" dirty="0" err="1"/>
              <a:t>Kookoo</a:t>
            </a:r>
            <a:r>
              <a:rPr lang="en-US" dirty="0"/>
              <a:t> module supports decision tree based IVR for both incoming and outgoing phone calls and stores that information in a </a:t>
            </a:r>
            <a:r>
              <a:rPr lang="en-US" dirty="0" err="1"/>
              <a:t>CouchDB</a:t>
            </a:r>
            <a:r>
              <a:rPr lang="en-US" dirty="0"/>
              <a:t> repository. </a:t>
            </a:r>
            <a:endParaRPr lang="en-US" dirty="0" smtClean="0"/>
          </a:p>
          <a:p>
            <a:pPr fontAlgn="base"/>
            <a:r>
              <a:rPr lang="en-US" dirty="0" smtClean="0"/>
              <a:t>Events </a:t>
            </a:r>
            <a:r>
              <a:rPr lang="en-US" dirty="0"/>
              <a:t>are published to log call detail record. Listeners may subscribe to close call events and handle them in an implementation specific fashion.</a:t>
            </a:r>
          </a:p>
        </p:txBody>
      </p:sp>
    </p:spTree>
    <p:extLst>
      <p:ext uri="{BB962C8B-B14F-4D97-AF65-F5344CB8AC3E}">
        <p14:creationId xmlns:p14="http://schemas.microsoft.com/office/powerpoint/2010/main" val="95879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fontAlgn="base">
              <a:buFont typeface="Wingdings" pitchFamily="2" charset="2"/>
              <a:buChar char="v"/>
            </a:pPr>
            <a:r>
              <a:rPr lang="en-US" b="1" dirty="0" smtClean="0"/>
              <a:t>Message </a:t>
            </a:r>
            <a:r>
              <a:rPr lang="en-US" b="1" dirty="0"/>
              <a:t>Campaign </a:t>
            </a:r>
            <a:r>
              <a:rPr lang="en-US" b="1" dirty="0" smtClean="0"/>
              <a:t>Module</a:t>
            </a:r>
          </a:p>
          <a:p>
            <a:pPr fontAlgn="base">
              <a:buFont typeface="Wingdings" pitchFamily="2" charset="2"/>
              <a:buChar char="v"/>
            </a:pPr>
            <a:endParaRPr lang="en-US" b="1" dirty="0"/>
          </a:p>
          <a:p>
            <a:pPr fontAlgn="base"/>
            <a:r>
              <a:rPr lang="en-US" dirty="0" smtClean="0"/>
              <a:t>The </a:t>
            </a:r>
            <a:r>
              <a:rPr lang="en-US" dirty="0" err="1" smtClean="0"/>
              <a:t>MoTeCH</a:t>
            </a:r>
            <a:r>
              <a:rPr lang="en-US" dirty="0" smtClean="0"/>
              <a:t> </a:t>
            </a:r>
            <a:r>
              <a:rPr lang="en-US" dirty="0"/>
              <a:t>message campaign module is used to enroll users into messaging campaigns. </a:t>
            </a:r>
            <a:endParaRPr lang="en-US" dirty="0" smtClean="0"/>
          </a:p>
          <a:p>
            <a:pPr fontAlgn="base"/>
            <a:r>
              <a:rPr lang="en-US" dirty="0" smtClean="0"/>
              <a:t>A </a:t>
            </a:r>
            <a:r>
              <a:rPr lang="en-US" dirty="0"/>
              <a:t>user may be a patient, worker, lab, facility, or other desired recipient of the information to be disseminated. A campaign is a course of informational messages that are sent to the target user on an assigned date or schedule. A user can be entered into a campaign at any point during its duration via a Campaign Request. Users may be removed or re-enrolled into campaigns. The languages and formats of the campaign messages can be specified (IVR, SMS, English, </a:t>
            </a:r>
            <a:r>
              <a:rPr lang="en-US" dirty="0" err="1"/>
              <a:t>etc</a:t>
            </a:r>
            <a:r>
              <a:rPr lang="en-US" dirty="0"/>
              <a:t>). Campaign messages follow a clearly defined schedule and are automatically triggered by the scheduling system.</a:t>
            </a:r>
          </a:p>
          <a:p>
            <a:pPr fontAlgn="base">
              <a:buFont typeface="Wingdings" pitchFamily="2" charset="2"/>
              <a:buChar char="v"/>
            </a:pPr>
            <a:endParaRPr lang="en-US" b="1" dirty="0"/>
          </a:p>
          <a:p>
            <a:pPr marL="0" indent="0" fontAlgn="base">
              <a:buNone/>
            </a:pPr>
            <a:endParaRPr lang="en-US" dirty="0"/>
          </a:p>
        </p:txBody>
      </p:sp>
    </p:spTree>
    <p:extLst>
      <p:ext uri="{BB962C8B-B14F-4D97-AF65-F5344CB8AC3E}">
        <p14:creationId xmlns:p14="http://schemas.microsoft.com/office/powerpoint/2010/main" val="3953835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fontAlgn="base">
              <a:buFont typeface="Wingdings" pitchFamily="2" charset="2"/>
              <a:buChar char="v"/>
            </a:pPr>
            <a:r>
              <a:rPr lang="en-US" b="1" dirty="0" smtClean="0"/>
              <a:t>Mobile Forms Module</a:t>
            </a:r>
          </a:p>
          <a:p>
            <a:pPr fontAlgn="base"/>
            <a:endParaRPr lang="en-US" dirty="0" smtClean="0"/>
          </a:p>
          <a:p>
            <a:pPr fontAlgn="base"/>
            <a:r>
              <a:rPr lang="en-US" dirty="0" smtClean="0"/>
              <a:t>Mobile </a:t>
            </a:r>
            <a:r>
              <a:rPr lang="en-US" dirty="0"/>
              <a:t>forms module helps offline data collection and uploading to server</a:t>
            </a:r>
          </a:p>
          <a:p>
            <a:pPr fontAlgn="base"/>
            <a:endParaRPr lang="en-US" dirty="0" smtClean="0"/>
          </a:p>
          <a:p>
            <a:pPr fontAlgn="base"/>
            <a:r>
              <a:rPr lang="en-US" dirty="0" smtClean="0"/>
              <a:t>Mobile </a:t>
            </a:r>
            <a:r>
              <a:rPr lang="en-US" dirty="0"/>
              <a:t>forms </a:t>
            </a:r>
            <a:r>
              <a:rPr lang="en-US" dirty="0" smtClean="0"/>
              <a:t>API </a:t>
            </a:r>
            <a:r>
              <a:rPr lang="en-US" dirty="0"/>
              <a:t>module is server component to enable form serving and data upload. Mobile forms </a:t>
            </a:r>
            <a:r>
              <a:rPr lang="en-US" dirty="0" smtClean="0"/>
              <a:t>J2ME </a:t>
            </a:r>
            <a:r>
              <a:rPr lang="en-US" dirty="0"/>
              <a:t>app downloads form definitions from the mobile forms </a:t>
            </a:r>
            <a:r>
              <a:rPr lang="en-US" dirty="0" smtClean="0"/>
              <a:t>API </a:t>
            </a:r>
            <a:r>
              <a:rPr lang="en-US" dirty="0"/>
              <a:t>module and enables data collection. Forms are configurable thought </a:t>
            </a:r>
            <a:r>
              <a:rPr lang="en-US" dirty="0" smtClean="0"/>
              <a:t>XML </a:t>
            </a:r>
            <a:r>
              <a:rPr lang="en-US" dirty="0"/>
              <a:t>and classified by form groups</a:t>
            </a:r>
            <a:r>
              <a:rPr lang="en-US" dirty="0" smtClean="0"/>
              <a:t>.</a:t>
            </a:r>
            <a:endParaRPr lang="en-US" dirty="0"/>
          </a:p>
        </p:txBody>
      </p:sp>
    </p:spTree>
    <p:extLst>
      <p:ext uri="{BB962C8B-B14F-4D97-AF65-F5344CB8AC3E}">
        <p14:creationId xmlns:p14="http://schemas.microsoft.com/office/powerpoint/2010/main" val="1964493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fontAlgn="base">
              <a:buFont typeface="Wingdings" pitchFamily="2" charset="2"/>
              <a:buChar char="v"/>
            </a:pPr>
            <a:r>
              <a:rPr lang="en-US" b="1" dirty="0" smtClean="0"/>
              <a:t>MRS (Medical Record System) Module</a:t>
            </a:r>
            <a:endParaRPr lang="en-US" b="1" dirty="0"/>
          </a:p>
          <a:p>
            <a:pPr fontAlgn="base"/>
            <a:endParaRPr lang="en-US" dirty="0" smtClean="0"/>
          </a:p>
          <a:p>
            <a:pPr fontAlgn="base"/>
            <a:r>
              <a:rPr lang="en-US" dirty="0" smtClean="0"/>
              <a:t>The </a:t>
            </a:r>
            <a:r>
              <a:rPr lang="en-US" dirty="0"/>
              <a:t>MRS API module provides a generic, lightweight API for interacting with medical record systems. Out-of-the-box, the module has several service interfaces that clients can use to interact with medical record systems. In addition, the module contains a well defined data model for storing and accessing patient information.</a:t>
            </a:r>
          </a:p>
          <a:p>
            <a:pPr fontAlgn="base"/>
            <a:endParaRPr lang="en-US" dirty="0" smtClean="0"/>
          </a:p>
          <a:p>
            <a:pPr fontAlgn="base"/>
            <a:r>
              <a:rPr lang="en-US" dirty="0" smtClean="0"/>
              <a:t>The </a:t>
            </a:r>
            <a:r>
              <a:rPr lang="en-US" dirty="0"/>
              <a:t>terminology within the MRS API data model is similar to the </a:t>
            </a:r>
            <a:r>
              <a:rPr lang="en-US" dirty="0" err="1"/>
              <a:t>OpenMRS</a:t>
            </a:r>
            <a:r>
              <a:rPr lang="en-US" dirty="0"/>
              <a:t> project. </a:t>
            </a:r>
            <a:endParaRPr lang="en-US" dirty="0"/>
          </a:p>
          <a:p>
            <a:pPr marL="400050" lvl="1" indent="0" fontAlgn="base">
              <a:buNone/>
            </a:pPr>
            <a:endParaRPr lang="en-US" b="1" dirty="0" smtClean="0"/>
          </a:p>
          <a:p>
            <a:pPr marL="400050" lvl="1" indent="0" fontAlgn="base">
              <a:buNone/>
            </a:pPr>
            <a:r>
              <a:rPr lang="en-US" b="1" dirty="0" err="1" smtClean="0"/>
              <a:t>MRSPerson</a:t>
            </a:r>
            <a:r>
              <a:rPr lang="en-US" dirty="0" smtClean="0"/>
              <a:t> </a:t>
            </a:r>
            <a:r>
              <a:rPr lang="en-US" dirty="0"/>
              <a:t>- An individual in the MRS, e.g. a patient, provider of care, or user of the system. A person includes first name, last name, address, date of birth, and gender</a:t>
            </a:r>
            <a:r>
              <a:rPr lang="en-US" dirty="0" smtClean="0"/>
              <a:t>.</a:t>
            </a:r>
          </a:p>
          <a:p>
            <a:pPr marL="400050" lvl="1" indent="0" fontAlgn="base">
              <a:buNone/>
            </a:pPr>
            <a:r>
              <a:rPr lang="en-US" b="1" dirty="0" err="1" smtClean="0"/>
              <a:t>MRSPatient</a:t>
            </a:r>
            <a:r>
              <a:rPr lang="en-US" b="1" dirty="0" smtClean="0"/>
              <a:t> </a:t>
            </a:r>
            <a:r>
              <a:rPr lang="en-US" dirty="0"/>
              <a:t>- A person who is registered as a patient in the </a:t>
            </a:r>
            <a:r>
              <a:rPr lang="en-US" dirty="0" smtClean="0"/>
              <a:t>MRS</a:t>
            </a:r>
          </a:p>
          <a:p>
            <a:pPr marL="400050" lvl="1" indent="0" fontAlgn="base">
              <a:buNone/>
            </a:pPr>
            <a:r>
              <a:rPr lang="en-US" b="1" dirty="0" err="1" smtClean="0"/>
              <a:t>MRSEncounter</a:t>
            </a:r>
            <a:r>
              <a:rPr lang="en-US" dirty="0" smtClean="0"/>
              <a:t> </a:t>
            </a:r>
            <a:r>
              <a:rPr lang="en-US" dirty="0"/>
              <a:t>- When a patient visits a hospital or health clinic, or more generally, any interaction between a patient and health care worker. An encounter includes a date, a patient and number of observations</a:t>
            </a:r>
            <a:r>
              <a:rPr lang="en-US" dirty="0" smtClean="0"/>
              <a:t>.</a:t>
            </a:r>
          </a:p>
          <a:p>
            <a:pPr marL="400050" lvl="1" indent="0" fontAlgn="base">
              <a:buNone/>
            </a:pPr>
            <a:r>
              <a:rPr lang="en-US" b="1" dirty="0" err="1" smtClean="0"/>
              <a:t>MRSObservation</a:t>
            </a:r>
            <a:r>
              <a:rPr lang="en-US" dirty="0" smtClean="0"/>
              <a:t> </a:t>
            </a:r>
            <a:r>
              <a:rPr lang="en-US" dirty="0"/>
              <a:t>- Something measured or observed during an encounter. Examples include: weight, temperature, and pulse</a:t>
            </a:r>
            <a:r>
              <a:rPr lang="en-US" dirty="0" smtClean="0"/>
              <a:t>.</a:t>
            </a:r>
          </a:p>
          <a:p>
            <a:pPr marL="400050" lvl="1" indent="0" fontAlgn="base">
              <a:buNone/>
            </a:pPr>
            <a:r>
              <a:rPr lang="en-US" b="1" dirty="0" err="1" smtClean="0"/>
              <a:t>MRSFacility</a:t>
            </a:r>
            <a:r>
              <a:rPr lang="en-US" b="1" dirty="0" smtClean="0"/>
              <a:t> </a:t>
            </a:r>
            <a:r>
              <a:rPr lang="en-US" dirty="0"/>
              <a:t>- A physical place where an encounter can occur, e.g. hospital or health clinic</a:t>
            </a:r>
            <a:r>
              <a:rPr lang="en-US" dirty="0" smtClean="0"/>
              <a:t>.</a:t>
            </a:r>
            <a:endParaRPr lang="en-US" dirty="0"/>
          </a:p>
        </p:txBody>
      </p:sp>
    </p:spTree>
    <p:extLst>
      <p:ext uri="{BB962C8B-B14F-4D97-AF65-F5344CB8AC3E}">
        <p14:creationId xmlns:p14="http://schemas.microsoft.com/office/powerpoint/2010/main" val="2372090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fontAlgn="base">
              <a:buFont typeface="Wingdings" pitchFamily="2" charset="2"/>
              <a:buChar char="v"/>
            </a:pPr>
            <a:r>
              <a:rPr lang="en-US" b="1" dirty="0"/>
              <a:t>Outbox Module</a:t>
            </a:r>
          </a:p>
          <a:p>
            <a:pPr fontAlgn="base"/>
            <a:r>
              <a:rPr lang="en-US" dirty="0" smtClean="0"/>
              <a:t>The </a:t>
            </a:r>
            <a:r>
              <a:rPr lang="en-US" dirty="0"/>
              <a:t>outbox module acts as a repository of pending and saved voice messages for the client. The module provides a service for the retrieval and manipulation of messages and information from a party's outbox. A party could be a patient, nurse, doctor, etc. The module provides event handling that allows for the scheduling or </a:t>
            </a:r>
            <a:r>
              <a:rPr lang="en-US" dirty="0" err="1"/>
              <a:t>unscheduling</a:t>
            </a:r>
            <a:r>
              <a:rPr lang="en-US" dirty="0"/>
              <a:t> of voice messages for a specific time of day. Implementers may configure some of the details regarding the outbox's limits (for example, the maximum number of messages in the outbox may be configured).</a:t>
            </a:r>
          </a:p>
          <a:p>
            <a:pPr fontAlgn="base"/>
            <a:endParaRPr lang="en-US" dirty="0" smtClean="0"/>
          </a:p>
          <a:p>
            <a:pPr fontAlgn="base"/>
            <a:r>
              <a:rPr lang="en-US" dirty="0" smtClean="0"/>
              <a:t>The </a:t>
            </a:r>
            <a:r>
              <a:rPr lang="en-US" dirty="0"/>
              <a:t>outbox module </a:t>
            </a:r>
            <a:r>
              <a:rPr lang="en-US" dirty="0" smtClean="0"/>
              <a:t>gives </a:t>
            </a:r>
            <a:r>
              <a:rPr lang="en-US" dirty="0"/>
              <a:t>the following functionality:</a:t>
            </a:r>
          </a:p>
          <a:p>
            <a:pPr lvl="1" fontAlgn="base">
              <a:buFont typeface="Courier New" pitchFamily="49" charset="0"/>
              <a:buChar char="o"/>
            </a:pPr>
            <a:r>
              <a:rPr lang="en-US" dirty="0"/>
              <a:t>The retrieval and manipulation of information and messages from a party's outbox using a voice outbox </a:t>
            </a:r>
            <a:r>
              <a:rPr lang="en-US" dirty="0" smtClean="0"/>
              <a:t>service</a:t>
            </a:r>
          </a:p>
          <a:p>
            <a:pPr lvl="1" fontAlgn="base">
              <a:buFont typeface="Courier New" pitchFamily="49" charset="0"/>
              <a:buChar char="o"/>
            </a:pPr>
            <a:r>
              <a:rPr lang="en-US" dirty="0" smtClean="0"/>
              <a:t>Configuration </a:t>
            </a:r>
            <a:r>
              <a:rPr lang="en-US" dirty="0"/>
              <a:t>of the outbox's </a:t>
            </a:r>
            <a:r>
              <a:rPr lang="en-US" dirty="0" smtClean="0"/>
              <a:t>properties</a:t>
            </a:r>
          </a:p>
          <a:p>
            <a:pPr lvl="1" fontAlgn="base">
              <a:buFont typeface="Courier New" pitchFamily="49" charset="0"/>
              <a:buChar char="o"/>
            </a:pPr>
            <a:r>
              <a:rPr lang="en-US" dirty="0" smtClean="0"/>
              <a:t>Scheduling </a:t>
            </a:r>
            <a:r>
              <a:rPr lang="en-US" dirty="0"/>
              <a:t>and </a:t>
            </a:r>
            <a:r>
              <a:rPr lang="en-US" dirty="0" err="1"/>
              <a:t>unscheduling</a:t>
            </a:r>
            <a:r>
              <a:rPr lang="en-US" dirty="0"/>
              <a:t> voice messages using </a:t>
            </a:r>
            <a:r>
              <a:rPr lang="en-US" dirty="0" smtClean="0"/>
              <a:t>events</a:t>
            </a:r>
          </a:p>
          <a:p>
            <a:pPr lvl="1" fontAlgn="base">
              <a:buFont typeface="Courier New" pitchFamily="49" charset="0"/>
              <a:buChar char="o"/>
            </a:pPr>
            <a:r>
              <a:rPr lang="en-US" dirty="0" smtClean="0"/>
              <a:t>Specification </a:t>
            </a:r>
            <a:r>
              <a:rPr lang="en-US" dirty="0"/>
              <a:t>of the outbox voice message menu </a:t>
            </a:r>
            <a:r>
              <a:rPr lang="en-US" dirty="0" smtClean="0"/>
              <a:t>templates</a:t>
            </a:r>
          </a:p>
          <a:p>
            <a:pPr lvl="1" fontAlgn="base">
              <a:buFont typeface="Courier New" pitchFamily="49" charset="0"/>
              <a:buChar char="o"/>
            </a:pPr>
            <a:r>
              <a:rPr lang="en-US" dirty="0" smtClean="0"/>
              <a:t>Pending </a:t>
            </a:r>
            <a:r>
              <a:rPr lang="en-US" dirty="0"/>
              <a:t>and saved </a:t>
            </a:r>
            <a:r>
              <a:rPr lang="en-US" dirty="0" err="1"/>
              <a:t>OutboundVoiceMessages</a:t>
            </a:r>
            <a:r>
              <a:rPr lang="en-US" dirty="0"/>
              <a:t> are stored in </a:t>
            </a:r>
            <a:r>
              <a:rPr lang="en-US" dirty="0" err="1"/>
              <a:t>CouchDB</a:t>
            </a:r>
            <a:r>
              <a:rPr lang="en-US" dirty="0" smtClean="0"/>
              <a:t>.</a:t>
            </a:r>
            <a:endParaRPr lang="en-US" dirty="0"/>
          </a:p>
        </p:txBody>
      </p:sp>
    </p:spTree>
    <p:extLst>
      <p:ext uri="{BB962C8B-B14F-4D97-AF65-F5344CB8AC3E}">
        <p14:creationId xmlns:p14="http://schemas.microsoft.com/office/powerpoint/2010/main" val="3993919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fontAlgn="base">
              <a:buFont typeface="Wingdings" pitchFamily="2" charset="2"/>
              <a:buChar char="v"/>
            </a:pPr>
            <a:r>
              <a:rPr lang="en-US" b="1" dirty="0" smtClean="0"/>
              <a:t>Pill </a:t>
            </a:r>
            <a:r>
              <a:rPr lang="en-US" b="1" dirty="0"/>
              <a:t>Reminder Module</a:t>
            </a:r>
          </a:p>
          <a:p>
            <a:pPr fontAlgn="base">
              <a:buFont typeface="Wingdings" pitchFamily="2" charset="2"/>
              <a:buChar char="v"/>
            </a:pPr>
            <a:endParaRPr lang="en-US" b="1" dirty="0" smtClean="0"/>
          </a:p>
          <a:p>
            <a:pPr fontAlgn="base"/>
            <a:r>
              <a:rPr lang="en-US" dirty="0" smtClean="0"/>
              <a:t>The </a:t>
            </a:r>
            <a:r>
              <a:rPr lang="en-US" dirty="0"/>
              <a:t>Pill Reminder Module provides repeated reminders about pill regimens to users. Users are enrolled in a regimen and then reminded to take the </a:t>
            </a:r>
            <a:r>
              <a:rPr lang="en-US" dirty="0" smtClean="0"/>
              <a:t>appropriate </a:t>
            </a:r>
            <a:r>
              <a:rPr lang="en-US" dirty="0"/>
              <a:t>medicines at the </a:t>
            </a:r>
            <a:r>
              <a:rPr lang="en-US" dirty="0" smtClean="0"/>
              <a:t>appropriate </a:t>
            </a:r>
            <a:r>
              <a:rPr lang="en-US" dirty="0"/>
              <a:t>times of the day. User responses are tracked and adherence to the prescribed </a:t>
            </a:r>
            <a:r>
              <a:rPr lang="en-US" dirty="0" smtClean="0"/>
              <a:t>regimen </a:t>
            </a:r>
            <a:r>
              <a:rPr lang="en-US" dirty="0"/>
              <a:t>can be calculated.</a:t>
            </a:r>
          </a:p>
          <a:p>
            <a:pPr fontAlgn="base"/>
            <a:endParaRPr lang="en-US" dirty="0" smtClean="0"/>
          </a:p>
          <a:p>
            <a:pPr fontAlgn="base"/>
            <a:r>
              <a:rPr lang="en-US" dirty="0" smtClean="0"/>
              <a:t>The </a:t>
            </a:r>
            <a:r>
              <a:rPr lang="en-US" dirty="0"/>
              <a:t>Pill Reminder module </a:t>
            </a:r>
            <a:r>
              <a:rPr lang="en-US" dirty="0" smtClean="0"/>
              <a:t>gives the </a:t>
            </a:r>
            <a:r>
              <a:rPr lang="en-US" dirty="0"/>
              <a:t>following functionality:</a:t>
            </a:r>
          </a:p>
          <a:p>
            <a:pPr lvl="1" fontAlgn="base">
              <a:buFont typeface="Courier New" pitchFamily="49" charset="0"/>
              <a:buChar char="o"/>
            </a:pPr>
            <a:r>
              <a:rPr lang="en-US" dirty="0"/>
              <a:t>Enroll users in a custom pill </a:t>
            </a:r>
            <a:r>
              <a:rPr lang="en-US" dirty="0" smtClean="0"/>
              <a:t>regimen</a:t>
            </a:r>
          </a:p>
          <a:p>
            <a:pPr lvl="1" fontAlgn="base">
              <a:buFont typeface="Courier New" pitchFamily="49" charset="0"/>
              <a:buChar char="o"/>
            </a:pPr>
            <a:r>
              <a:rPr lang="en-US" dirty="0" smtClean="0"/>
              <a:t>Custom </a:t>
            </a:r>
            <a:r>
              <a:rPr lang="en-US" dirty="0"/>
              <a:t>per-user reminders for specific medicines at during defined time </a:t>
            </a:r>
            <a:r>
              <a:rPr lang="en-US" dirty="0" smtClean="0"/>
              <a:t>windows</a:t>
            </a:r>
          </a:p>
          <a:p>
            <a:pPr lvl="1" fontAlgn="base">
              <a:buFont typeface="Courier New" pitchFamily="49" charset="0"/>
              <a:buChar char="o"/>
            </a:pPr>
            <a:r>
              <a:rPr lang="en-US" dirty="0" smtClean="0"/>
              <a:t>Track </a:t>
            </a:r>
            <a:r>
              <a:rPr lang="en-US" dirty="0"/>
              <a:t>users adherence to a pill regimen</a:t>
            </a:r>
          </a:p>
          <a:p>
            <a:pPr fontAlgn="base">
              <a:buFont typeface="Wingdings" pitchFamily="2" charset="2"/>
              <a:buChar char="v"/>
            </a:pPr>
            <a:endParaRPr lang="en-US" b="1" dirty="0"/>
          </a:p>
        </p:txBody>
      </p:sp>
    </p:spTree>
    <p:extLst>
      <p:ext uri="{BB962C8B-B14F-4D97-AF65-F5344CB8AC3E}">
        <p14:creationId xmlns:p14="http://schemas.microsoft.com/office/powerpoint/2010/main" val="2816609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fontAlgn="base">
              <a:buFont typeface="Wingdings" pitchFamily="2" charset="2"/>
              <a:buChar char="v"/>
            </a:pPr>
            <a:r>
              <a:rPr lang="en-US" b="1" dirty="0" smtClean="0"/>
              <a:t>Schedule </a:t>
            </a:r>
            <a:r>
              <a:rPr lang="en-US" b="1" dirty="0"/>
              <a:t>Tracking Module</a:t>
            </a:r>
          </a:p>
          <a:p>
            <a:pPr fontAlgn="base"/>
            <a:r>
              <a:rPr lang="en-US" dirty="0" smtClean="0"/>
              <a:t>The </a:t>
            </a:r>
            <a:r>
              <a:rPr lang="en-US" dirty="0"/>
              <a:t>schedule tracking module allows a client to be enrolled in a clearly defined schedule. Schedules consist of specified "milestones." Milestones represent windows of time in which certain criteria, treatments, courses, etc. should be fulfilled before moving on to the next milestone. Clients enrolled in these schedules are sent alerts when they are due, late, or past due on the period of schedule fulfillment. Clients may be enrolled in an unlimited number of schedules, but they can only be active in one enrollment for a given schedule.</a:t>
            </a:r>
          </a:p>
          <a:p>
            <a:pPr fontAlgn="base"/>
            <a:r>
              <a:rPr lang="en-US" dirty="0" smtClean="0"/>
              <a:t>A </a:t>
            </a:r>
            <a:r>
              <a:rPr lang="en-US" dirty="0"/>
              <a:t>schedule defines a set of milestones that should be fulfilled in specified windows of time. Implementers can use the schedule tracking module to accomplish the following:</a:t>
            </a:r>
          </a:p>
          <a:p>
            <a:pPr lvl="1" fontAlgn="base">
              <a:buFont typeface="Courier New" pitchFamily="49" charset="0"/>
              <a:buChar char="o"/>
            </a:pPr>
            <a:r>
              <a:rPr lang="en-US" dirty="0"/>
              <a:t>Enroll a particular client in a schedule for a specific duration. This is accomplished by means of the schedule tracking </a:t>
            </a:r>
            <a:r>
              <a:rPr lang="en-US" dirty="0" smtClean="0"/>
              <a:t>service.</a:t>
            </a:r>
          </a:p>
          <a:p>
            <a:pPr lvl="1" fontAlgn="base">
              <a:buFont typeface="Courier New" pitchFamily="49" charset="0"/>
              <a:buChar char="o"/>
            </a:pPr>
            <a:r>
              <a:rPr lang="en-US" dirty="0" smtClean="0"/>
              <a:t>Send </a:t>
            </a:r>
            <a:r>
              <a:rPr lang="en-US" dirty="0"/>
              <a:t>alerts to clients that have been enrolled in a </a:t>
            </a:r>
            <a:r>
              <a:rPr lang="en-US" dirty="0" smtClean="0"/>
              <a:t>schedule.</a:t>
            </a:r>
          </a:p>
          <a:p>
            <a:pPr lvl="1" fontAlgn="base">
              <a:buFont typeface="Courier New" pitchFamily="49" charset="0"/>
              <a:buChar char="o"/>
            </a:pPr>
            <a:r>
              <a:rPr lang="en-US" dirty="0" smtClean="0"/>
              <a:t>Define </a:t>
            </a:r>
            <a:r>
              <a:rPr lang="en-US" dirty="0"/>
              <a:t>JSON documents that specify a schedule and its set of </a:t>
            </a:r>
            <a:r>
              <a:rPr lang="en-US" dirty="0" smtClean="0"/>
              <a:t>milestones.</a:t>
            </a:r>
          </a:p>
          <a:p>
            <a:pPr lvl="1" fontAlgn="base">
              <a:buFont typeface="Courier New" pitchFamily="49" charset="0"/>
              <a:buChar char="o"/>
            </a:pPr>
            <a:r>
              <a:rPr lang="en-US" dirty="0" smtClean="0"/>
              <a:t>Query </a:t>
            </a:r>
            <a:r>
              <a:rPr lang="en-US" dirty="0"/>
              <a:t>for client enrollments in schedules based on specific criteria.</a:t>
            </a:r>
          </a:p>
          <a:p>
            <a:pPr marL="0" indent="0" fontAlgn="base">
              <a:buNone/>
            </a:pPr>
            <a:r>
              <a:rPr lang="en-US" dirty="0"/>
              <a:t>Client enrollments are stored in </a:t>
            </a:r>
            <a:r>
              <a:rPr lang="en-US" dirty="0" err="1"/>
              <a:t>CouchDB</a:t>
            </a:r>
            <a:r>
              <a:rPr lang="en-US" dirty="0"/>
              <a:t>.</a:t>
            </a:r>
          </a:p>
        </p:txBody>
      </p:sp>
    </p:spTree>
    <p:extLst>
      <p:ext uri="{BB962C8B-B14F-4D97-AF65-F5344CB8AC3E}">
        <p14:creationId xmlns:p14="http://schemas.microsoft.com/office/powerpoint/2010/main" val="229790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Description of Some </a:t>
            </a:r>
            <a:r>
              <a:rPr lang="en-US" b="1" dirty="0" smtClean="0">
                <a:solidFill>
                  <a:schemeClr val="accent1">
                    <a:lumMod val="75000"/>
                  </a:schemeClr>
                </a:solidFill>
              </a:rPr>
              <a:t>Modules </a:t>
            </a:r>
            <a:r>
              <a:rPr lang="en-US" b="1" dirty="0">
                <a:solidFill>
                  <a:schemeClr val="accent1">
                    <a:lumMod val="75000"/>
                  </a:schemeClr>
                </a:solidFill>
              </a:rPr>
              <a:t>(Continued)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fontAlgn="base">
              <a:buFont typeface="Wingdings" pitchFamily="2" charset="2"/>
              <a:buChar char="v"/>
            </a:pPr>
            <a:r>
              <a:rPr lang="en-US" b="1" dirty="0" smtClean="0"/>
              <a:t>SMS </a:t>
            </a:r>
            <a:r>
              <a:rPr lang="en-US" b="1" dirty="0"/>
              <a:t>API Module</a:t>
            </a:r>
          </a:p>
          <a:p>
            <a:pPr lvl="1" fontAlgn="base">
              <a:buFont typeface="Arial" pitchFamily="34" charset="0"/>
              <a:buChar char="•"/>
            </a:pPr>
            <a:r>
              <a:rPr lang="en-US" dirty="0" smtClean="0"/>
              <a:t>The </a:t>
            </a:r>
            <a:r>
              <a:rPr lang="en-US" dirty="0"/>
              <a:t>SMS API module provides implementers with an event-driven SMS framework. </a:t>
            </a:r>
            <a:endParaRPr lang="en-US" dirty="0" smtClean="0"/>
          </a:p>
          <a:p>
            <a:pPr lvl="1" fontAlgn="base">
              <a:buFont typeface="Arial" pitchFamily="34" charset="0"/>
              <a:buChar char="•"/>
            </a:pPr>
            <a:r>
              <a:rPr lang="en-US" dirty="0" smtClean="0"/>
              <a:t>The </a:t>
            </a:r>
            <a:r>
              <a:rPr lang="en-US" dirty="0"/>
              <a:t>SMS module alone is not enough to send SMS messages; an accompanying listener must also be included or implemented</a:t>
            </a:r>
            <a:r>
              <a:rPr lang="en-US" dirty="0" smtClean="0"/>
              <a:t>.</a:t>
            </a:r>
          </a:p>
          <a:p>
            <a:pPr lvl="1" fontAlgn="base">
              <a:buFont typeface="Arial" pitchFamily="34" charset="0"/>
              <a:buChar char="•"/>
            </a:pPr>
            <a:endParaRPr lang="en-US" dirty="0" smtClean="0"/>
          </a:p>
          <a:p>
            <a:pPr fontAlgn="base">
              <a:buFont typeface="Wingdings" pitchFamily="2" charset="2"/>
              <a:buChar char="v"/>
            </a:pPr>
            <a:r>
              <a:rPr lang="en-US" b="1" dirty="0"/>
              <a:t>SMS HTTP Module</a:t>
            </a:r>
          </a:p>
          <a:p>
            <a:pPr marL="457200" lvl="1" indent="0" fontAlgn="base">
              <a:buNone/>
            </a:pPr>
            <a:r>
              <a:rPr lang="en-US" dirty="0" smtClean="0"/>
              <a:t>The </a:t>
            </a:r>
            <a:r>
              <a:rPr lang="en-US" dirty="0"/>
              <a:t>SMS HTTP module is an SMS implementation that helps to send and receive SMS through HTTP via a specified SMS provider</a:t>
            </a:r>
            <a:r>
              <a:rPr lang="en-US" dirty="0" smtClean="0"/>
              <a:t>.</a:t>
            </a:r>
          </a:p>
          <a:p>
            <a:pPr lvl="1" fontAlgn="base">
              <a:buFont typeface="Arial" pitchFamily="34" charset="0"/>
              <a:buChar char="•"/>
            </a:pPr>
            <a:endParaRPr lang="en-US" dirty="0" smtClean="0"/>
          </a:p>
          <a:p>
            <a:pPr fontAlgn="base">
              <a:buFont typeface="Wingdings" pitchFamily="2" charset="2"/>
              <a:buChar char="v"/>
            </a:pPr>
            <a:r>
              <a:rPr lang="en-US" b="1" dirty="0" smtClean="0"/>
              <a:t>SMS SMPP Module</a:t>
            </a:r>
          </a:p>
          <a:p>
            <a:pPr marL="457200" lvl="1" indent="0" fontAlgn="base">
              <a:buNone/>
            </a:pPr>
            <a:r>
              <a:rPr lang="en-US" dirty="0"/>
              <a:t>The SMS-SMPP module is an SMS implementation that handles send SMS events that were raised by the SMS-API module. Its purpose is to send SMS messages over SMPP to a specified SMS provider that is responsible for dispatching the message.</a:t>
            </a:r>
          </a:p>
          <a:p>
            <a:pPr fontAlgn="base">
              <a:buFont typeface="Wingdings" pitchFamily="2" charset="2"/>
              <a:buChar char="v"/>
            </a:pPr>
            <a:endParaRPr lang="en-US" dirty="0"/>
          </a:p>
          <a:p>
            <a:pPr fontAlgn="base">
              <a:buFont typeface="Wingdings" pitchFamily="2" charset="2"/>
              <a:buChar char="v"/>
            </a:pPr>
            <a:endParaRPr lang="en-US" dirty="0"/>
          </a:p>
        </p:txBody>
      </p:sp>
    </p:spTree>
    <p:extLst>
      <p:ext uri="{BB962C8B-B14F-4D97-AF65-F5344CB8AC3E}">
        <p14:creationId xmlns:p14="http://schemas.microsoft.com/office/powerpoint/2010/main" val="101313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accent1">
                    <a:lumMod val="75000"/>
                  </a:schemeClr>
                </a:solidFill>
              </a:rPr>
              <a:t>Event and Scheduler </a:t>
            </a:r>
            <a:r>
              <a:rPr lang="en-US" sz="4000" b="1" dirty="0" smtClean="0">
                <a:solidFill>
                  <a:schemeClr val="accent1">
                    <a:lumMod val="75000"/>
                  </a:schemeClr>
                </a:solidFill>
              </a:rPr>
              <a:t>Architecture</a:t>
            </a:r>
            <a:endParaRPr lang="en-US" sz="4000" dirty="0">
              <a:solidFill>
                <a:schemeClr val="accent1">
                  <a:lumMod val="75000"/>
                </a:schemeClr>
              </a:solidFill>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US" sz="3800" b="1" dirty="0"/>
              <a:t>Event Handling and Scheduling among Modules</a:t>
            </a:r>
          </a:p>
          <a:p>
            <a:pPr marL="0" indent="0">
              <a:buNone/>
            </a:pPr>
            <a:r>
              <a:rPr lang="en-US" sz="3000" dirty="0" smtClean="0"/>
              <a:t>The </a:t>
            </a:r>
            <a:r>
              <a:rPr lang="en-US" sz="3000" dirty="0"/>
              <a:t>following diagram provides three </a:t>
            </a:r>
            <a:r>
              <a:rPr lang="en-US" sz="3000" dirty="0" smtClean="0"/>
              <a:t>examples of </a:t>
            </a:r>
            <a:r>
              <a:rPr lang="en-US" sz="3000" dirty="0" err="1" smtClean="0"/>
              <a:t>MoTeCH</a:t>
            </a:r>
            <a:r>
              <a:rPr lang="en-US" sz="3000" dirty="0" smtClean="0"/>
              <a:t> </a:t>
            </a:r>
            <a:r>
              <a:rPr lang="en-US" sz="3000" dirty="0"/>
              <a:t>modules:</a:t>
            </a:r>
          </a:p>
          <a:p>
            <a:pPr marL="914400" lvl="1" indent="-514350">
              <a:buFont typeface="+mj-lt"/>
              <a:buAutoNum type="arabicPeriod"/>
            </a:pPr>
            <a:r>
              <a:rPr lang="en-US" sz="3000" dirty="0" err="1" smtClean="0"/>
              <a:t>MoTeCH</a:t>
            </a:r>
            <a:r>
              <a:rPr lang="en-US" sz="3000" dirty="0" smtClean="0"/>
              <a:t> </a:t>
            </a:r>
            <a:r>
              <a:rPr lang="en-US" sz="3000" dirty="0"/>
              <a:t>module A publishes events, schedules new jobs and listens for events. An example of a </a:t>
            </a:r>
            <a:r>
              <a:rPr lang="en-US" sz="3000" dirty="0" err="1" smtClean="0"/>
              <a:t>MoTeCH</a:t>
            </a:r>
            <a:r>
              <a:rPr lang="en-US" sz="3000" dirty="0" smtClean="0"/>
              <a:t> </a:t>
            </a:r>
            <a:r>
              <a:rPr lang="en-US" sz="3000" dirty="0"/>
              <a:t>platform that has these three responsibilities is the Message Campaign </a:t>
            </a:r>
            <a:r>
              <a:rPr lang="en-US" sz="3000" dirty="0" smtClean="0"/>
              <a:t>module.</a:t>
            </a:r>
          </a:p>
          <a:p>
            <a:pPr marL="914400" lvl="1" indent="-514350">
              <a:buFont typeface="+mj-lt"/>
              <a:buAutoNum type="arabicPeriod"/>
            </a:pPr>
            <a:r>
              <a:rPr lang="en-US" sz="3000" dirty="0" err="1" smtClean="0"/>
              <a:t>MoTeCH</a:t>
            </a:r>
            <a:r>
              <a:rPr lang="en-US" sz="3000" dirty="0" smtClean="0"/>
              <a:t> </a:t>
            </a:r>
            <a:r>
              <a:rPr lang="en-US" sz="3000" dirty="0"/>
              <a:t>module B schedules new </a:t>
            </a:r>
            <a:r>
              <a:rPr lang="en-US" sz="3000" dirty="0" smtClean="0"/>
              <a:t>jobs.</a:t>
            </a:r>
          </a:p>
          <a:p>
            <a:pPr marL="914400" lvl="1" indent="-514350">
              <a:buFont typeface="+mj-lt"/>
              <a:buAutoNum type="arabicPeriod"/>
            </a:pPr>
            <a:r>
              <a:rPr lang="en-US" sz="3000" dirty="0" err="1" smtClean="0"/>
              <a:t>MoTeCH</a:t>
            </a:r>
            <a:r>
              <a:rPr lang="en-US" sz="3000" dirty="0" smtClean="0"/>
              <a:t> </a:t>
            </a:r>
            <a:r>
              <a:rPr lang="en-US" sz="3000" dirty="0"/>
              <a:t>module C listens to events of subject X and Y: listener X listens to events of subject X, and listener Y listens to events of subject Y.</a:t>
            </a:r>
          </a:p>
          <a:p>
            <a:endParaRPr lang="en-US" dirty="0"/>
          </a:p>
        </p:txBody>
      </p:sp>
    </p:spTree>
    <p:extLst>
      <p:ext uri="{BB962C8B-B14F-4D97-AF65-F5344CB8AC3E}">
        <p14:creationId xmlns:p14="http://schemas.microsoft.com/office/powerpoint/2010/main" val="3702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3048000"/>
          </a:xfrm>
        </p:spPr>
        <p:txBody>
          <a:bodyPr>
            <a:normAutofit/>
          </a:bodyPr>
          <a:lstStyle/>
          <a:p>
            <a:r>
              <a:rPr lang="en-US" sz="2000" dirty="0"/>
              <a:t>T</a:t>
            </a:r>
            <a:r>
              <a:rPr lang="en-US" sz="2000" dirty="0" smtClean="0"/>
              <a:t>he </a:t>
            </a:r>
            <a:r>
              <a:rPr lang="en-US" sz="2000" dirty="0"/>
              <a:t>central </a:t>
            </a:r>
            <a:r>
              <a:rPr lang="en-US" sz="2000" dirty="0" smtClean="0"/>
              <a:t>goal of </a:t>
            </a:r>
            <a:r>
              <a:rPr lang="en-US" sz="2000" dirty="0" err="1" smtClean="0"/>
              <a:t>MoTeCH</a:t>
            </a:r>
            <a:r>
              <a:rPr lang="en-US" sz="2000" dirty="0" smtClean="0"/>
              <a:t> </a:t>
            </a:r>
            <a:r>
              <a:rPr lang="en-US" sz="2000" dirty="0"/>
              <a:t>is to transform Health Management Information System operations from a </a:t>
            </a:r>
            <a:r>
              <a:rPr lang="en-US" sz="2000" dirty="0" smtClean="0"/>
              <a:t>data extraction </a:t>
            </a:r>
            <a:r>
              <a:rPr lang="en-US" sz="2000" dirty="0"/>
              <a:t>operation to an information support system for all key </a:t>
            </a:r>
            <a:r>
              <a:rPr lang="en-US" sz="2000" dirty="0" smtClean="0"/>
              <a:t>stakeholders.</a:t>
            </a:r>
          </a:p>
          <a:p>
            <a:r>
              <a:rPr lang="en-US" sz="2000" dirty="0" smtClean="0"/>
              <a:t>The data </a:t>
            </a:r>
            <a:r>
              <a:rPr lang="en-US" sz="2000" dirty="0"/>
              <a:t>capture is managed by front </a:t>
            </a:r>
            <a:r>
              <a:rPr lang="en-US" sz="2000" dirty="0" smtClean="0"/>
              <a:t>line workers </a:t>
            </a:r>
            <a:r>
              <a:rPr lang="en-US" sz="2000" dirty="0"/>
              <a:t>who have limited capacity mobile phones that update a server database. The server, </a:t>
            </a:r>
            <a:r>
              <a:rPr lang="en-US" sz="2000" dirty="0" smtClean="0"/>
              <a:t>in turn</a:t>
            </a:r>
            <a:r>
              <a:rPr lang="en-US" sz="2000" dirty="0"/>
              <a:t>, supports workers and mothers with alerts and reminders, and feeds back reports to </a:t>
            </a:r>
            <a:r>
              <a:rPr lang="en-US" sz="2000" dirty="0" smtClean="0"/>
              <a:t>workers, supervisors</a:t>
            </a:r>
            <a:r>
              <a:rPr lang="en-US" sz="2000" dirty="0"/>
              <a:t>, managers and policy-makers, mechanizing previously cumbersome capabilities </a:t>
            </a:r>
            <a:r>
              <a:rPr lang="en-US" sz="2000" dirty="0" smtClean="0"/>
              <a:t>for information </a:t>
            </a:r>
            <a:r>
              <a:rPr lang="en-US" sz="2000" dirty="0"/>
              <a:t>to support services, supervision, management, and planning.</a:t>
            </a:r>
            <a:endParaRPr lang="en-US" sz="20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57" b="2599"/>
          <a:stretch/>
        </p:blipFill>
        <p:spPr bwMode="auto">
          <a:xfrm>
            <a:off x="1143000" y="3108960"/>
            <a:ext cx="7286625" cy="374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0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Event Handling and Scheduling among Modules</a:t>
            </a:r>
            <a:endParaRPr lang="en-US" b="1"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47800"/>
            <a:ext cx="6858000" cy="5105400"/>
          </a:xfrm>
        </p:spPr>
      </p:pic>
    </p:spTree>
    <p:extLst>
      <p:ext uri="{BB962C8B-B14F-4D97-AF65-F5344CB8AC3E}">
        <p14:creationId xmlns:p14="http://schemas.microsoft.com/office/powerpoint/2010/main" val="4064325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Event and Scheduler </a:t>
            </a:r>
            <a:r>
              <a:rPr lang="en-US" b="1" dirty="0" smtClean="0">
                <a:solidFill>
                  <a:schemeClr val="accent1">
                    <a:lumMod val="75000"/>
                  </a:schemeClr>
                </a:solidFill>
              </a:rPr>
              <a:t>Architecture</a:t>
            </a:r>
            <a:r>
              <a:rPr lang="en-US" b="1" dirty="0">
                <a:solidFill>
                  <a:schemeClr val="accent1">
                    <a:lumMod val="75000"/>
                  </a:schemeClr>
                </a:solidFill>
              </a:rPr>
              <a:t> (Continued)</a:t>
            </a:r>
            <a:endParaRPr lang="en-US" dirty="0">
              <a:solidFill>
                <a:schemeClr val="accent1">
                  <a:lumMod val="75000"/>
                </a:schemeClr>
              </a:solidFill>
            </a:endParaRPr>
          </a:p>
        </p:txBody>
      </p:sp>
      <p:sp>
        <p:nvSpPr>
          <p:cNvPr id="3" name="Content Placeholder 2"/>
          <p:cNvSpPr>
            <a:spLocks noGrp="1"/>
          </p:cNvSpPr>
          <p:nvPr>
            <p:ph idx="1"/>
          </p:nvPr>
        </p:nvSpPr>
        <p:spPr>
          <a:xfrm>
            <a:off x="457200" y="1600200"/>
            <a:ext cx="8382000" cy="5029200"/>
          </a:xfrm>
        </p:spPr>
        <p:txBody>
          <a:bodyPr>
            <a:normAutofit fontScale="47500" lnSpcReduction="20000"/>
          </a:bodyPr>
          <a:lstStyle/>
          <a:p>
            <a:pPr>
              <a:buFont typeface="Wingdings" pitchFamily="2" charset="2"/>
              <a:buChar char="v"/>
            </a:pPr>
            <a:r>
              <a:rPr lang="en-US" sz="5800" b="1" dirty="0"/>
              <a:t>Event Handling and Scheduling </a:t>
            </a:r>
            <a:r>
              <a:rPr lang="en-US" sz="5800" b="1" dirty="0" smtClean="0"/>
              <a:t>Architecture</a:t>
            </a:r>
          </a:p>
          <a:p>
            <a:pPr>
              <a:buFont typeface="Wingdings" pitchFamily="2" charset="2"/>
              <a:buChar char="v"/>
            </a:pPr>
            <a:endParaRPr lang="en-US" b="1" dirty="0" smtClean="0"/>
          </a:p>
          <a:p>
            <a:pPr marL="0" indent="0">
              <a:buNone/>
            </a:pPr>
            <a:r>
              <a:rPr lang="en-US" sz="4200" dirty="0" smtClean="0"/>
              <a:t>There </a:t>
            </a:r>
            <a:r>
              <a:rPr lang="en-US" sz="4200" dirty="0"/>
              <a:t>are currently two ways to schedule a job in </a:t>
            </a:r>
            <a:r>
              <a:rPr lang="en-US" sz="4200" dirty="0" err="1" smtClean="0"/>
              <a:t>MoTeCH</a:t>
            </a:r>
            <a:r>
              <a:rPr lang="en-US" sz="4200" dirty="0" smtClean="0"/>
              <a:t> :</a:t>
            </a:r>
          </a:p>
          <a:p>
            <a:pPr marL="0" indent="0">
              <a:buNone/>
            </a:pPr>
            <a:endParaRPr lang="en-US" sz="4200" dirty="0" smtClean="0"/>
          </a:p>
          <a:p>
            <a:pPr marL="514350" indent="-514350">
              <a:buFont typeface="+mj-lt"/>
              <a:buAutoNum type="arabicPeriod"/>
            </a:pPr>
            <a:r>
              <a:rPr lang="en-US" sz="4200" dirty="0" smtClean="0"/>
              <a:t>Using </a:t>
            </a:r>
            <a:r>
              <a:rPr lang="en-US" sz="4200" dirty="0"/>
              <a:t>the </a:t>
            </a:r>
            <a:r>
              <a:rPr lang="en-US" sz="4200" dirty="0" err="1" smtClean="0"/>
              <a:t>MoTeCHSchedulerGateway</a:t>
            </a:r>
            <a:r>
              <a:rPr lang="en-US" sz="4200" dirty="0" smtClean="0"/>
              <a:t> (see Fig. A) , </a:t>
            </a:r>
            <a:r>
              <a:rPr lang="en-US" sz="4200" dirty="0"/>
              <a:t>found in a global Context object defined in the server module, to pass scheduled jobs as JMS messages to a schedule queue. The queue will </a:t>
            </a:r>
            <a:r>
              <a:rPr lang="en-US" sz="4200" dirty="0" err="1"/>
              <a:t>dequeue</a:t>
            </a:r>
            <a:r>
              <a:rPr lang="en-US" sz="4200" dirty="0"/>
              <a:t> these events and the </a:t>
            </a:r>
            <a:r>
              <a:rPr lang="en-US" sz="4200" dirty="0" err="1"/>
              <a:t>implementor</a:t>
            </a:r>
            <a:r>
              <a:rPr lang="en-US" sz="4200" dirty="0"/>
              <a:t> must provide an inbound channel to accept and route the jobs to the scheduler of their choice. </a:t>
            </a:r>
            <a:endParaRPr lang="en-US" sz="4200" dirty="0" smtClean="0"/>
          </a:p>
          <a:p>
            <a:pPr marL="514350" indent="-514350">
              <a:buFont typeface="+mj-lt"/>
              <a:buAutoNum type="arabicPeriod"/>
            </a:pPr>
            <a:r>
              <a:rPr lang="en-US" sz="4200" dirty="0" smtClean="0"/>
              <a:t>Another </a:t>
            </a:r>
            <a:r>
              <a:rPr lang="en-US" sz="4200" dirty="0"/>
              <a:t>method </a:t>
            </a:r>
            <a:r>
              <a:rPr lang="en-US" sz="4200" dirty="0" smtClean="0"/>
              <a:t>(see Fig. B) </a:t>
            </a:r>
            <a:r>
              <a:rPr lang="en-US" sz="4200" dirty="0"/>
              <a:t>invokes the </a:t>
            </a:r>
            <a:r>
              <a:rPr lang="en-US" sz="4200" dirty="0" err="1" smtClean="0"/>
              <a:t>MoTeCHSchedulerService</a:t>
            </a:r>
            <a:r>
              <a:rPr lang="en-US" sz="4200" dirty="0" smtClean="0"/>
              <a:t> </a:t>
            </a:r>
            <a:r>
              <a:rPr lang="en-US" sz="4200" dirty="0"/>
              <a:t>found in the Scheduler module directly. The service in this case is injected into the class that uses it. This service employs Quartz to schedule </a:t>
            </a:r>
            <a:r>
              <a:rPr lang="en-US" sz="4200" dirty="0" err="1" smtClean="0"/>
              <a:t>MoTeCHScheduledJobs</a:t>
            </a:r>
            <a:r>
              <a:rPr lang="en-US" sz="4200" dirty="0"/>
              <a:t>. When triggered, </a:t>
            </a:r>
            <a:r>
              <a:rPr lang="en-US" sz="4200" dirty="0" err="1" smtClean="0"/>
              <a:t>MoTeCHScheduledJobs</a:t>
            </a:r>
            <a:r>
              <a:rPr lang="en-US" sz="4200" dirty="0" smtClean="0"/>
              <a:t> </a:t>
            </a:r>
            <a:r>
              <a:rPr lang="en-US" sz="4200" dirty="0"/>
              <a:t>raise events that are sent to an event queue. These messages are </a:t>
            </a:r>
            <a:r>
              <a:rPr lang="en-US" sz="4200" dirty="0" err="1"/>
              <a:t>dequeued</a:t>
            </a:r>
            <a:r>
              <a:rPr lang="en-US" sz="4200" dirty="0"/>
              <a:t> and then received by a consumer, the event relay, which in turn discovers all of the listeners on the event and invokes the appropriate method that was listening on that event.</a:t>
            </a:r>
          </a:p>
        </p:txBody>
      </p:sp>
    </p:spTree>
    <p:extLst>
      <p:ext uri="{BB962C8B-B14F-4D97-AF65-F5344CB8AC3E}">
        <p14:creationId xmlns:p14="http://schemas.microsoft.com/office/powerpoint/2010/main" val="2866790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Event Handling and Scheduling </a:t>
            </a:r>
            <a:r>
              <a:rPr lang="en-US" b="1" dirty="0" smtClean="0">
                <a:solidFill>
                  <a:schemeClr val="accent1">
                    <a:lumMod val="75000"/>
                  </a:schemeClr>
                </a:solidFill>
              </a:rPr>
              <a:t>Architecture</a:t>
            </a:r>
            <a:endParaRPr lang="en-US" dirty="0">
              <a:solidFill>
                <a:schemeClr val="accent1">
                  <a:lumMod val="75000"/>
                </a:schemeClr>
              </a:solidFill>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861" t="12" r="3861" b="12"/>
          <a:stretch/>
        </p:blipFill>
        <p:spPr>
          <a:xfrm>
            <a:off x="-363095" y="1447800"/>
            <a:ext cx="9472459" cy="5181600"/>
          </a:xfrm>
        </p:spPr>
      </p:pic>
    </p:spTree>
    <p:extLst>
      <p:ext uri="{BB962C8B-B14F-4D97-AF65-F5344CB8AC3E}">
        <p14:creationId xmlns:p14="http://schemas.microsoft.com/office/powerpoint/2010/main" val="476632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lumMod val="75000"/>
                  </a:schemeClr>
                </a:solidFill>
              </a:rPr>
              <a:t>Event Handling and Scheduling </a:t>
            </a:r>
            <a:r>
              <a:rPr lang="en-US" sz="4000" b="1" dirty="0" smtClean="0">
                <a:solidFill>
                  <a:schemeClr val="accent1">
                    <a:lumMod val="75000"/>
                  </a:schemeClr>
                </a:solidFill>
              </a:rPr>
              <a:t>Architecture</a:t>
            </a:r>
            <a:r>
              <a:rPr lang="en-US" sz="4000" b="1" dirty="0">
                <a:solidFill>
                  <a:schemeClr val="accent1">
                    <a:lumMod val="75000"/>
                  </a:schemeClr>
                </a:solidFill>
              </a:rPr>
              <a:t> (Continued)</a:t>
            </a:r>
          </a:p>
        </p:txBody>
      </p:sp>
      <p:sp>
        <p:nvSpPr>
          <p:cNvPr id="3" name="Content Placeholder 2"/>
          <p:cNvSpPr>
            <a:spLocks noGrp="1"/>
          </p:cNvSpPr>
          <p:nvPr>
            <p:ph idx="1"/>
          </p:nvPr>
        </p:nvSpPr>
        <p:spPr>
          <a:xfrm>
            <a:off x="457200" y="1600200"/>
            <a:ext cx="8229600" cy="4953000"/>
          </a:xfrm>
        </p:spPr>
        <p:txBody>
          <a:bodyPr>
            <a:normAutofit/>
          </a:bodyPr>
          <a:lstStyle/>
          <a:p>
            <a:pPr marL="0" indent="0" fontAlgn="base">
              <a:buNone/>
            </a:pPr>
            <a:r>
              <a:rPr lang="en-US" sz="1400" b="1" dirty="0"/>
              <a:t>1.</a:t>
            </a:r>
            <a:r>
              <a:rPr lang="en-US" sz="1400" dirty="0"/>
              <a:t> In order to use the </a:t>
            </a:r>
            <a:r>
              <a:rPr lang="en-US" sz="1400" dirty="0" err="1" smtClean="0"/>
              <a:t>MoTeCHSchedulerGateway</a:t>
            </a:r>
            <a:r>
              <a:rPr lang="en-US" sz="1400" dirty="0"/>
              <a:t>, the </a:t>
            </a:r>
            <a:r>
              <a:rPr lang="en-US" sz="1400" dirty="0" err="1"/>
              <a:t>implementor</a:t>
            </a:r>
            <a:r>
              <a:rPr lang="en-US" sz="1400" dirty="0"/>
              <a:t> must retrieve it from the </a:t>
            </a:r>
            <a:r>
              <a:rPr lang="en-US" sz="1400" dirty="0" err="1" smtClean="0"/>
              <a:t>MoTeCH</a:t>
            </a:r>
            <a:r>
              <a:rPr lang="en-US" sz="1400" dirty="0" smtClean="0"/>
              <a:t> </a:t>
            </a:r>
            <a:r>
              <a:rPr lang="en-US" sz="1400" dirty="0"/>
              <a:t>Context bean defined in applicationPlatformServer.xml (in the </a:t>
            </a:r>
            <a:r>
              <a:rPr lang="en-US" sz="1400" dirty="0" err="1"/>
              <a:t>motech</a:t>
            </a:r>
            <a:r>
              <a:rPr lang="en-US" sz="1400" dirty="0"/>
              <a:t>-platform-server-</a:t>
            </a:r>
            <a:r>
              <a:rPr lang="en-US" sz="1400" dirty="0" err="1"/>
              <a:t>api</a:t>
            </a:r>
            <a:r>
              <a:rPr lang="en-US" sz="1400" dirty="0"/>
              <a:t> module).</a:t>
            </a:r>
          </a:p>
          <a:p>
            <a:pPr marL="0" indent="0" fontAlgn="base">
              <a:buNone/>
            </a:pPr>
            <a:r>
              <a:rPr lang="en-US" sz="1400" b="1" dirty="0"/>
              <a:t>2.</a:t>
            </a:r>
            <a:r>
              <a:rPr lang="en-US" sz="1400" dirty="0"/>
              <a:t> The </a:t>
            </a:r>
            <a:r>
              <a:rPr lang="en-US" sz="1400" dirty="0" err="1"/>
              <a:t>MotechSchedulerGateway</a:t>
            </a:r>
            <a:r>
              <a:rPr lang="en-US" sz="1400" dirty="0"/>
              <a:t> is generated by Spring at runtime. It is configured in outboundScheduleJobChannelAdapter.xml (in the </a:t>
            </a:r>
            <a:r>
              <a:rPr lang="en-US" sz="1400" dirty="0" err="1"/>
              <a:t>motech</a:t>
            </a:r>
            <a:r>
              <a:rPr lang="en-US" sz="1400" dirty="0"/>
              <a:t>-platform-server-</a:t>
            </a:r>
            <a:r>
              <a:rPr lang="en-US" sz="1400" dirty="0" err="1"/>
              <a:t>api</a:t>
            </a:r>
            <a:r>
              <a:rPr lang="en-US" sz="1400" dirty="0"/>
              <a:t> module). JMS messages are sent to an active MQ queue, defined in the </a:t>
            </a:r>
            <a:r>
              <a:rPr lang="en-US" sz="1400" dirty="0" err="1"/>
              <a:t>activemq.properties</a:t>
            </a:r>
            <a:r>
              <a:rPr lang="en-US" sz="1400" dirty="0"/>
              <a:t> file (in the </a:t>
            </a:r>
            <a:r>
              <a:rPr lang="en-US" sz="1400" dirty="0" err="1"/>
              <a:t>motech</a:t>
            </a:r>
            <a:r>
              <a:rPr lang="en-US" sz="1400" dirty="0"/>
              <a:t>-platform-server module).</a:t>
            </a:r>
          </a:p>
          <a:p>
            <a:pPr marL="0" indent="0" fontAlgn="base">
              <a:buNone/>
            </a:pPr>
            <a:r>
              <a:rPr lang="en-US" sz="1400" b="1" dirty="0"/>
              <a:t>3.</a:t>
            </a:r>
            <a:r>
              <a:rPr lang="en-US" sz="1400" dirty="0"/>
              <a:t> The schedule queue will </a:t>
            </a:r>
            <a:r>
              <a:rPr lang="en-US" sz="1400" dirty="0" err="1"/>
              <a:t>dequeue</a:t>
            </a:r>
            <a:r>
              <a:rPr lang="en-US" sz="1400" dirty="0"/>
              <a:t> the messages and send them to consumers. The core platform does not have any consumer for the schedule queue. </a:t>
            </a:r>
            <a:r>
              <a:rPr lang="en-US" sz="1400" dirty="0" err="1"/>
              <a:t>Implementors</a:t>
            </a:r>
            <a:r>
              <a:rPr lang="en-US" sz="1400" dirty="0"/>
              <a:t> would have to define these consumers unless they use the scheduler module. The scheduler module provides a </a:t>
            </a:r>
            <a:r>
              <a:rPr lang="en-US" sz="1400" dirty="0" err="1"/>
              <a:t>MotechSchedulerService</a:t>
            </a:r>
            <a:r>
              <a:rPr lang="en-US" sz="1400" dirty="0"/>
              <a:t> that receives these messages. The configuration file schedulerInboundChannelAdapter.xml (found in </a:t>
            </a:r>
            <a:r>
              <a:rPr lang="en-US" sz="1400" dirty="0" err="1"/>
              <a:t>motech</a:t>
            </a:r>
            <a:r>
              <a:rPr lang="en-US" sz="1400" dirty="0"/>
              <a:t>-platform-scheduler) specifies an inbound channel adapter that routes the payload, based on its type, to the scheduler service. Currently, </a:t>
            </a:r>
            <a:r>
              <a:rPr lang="en-US" sz="1400" dirty="0" err="1"/>
              <a:t>unscheduleJob</a:t>
            </a:r>
            <a:r>
              <a:rPr lang="en-US" sz="1400" dirty="0"/>
              <a:t> from the </a:t>
            </a:r>
            <a:r>
              <a:rPr lang="en-US" sz="1400" dirty="0" err="1"/>
              <a:t>MotechSchedulerGateway</a:t>
            </a:r>
            <a:r>
              <a:rPr lang="en-US" sz="1400" dirty="0"/>
              <a:t> is unsupported, and the service provides several methods not found in the gateway.</a:t>
            </a:r>
          </a:p>
          <a:p>
            <a:pPr marL="0" indent="0" fontAlgn="base">
              <a:buNone/>
            </a:pPr>
            <a:r>
              <a:rPr lang="en-US" sz="1400" b="1" dirty="0"/>
              <a:t>4.</a:t>
            </a:r>
            <a:r>
              <a:rPr lang="en-US" sz="1400" dirty="0"/>
              <a:t> The scheduler service </a:t>
            </a:r>
            <a:r>
              <a:rPr lang="en-US" sz="1400" dirty="0" err="1"/>
              <a:t>retreives</a:t>
            </a:r>
            <a:r>
              <a:rPr lang="en-US" sz="1400" dirty="0"/>
              <a:t> the Quartz Scheduler from the </a:t>
            </a:r>
            <a:r>
              <a:rPr lang="en-US" sz="1400" dirty="0" err="1"/>
              <a:t>SchedulerFactoryBean</a:t>
            </a:r>
            <a:r>
              <a:rPr lang="en-US" sz="1400" dirty="0"/>
              <a:t>. The service can only schedule </a:t>
            </a:r>
            <a:r>
              <a:rPr lang="en-US" sz="1400" dirty="0" err="1"/>
              <a:t>MotechScheduledJobs</a:t>
            </a:r>
            <a:r>
              <a:rPr lang="en-US" sz="1400" dirty="0"/>
              <a:t>, which all must include a </a:t>
            </a:r>
            <a:r>
              <a:rPr lang="en-US" sz="1400" dirty="0" err="1"/>
              <a:t>MotechEvent</a:t>
            </a:r>
            <a:r>
              <a:rPr lang="en-US" sz="1400" dirty="0"/>
              <a:t>.</a:t>
            </a:r>
          </a:p>
          <a:p>
            <a:pPr marL="0" indent="0" fontAlgn="base">
              <a:buNone/>
            </a:pPr>
            <a:r>
              <a:rPr lang="en-US" sz="1400" b="1" dirty="0"/>
              <a:t>5.</a:t>
            </a:r>
            <a:r>
              <a:rPr lang="en-US" sz="1400" dirty="0"/>
              <a:t> When the trigger for the scheduled job is satisfied, the job is executed and the accompanying </a:t>
            </a:r>
            <a:r>
              <a:rPr lang="en-US" sz="1400" dirty="0" err="1"/>
              <a:t>Motech</a:t>
            </a:r>
            <a:r>
              <a:rPr lang="en-US" sz="1400" dirty="0"/>
              <a:t> event is sent to the </a:t>
            </a:r>
            <a:r>
              <a:rPr lang="en-US" sz="1400" dirty="0" err="1"/>
              <a:t>SchedulerFireEventGateway</a:t>
            </a:r>
            <a:r>
              <a:rPr lang="en-US" sz="1400" dirty="0"/>
              <a:t> interface. This gateway is defined in schedulerFiredEventChannelAdapter.xml and a proxy is generated by Spring at runtime.</a:t>
            </a:r>
          </a:p>
          <a:p>
            <a:pPr marL="0" indent="0" fontAlgn="base">
              <a:buNone/>
            </a:pPr>
            <a:r>
              <a:rPr lang="en-US" sz="1400" b="1" dirty="0"/>
              <a:t>6.</a:t>
            </a:r>
            <a:r>
              <a:rPr lang="en-US" sz="1400" dirty="0"/>
              <a:t> The </a:t>
            </a:r>
            <a:r>
              <a:rPr lang="en-US" sz="1400" dirty="0" err="1"/>
              <a:t>SchedulerFireEventGateway</a:t>
            </a:r>
            <a:r>
              <a:rPr lang="en-US" sz="1400" dirty="0"/>
              <a:t> serves as an outbound message gateway to shuttle messages to an adapter that then sends JMS messages to the event queue</a:t>
            </a:r>
            <a:r>
              <a:rPr lang="en-US" sz="1400" dirty="0" smtClean="0"/>
              <a:t>.</a:t>
            </a:r>
            <a:endParaRPr lang="en-US" sz="1400" dirty="0"/>
          </a:p>
        </p:txBody>
      </p:sp>
    </p:spTree>
    <p:extLst>
      <p:ext uri="{BB962C8B-B14F-4D97-AF65-F5344CB8AC3E}">
        <p14:creationId xmlns:p14="http://schemas.microsoft.com/office/powerpoint/2010/main" val="2487387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4000" b="1" dirty="0">
                <a:solidFill>
                  <a:schemeClr val="accent1">
                    <a:lumMod val="75000"/>
                  </a:schemeClr>
                </a:solidFill>
              </a:rPr>
              <a:t>Event Handling and Scheduling </a:t>
            </a:r>
            <a:r>
              <a:rPr lang="en-US" sz="4000" b="1" dirty="0" smtClean="0">
                <a:solidFill>
                  <a:schemeClr val="accent1">
                    <a:lumMod val="75000"/>
                  </a:schemeClr>
                </a:solidFill>
              </a:rPr>
              <a:t>Architecture </a:t>
            </a:r>
            <a:r>
              <a:rPr lang="en-US" sz="4000" b="1" dirty="0">
                <a:solidFill>
                  <a:schemeClr val="accent1">
                    <a:lumMod val="75000"/>
                  </a:schemeClr>
                </a:solidFill>
              </a:rPr>
              <a:t> (Continued)</a:t>
            </a:r>
            <a:endParaRPr lang="en-US" sz="4000" dirty="0">
              <a:solidFill>
                <a:schemeClr val="accent1">
                  <a:lumMod val="75000"/>
                </a:schemeClr>
              </a:solidFill>
            </a:endParaRPr>
          </a:p>
        </p:txBody>
      </p:sp>
      <p:sp>
        <p:nvSpPr>
          <p:cNvPr id="3" name="Content Placeholder 2"/>
          <p:cNvSpPr>
            <a:spLocks noGrp="1"/>
          </p:cNvSpPr>
          <p:nvPr>
            <p:ph idx="1"/>
          </p:nvPr>
        </p:nvSpPr>
        <p:spPr>
          <a:xfrm>
            <a:off x="304800" y="1676400"/>
            <a:ext cx="8534400" cy="5029200"/>
          </a:xfrm>
        </p:spPr>
        <p:txBody>
          <a:bodyPr>
            <a:noAutofit/>
          </a:bodyPr>
          <a:lstStyle/>
          <a:p>
            <a:pPr marL="0" indent="0" fontAlgn="base">
              <a:buNone/>
            </a:pPr>
            <a:r>
              <a:rPr lang="en-US" sz="1400" b="1" dirty="0"/>
              <a:t>7.</a:t>
            </a:r>
            <a:r>
              <a:rPr lang="en-US" sz="1400" dirty="0"/>
              <a:t> The event queue </a:t>
            </a:r>
            <a:r>
              <a:rPr lang="en-US" sz="1400" dirty="0" err="1"/>
              <a:t>dequeues</a:t>
            </a:r>
            <a:r>
              <a:rPr lang="en-US" sz="1400" dirty="0"/>
              <a:t> messages and routes them to its consumers. The core platform has one consumer for events, a channel that routes messages to an </a:t>
            </a:r>
            <a:r>
              <a:rPr lang="en-US" sz="1400" dirty="0" err="1"/>
              <a:t>EventRelay</a:t>
            </a:r>
            <a:r>
              <a:rPr lang="en-US" sz="1400" dirty="0"/>
              <a:t> interface (implemented by </a:t>
            </a:r>
            <a:r>
              <a:rPr lang="en-US" sz="1400" dirty="0" err="1"/>
              <a:t>ServerEventRelay</a:t>
            </a:r>
            <a:r>
              <a:rPr lang="en-US" sz="1400" dirty="0"/>
              <a:t>) which accepts the </a:t>
            </a:r>
            <a:r>
              <a:rPr lang="en-US" sz="1400" dirty="0" err="1"/>
              <a:t>dequeued</a:t>
            </a:r>
            <a:r>
              <a:rPr lang="en-US" sz="1400" dirty="0"/>
              <a:t> </a:t>
            </a:r>
            <a:r>
              <a:rPr lang="en-US" sz="1400" dirty="0" err="1"/>
              <a:t>MotechEvent</a:t>
            </a:r>
            <a:r>
              <a:rPr lang="en-US" sz="1400" dirty="0"/>
              <a:t> objects. This is configured in inboundEventChannelAdapter.xml (found in </a:t>
            </a:r>
            <a:r>
              <a:rPr lang="en-US" sz="1400" dirty="0" err="1"/>
              <a:t>motech</a:t>
            </a:r>
            <a:r>
              <a:rPr lang="en-US" sz="1400" dirty="0"/>
              <a:t>-platform-server-</a:t>
            </a:r>
            <a:r>
              <a:rPr lang="en-US" sz="1400" dirty="0" err="1"/>
              <a:t>api</a:t>
            </a:r>
            <a:r>
              <a:rPr lang="en-US" sz="1400" dirty="0"/>
              <a:t>). </a:t>
            </a:r>
            <a:r>
              <a:rPr lang="en-US" sz="1400" dirty="0" err="1"/>
              <a:t>ServerEventRelay's</a:t>
            </a:r>
            <a:r>
              <a:rPr lang="en-US" sz="1400" dirty="0"/>
              <a:t> </a:t>
            </a:r>
            <a:r>
              <a:rPr lang="en-US" sz="1400" dirty="0" err="1"/>
              <a:t>relayEvent</a:t>
            </a:r>
            <a:r>
              <a:rPr lang="en-US" sz="1400" dirty="0"/>
              <a:t> method is not a method found in its interface, </a:t>
            </a:r>
            <a:r>
              <a:rPr lang="en-US" sz="1400" dirty="0" err="1"/>
              <a:t>EventRelay</a:t>
            </a:r>
            <a:r>
              <a:rPr lang="en-US" sz="1400" dirty="0" smtClean="0"/>
              <a:t>.</a:t>
            </a:r>
            <a:endParaRPr lang="en-US" sz="1400" b="1" dirty="0" smtClean="0"/>
          </a:p>
          <a:p>
            <a:pPr marL="0" indent="0" fontAlgn="base">
              <a:buNone/>
            </a:pPr>
            <a:r>
              <a:rPr lang="en-US" sz="1400" b="1" dirty="0" smtClean="0"/>
              <a:t>8</a:t>
            </a:r>
            <a:r>
              <a:rPr lang="en-US" sz="1400" b="1" dirty="0"/>
              <a:t>.</a:t>
            </a:r>
            <a:r>
              <a:rPr lang="en-US" sz="1400" dirty="0"/>
              <a:t> The event relay </a:t>
            </a:r>
            <a:r>
              <a:rPr lang="en-US" sz="1400" dirty="0" err="1"/>
              <a:t>retreives</a:t>
            </a:r>
            <a:r>
              <a:rPr lang="en-US" sz="1400" dirty="0"/>
              <a:t> the listeners that are listening on the </a:t>
            </a:r>
            <a:r>
              <a:rPr lang="en-US" sz="1400" dirty="0" err="1"/>
              <a:t>motech</a:t>
            </a:r>
            <a:r>
              <a:rPr lang="en-US" sz="1400" dirty="0"/>
              <a:t> event it is relaying (listening is based on the value bound to the </a:t>
            </a:r>
            <a:r>
              <a:rPr lang="en-US" sz="1400" dirty="0" err="1"/>
              <a:t>motech</a:t>
            </a:r>
            <a:r>
              <a:rPr lang="en-US" sz="1400" dirty="0"/>
              <a:t> event's subject key).</a:t>
            </a:r>
          </a:p>
          <a:p>
            <a:pPr marL="0" indent="0" fontAlgn="base">
              <a:buNone/>
            </a:pPr>
            <a:r>
              <a:rPr lang="en-US" sz="1400" b="1" dirty="0"/>
              <a:t>9.</a:t>
            </a:r>
            <a:r>
              <a:rPr lang="en-US" sz="1400" dirty="0"/>
              <a:t> If the event has a specific destination or only one listener, the listener's handle method is called. This will invoke the method that was annotated as a </a:t>
            </a:r>
            <a:r>
              <a:rPr lang="en-US" sz="1400" dirty="0" err="1"/>
              <a:t>MotechListener</a:t>
            </a:r>
            <a:r>
              <a:rPr lang="en-US" sz="1400" dirty="0"/>
              <a:t>. These listener classes can be project specific and will reside outside of the core platform.</a:t>
            </a:r>
          </a:p>
          <a:p>
            <a:pPr marL="0" indent="0" fontAlgn="base">
              <a:buNone/>
            </a:pPr>
            <a:r>
              <a:rPr lang="en-US" sz="1400" b="1" dirty="0"/>
              <a:t>10.</a:t>
            </a:r>
            <a:r>
              <a:rPr lang="en-US" sz="1400" dirty="0"/>
              <a:t> If the event has multiple listeners, a separate event is raised for each listener and sent to the outbound event gateway. The original event object is not handled by a listener in this case.</a:t>
            </a:r>
          </a:p>
          <a:p>
            <a:pPr marL="0" indent="0" fontAlgn="base">
              <a:buNone/>
            </a:pPr>
            <a:r>
              <a:rPr lang="en-US" sz="1400" b="1" dirty="0"/>
              <a:t>11.</a:t>
            </a:r>
            <a:r>
              <a:rPr lang="en-US" sz="1400" dirty="0"/>
              <a:t> The outbound event gateway, defined in outboundEventChannelAdapter.xml (</a:t>
            </a:r>
            <a:r>
              <a:rPr lang="en-US" sz="1400" dirty="0" err="1"/>
              <a:t>motech</a:t>
            </a:r>
            <a:r>
              <a:rPr lang="en-US" sz="1400" dirty="0"/>
              <a:t>-platform-common), routes the JMS message to the event queue. Each message is then </a:t>
            </a:r>
            <a:r>
              <a:rPr lang="en-US" sz="1400" dirty="0" err="1"/>
              <a:t>dequeued</a:t>
            </a:r>
            <a:r>
              <a:rPr lang="en-US" sz="1400" dirty="0"/>
              <a:t> and sent to the consumers, as in step 7.</a:t>
            </a:r>
          </a:p>
          <a:p>
            <a:pPr marL="0" indent="0" fontAlgn="base">
              <a:buNone/>
            </a:pPr>
            <a:r>
              <a:rPr lang="en-US" sz="1400" b="1" dirty="0"/>
              <a:t>12.</a:t>
            </a:r>
            <a:r>
              <a:rPr lang="en-US" sz="1400" dirty="0"/>
              <a:t> and </a:t>
            </a:r>
            <a:r>
              <a:rPr lang="en-US" sz="1400" b="1" dirty="0"/>
              <a:t>13.</a:t>
            </a:r>
            <a:r>
              <a:rPr lang="en-US" sz="1400" dirty="0"/>
              <a:t> The </a:t>
            </a:r>
            <a:r>
              <a:rPr lang="en-US" sz="1400" dirty="0" err="1"/>
              <a:t>OutboundEventGateway</a:t>
            </a:r>
            <a:r>
              <a:rPr lang="en-US" sz="1400" dirty="0"/>
              <a:t>, which is responsible for shuttling events to the event queue, may receive project specific events from outside of the platform. These are all handled identical to steps </a:t>
            </a:r>
            <a:r>
              <a:rPr lang="en-US" sz="1400" b="1" dirty="0"/>
              <a:t>7-11.</a:t>
            </a:r>
            <a:endParaRPr lang="en-US" sz="1400" dirty="0"/>
          </a:p>
          <a:p>
            <a:pPr marL="0" indent="0" fontAlgn="base">
              <a:buNone/>
            </a:pPr>
            <a:r>
              <a:rPr lang="en-US" sz="1400" b="1" dirty="0"/>
              <a:t>14.</a:t>
            </a:r>
            <a:r>
              <a:rPr lang="en-US" sz="1400" dirty="0"/>
              <a:t> The </a:t>
            </a:r>
            <a:r>
              <a:rPr lang="en-US" sz="1400" dirty="0" err="1"/>
              <a:t>EventListener's</a:t>
            </a:r>
            <a:r>
              <a:rPr lang="en-US" sz="1400" dirty="0"/>
              <a:t> handle method will invoke the method that was annotated as a </a:t>
            </a:r>
            <a:r>
              <a:rPr lang="en-US" sz="1400" dirty="0" err="1"/>
              <a:t>MotechListener</a:t>
            </a:r>
            <a:r>
              <a:rPr lang="en-US" sz="1400" dirty="0"/>
              <a:t>. The </a:t>
            </a:r>
            <a:r>
              <a:rPr lang="en-US" sz="1400" dirty="0" err="1"/>
              <a:t>MotechEvent</a:t>
            </a:r>
            <a:r>
              <a:rPr lang="en-US" sz="1400" dirty="0"/>
              <a:t> will be passed to that method as a parameter</a:t>
            </a:r>
            <a:r>
              <a:rPr lang="en-US" sz="1400" dirty="0" smtClean="0"/>
              <a:t>.</a:t>
            </a:r>
            <a:endParaRPr lang="en-US" sz="1400" dirty="0"/>
          </a:p>
        </p:txBody>
      </p:sp>
    </p:spTree>
    <p:extLst>
      <p:ext uri="{BB962C8B-B14F-4D97-AF65-F5344CB8AC3E}">
        <p14:creationId xmlns:p14="http://schemas.microsoft.com/office/powerpoint/2010/main" val="1916383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accent1">
                    <a:lumMod val="75000"/>
                  </a:schemeClr>
                </a:solidFill>
              </a:rPr>
              <a:t>Resources Used:</a:t>
            </a:r>
            <a:endParaRPr lang="en-US" sz="3600" b="1" dirty="0">
              <a:solidFill>
                <a:schemeClr val="accent1">
                  <a:lumMod val="75000"/>
                </a:schemeClr>
              </a:solidFill>
            </a:endParaRPr>
          </a:p>
        </p:txBody>
      </p:sp>
      <p:sp>
        <p:nvSpPr>
          <p:cNvPr id="3" name="Content Placeholder 2"/>
          <p:cNvSpPr>
            <a:spLocks noGrp="1"/>
          </p:cNvSpPr>
          <p:nvPr>
            <p:ph idx="1"/>
          </p:nvPr>
        </p:nvSpPr>
        <p:spPr/>
        <p:txBody>
          <a:bodyPr/>
          <a:lstStyle/>
          <a:p>
            <a:r>
              <a:rPr lang="en-US" sz="1600" b="1" dirty="0"/>
              <a:t>The Architecture of a Software System </a:t>
            </a:r>
            <a:r>
              <a:rPr lang="en-US" sz="1600" b="1" dirty="0" smtClean="0"/>
              <a:t>for Supporting </a:t>
            </a:r>
            <a:r>
              <a:rPr lang="en-US" sz="1600" b="1" dirty="0"/>
              <a:t>Community-based Primary </a:t>
            </a:r>
            <a:r>
              <a:rPr lang="en-US" sz="1600" b="1" dirty="0" smtClean="0"/>
              <a:t>Health Care </a:t>
            </a:r>
            <a:r>
              <a:rPr lang="en-US" sz="1600" b="1" dirty="0"/>
              <a:t>with Mobile </a:t>
            </a:r>
            <a:r>
              <a:rPr lang="en-US" sz="1600" b="1" dirty="0" smtClean="0"/>
              <a:t>Technology: The </a:t>
            </a:r>
            <a:r>
              <a:rPr lang="en-US" sz="1600" b="1" dirty="0"/>
              <a:t>Mobile Technology for Community </a:t>
            </a:r>
            <a:r>
              <a:rPr lang="en-US" sz="1600" b="1" dirty="0" smtClean="0"/>
              <a:t>Health(</a:t>
            </a:r>
            <a:r>
              <a:rPr lang="en-US" sz="1600" b="1" dirty="0" err="1" smtClean="0"/>
              <a:t>MoTeCH</a:t>
            </a:r>
            <a:r>
              <a:rPr lang="en-US" sz="1600" b="1" dirty="0" smtClean="0"/>
              <a:t>) </a:t>
            </a:r>
            <a:r>
              <a:rPr lang="en-US" sz="1600" b="1" dirty="0"/>
              <a:t>Initiative in </a:t>
            </a:r>
            <a:r>
              <a:rPr lang="en-US" sz="1600" b="1" dirty="0" smtClean="0"/>
              <a:t>Ghana</a:t>
            </a:r>
            <a:r>
              <a:rPr lang="en-US" sz="1200" b="1" dirty="0" smtClean="0"/>
              <a:t>[Bruce MacLeod, </a:t>
            </a:r>
            <a:r>
              <a:rPr lang="en-US" sz="1200" b="1" dirty="0"/>
              <a:t>James </a:t>
            </a:r>
            <a:r>
              <a:rPr lang="en-US" sz="1200" b="1" dirty="0" smtClean="0"/>
              <a:t>Phillips, </a:t>
            </a:r>
            <a:r>
              <a:rPr lang="en-US" sz="1200" b="1" dirty="0"/>
              <a:t>Allison E. </a:t>
            </a:r>
            <a:r>
              <a:rPr lang="en-US" sz="1200" b="1" dirty="0" smtClean="0"/>
              <a:t>Stone, </a:t>
            </a:r>
            <a:r>
              <a:rPr lang="en-US" sz="1200" b="1" dirty="0" err="1"/>
              <a:t>Aliya</a:t>
            </a:r>
            <a:r>
              <a:rPr lang="en-US" sz="1200" b="1" dirty="0"/>
              <a:t> </a:t>
            </a:r>
            <a:r>
              <a:rPr lang="en-US" sz="1200" b="1" dirty="0" err="1" smtClean="0"/>
              <a:t>Walji</a:t>
            </a:r>
            <a:r>
              <a:rPr lang="en-US" sz="1200" b="1" dirty="0" smtClean="0"/>
              <a:t>, John </a:t>
            </a:r>
            <a:r>
              <a:rPr lang="en-US" sz="1200" b="1" dirty="0" err="1"/>
              <a:t>Koku</a:t>
            </a:r>
            <a:r>
              <a:rPr lang="en-US" sz="1200" b="1" dirty="0"/>
              <a:t> </a:t>
            </a:r>
            <a:r>
              <a:rPr lang="en-US" sz="1200" b="1" dirty="0" err="1"/>
              <a:t>Awoonor</a:t>
            </a:r>
            <a:r>
              <a:rPr lang="en-US" sz="1200" b="1" dirty="0"/>
              <a:t>-Williams</a:t>
            </a:r>
            <a:r>
              <a:rPr lang="en-US" sz="1200" b="1" dirty="0" smtClean="0"/>
              <a:t>]</a:t>
            </a:r>
          </a:p>
          <a:p>
            <a:endParaRPr lang="en-US" sz="1600" dirty="0"/>
          </a:p>
          <a:p>
            <a:r>
              <a:rPr lang="en-US" sz="1600" dirty="0"/>
              <a:t> </a:t>
            </a:r>
            <a:r>
              <a:rPr lang="en-US" sz="1600" b="1" dirty="0"/>
              <a:t>The Mobile Technology for Community Health </a:t>
            </a:r>
            <a:r>
              <a:rPr lang="en-US" sz="1600" b="1" dirty="0" smtClean="0"/>
              <a:t>(</a:t>
            </a:r>
            <a:r>
              <a:rPr lang="en-US" sz="1600" b="1" dirty="0" err="1" smtClean="0"/>
              <a:t>MoTeCH</a:t>
            </a:r>
            <a:r>
              <a:rPr lang="en-US" sz="1600" b="1" dirty="0" smtClean="0"/>
              <a:t>) </a:t>
            </a:r>
            <a:r>
              <a:rPr lang="en-US" sz="1600" b="1" dirty="0"/>
              <a:t>Initiative: </a:t>
            </a:r>
            <a:r>
              <a:rPr lang="en-US" sz="1600" b="1" dirty="0" smtClean="0"/>
              <a:t> An </a:t>
            </a:r>
            <a:r>
              <a:rPr lang="en-US" sz="1600" b="1" dirty="0"/>
              <a:t>m-Health System Pilot in a Rural District of Northern Ghana (Working Draft) </a:t>
            </a:r>
            <a:r>
              <a:rPr lang="en-US" sz="1200" dirty="0"/>
              <a:t>[</a:t>
            </a:r>
            <a:r>
              <a:rPr lang="en-US" sz="1200" dirty="0" smtClean="0"/>
              <a:t>John </a:t>
            </a:r>
            <a:r>
              <a:rPr lang="en-US" sz="1200" dirty="0" err="1"/>
              <a:t>Koku</a:t>
            </a:r>
            <a:r>
              <a:rPr lang="en-US" sz="1200" dirty="0"/>
              <a:t> </a:t>
            </a:r>
            <a:r>
              <a:rPr lang="en-US" sz="1200" dirty="0" err="1" smtClean="0"/>
              <a:t>Awoonor</a:t>
            </a:r>
            <a:r>
              <a:rPr lang="en-US" sz="1200" dirty="0" smtClean="0"/>
              <a:t>-Williams, James </a:t>
            </a:r>
            <a:r>
              <a:rPr lang="en-US" sz="1200" dirty="0"/>
              <a:t>F. </a:t>
            </a:r>
            <a:r>
              <a:rPr lang="en-US" sz="1200" dirty="0" smtClean="0"/>
              <a:t>Phillips, Allison Stone, </a:t>
            </a:r>
            <a:r>
              <a:rPr lang="en-US" sz="1200" dirty="0" err="1" smtClean="0"/>
              <a:t>Stephane</a:t>
            </a:r>
            <a:r>
              <a:rPr lang="en-US" sz="1200" dirty="0" smtClean="0"/>
              <a:t> </a:t>
            </a:r>
            <a:r>
              <a:rPr lang="en-US" sz="1200" dirty="0" err="1" smtClean="0"/>
              <a:t>Helleringer</a:t>
            </a:r>
            <a:r>
              <a:rPr lang="en-US" sz="1200" dirty="0" smtClean="0"/>
              <a:t>, Bruce MacLeod, Jemima </a:t>
            </a:r>
            <a:r>
              <a:rPr lang="en-US" sz="1200" dirty="0" err="1" smtClean="0"/>
              <a:t>Frimpong</a:t>
            </a:r>
            <a:r>
              <a:rPr lang="en-US" sz="1200" dirty="0" smtClean="0"/>
              <a:t>, Maggie Schmitt]</a:t>
            </a:r>
          </a:p>
          <a:p>
            <a:endParaRPr lang="en-US" sz="1600" b="1" dirty="0" smtClean="0"/>
          </a:p>
          <a:p>
            <a:r>
              <a:rPr lang="en-US" sz="1600" b="1" dirty="0" err="1" smtClean="0"/>
              <a:t>MoTeCH</a:t>
            </a:r>
            <a:r>
              <a:rPr lang="en-US" sz="1600" b="1" dirty="0" smtClean="0"/>
              <a:t> </a:t>
            </a:r>
            <a:r>
              <a:rPr lang="en-US" sz="1600" b="1" dirty="0"/>
              <a:t>Specifications </a:t>
            </a:r>
            <a:r>
              <a:rPr lang="en-US" sz="1600" b="1" dirty="0" smtClean="0"/>
              <a:t> Power Point</a:t>
            </a:r>
          </a:p>
          <a:p>
            <a:endParaRPr lang="en-US" sz="1600" b="1" dirty="0" smtClean="0"/>
          </a:p>
          <a:p>
            <a:r>
              <a:rPr lang="en-US" sz="1600" b="1" dirty="0">
                <a:hlinkClick r:id="rId2"/>
              </a:rPr>
              <a:t>http://www.motechproject.org</a:t>
            </a:r>
            <a:r>
              <a:rPr lang="en-US" sz="1600" b="1" dirty="0" smtClean="0">
                <a:hlinkClick r:id="rId2"/>
              </a:rPr>
              <a:t>/</a:t>
            </a:r>
            <a:endParaRPr lang="en-US" sz="1600" b="1" dirty="0" smtClean="0"/>
          </a:p>
          <a:p>
            <a:endParaRPr lang="en-US" sz="1600" b="1" dirty="0"/>
          </a:p>
          <a:p>
            <a:r>
              <a:rPr lang="en-US" sz="1600" b="1" dirty="0">
                <a:hlinkClick r:id="rId3"/>
              </a:rPr>
              <a:t>http://</a:t>
            </a:r>
            <a:r>
              <a:rPr lang="en-US" sz="1600" b="1" dirty="0" smtClean="0">
                <a:hlinkClick r:id="rId3"/>
              </a:rPr>
              <a:t>test-motech.readthedocs.org/en/latest/index.html</a:t>
            </a:r>
            <a:endParaRPr lang="en-US" sz="1600" b="1" dirty="0" smtClean="0"/>
          </a:p>
          <a:p>
            <a:endParaRPr lang="en-US" sz="1600" b="1" dirty="0"/>
          </a:p>
        </p:txBody>
      </p:sp>
    </p:spTree>
    <p:extLst>
      <p:ext uri="{BB962C8B-B14F-4D97-AF65-F5344CB8AC3E}">
        <p14:creationId xmlns:p14="http://schemas.microsoft.com/office/powerpoint/2010/main" val="184397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Autofit/>
          </a:bodyPr>
          <a:lstStyle/>
          <a:p>
            <a:pPr algn="l"/>
            <a:r>
              <a:rPr lang="en-US" sz="4000" b="1" dirty="0" smtClean="0">
                <a:solidFill>
                  <a:schemeClr val="accent1">
                    <a:lumMod val="75000"/>
                  </a:schemeClr>
                </a:solidFill>
              </a:rPr>
              <a:t>Features of typical </a:t>
            </a:r>
            <a:r>
              <a:rPr lang="en-US" sz="4000" b="1" dirty="0" err="1" smtClean="0">
                <a:solidFill>
                  <a:schemeClr val="accent1">
                    <a:lumMod val="75000"/>
                  </a:schemeClr>
                </a:solidFill>
              </a:rPr>
              <a:t>MoTeCH</a:t>
            </a:r>
            <a:r>
              <a:rPr lang="en-US" sz="4000" b="1" dirty="0" smtClean="0">
                <a:solidFill>
                  <a:schemeClr val="accent1">
                    <a:lumMod val="75000"/>
                  </a:schemeClr>
                </a:solidFill>
              </a:rPr>
              <a:t>-based applications</a:t>
            </a:r>
            <a:r>
              <a:rPr lang="en-US" sz="4000" b="1" dirty="0">
                <a:solidFill>
                  <a:schemeClr val="accent1">
                    <a:lumMod val="75000"/>
                  </a:schemeClr>
                </a:solidFill>
              </a:rPr>
              <a:t>:   (Continued</a:t>
            </a:r>
            <a:r>
              <a:rPr lang="en-US" sz="4000" b="1" dirty="0" smtClean="0">
                <a:solidFill>
                  <a:schemeClr val="accent1">
                    <a:lumMod val="75000"/>
                  </a:schemeClr>
                </a:solidFill>
              </a:rPr>
              <a:t>) </a:t>
            </a:r>
            <a:endParaRPr lang="en-US" sz="4000" dirty="0">
              <a:solidFill>
                <a:schemeClr val="accent1">
                  <a:lumMod val="75000"/>
                </a:schemeClr>
              </a:solidFill>
            </a:endParaRPr>
          </a:p>
        </p:txBody>
      </p:sp>
      <p:sp>
        <p:nvSpPr>
          <p:cNvPr id="3" name="Content Placeholder 2"/>
          <p:cNvSpPr>
            <a:spLocks noGrp="1"/>
          </p:cNvSpPr>
          <p:nvPr>
            <p:ph idx="1"/>
          </p:nvPr>
        </p:nvSpPr>
        <p:spPr>
          <a:xfrm>
            <a:off x="457200" y="2133600"/>
            <a:ext cx="8229600" cy="4038600"/>
          </a:xfrm>
        </p:spPr>
        <p:txBody>
          <a:bodyPr>
            <a:normAutofit fontScale="92500" lnSpcReduction="10000"/>
          </a:bodyPr>
          <a:lstStyle/>
          <a:p>
            <a:pPr marL="91440">
              <a:spcBef>
                <a:spcPts val="0"/>
              </a:spcBef>
              <a:buFont typeface="Wingdings" pitchFamily="2" charset="2"/>
              <a:buChar char="v"/>
            </a:pPr>
            <a:r>
              <a:rPr lang="en-US" dirty="0"/>
              <a:t>Communicate information to patients via voice or SMS according to a schedule of care defined for the patient’s condition, e.g</a:t>
            </a:r>
            <a:r>
              <a:rPr lang="en-US" dirty="0" smtClean="0"/>
              <a:t>.:</a:t>
            </a:r>
          </a:p>
          <a:p>
            <a:pPr marL="91440">
              <a:spcBef>
                <a:spcPts val="0"/>
              </a:spcBef>
              <a:buFont typeface="Wingdings" pitchFamily="2" charset="2"/>
              <a:buChar char="v"/>
            </a:pPr>
            <a:endParaRPr lang="en-US" sz="1050" dirty="0"/>
          </a:p>
          <a:p>
            <a:pPr lvl="1"/>
            <a:r>
              <a:rPr lang="en-US" sz="1600" dirty="0" smtClean="0"/>
              <a:t>Reminders </a:t>
            </a:r>
            <a:r>
              <a:rPr lang="en-US" sz="1600" dirty="0"/>
              <a:t>for ANC appointments, lab visits, etc.</a:t>
            </a:r>
          </a:p>
          <a:p>
            <a:pPr lvl="1"/>
            <a:r>
              <a:rPr lang="en-US" sz="1600" dirty="0"/>
              <a:t>Reminders to take medication on schedule, e.g., DOTS, ART, etc.</a:t>
            </a:r>
          </a:p>
          <a:p>
            <a:pPr lvl="1"/>
            <a:r>
              <a:rPr lang="en-US" sz="1600" dirty="0"/>
              <a:t>Reminder notices to take children for scheduled immunization </a:t>
            </a:r>
            <a:r>
              <a:rPr lang="en-US" sz="1600" dirty="0" smtClean="0"/>
              <a:t>services</a:t>
            </a:r>
          </a:p>
          <a:p>
            <a:pPr lvl="1"/>
            <a:endParaRPr lang="en-US" sz="1600" dirty="0"/>
          </a:p>
          <a:p>
            <a:pPr>
              <a:buFont typeface="Wingdings" pitchFamily="2" charset="2"/>
              <a:buChar char="v"/>
            </a:pPr>
            <a:r>
              <a:rPr lang="en-US" dirty="0"/>
              <a:t>Collect data from patients or caregivers, e.g</a:t>
            </a:r>
            <a:r>
              <a:rPr lang="en-US" dirty="0" smtClean="0"/>
              <a:t>.:</a:t>
            </a:r>
          </a:p>
          <a:p>
            <a:pPr>
              <a:buFont typeface="Wingdings" pitchFamily="2" charset="2"/>
              <a:buChar char="v"/>
            </a:pPr>
            <a:endParaRPr lang="en-US" sz="1100" dirty="0"/>
          </a:p>
          <a:p>
            <a:pPr lvl="1"/>
            <a:r>
              <a:rPr lang="en-US" sz="1600" dirty="0" smtClean="0"/>
              <a:t>Patients </a:t>
            </a:r>
            <a:r>
              <a:rPr lang="en-US" sz="1600" dirty="0"/>
              <a:t>report their symptoms prior to treatment or during treatment (adverse events)</a:t>
            </a:r>
          </a:p>
          <a:p>
            <a:pPr lvl="1"/>
            <a:r>
              <a:rPr lang="en-US" sz="1600" dirty="0"/>
              <a:t>Patients give feedback on service delivery</a:t>
            </a:r>
          </a:p>
          <a:p>
            <a:pPr lvl="1"/>
            <a:r>
              <a:rPr lang="en-US" sz="1600" dirty="0"/>
              <a:t>Caregivers report what service was delivered to a patient and on what date</a:t>
            </a:r>
          </a:p>
          <a:p>
            <a:endParaRPr lang="en-US" dirty="0"/>
          </a:p>
        </p:txBody>
      </p:sp>
    </p:spTree>
    <p:extLst>
      <p:ext uri="{BB962C8B-B14F-4D97-AF65-F5344CB8AC3E}">
        <p14:creationId xmlns:p14="http://schemas.microsoft.com/office/powerpoint/2010/main" val="1079797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l"/>
            <a:r>
              <a:rPr lang="en-US" sz="3600" b="1" dirty="0">
                <a:solidFill>
                  <a:schemeClr val="accent1">
                    <a:lumMod val="75000"/>
                  </a:schemeClr>
                </a:solidFill>
              </a:rPr>
              <a:t>Features of typical </a:t>
            </a:r>
            <a:r>
              <a:rPr lang="en-US" sz="3600" b="1" dirty="0" err="1" smtClean="0">
                <a:solidFill>
                  <a:schemeClr val="accent1">
                    <a:lumMod val="75000"/>
                  </a:schemeClr>
                </a:solidFill>
              </a:rPr>
              <a:t>MoTeCH</a:t>
            </a:r>
            <a:r>
              <a:rPr lang="en-US" sz="3600" b="1" dirty="0" smtClean="0">
                <a:solidFill>
                  <a:schemeClr val="accent1">
                    <a:lumMod val="75000"/>
                  </a:schemeClr>
                </a:solidFill>
              </a:rPr>
              <a:t>-based </a:t>
            </a:r>
            <a:r>
              <a:rPr lang="en-US" sz="3600" b="1" dirty="0">
                <a:solidFill>
                  <a:schemeClr val="accent1">
                    <a:lumMod val="75000"/>
                  </a:schemeClr>
                </a:solidFill>
              </a:rPr>
              <a:t>applications</a:t>
            </a:r>
            <a:r>
              <a:rPr lang="en-US" sz="3600" b="1" dirty="0" smtClean="0">
                <a:solidFill>
                  <a:schemeClr val="accent1">
                    <a:lumMod val="75000"/>
                  </a:schemeClr>
                </a:solidFill>
              </a:rPr>
              <a:t>: </a:t>
            </a:r>
            <a:r>
              <a:rPr lang="en-US" sz="3600" b="1" dirty="0">
                <a:solidFill>
                  <a:schemeClr val="accent1">
                    <a:lumMod val="75000"/>
                  </a:schemeClr>
                </a:solidFill>
              </a:rPr>
              <a:t> </a:t>
            </a:r>
            <a:r>
              <a:rPr lang="en-US" sz="3600" b="1" dirty="0" smtClean="0">
                <a:solidFill>
                  <a:schemeClr val="accent1">
                    <a:lumMod val="75000"/>
                  </a:schemeClr>
                </a:solidFill>
              </a:rPr>
              <a:t> (Continued)</a:t>
            </a:r>
            <a:endParaRPr lang="en-US" sz="3600" dirty="0"/>
          </a:p>
        </p:txBody>
      </p:sp>
      <p:sp>
        <p:nvSpPr>
          <p:cNvPr id="3" name="Content Placeholder 2"/>
          <p:cNvSpPr>
            <a:spLocks noGrp="1"/>
          </p:cNvSpPr>
          <p:nvPr>
            <p:ph idx="1"/>
          </p:nvPr>
        </p:nvSpPr>
        <p:spPr>
          <a:xfrm>
            <a:off x="533400" y="990600"/>
            <a:ext cx="8229600" cy="4221163"/>
          </a:xfrm>
        </p:spPr>
        <p:txBody>
          <a:bodyPr>
            <a:normAutofit/>
          </a:bodyPr>
          <a:lstStyle/>
          <a:p>
            <a:pPr>
              <a:buFont typeface="Wingdings" pitchFamily="2" charset="2"/>
              <a:buChar char="v"/>
            </a:pPr>
            <a:r>
              <a:rPr lang="en-US" sz="3000" dirty="0"/>
              <a:t>Alert caregivers of the status of their patients, </a:t>
            </a:r>
            <a:r>
              <a:rPr lang="en-US" sz="3000" dirty="0" err="1" smtClean="0"/>
              <a:t>e.g</a:t>
            </a:r>
            <a:endParaRPr lang="en-US" sz="3000" dirty="0"/>
          </a:p>
          <a:p>
            <a:pPr lvl="1"/>
            <a:r>
              <a:rPr lang="en-US" sz="1600" dirty="0"/>
              <a:t>Notify Community Health Worker when patient has not taken ART, DOTS or other drugs</a:t>
            </a:r>
          </a:p>
          <a:p>
            <a:pPr lvl="1"/>
            <a:r>
              <a:rPr lang="en-US" sz="1600" dirty="0" smtClean="0"/>
              <a:t>Notify nurse when patient has not kept a scheduled appointment (e.g., ANC visit)</a:t>
            </a:r>
          </a:p>
          <a:p>
            <a:pPr>
              <a:buFont typeface="Wingdings" pitchFamily="2" charset="2"/>
              <a:buChar char="v"/>
            </a:pPr>
            <a:r>
              <a:rPr lang="en-US" sz="3000" dirty="0" smtClean="0"/>
              <a:t>Facilitate </a:t>
            </a:r>
            <a:r>
              <a:rPr lang="en-US" sz="3000" dirty="0"/>
              <a:t>communication between patients, caregivers, and/or health administrators, e.g.:</a:t>
            </a:r>
          </a:p>
          <a:p>
            <a:pPr lvl="1"/>
            <a:r>
              <a:rPr lang="en-US" sz="1700" dirty="0"/>
              <a:t>Establish secure peer networks for patients who share similar health concerns</a:t>
            </a:r>
          </a:p>
          <a:p>
            <a:pPr lvl="1"/>
            <a:r>
              <a:rPr lang="en-US" sz="1700" dirty="0"/>
              <a:t>Initiate conversations between patients and caregivers in a way that allows the caregiver to manage the workload effectively</a:t>
            </a:r>
          </a:p>
          <a:p>
            <a:endParaRPr lang="en-US" dirty="0"/>
          </a:p>
          <a:p>
            <a:pPr marL="457200" lvl="1" indent="0">
              <a:buNone/>
            </a:pPr>
            <a:endParaRPr lang="en-US" sz="1600" dirty="0" smtClean="0"/>
          </a:p>
          <a:p>
            <a:pPr lvl="1"/>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91" t="6306" r="1091" b="-305"/>
          <a:stretch/>
        </p:blipFill>
        <p:spPr>
          <a:xfrm>
            <a:off x="990600" y="3997037"/>
            <a:ext cx="6858000" cy="2833254"/>
          </a:xfrm>
          <a:prstGeom prst="rect">
            <a:avLst/>
          </a:prstGeom>
        </p:spPr>
      </p:pic>
    </p:spTree>
    <p:extLst>
      <p:ext uri="{BB962C8B-B14F-4D97-AF65-F5344CB8AC3E}">
        <p14:creationId xmlns:p14="http://schemas.microsoft.com/office/powerpoint/2010/main" val="1225480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accent1">
                    <a:lumMod val="75000"/>
                  </a:schemeClr>
                </a:solidFill>
              </a:rPr>
              <a:t>MoTeCH</a:t>
            </a:r>
            <a:r>
              <a:rPr lang="en-US" sz="4000" b="1" dirty="0" smtClean="0">
                <a:solidFill>
                  <a:schemeClr val="accent1">
                    <a:lumMod val="75000"/>
                  </a:schemeClr>
                </a:solidFill>
              </a:rPr>
              <a:t> SYSTEM</a:t>
            </a:r>
            <a:endParaRPr lang="en-US" sz="4000" b="1" dirty="0">
              <a:solidFill>
                <a:schemeClr val="accent1">
                  <a:lumMod val="75000"/>
                </a:schemeClr>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It </a:t>
            </a:r>
            <a:r>
              <a:rPr lang="en-US" dirty="0"/>
              <a:t>is composed of three components that are posited to improve the efficiency and effectiveness of community health workers operations: </a:t>
            </a:r>
            <a:endParaRPr lang="en-US" dirty="0" smtClean="0"/>
          </a:p>
          <a:p>
            <a:pPr marL="0" indent="0">
              <a:buNone/>
            </a:pPr>
            <a:endParaRPr lang="en-US" dirty="0" smtClean="0"/>
          </a:p>
          <a:p>
            <a:pPr marL="914400" lvl="1" indent="-514350">
              <a:buFont typeface="+mj-lt"/>
              <a:buAutoNum type="arabicPeriod"/>
            </a:pPr>
            <a:r>
              <a:rPr lang="en-US" dirty="0" smtClean="0"/>
              <a:t>The </a:t>
            </a:r>
            <a:r>
              <a:rPr lang="en-US" dirty="0"/>
              <a:t>development and deployment of a Simplified Register, which centralizes the recording of health data in a significantly reduced number of </a:t>
            </a:r>
            <a:r>
              <a:rPr lang="en-US" dirty="0" smtClean="0"/>
              <a:t>books</a:t>
            </a:r>
            <a:r>
              <a:rPr lang="en-US" dirty="0"/>
              <a:t>.</a:t>
            </a:r>
            <a:endParaRPr lang="en-US" dirty="0" smtClean="0"/>
          </a:p>
          <a:p>
            <a:pPr marL="914400" lvl="1" indent="-514350">
              <a:buFont typeface="+mj-lt"/>
              <a:buAutoNum type="arabicPeriod"/>
            </a:pPr>
            <a:r>
              <a:rPr lang="en-US" dirty="0"/>
              <a:t>T</a:t>
            </a:r>
            <a:r>
              <a:rPr lang="en-US" dirty="0" smtClean="0"/>
              <a:t>he </a:t>
            </a:r>
            <a:r>
              <a:rPr lang="en-US" dirty="0"/>
              <a:t>development of a </a:t>
            </a:r>
            <a:r>
              <a:rPr lang="en-US" i="1" dirty="0"/>
              <a:t>mobile-phone based health information system for health workers</a:t>
            </a:r>
            <a:r>
              <a:rPr lang="en-US" dirty="0"/>
              <a:t>, which automates the production of monthly activity reports and provides alerts and reminders about possible </a:t>
            </a:r>
            <a:r>
              <a:rPr lang="en-US" dirty="0" smtClean="0"/>
              <a:t>defaulters </a:t>
            </a:r>
            <a:r>
              <a:rPr lang="en-US" dirty="0"/>
              <a:t>and </a:t>
            </a:r>
            <a:endParaRPr lang="en-US" dirty="0" smtClean="0"/>
          </a:p>
          <a:p>
            <a:pPr marL="914400" lvl="1" indent="-514350">
              <a:buFont typeface="+mj-lt"/>
              <a:buAutoNum type="arabicPeriod"/>
            </a:pPr>
            <a:r>
              <a:rPr lang="en-US" dirty="0"/>
              <a:t>T</a:t>
            </a:r>
            <a:r>
              <a:rPr lang="en-US" dirty="0" smtClean="0"/>
              <a:t>he </a:t>
            </a:r>
            <a:r>
              <a:rPr lang="en-US" dirty="0"/>
              <a:t>implementation of a </a:t>
            </a:r>
            <a:r>
              <a:rPr lang="en-US" i="1" dirty="0"/>
              <a:t>mobile-phone based health promotion </a:t>
            </a:r>
            <a:r>
              <a:rPr lang="en-US" dirty="0"/>
              <a:t>module, which provides pregnant women and mothers of newborn with key information required to enhance the quality and frequency of patient-provider interaction as well as alerts and reminders of upcoming or missed care events. </a:t>
            </a:r>
            <a:endParaRPr lang="en-US" dirty="0"/>
          </a:p>
        </p:txBody>
      </p:sp>
    </p:spTree>
    <p:extLst>
      <p:ext uri="{BB962C8B-B14F-4D97-AF65-F5344CB8AC3E}">
        <p14:creationId xmlns:p14="http://schemas.microsoft.com/office/powerpoint/2010/main" val="3834269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accent1">
                    <a:lumMod val="75000"/>
                  </a:schemeClr>
                </a:solidFill>
              </a:rPr>
              <a:t>MoTeCH</a:t>
            </a:r>
            <a:r>
              <a:rPr lang="en-US" sz="4000" b="1" dirty="0" smtClean="0">
                <a:solidFill>
                  <a:schemeClr val="accent1">
                    <a:lumMod val="75000"/>
                  </a:schemeClr>
                </a:solidFill>
              </a:rPr>
              <a:t> SYSTEM (Continued)</a:t>
            </a:r>
            <a:endParaRPr lang="en-US" sz="4000" b="1" dirty="0">
              <a:solidFill>
                <a:schemeClr val="accent1">
                  <a:lumMod val="75000"/>
                </a:schemeClr>
              </a:solidFill>
            </a:endParaRP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Font typeface="Wingdings" pitchFamily="2" charset="2"/>
              <a:buChar char="v"/>
            </a:pPr>
            <a:r>
              <a:rPr lang="en-US" dirty="0"/>
              <a:t>The </a:t>
            </a:r>
            <a:r>
              <a:rPr lang="en-US" dirty="0" err="1" smtClean="0"/>
              <a:t>MoTeCH</a:t>
            </a:r>
            <a:r>
              <a:rPr lang="en-US" dirty="0" smtClean="0"/>
              <a:t> </a:t>
            </a:r>
            <a:r>
              <a:rPr lang="en-US" dirty="0"/>
              <a:t>application combines existing software systems for mobile data collection, electronic medical records, and interactive voice response (IVR) to bridge the health information gaps. </a:t>
            </a:r>
            <a:endParaRPr lang="en-US" dirty="0" smtClean="0"/>
          </a:p>
          <a:p>
            <a:pPr>
              <a:buFont typeface="Wingdings" pitchFamily="2" charset="2"/>
              <a:buChar char="v"/>
            </a:pPr>
            <a:endParaRPr lang="en-US" dirty="0" smtClean="0"/>
          </a:p>
          <a:p>
            <a:pPr>
              <a:buFont typeface="Wingdings" pitchFamily="2" charset="2"/>
              <a:buChar char="v"/>
            </a:pPr>
            <a:r>
              <a:rPr lang="en-US" dirty="0" err="1" smtClean="0"/>
              <a:t>MoTeCH</a:t>
            </a:r>
            <a:r>
              <a:rPr lang="en-US" dirty="0" smtClean="0"/>
              <a:t> </a:t>
            </a:r>
            <a:r>
              <a:rPr lang="en-US" dirty="0"/>
              <a:t>uses the </a:t>
            </a:r>
            <a:endParaRPr lang="en-US" dirty="0" smtClean="0"/>
          </a:p>
          <a:p>
            <a:pPr lvl="1">
              <a:buFont typeface="Arial" pitchFamily="34" charset="0"/>
              <a:buChar char="•"/>
            </a:pPr>
            <a:r>
              <a:rPr lang="en-US" dirty="0" err="1" smtClean="0"/>
              <a:t>OpenMRS</a:t>
            </a:r>
            <a:r>
              <a:rPr lang="en-US" dirty="0" smtClean="0"/>
              <a:t> </a:t>
            </a:r>
            <a:r>
              <a:rPr lang="en-US" dirty="0"/>
              <a:t>(www.openmrs.org) software for maintaining the individual level client data, </a:t>
            </a:r>
            <a:endParaRPr lang="en-US" dirty="0" smtClean="0"/>
          </a:p>
          <a:p>
            <a:pPr lvl="1">
              <a:buFont typeface="Arial" pitchFamily="34" charset="0"/>
              <a:buChar char="•"/>
            </a:pPr>
            <a:r>
              <a:rPr lang="en-US" dirty="0" err="1" smtClean="0"/>
              <a:t>OpenXData</a:t>
            </a:r>
            <a:r>
              <a:rPr lang="en-US" dirty="0" smtClean="0"/>
              <a:t> </a:t>
            </a:r>
            <a:r>
              <a:rPr lang="en-US" dirty="0"/>
              <a:t>(www.openxdata.org) software for data collection on low-cost mobile phones </a:t>
            </a:r>
            <a:r>
              <a:rPr lang="en-US" dirty="0" smtClean="0"/>
              <a:t>and </a:t>
            </a:r>
          </a:p>
          <a:p>
            <a:pPr lvl="1">
              <a:buFont typeface="Arial" pitchFamily="34" charset="0"/>
              <a:buChar char="•"/>
            </a:pPr>
            <a:r>
              <a:rPr lang="en-US" dirty="0" err="1" smtClean="0"/>
              <a:t>IntelliIVR</a:t>
            </a:r>
            <a:r>
              <a:rPr lang="en-US" dirty="0" smtClean="0"/>
              <a:t> </a:t>
            </a:r>
            <a:r>
              <a:rPr lang="en-US" dirty="0"/>
              <a:t>(www.yo.co.ug ) application for </a:t>
            </a:r>
            <a:r>
              <a:rPr lang="en-US" dirty="0" smtClean="0"/>
              <a:t>Interactive-Voice-</a:t>
            </a:r>
            <a:r>
              <a:rPr lang="en-US" dirty="0"/>
              <a:t>Response (IVR) messages to patients. </a:t>
            </a:r>
            <a:endParaRPr lang="en-US" dirty="0"/>
          </a:p>
        </p:txBody>
      </p:sp>
    </p:spTree>
    <p:extLst>
      <p:ext uri="{BB962C8B-B14F-4D97-AF65-F5344CB8AC3E}">
        <p14:creationId xmlns:p14="http://schemas.microsoft.com/office/powerpoint/2010/main" val="860853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accent1">
                    <a:lumMod val="75000"/>
                  </a:schemeClr>
                </a:solidFill>
              </a:rPr>
              <a:t>MoTeCH</a:t>
            </a:r>
            <a:r>
              <a:rPr lang="en-US" sz="4000" b="1" dirty="0" smtClean="0">
                <a:solidFill>
                  <a:schemeClr val="accent1">
                    <a:lumMod val="75000"/>
                  </a:schemeClr>
                </a:solidFill>
              </a:rPr>
              <a:t> Architecture</a:t>
            </a:r>
            <a:endParaRPr lang="en-US" sz="4000" dirty="0">
              <a:solidFill>
                <a:schemeClr val="accent1">
                  <a:lumMod val="75000"/>
                </a:schemeClr>
              </a:solidFill>
            </a:endParaRPr>
          </a:p>
        </p:txBody>
      </p:sp>
      <p:sp>
        <p:nvSpPr>
          <p:cNvPr id="3" name="Content Placeholder 2"/>
          <p:cNvSpPr>
            <a:spLocks noGrp="1"/>
          </p:cNvSpPr>
          <p:nvPr>
            <p:ph idx="1"/>
          </p:nvPr>
        </p:nvSpPr>
        <p:spPr>
          <a:xfrm>
            <a:off x="457200" y="1600200"/>
            <a:ext cx="8305800" cy="4953000"/>
          </a:xfrm>
        </p:spPr>
        <p:txBody>
          <a:bodyPr>
            <a:normAutofit lnSpcReduction="10000"/>
          </a:bodyPr>
          <a:lstStyle/>
          <a:p>
            <a:r>
              <a:rPr lang="en-US" dirty="0" err="1" smtClean="0"/>
              <a:t>MoTeCH</a:t>
            </a:r>
            <a:r>
              <a:rPr lang="en-US" dirty="0" smtClean="0"/>
              <a:t> </a:t>
            </a:r>
            <a:r>
              <a:rPr lang="en-US" dirty="0"/>
              <a:t>consists of the core platform and several modules, each providing use of a technology such as SMS or email, or access to an external system such as </a:t>
            </a:r>
            <a:r>
              <a:rPr lang="en-US" dirty="0" err="1" smtClean="0"/>
              <a:t>CommCare</a:t>
            </a:r>
            <a:r>
              <a:rPr lang="en-US" dirty="0" smtClean="0"/>
              <a:t>.</a:t>
            </a:r>
          </a:p>
          <a:p>
            <a:r>
              <a:rPr lang="en-US" dirty="0" smtClean="0"/>
              <a:t>Organizations </a:t>
            </a:r>
            <a:r>
              <a:rPr lang="en-US" dirty="0"/>
              <a:t>can choose to install one or more modules, and developers can extend </a:t>
            </a:r>
            <a:r>
              <a:rPr lang="en-US" dirty="0" err="1" smtClean="0"/>
              <a:t>MoTeCH</a:t>
            </a:r>
            <a:r>
              <a:rPr lang="en-US" dirty="0" smtClean="0"/>
              <a:t> </a:t>
            </a:r>
            <a:r>
              <a:rPr lang="en-US" dirty="0"/>
              <a:t>by writing new modules</a:t>
            </a:r>
            <a:r>
              <a:rPr lang="en-US" dirty="0" smtClean="0"/>
              <a:t>.</a:t>
            </a:r>
          </a:p>
          <a:p>
            <a:r>
              <a:rPr lang="en-US" dirty="0" smtClean="0"/>
              <a:t> </a:t>
            </a:r>
            <a:r>
              <a:rPr lang="en-US" dirty="0" err="1" smtClean="0"/>
              <a:t>MoTeCH</a:t>
            </a:r>
            <a:r>
              <a:rPr lang="en-US" dirty="0" smtClean="0"/>
              <a:t> </a:t>
            </a:r>
            <a:r>
              <a:rPr lang="en-US" dirty="0"/>
              <a:t>is written in Java. It depends on open source systems including Apache Tomcat, Apache ActiveMQ, and Quartz</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3892</Words>
  <Application>Microsoft Office PowerPoint</Application>
  <PresentationFormat>On-screen Show (4:3)</PresentationFormat>
  <Paragraphs>304</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Mobile Technology for Community Health (MoTeCH)</vt:lpstr>
      <vt:lpstr>What MoTeCH does?</vt:lpstr>
      <vt:lpstr>PowerPoint Presentation</vt:lpstr>
      <vt:lpstr>Features of typical MoTeCH-based applications:   (Continued) </vt:lpstr>
      <vt:lpstr>Features of typical MoTeCH-based applications:   (Continued)</vt:lpstr>
      <vt:lpstr>MoTeCH SYSTEM</vt:lpstr>
      <vt:lpstr>MoTeCH SYSTEM (Continued)</vt:lpstr>
      <vt:lpstr>MoTeCH Architecture</vt:lpstr>
      <vt:lpstr>PowerPoint Presentation</vt:lpstr>
      <vt:lpstr>MoTeCH Architecture</vt:lpstr>
      <vt:lpstr>Core Architecture</vt:lpstr>
      <vt:lpstr>Core Architecture  (Continued)</vt:lpstr>
      <vt:lpstr>Core Architecture (Continued)</vt:lpstr>
      <vt:lpstr>Core Architecture (Continued)</vt:lpstr>
      <vt:lpstr>Modules</vt:lpstr>
      <vt:lpstr>Stateless</vt:lpstr>
      <vt:lpstr>Events</vt:lpstr>
      <vt:lpstr>Scheduled Events &amp; Timers</vt:lpstr>
      <vt:lpstr>PowerPoint Presentation</vt:lpstr>
      <vt:lpstr>Modules Architecture</vt:lpstr>
      <vt:lpstr>Modules</vt:lpstr>
      <vt:lpstr>Modules (Continued)</vt:lpstr>
      <vt:lpstr>Modules (Continued)</vt:lpstr>
      <vt:lpstr>Description of Some Modules</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Description of Some Modules (Continued)</vt:lpstr>
      <vt:lpstr>Event and Scheduler Architecture</vt:lpstr>
      <vt:lpstr>Event Handling and Scheduling among Modules</vt:lpstr>
      <vt:lpstr>Event and Scheduler Architecture (Continued)</vt:lpstr>
      <vt:lpstr>Event Handling and Scheduling Architecture</vt:lpstr>
      <vt:lpstr>Event Handling and Scheduling Architecture (Continued)</vt:lpstr>
      <vt:lpstr>Event Handling and Scheduling Architecture  (Continued)</vt:lpstr>
      <vt:lpstr>Resources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MOTECH</dc:title>
  <dc:creator>user</dc:creator>
  <cp:lastModifiedBy>abc</cp:lastModifiedBy>
  <cp:revision>39</cp:revision>
  <dcterms:created xsi:type="dcterms:W3CDTF">2014-07-28T10:42:52Z</dcterms:created>
  <dcterms:modified xsi:type="dcterms:W3CDTF">2014-10-07T19:17:59Z</dcterms:modified>
</cp:coreProperties>
</file>