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6" r:id="rId3"/>
    <p:sldId id="257" r:id="rId4"/>
    <p:sldId id="260" r:id="rId5"/>
    <p:sldId id="261" r:id="rId6"/>
    <p:sldId id="263" r:id="rId7"/>
    <p:sldId id="258" r:id="rId8"/>
    <p:sldId id="259" r:id="rId9"/>
    <p:sldId id="264" r:id="rId10"/>
    <p:sldId id="265" r:id="rId11"/>
    <p:sldId id="271" r:id="rId12"/>
    <p:sldId id="266" r:id="rId13"/>
    <p:sldId id="272" r:id="rId14"/>
    <p:sldId id="268" r:id="rId15"/>
    <p:sldId id="275" r:id="rId16"/>
    <p:sldId id="276" r:id="rId17"/>
    <p:sldId id="26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D54239-7041-4732-8309-14D38A41897B}" type="datetimeFigureOut">
              <a:rPr lang="en-US" smtClean="0"/>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ABEFA-4E7E-4C99-BF50-270E3E62C461}" type="slidenum">
              <a:rPr lang="en-US" smtClean="0"/>
              <a:t>‹#›</a:t>
            </a:fld>
            <a:endParaRPr lang="en-US"/>
          </a:p>
        </p:txBody>
      </p:sp>
    </p:spTree>
    <p:extLst>
      <p:ext uri="{BB962C8B-B14F-4D97-AF65-F5344CB8AC3E}">
        <p14:creationId xmlns:p14="http://schemas.microsoft.com/office/powerpoint/2010/main" val="2007103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D54239-7041-4732-8309-14D38A41897B}" type="datetimeFigureOut">
              <a:rPr lang="en-US" smtClean="0"/>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ABEFA-4E7E-4C99-BF50-270E3E62C461}" type="slidenum">
              <a:rPr lang="en-US" smtClean="0"/>
              <a:t>‹#›</a:t>
            </a:fld>
            <a:endParaRPr lang="en-US"/>
          </a:p>
        </p:txBody>
      </p:sp>
    </p:spTree>
    <p:extLst>
      <p:ext uri="{BB962C8B-B14F-4D97-AF65-F5344CB8AC3E}">
        <p14:creationId xmlns:p14="http://schemas.microsoft.com/office/powerpoint/2010/main" val="385222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D54239-7041-4732-8309-14D38A41897B}" type="datetimeFigureOut">
              <a:rPr lang="en-US" smtClean="0"/>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ABEFA-4E7E-4C99-BF50-270E3E62C461}" type="slidenum">
              <a:rPr lang="en-US" smtClean="0"/>
              <a:t>‹#›</a:t>
            </a:fld>
            <a:endParaRPr lang="en-US"/>
          </a:p>
        </p:txBody>
      </p:sp>
    </p:spTree>
    <p:extLst>
      <p:ext uri="{BB962C8B-B14F-4D97-AF65-F5344CB8AC3E}">
        <p14:creationId xmlns:p14="http://schemas.microsoft.com/office/powerpoint/2010/main" val="2222839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D54239-7041-4732-8309-14D38A41897B}" type="datetimeFigureOut">
              <a:rPr lang="en-US" smtClean="0"/>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ABEFA-4E7E-4C99-BF50-270E3E62C461}" type="slidenum">
              <a:rPr lang="en-US" smtClean="0"/>
              <a:t>‹#›</a:t>
            </a:fld>
            <a:endParaRPr lang="en-US"/>
          </a:p>
        </p:txBody>
      </p:sp>
    </p:spTree>
    <p:extLst>
      <p:ext uri="{BB962C8B-B14F-4D97-AF65-F5344CB8AC3E}">
        <p14:creationId xmlns:p14="http://schemas.microsoft.com/office/powerpoint/2010/main" val="2663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D54239-7041-4732-8309-14D38A41897B}" type="datetimeFigureOut">
              <a:rPr lang="en-US" smtClean="0"/>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ABEFA-4E7E-4C99-BF50-270E3E62C461}" type="slidenum">
              <a:rPr lang="en-US" smtClean="0"/>
              <a:t>‹#›</a:t>
            </a:fld>
            <a:endParaRPr lang="en-US"/>
          </a:p>
        </p:txBody>
      </p:sp>
    </p:spTree>
    <p:extLst>
      <p:ext uri="{BB962C8B-B14F-4D97-AF65-F5344CB8AC3E}">
        <p14:creationId xmlns:p14="http://schemas.microsoft.com/office/powerpoint/2010/main" val="3102968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D54239-7041-4732-8309-14D38A41897B}" type="datetimeFigureOut">
              <a:rPr lang="en-US" smtClean="0"/>
              <a:t>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8ABEFA-4E7E-4C99-BF50-270E3E62C461}" type="slidenum">
              <a:rPr lang="en-US" smtClean="0"/>
              <a:t>‹#›</a:t>
            </a:fld>
            <a:endParaRPr lang="en-US"/>
          </a:p>
        </p:txBody>
      </p:sp>
    </p:spTree>
    <p:extLst>
      <p:ext uri="{BB962C8B-B14F-4D97-AF65-F5344CB8AC3E}">
        <p14:creationId xmlns:p14="http://schemas.microsoft.com/office/powerpoint/2010/main" val="3470298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D54239-7041-4732-8309-14D38A41897B}" type="datetimeFigureOut">
              <a:rPr lang="en-US" smtClean="0"/>
              <a:t>11/3/2014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8ABEFA-4E7E-4C99-BF50-270E3E62C461}" type="slidenum">
              <a:rPr lang="en-US" smtClean="0"/>
              <a:t>‹#›</a:t>
            </a:fld>
            <a:endParaRPr lang="en-US"/>
          </a:p>
        </p:txBody>
      </p:sp>
    </p:spTree>
    <p:extLst>
      <p:ext uri="{BB962C8B-B14F-4D97-AF65-F5344CB8AC3E}">
        <p14:creationId xmlns:p14="http://schemas.microsoft.com/office/powerpoint/2010/main" val="2950495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D54239-7041-4732-8309-14D38A41897B}" type="datetimeFigureOut">
              <a:rPr lang="en-US" smtClean="0"/>
              <a:t>11/3/2014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8ABEFA-4E7E-4C99-BF50-270E3E62C461}" type="slidenum">
              <a:rPr lang="en-US" smtClean="0"/>
              <a:t>‹#›</a:t>
            </a:fld>
            <a:endParaRPr lang="en-US"/>
          </a:p>
        </p:txBody>
      </p:sp>
    </p:spTree>
    <p:extLst>
      <p:ext uri="{BB962C8B-B14F-4D97-AF65-F5344CB8AC3E}">
        <p14:creationId xmlns:p14="http://schemas.microsoft.com/office/powerpoint/2010/main" val="3019087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D54239-7041-4732-8309-14D38A41897B}" type="datetimeFigureOut">
              <a:rPr lang="en-US" smtClean="0"/>
              <a:t>11/3/2014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8ABEFA-4E7E-4C99-BF50-270E3E62C461}" type="slidenum">
              <a:rPr lang="en-US" smtClean="0"/>
              <a:t>‹#›</a:t>
            </a:fld>
            <a:endParaRPr lang="en-US"/>
          </a:p>
        </p:txBody>
      </p:sp>
    </p:spTree>
    <p:extLst>
      <p:ext uri="{BB962C8B-B14F-4D97-AF65-F5344CB8AC3E}">
        <p14:creationId xmlns:p14="http://schemas.microsoft.com/office/powerpoint/2010/main" val="264445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D54239-7041-4732-8309-14D38A41897B}" type="datetimeFigureOut">
              <a:rPr lang="en-US" smtClean="0"/>
              <a:t>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8ABEFA-4E7E-4C99-BF50-270E3E62C461}" type="slidenum">
              <a:rPr lang="en-US" smtClean="0"/>
              <a:t>‹#›</a:t>
            </a:fld>
            <a:endParaRPr lang="en-US"/>
          </a:p>
        </p:txBody>
      </p:sp>
    </p:spTree>
    <p:extLst>
      <p:ext uri="{BB962C8B-B14F-4D97-AF65-F5344CB8AC3E}">
        <p14:creationId xmlns:p14="http://schemas.microsoft.com/office/powerpoint/2010/main" val="765965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D54239-7041-4732-8309-14D38A41897B}" type="datetimeFigureOut">
              <a:rPr lang="en-US" smtClean="0"/>
              <a:t>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8ABEFA-4E7E-4C99-BF50-270E3E62C461}" type="slidenum">
              <a:rPr lang="en-US" smtClean="0"/>
              <a:t>‹#›</a:t>
            </a:fld>
            <a:endParaRPr lang="en-US"/>
          </a:p>
        </p:txBody>
      </p:sp>
    </p:spTree>
    <p:extLst>
      <p:ext uri="{BB962C8B-B14F-4D97-AF65-F5344CB8AC3E}">
        <p14:creationId xmlns:p14="http://schemas.microsoft.com/office/powerpoint/2010/main" val="2514653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D54239-7041-4732-8309-14D38A41897B}" type="datetimeFigureOut">
              <a:rPr lang="en-US" smtClean="0"/>
              <a:t>11/3/2014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8ABEFA-4E7E-4C99-BF50-270E3E62C461}" type="slidenum">
              <a:rPr lang="en-US" smtClean="0"/>
              <a:t>‹#›</a:t>
            </a:fld>
            <a:endParaRPr lang="en-US"/>
          </a:p>
        </p:txBody>
      </p:sp>
    </p:spTree>
    <p:extLst>
      <p:ext uri="{BB962C8B-B14F-4D97-AF65-F5344CB8AC3E}">
        <p14:creationId xmlns:p14="http://schemas.microsoft.com/office/powerpoint/2010/main" val="482245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7999095"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4417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US" dirty="0" smtClean="0">
                <a:solidFill>
                  <a:schemeClr val="tx2"/>
                </a:solidFill>
              </a:rPr>
              <a:t>III. Middle Section</a:t>
            </a:r>
            <a:endParaRPr lang="en-US" dirty="0">
              <a:solidFill>
                <a:schemeClr val="tx2"/>
              </a:solidFill>
            </a:endParaRPr>
          </a:p>
        </p:txBody>
      </p:sp>
      <p:pic>
        <p:nvPicPr>
          <p:cNvPr id="7"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1106" b="9818"/>
          <a:stretch/>
        </p:blipFill>
        <p:spPr bwMode="auto">
          <a:xfrm>
            <a:off x="609600" y="1066800"/>
            <a:ext cx="7648575" cy="548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85800" y="1905000"/>
            <a:ext cx="7696200" cy="4801314"/>
          </a:xfrm>
          <a:prstGeom prst="rect">
            <a:avLst/>
          </a:prstGeom>
          <a:noFill/>
        </p:spPr>
        <p:txBody>
          <a:bodyPr wrap="square" rtlCol="0">
            <a:spAutoFit/>
          </a:bodyPr>
          <a:lstStyle/>
          <a:p>
            <a:pPr fontAlgn="base"/>
            <a:r>
              <a:rPr lang="en-US" b="1" dirty="0"/>
              <a:t>Properties </a:t>
            </a:r>
            <a:r>
              <a:rPr lang="en-US" b="1" dirty="0" smtClean="0"/>
              <a:t>tab:</a:t>
            </a:r>
          </a:p>
          <a:p>
            <a:pPr fontAlgn="base"/>
            <a:r>
              <a:rPr lang="en-US" dirty="0" smtClean="0"/>
              <a:t>	All the question properties are edited here</a:t>
            </a:r>
          </a:p>
          <a:p>
            <a:pPr fontAlgn="base"/>
            <a:r>
              <a:rPr lang="en-US" b="1" dirty="0" err="1" smtClean="0"/>
              <a:t>XForms</a:t>
            </a:r>
            <a:r>
              <a:rPr lang="en-US" b="1" dirty="0" smtClean="0"/>
              <a:t> Source:</a:t>
            </a:r>
          </a:p>
          <a:p>
            <a:pPr fontAlgn="base"/>
            <a:r>
              <a:rPr lang="en-US" dirty="0" smtClean="0"/>
              <a:t>	Lets you view and edit the raw </a:t>
            </a:r>
            <a:r>
              <a:rPr lang="en-US" dirty="0" err="1" smtClean="0"/>
              <a:t>xform</a:t>
            </a:r>
            <a:endParaRPr lang="en-US" dirty="0" smtClean="0"/>
          </a:p>
          <a:p>
            <a:pPr fontAlgn="base"/>
            <a:r>
              <a:rPr lang="en-US" b="1" dirty="0" smtClean="0"/>
              <a:t>Design Surface:</a:t>
            </a:r>
          </a:p>
          <a:p>
            <a:pPr fontAlgn="base"/>
            <a:r>
              <a:rPr lang="en-US" dirty="0" smtClean="0"/>
              <a:t>	This is where you create a web form</a:t>
            </a:r>
          </a:p>
          <a:p>
            <a:pPr fontAlgn="base"/>
            <a:r>
              <a:rPr lang="en-US" b="1" dirty="0" err="1" smtClean="0"/>
              <a:t>Javascript</a:t>
            </a:r>
            <a:r>
              <a:rPr lang="en-US" b="1" dirty="0" smtClean="0"/>
              <a:t>:</a:t>
            </a:r>
          </a:p>
          <a:p>
            <a:pPr fontAlgn="base"/>
            <a:r>
              <a:rPr lang="en-US" dirty="0"/>
              <a:t>	</a:t>
            </a:r>
            <a:r>
              <a:rPr lang="en-US" dirty="0" smtClean="0"/>
              <a:t>Add </a:t>
            </a:r>
            <a:r>
              <a:rPr lang="en-US" dirty="0"/>
              <a:t>extra functionality to your web form</a:t>
            </a:r>
          </a:p>
          <a:p>
            <a:pPr fontAlgn="base"/>
            <a:r>
              <a:rPr lang="en-US" b="1" dirty="0"/>
              <a:t>Layout </a:t>
            </a:r>
            <a:r>
              <a:rPr lang="en-US" b="1" dirty="0" smtClean="0"/>
              <a:t>XML:</a:t>
            </a:r>
          </a:p>
          <a:p>
            <a:pPr fontAlgn="base"/>
            <a:r>
              <a:rPr lang="en-US" dirty="0"/>
              <a:t>	</a:t>
            </a:r>
            <a:r>
              <a:rPr lang="en-US" dirty="0" smtClean="0"/>
              <a:t>The </a:t>
            </a:r>
            <a:r>
              <a:rPr lang="en-US" dirty="0"/>
              <a:t>XML for your web form layout</a:t>
            </a:r>
          </a:p>
          <a:p>
            <a:pPr fontAlgn="base"/>
            <a:r>
              <a:rPr lang="en-US" b="1" dirty="0" smtClean="0"/>
              <a:t>Preview:</a:t>
            </a:r>
          </a:p>
          <a:p>
            <a:pPr lvl="2" fontAlgn="base"/>
            <a:r>
              <a:rPr lang="en-US" dirty="0" smtClean="0"/>
              <a:t>Preview </a:t>
            </a:r>
            <a:r>
              <a:rPr lang="en-US" dirty="0"/>
              <a:t>your web form and its </a:t>
            </a:r>
            <a:r>
              <a:rPr lang="en-US" dirty="0" smtClean="0"/>
              <a:t>functionality. Use to check skip logic and all.</a:t>
            </a:r>
            <a:endParaRPr lang="en-US" dirty="0"/>
          </a:p>
          <a:p>
            <a:pPr fontAlgn="base"/>
            <a:r>
              <a:rPr lang="en-US" b="1" dirty="0" err="1" smtClean="0"/>
              <a:t>ModelXML</a:t>
            </a:r>
            <a:r>
              <a:rPr lang="en-US" b="1" dirty="0" smtClean="0"/>
              <a:t>:</a:t>
            </a:r>
          </a:p>
          <a:p>
            <a:pPr lvl="2" algn="just" fontAlgn="base"/>
            <a:r>
              <a:rPr lang="en-US" dirty="0" smtClean="0"/>
              <a:t>If </a:t>
            </a:r>
            <a:r>
              <a:rPr lang="en-US" dirty="0"/>
              <a:t>you press Submit in the Preview tab while testing your form, </a:t>
            </a:r>
            <a:r>
              <a:rPr lang="en-US" dirty="0" smtClean="0"/>
              <a:t>the </a:t>
            </a:r>
            <a:r>
              <a:rPr lang="en-US" dirty="0" err="1" smtClean="0"/>
              <a:t>ModelXML</a:t>
            </a:r>
            <a:r>
              <a:rPr lang="en-US" dirty="0" smtClean="0"/>
              <a:t> </a:t>
            </a:r>
            <a:r>
              <a:rPr lang="en-US" dirty="0"/>
              <a:t>tab will open and display the </a:t>
            </a:r>
            <a:r>
              <a:rPr lang="en-US" dirty="0" err="1"/>
              <a:t>xform</a:t>
            </a:r>
            <a:r>
              <a:rPr lang="en-US" dirty="0"/>
              <a:t> data as it will end up on the </a:t>
            </a:r>
            <a:r>
              <a:rPr lang="en-US" dirty="0" smtClean="0"/>
              <a:t>server.</a:t>
            </a:r>
            <a:endParaRPr lang="en-US" dirty="0"/>
          </a:p>
        </p:txBody>
      </p:sp>
    </p:spTree>
    <p:extLst>
      <p:ext uri="{BB962C8B-B14F-4D97-AF65-F5344CB8AC3E}">
        <p14:creationId xmlns:p14="http://schemas.microsoft.com/office/powerpoint/2010/main" val="134218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solidFill>
                  <a:schemeClr val="tx2"/>
                </a:solidFill>
              </a:rPr>
              <a:t>Property Tab</a:t>
            </a:r>
            <a:endParaRPr lang="en-US" dirty="0">
              <a:solidFill>
                <a:schemeClr val="tx2"/>
              </a:solidFill>
            </a:endParaRPr>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295400"/>
            <a:ext cx="8382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228600" y="4800600"/>
            <a:ext cx="8763000" cy="0"/>
          </a:xfrm>
          <a:prstGeom prst="line">
            <a:avLst/>
          </a:prstGeom>
          <a:ln w="412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5638800" y="3124200"/>
            <a:ext cx="26670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267200" y="5638800"/>
            <a:ext cx="2819400" cy="381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943600" y="3168134"/>
            <a:ext cx="1981200" cy="369332"/>
          </a:xfrm>
          <a:prstGeom prst="rect">
            <a:avLst/>
          </a:prstGeom>
          <a:noFill/>
        </p:spPr>
        <p:txBody>
          <a:bodyPr wrap="square" rtlCol="0">
            <a:spAutoFit/>
          </a:bodyPr>
          <a:lstStyle/>
          <a:p>
            <a:r>
              <a:rPr lang="en-US" b="1" dirty="0"/>
              <a:t>Property </a:t>
            </a:r>
            <a:r>
              <a:rPr lang="en-US" b="1" dirty="0" smtClean="0"/>
              <a:t>Tab 1</a:t>
            </a:r>
            <a:endParaRPr lang="en-US" b="1" dirty="0"/>
          </a:p>
        </p:txBody>
      </p:sp>
      <p:sp>
        <p:nvSpPr>
          <p:cNvPr id="10" name="TextBox 9"/>
          <p:cNvSpPr txBox="1"/>
          <p:nvPr/>
        </p:nvSpPr>
        <p:spPr>
          <a:xfrm>
            <a:off x="4610100" y="5638800"/>
            <a:ext cx="2019300" cy="369332"/>
          </a:xfrm>
          <a:prstGeom prst="rect">
            <a:avLst/>
          </a:prstGeom>
          <a:noFill/>
        </p:spPr>
        <p:txBody>
          <a:bodyPr wrap="square" rtlCol="0">
            <a:spAutoFit/>
          </a:bodyPr>
          <a:lstStyle/>
          <a:p>
            <a:r>
              <a:rPr lang="en-US" b="1" dirty="0"/>
              <a:t>Property Tab 2</a:t>
            </a:r>
          </a:p>
        </p:txBody>
      </p:sp>
    </p:spTree>
    <p:extLst>
      <p:ext uri="{BB962C8B-B14F-4D97-AF65-F5344CB8AC3E}">
        <p14:creationId xmlns:p14="http://schemas.microsoft.com/office/powerpoint/2010/main" val="1815612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US" dirty="0">
                <a:solidFill>
                  <a:schemeClr val="tx2"/>
                </a:solidFill>
              </a:rPr>
              <a:t>Property Tab 1</a:t>
            </a:r>
            <a:endParaRPr lang="en-US" dirty="0">
              <a:solidFill>
                <a:schemeClr val="tx2"/>
              </a:solidFill>
            </a:endParaRPr>
          </a:p>
        </p:txBody>
      </p:sp>
      <p:sp>
        <p:nvSpPr>
          <p:cNvPr id="3" name="Content Placeholder 2"/>
          <p:cNvSpPr>
            <a:spLocks noGrp="1"/>
          </p:cNvSpPr>
          <p:nvPr>
            <p:ph idx="1"/>
          </p:nvPr>
        </p:nvSpPr>
        <p:spPr/>
        <p:txBody>
          <a:bodyPr>
            <a:normAutofit/>
          </a:bodyPr>
          <a:lstStyle/>
          <a:p>
            <a:pPr fontAlgn="base"/>
            <a:endParaRPr lang="en-US" dirty="0"/>
          </a:p>
          <a:p>
            <a:endParaRPr lang="en-US" dirty="0"/>
          </a:p>
        </p:txBody>
      </p:sp>
      <p:sp>
        <p:nvSpPr>
          <p:cNvPr id="5" name="TextBox 4"/>
          <p:cNvSpPr txBox="1"/>
          <p:nvPr/>
        </p:nvSpPr>
        <p:spPr>
          <a:xfrm>
            <a:off x="304800" y="914400"/>
            <a:ext cx="8534400" cy="4832092"/>
          </a:xfrm>
          <a:prstGeom prst="rect">
            <a:avLst/>
          </a:prstGeom>
          <a:noFill/>
        </p:spPr>
        <p:txBody>
          <a:bodyPr wrap="square" rtlCol="0">
            <a:spAutoFit/>
          </a:bodyPr>
          <a:lstStyle/>
          <a:p>
            <a:pPr fontAlgn="base"/>
            <a:r>
              <a:rPr lang="en-US" dirty="0" smtClean="0"/>
              <a:t>Properties </a:t>
            </a:r>
            <a:r>
              <a:rPr lang="en-US" dirty="0"/>
              <a:t>tab allows you to define the following</a:t>
            </a:r>
            <a:r>
              <a:rPr lang="en-US" dirty="0" smtClean="0"/>
              <a:t>:</a:t>
            </a:r>
          </a:p>
          <a:p>
            <a:pPr fontAlgn="base"/>
            <a:endParaRPr lang="en-US" dirty="0"/>
          </a:p>
          <a:p>
            <a:pPr marL="742950" lvl="1" indent="-285750" fontAlgn="base">
              <a:buFont typeface="Arial" pitchFamily="34" charset="0"/>
              <a:buChar char="•"/>
            </a:pPr>
            <a:r>
              <a:rPr lang="en-US" sz="1600" b="1" dirty="0"/>
              <a:t>Text</a:t>
            </a:r>
            <a:r>
              <a:rPr lang="en-US" sz="1600" dirty="0"/>
              <a:t> </a:t>
            </a:r>
            <a:r>
              <a:rPr lang="en-US" sz="1600" dirty="0" smtClean="0"/>
              <a:t>: </a:t>
            </a:r>
          </a:p>
          <a:p>
            <a:pPr lvl="2" fontAlgn="base"/>
            <a:r>
              <a:rPr lang="en-US" sz="1600" dirty="0" smtClean="0"/>
              <a:t>This </a:t>
            </a:r>
            <a:r>
              <a:rPr lang="en-US" sz="1600" dirty="0"/>
              <a:t>is what appears in the list of questions on the mobile client and is what the Design Surface will default as the question </a:t>
            </a:r>
            <a:r>
              <a:rPr lang="en-US" sz="1600" dirty="0" smtClean="0"/>
              <a:t>label.</a:t>
            </a:r>
          </a:p>
          <a:p>
            <a:pPr lvl="2" fontAlgn="base"/>
            <a:endParaRPr lang="en-US" sz="1600" dirty="0" smtClean="0"/>
          </a:p>
          <a:p>
            <a:pPr marL="742950" lvl="1" indent="-285750" fontAlgn="base">
              <a:buFont typeface="Arial" pitchFamily="34" charset="0"/>
              <a:buChar char="•"/>
            </a:pPr>
            <a:r>
              <a:rPr lang="en-US" sz="1600" b="1" dirty="0" smtClean="0"/>
              <a:t>Help </a:t>
            </a:r>
            <a:r>
              <a:rPr lang="en-US" sz="1600" b="1" dirty="0"/>
              <a:t>Text</a:t>
            </a:r>
            <a:r>
              <a:rPr lang="en-US" sz="1600" dirty="0"/>
              <a:t> </a:t>
            </a:r>
            <a:r>
              <a:rPr lang="en-US" sz="1600" dirty="0" smtClean="0"/>
              <a:t>: </a:t>
            </a:r>
          </a:p>
          <a:p>
            <a:pPr lvl="2" fontAlgn="base"/>
            <a:r>
              <a:rPr lang="en-US" sz="1600" dirty="0" smtClean="0"/>
              <a:t>This </a:t>
            </a:r>
            <a:r>
              <a:rPr lang="en-US" sz="1600" dirty="0"/>
              <a:t>will scroll along the top of the mobile phone screen when the user is in the question or will be the default tooltip for the question when the user is in web </a:t>
            </a:r>
            <a:r>
              <a:rPr lang="en-US" sz="1600" dirty="0" smtClean="0"/>
              <a:t>capture</a:t>
            </a:r>
          </a:p>
          <a:p>
            <a:pPr lvl="2" fontAlgn="base"/>
            <a:endParaRPr lang="en-US" sz="1600" dirty="0"/>
          </a:p>
          <a:p>
            <a:pPr marL="742950" lvl="1" indent="-285750" fontAlgn="base">
              <a:buFont typeface="Arial" pitchFamily="34" charset="0"/>
              <a:buChar char="•"/>
            </a:pPr>
            <a:r>
              <a:rPr lang="en-US" sz="1600" b="1" dirty="0"/>
              <a:t>Type </a:t>
            </a:r>
            <a:r>
              <a:rPr lang="en-US" sz="1600" b="1" dirty="0" smtClean="0"/>
              <a:t>: </a:t>
            </a:r>
          </a:p>
          <a:p>
            <a:pPr lvl="2" fontAlgn="base"/>
            <a:r>
              <a:rPr lang="en-US" sz="1600" dirty="0" smtClean="0"/>
              <a:t>Lets </a:t>
            </a:r>
            <a:r>
              <a:rPr lang="en-US" sz="1600" dirty="0"/>
              <a:t>you change the question type, the options are (Text, Number, Decimal, Date, Time, </a:t>
            </a:r>
            <a:r>
              <a:rPr lang="en-US" sz="1600" dirty="0" err="1" smtClean="0"/>
              <a:t>DateTime</a:t>
            </a:r>
            <a:r>
              <a:rPr lang="en-US" sz="1600" dirty="0"/>
              <a:t>, Boolean, Single Select, Multiple Select, Repeat, Picture, Video, Audio, Single Select Dynamic, GPS, Barcode) (note Barcode is non-functional in 1.16</a:t>
            </a:r>
            <a:r>
              <a:rPr lang="en-US" sz="1600" dirty="0" smtClean="0"/>
              <a:t>)</a:t>
            </a:r>
          </a:p>
          <a:p>
            <a:pPr lvl="2" fontAlgn="base"/>
            <a:endParaRPr lang="en-US" sz="1600" dirty="0"/>
          </a:p>
          <a:p>
            <a:pPr marL="742950" lvl="1" indent="-285750" fontAlgn="base">
              <a:buFont typeface="Arial" pitchFamily="34" charset="0"/>
              <a:buChar char="•"/>
            </a:pPr>
            <a:r>
              <a:rPr lang="en-US" sz="1600" b="1" dirty="0"/>
              <a:t>Binding</a:t>
            </a:r>
            <a:r>
              <a:rPr lang="en-US" sz="1600" dirty="0"/>
              <a:t> </a:t>
            </a:r>
            <a:r>
              <a:rPr lang="en-US" sz="1600" dirty="0" smtClean="0"/>
              <a:t>: </a:t>
            </a:r>
          </a:p>
          <a:p>
            <a:pPr lvl="2" fontAlgn="base"/>
            <a:r>
              <a:rPr lang="en-US" sz="1600" dirty="0" smtClean="0"/>
              <a:t>The </a:t>
            </a:r>
            <a:r>
              <a:rPr lang="en-US" sz="1600" dirty="0"/>
              <a:t>question binding is used as the column name in the form’s data table, it is also the xml tag identifier in the raw xml. The binding for an option in a single or </a:t>
            </a:r>
            <a:r>
              <a:rPr lang="en-US" sz="1600" dirty="0" smtClean="0"/>
              <a:t>multi select </a:t>
            </a:r>
            <a:r>
              <a:rPr lang="en-US" sz="1600" dirty="0"/>
              <a:t>question becomes the value stored for that question in the xml</a:t>
            </a:r>
            <a:r>
              <a:rPr lang="en-US" sz="1600" dirty="0" smtClean="0"/>
              <a:t>.</a:t>
            </a:r>
            <a:endParaRPr lang="en-US" sz="1600" dirty="0"/>
          </a:p>
        </p:txBody>
      </p:sp>
    </p:spTree>
    <p:extLst>
      <p:ext uri="{BB962C8B-B14F-4D97-AF65-F5344CB8AC3E}">
        <p14:creationId xmlns:p14="http://schemas.microsoft.com/office/powerpoint/2010/main" val="2962465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124"/>
            <a:ext cx="8229600" cy="807076"/>
          </a:xfrm>
        </p:spPr>
        <p:txBody>
          <a:bodyPr/>
          <a:lstStyle/>
          <a:p>
            <a:r>
              <a:rPr lang="en-US" dirty="0">
                <a:solidFill>
                  <a:schemeClr val="tx2"/>
                </a:solidFill>
              </a:rPr>
              <a:t>Property Tab </a:t>
            </a:r>
            <a:r>
              <a:rPr lang="en-US" dirty="0" smtClean="0">
                <a:solidFill>
                  <a:schemeClr val="tx2"/>
                </a:solidFill>
              </a:rPr>
              <a:t>1 </a:t>
            </a:r>
            <a:r>
              <a:rPr lang="en-US" sz="2800" dirty="0" smtClean="0">
                <a:solidFill>
                  <a:schemeClr val="tx2"/>
                </a:solidFill>
              </a:rPr>
              <a:t>(Cont.)</a:t>
            </a:r>
            <a:endParaRPr lang="en-US" sz="2800" dirty="0"/>
          </a:p>
        </p:txBody>
      </p:sp>
      <p:sp>
        <p:nvSpPr>
          <p:cNvPr id="3" name="Content Placeholder 2"/>
          <p:cNvSpPr>
            <a:spLocks noGrp="1"/>
          </p:cNvSpPr>
          <p:nvPr>
            <p:ph idx="1"/>
          </p:nvPr>
        </p:nvSpPr>
        <p:spPr>
          <a:xfrm>
            <a:off x="152400" y="838200"/>
            <a:ext cx="8229600" cy="5867400"/>
          </a:xfrm>
        </p:spPr>
        <p:txBody>
          <a:bodyPr>
            <a:normAutofit lnSpcReduction="10000"/>
          </a:bodyPr>
          <a:lstStyle/>
          <a:p>
            <a:pPr lvl="1" fontAlgn="base">
              <a:buFont typeface="Arial" pitchFamily="34" charset="0"/>
              <a:buChar char="•"/>
            </a:pPr>
            <a:r>
              <a:rPr lang="en-US" sz="1600" b="1" dirty="0" smtClean="0"/>
              <a:t>Visible </a:t>
            </a:r>
            <a:r>
              <a:rPr lang="en-US" sz="1600" b="1" dirty="0"/>
              <a:t>:</a:t>
            </a:r>
            <a:r>
              <a:rPr lang="en-US" sz="1600" dirty="0"/>
              <a:t> </a:t>
            </a:r>
          </a:p>
          <a:p>
            <a:pPr marL="914400" lvl="2" indent="0" fontAlgn="base">
              <a:buNone/>
            </a:pPr>
            <a:r>
              <a:rPr lang="en-US" sz="1600" dirty="0"/>
              <a:t>If </a:t>
            </a:r>
            <a:r>
              <a:rPr lang="en-US" sz="1600" dirty="0" smtClean="0"/>
              <a:t>checked, </a:t>
            </a:r>
            <a:r>
              <a:rPr lang="en-US" sz="1600" dirty="0"/>
              <a:t>the question is visible on the phone by default, and if </a:t>
            </a:r>
            <a:r>
              <a:rPr lang="en-US" sz="1600" dirty="0" smtClean="0"/>
              <a:t>not, </a:t>
            </a:r>
            <a:r>
              <a:rPr lang="en-US" sz="1600" dirty="0"/>
              <a:t>it is not. The default setting is used by the Design Surface auto-layout to place questions on a </a:t>
            </a:r>
            <a:r>
              <a:rPr lang="en-US" sz="1600" dirty="0" smtClean="0"/>
              <a:t>page.</a:t>
            </a:r>
            <a:endParaRPr lang="en-US" sz="1600" dirty="0"/>
          </a:p>
          <a:p>
            <a:pPr lvl="1" fontAlgn="base">
              <a:buFont typeface="Arial" pitchFamily="34" charset="0"/>
              <a:buChar char="•"/>
            </a:pPr>
            <a:r>
              <a:rPr lang="en-US" sz="1600" b="1" dirty="0" smtClean="0"/>
              <a:t>Enabled</a:t>
            </a:r>
            <a:r>
              <a:rPr lang="en-US" sz="1600" dirty="0" smtClean="0"/>
              <a:t> : </a:t>
            </a:r>
          </a:p>
          <a:p>
            <a:pPr marL="857250" lvl="2" indent="0" fontAlgn="base">
              <a:buNone/>
            </a:pPr>
            <a:r>
              <a:rPr lang="en-US" sz="1600" dirty="0" smtClean="0"/>
              <a:t>If </a:t>
            </a:r>
            <a:r>
              <a:rPr lang="en-US" sz="1600" dirty="0"/>
              <a:t>a question is </a:t>
            </a:r>
            <a:r>
              <a:rPr lang="en-US" sz="1600" dirty="0" smtClean="0"/>
              <a:t>enabled, </a:t>
            </a:r>
            <a:r>
              <a:rPr lang="en-US" sz="1600" dirty="0"/>
              <a:t>it is “active</a:t>
            </a:r>
            <a:r>
              <a:rPr lang="en-US" sz="1600" dirty="0" smtClean="0"/>
              <a:t>”.</a:t>
            </a:r>
          </a:p>
          <a:p>
            <a:pPr lvl="1" fontAlgn="base">
              <a:buFont typeface="Arial" pitchFamily="34" charset="0"/>
              <a:buChar char="•"/>
            </a:pPr>
            <a:r>
              <a:rPr lang="en-US" sz="1600" b="1" dirty="0" smtClean="0"/>
              <a:t>Locked :</a:t>
            </a:r>
            <a:r>
              <a:rPr lang="en-US" sz="1600" dirty="0" smtClean="0"/>
              <a:t> </a:t>
            </a:r>
          </a:p>
          <a:p>
            <a:pPr marL="457200" lvl="1" indent="0" fontAlgn="base">
              <a:buNone/>
            </a:pPr>
            <a:r>
              <a:rPr lang="en-US" sz="1600" dirty="0"/>
              <a:t>	</a:t>
            </a:r>
            <a:r>
              <a:rPr lang="en-US" sz="1600" dirty="0" smtClean="0"/>
              <a:t>If </a:t>
            </a:r>
            <a:r>
              <a:rPr lang="en-US" sz="1600" dirty="0"/>
              <a:t>a question is </a:t>
            </a:r>
            <a:r>
              <a:rPr lang="en-US" sz="1600" dirty="0" smtClean="0"/>
              <a:t>locked, </a:t>
            </a:r>
            <a:r>
              <a:rPr lang="en-US" sz="1600" dirty="0"/>
              <a:t>a user cannot interact with it</a:t>
            </a:r>
            <a:r>
              <a:rPr lang="en-US" sz="1600" dirty="0" smtClean="0"/>
              <a:t>.</a:t>
            </a:r>
          </a:p>
          <a:p>
            <a:pPr lvl="1" fontAlgn="base">
              <a:buFont typeface="Arial" pitchFamily="34" charset="0"/>
              <a:buChar char="•"/>
            </a:pPr>
            <a:r>
              <a:rPr lang="en-US" sz="1600" b="1" dirty="0" smtClean="0"/>
              <a:t>Required :</a:t>
            </a:r>
            <a:r>
              <a:rPr lang="en-US" sz="1600" dirty="0" smtClean="0"/>
              <a:t> </a:t>
            </a:r>
          </a:p>
          <a:p>
            <a:pPr marL="457200" lvl="1" indent="0" fontAlgn="base">
              <a:buNone/>
            </a:pPr>
            <a:r>
              <a:rPr lang="en-US" sz="1600" dirty="0"/>
              <a:t>	</a:t>
            </a:r>
            <a:r>
              <a:rPr lang="en-US" sz="1600" dirty="0" smtClean="0"/>
              <a:t>If </a:t>
            </a:r>
            <a:r>
              <a:rPr lang="en-US" sz="1600" dirty="0"/>
              <a:t>a question is </a:t>
            </a:r>
            <a:r>
              <a:rPr lang="en-US" sz="1600" dirty="0" smtClean="0"/>
              <a:t>required, </a:t>
            </a:r>
            <a:r>
              <a:rPr lang="en-US" sz="1600" dirty="0"/>
              <a:t>a form cannot be submitted without a </a:t>
            </a:r>
            <a:r>
              <a:rPr lang="en-US" sz="1600" dirty="0" smtClean="0"/>
              <a:t>value.</a:t>
            </a:r>
          </a:p>
          <a:p>
            <a:pPr lvl="1" fontAlgn="base">
              <a:buFont typeface="Arial" pitchFamily="34" charset="0"/>
              <a:buChar char="•"/>
            </a:pPr>
            <a:r>
              <a:rPr lang="en-US" sz="1600" b="1" dirty="0" smtClean="0"/>
              <a:t>Default Value</a:t>
            </a:r>
            <a:r>
              <a:rPr lang="en-US" sz="1600" b="1" dirty="0"/>
              <a:t> </a:t>
            </a:r>
            <a:r>
              <a:rPr lang="en-US" sz="1600" b="1" dirty="0" smtClean="0"/>
              <a:t>:</a:t>
            </a:r>
            <a:r>
              <a:rPr lang="en-US" sz="1600" dirty="0" smtClean="0"/>
              <a:t> </a:t>
            </a:r>
          </a:p>
          <a:p>
            <a:pPr marL="457200" lvl="1" indent="0" fontAlgn="base">
              <a:buNone/>
            </a:pPr>
            <a:r>
              <a:rPr lang="en-US" sz="1600" dirty="0"/>
              <a:t>	</a:t>
            </a:r>
            <a:r>
              <a:rPr lang="en-US" sz="1600" dirty="0" smtClean="0"/>
              <a:t>Automatically </a:t>
            </a:r>
            <a:r>
              <a:rPr lang="en-US" sz="1600" dirty="0"/>
              <a:t>fills a value for the user such as a number, text, or a </a:t>
            </a:r>
            <a:r>
              <a:rPr lang="en-US" sz="1600" dirty="0" smtClean="0"/>
              <a:t>date/time.</a:t>
            </a:r>
          </a:p>
          <a:p>
            <a:pPr lvl="1" fontAlgn="base">
              <a:buFont typeface="Arial" pitchFamily="34" charset="0"/>
              <a:buChar char="•"/>
            </a:pPr>
            <a:r>
              <a:rPr lang="en-US" sz="1600" b="1" dirty="0" smtClean="0"/>
              <a:t>Calculation</a:t>
            </a:r>
            <a:r>
              <a:rPr lang="en-US" sz="1600" dirty="0" smtClean="0"/>
              <a:t> : </a:t>
            </a:r>
          </a:p>
          <a:p>
            <a:pPr marL="800100" lvl="2" indent="0" algn="just" fontAlgn="base">
              <a:buNone/>
            </a:pPr>
            <a:r>
              <a:rPr lang="en-US" sz="1600" dirty="0" smtClean="0"/>
              <a:t>The calculations </a:t>
            </a:r>
            <a:r>
              <a:rPr lang="en-US" sz="1600" dirty="0"/>
              <a:t>field allows you to enter calculations using the questions bindings as a </a:t>
            </a:r>
            <a:r>
              <a:rPr lang="en-US" sz="1600" dirty="0" smtClean="0"/>
              <a:t>substitute </a:t>
            </a:r>
            <a:r>
              <a:rPr lang="en-US" sz="1600" dirty="0"/>
              <a:t>for the value. Calculations only work on the mobile client at the moment. To run calculations on the web form use the </a:t>
            </a:r>
            <a:r>
              <a:rPr lang="en-US" sz="1600" dirty="0" smtClean="0"/>
              <a:t>JavaScript </a:t>
            </a:r>
            <a:r>
              <a:rPr lang="en-US" sz="1600" dirty="0"/>
              <a:t>tab.</a:t>
            </a:r>
          </a:p>
          <a:p>
            <a:pPr marL="800100" lvl="2" indent="0" algn="just" fontAlgn="base">
              <a:buNone/>
            </a:pPr>
            <a:endParaRPr lang="en-US" sz="1600" dirty="0" smtClean="0"/>
          </a:p>
          <a:p>
            <a:pPr marL="800100" lvl="2" indent="0" algn="just" fontAlgn="base">
              <a:buNone/>
            </a:pPr>
            <a:endParaRPr lang="en-US" sz="1600" dirty="0" smtClean="0"/>
          </a:p>
          <a:p>
            <a:pPr marL="800100" lvl="2" indent="0" algn="just" fontAlgn="base">
              <a:buNone/>
            </a:pPr>
            <a:r>
              <a:rPr lang="en-US" sz="1600" dirty="0" smtClean="0"/>
              <a:t>To </a:t>
            </a:r>
            <a:r>
              <a:rPr lang="en-US" sz="1600" dirty="0"/>
              <a:t>help with the question bindings. click on Add Field and find questions these will then be added to the calculation field for you. You do not need = at the beginning of the row, like you do in excel. You can use mathematical operators like + * – to manipulate your values</a:t>
            </a:r>
            <a:r>
              <a:rPr lang="en-US" sz="1600" dirty="0" smtClean="0"/>
              <a:t>.</a:t>
            </a:r>
            <a:endParaRPr lang="en-US" sz="16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728692"/>
            <a:ext cx="783786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4480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a:solidFill>
                  <a:schemeClr val="tx2"/>
                </a:solidFill>
              </a:rPr>
              <a:t>Property Tab </a:t>
            </a:r>
            <a:r>
              <a:rPr lang="en-US" dirty="0" smtClean="0">
                <a:solidFill>
                  <a:schemeClr val="tx2"/>
                </a:solidFill>
              </a:rPr>
              <a:t>2</a:t>
            </a:r>
            <a:endParaRPr lang="en-US" dirty="0"/>
          </a:p>
        </p:txBody>
      </p:sp>
      <p:sp>
        <p:nvSpPr>
          <p:cNvPr id="3" name="Content Placeholder 2"/>
          <p:cNvSpPr>
            <a:spLocks noGrp="1"/>
          </p:cNvSpPr>
          <p:nvPr>
            <p:ph idx="1"/>
          </p:nvPr>
        </p:nvSpPr>
        <p:spPr>
          <a:xfrm>
            <a:off x="381000" y="990600"/>
            <a:ext cx="8229600" cy="5562600"/>
          </a:xfrm>
        </p:spPr>
        <p:txBody>
          <a:bodyPr>
            <a:noAutofit/>
          </a:bodyPr>
          <a:lstStyle/>
          <a:p>
            <a:pPr fontAlgn="base"/>
            <a:r>
              <a:rPr lang="en-US" sz="2200" b="1" dirty="0"/>
              <a:t>Skip </a:t>
            </a:r>
            <a:r>
              <a:rPr lang="en-US" sz="2200" b="1" dirty="0" smtClean="0"/>
              <a:t>Logic:</a:t>
            </a:r>
          </a:p>
          <a:p>
            <a:pPr marL="400050" lvl="1" indent="0" fontAlgn="base">
              <a:buNone/>
            </a:pPr>
            <a:r>
              <a:rPr lang="en-US" sz="1600" dirty="0"/>
              <a:t/>
            </a:r>
            <a:br>
              <a:rPr lang="en-US" sz="1600" dirty="0"/>
            </a:br>
            <a:r>
              <a:rPr lang="en-US" sz="1600" dirty="0"/>
              <a:t>Skip Logic allows you to enable and disable questions based on a user’s answers to previous questions. On a paper form, it is usually done through instructions like “If Yes, go to question 4, if No go to Question 5″ With </a:t>
            </a:r>
            <a:r>
              <a:rPr lang="en-US" sz="1600" dirty="0" err="1"/>
              <a:t>openXdata</a:t>
            </a:r>
            <a:r>
              <a:rPr lang="en-US" sz="1600" dirty="0"/>
              <a:t> you can do this and more complicated skip logic using multiple question values and numerical values. In the sample form the Is Patient Pregnant question uses skip logic to become enabled only if the patient is Female</a:t>
            </a:r>
            <a:r>
              <a:rPr lang="en-US" sz="1600" dirty="0" smtClean="0"/>
              <a:t>.</a:t>
            </a:r>
          </a:p>
          <a:p>
            <a:pPr marL="400050" lvl="1" indent="0" fontAlgn="base">
              <a:buNone/>
            </a:pPr>
            <a:r>
              <a:rPr lang="en-US" sz="1600" dirty="0" smtClean="0"/>
              <a:t>Before </a:t>
            </a:r>
            <a:r>
              <a:rPr lang="en-US" sz="1600" dirty="0"/>
              <a:t>you start adding skip logic:</a:t>
            </a:r>
          </a:p>
          <a:p>
            <a:pPr lvl="2" fontAlgn="base">
              <a:buFont typeface="Wingdings" pitchFamily="2" charset="2"/>
              <a:buChar char="Ø"/>
            </a:pPr>
            <a:r>
              <a:rPr lang="en-US" sz="1600" dirty="0"/>
              <a:t>Add all your questions,</a:t>
            </a:r>
          </a:p>
          <a:p>
            <a:pPr lvl="2" fontAlgn="base">
              <a:buFont typeface="Wingdings" pitchFamily="2" charset="2"/>
              <a:buChar char="Ø"/>
            </a:pPr>
            <a:r>
              <a:rPr lang="en-US" sz="1600" dirty="0"/>
              <a:t>Save your form and</a:t>
            </a:r>
          </a:p>
          <a:p>
            <a:pPr lvl="2" fontAlgn="base">
              <a:buFont typeface="Wingdings" pitchFamily="2" charset="2"/>
              <a:buChar char="Ø"/>
            </a:pPr>
            <a:r>
              <a:rPr lang="en-US" sz="1600" dirty="0"/>
              <a:t>Refresh the page</a:t>
            </a:r>
          </a:p>
          <a:p>
            <a:pPr marL="457200" lvl="1" indent="0" fontAlgn="base">
              <a:buNone/>
            </a:pPr>
            <a:r>
              <a:rPr lang="en-US" sz="1600" dirty="0"/>
              <a:t>This ensures that all possible values are available to the logic </a:t>
            </a:r>
            <a:r>
              <a:rPr lang="en-US" sz="1600" dirty="0" smtClean="0"/>
              <a:t>builder.</a:t>
            </a:r>
          </a:p>
          <a:p>
            <a:pPr marL="457200" lvl="1" indent="0" fontAlgn="base">
              <a:buNone/>
            </a:pPr>
            <a:endParaRPr lang="en-US" sz="1600" b="1" dirty="0" smtClean="0"/>
          </a:p>
          <a:p>
            <a:pPr marL="457200" lvl="1" indent="0" fontAlgn="base">
              <a:buNone/>
            </a:pPr>
            <a:r>
              <a:rPr lang="en-US" sz="1600" dirty="0" smtClean="0"/>
              <a:t>Select </a:t>
            </a:r>
            <a:r>
              <a:rPr lang="en-US" sz="1600" dirty="0"/>
              <a:t>how conditions will </a:t>
            </a:r>
            <a:r>
              <a:rPr lang="en-US" sz="1600" dirty="0" smtClean="0"/>
              <a:t>apply:</a:t>
            </a:r>
          </a:p>
          <a:p>
            <a:pPr lvl="2" fontAlgn="base">
              <a:buFont typeface="Wingdings" pitchFamily="2" charset="2"/>
              <a:buChar char="Ø"/>
            </a:pPr>
            <a:r>
              <a:rPr lang="en-US" sz="1600" dirty="0"/>
              <a:t>all – all the conditions must be met for the skip logic to occur</a:t>
            </a:r>
          </a:p>
          <a:p>
            <a:pPr lvl="2" fontAlgn="base">
              <a:buFont typeface="Wingdings" pitchFamily="2" charset="2"/>
              <a:buChar char="Ø"/>
            </a:pPr>
            <a:r>
              <a:rPr lang="en-US" sz="1600" dirty="0"/>
              <a:t>any – if any one of the following conditions occurs, the skip logic will happen</a:t>
            </a:r>
          </a:p>
          <a:p>
            <a:pPr lvl="2" fontAlgn="base">
              <a:buFont typeface="Wingdings" pitchFamily="2" charset="2"/>
              <a:buChar char="Ø"/>
            </a:pPr>
            <a:r>
              <a:rPr lang="en-US" sz="1600" dirty="0"/>
              <a:t>none – if none of the following conditions are true then the skip logic will happen</a:t>
            </a:r>
          </a:p>
          <a:p>
            <a:pPr lvl="2" fontAlgn="base">
              <a:buFont typeface="Wingdings" pitchFamily="2" charset="2"/>
              <a:buChar char="Ø"/>
            </a:pPr>
            <a:r>
              <a:rPr lang="en-US" sz="1600" dirty="0"/>
              <a:t>not all – if any of the following conditions does not occur, the skip logic will </a:t>
            </a:r>
            <a:r>
              <a:rPr lang="en-US" sz="1600" dirty="0" smtClean="0"/>
              <a:t>happen</a:t>
            </a:r>
            <a:endParaRPr lang="en-US" sz="1600" dirty="0"/>
          </a:p>
        </p:txBody>
      </p:sp>
    </p:spTree>
    <p:extLst>
      <p:ext uri="{BB962C8B-B14F-4D97-AF65-F5344CB8AC3E}">
        <p14:creationId xmlns:p14="http://schemas.microsoft.com/office/powerpoint/2010/main" val="2282703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a:solidFill>
                  <a:schemeClr val="tx2"/>
                </a:solidFill>
              </a:rPr>
              <a:t>Property Tab </a:t>
            </a:r>
            <a:r>
              <a:rPr lang="en-US" dirty="0" smtClean="0">
                <a:solidFill>
                  <a:schemeClr val="tx2"/>
                </a:solidFill>
              </a:rPr>
              <a:t>2 </a:t>
            </a:r>
            <a:r>
              <a:rPr lang="en-US" sz="2800" dirty="0">
                <a:solidFill>
                  <a:schemeClr val="tx2"/>
                </a:solidFill>
              </a:rPr>
              <a:t>(Cont.)</a:t>
            </a:r>
            <a:endParaRPr lang="en-US" dirty="0"/>
          </a:p>
        </p:txBody>
      </p:sp>
      <p:sp>
        <p:nvSpPr>
          <p:cNvPr id="3" name="Content Placeholder 2"/>
          <p:cNvSpPr>
            <a:spLocks noGrp="1"/>
          </p:cNvSpPr>
          <p:nvPr>
            <p:ph idx="1"/>
          </p:nvPr>
        </p:nvSpPr>
        <p:spPr>
          <a:xfrm>
            <a:off x="457200" y="914400"/>
            <a:ext cx="8229600" cy="4525963"/>
          </a:xfrm>
        </p:spPr>
        <p:txBody>
          <a:bodyPr>
            <a:normAutofit/>
          </a:bodyPr>
          <a:lstStyle/>
          <a:p>
            <a:r>
              <a:rPr lang="en-US" sz="1800" dirty="0"/>
              <a:t>Once you click </a:t>
            </a:r>
            <a:r>
              <a:rPr lang="en-US" sz="1800" u="sng" dirty="0"/>
              <a:t>&lt; Click here to add new condition &gt;</a:t>
            </a:r>
            <a:r>
              <a:rPr lang="en-US" sz="1800" dirty="0"/>
              <a:t> a question will be automatically filled in for </a:t>
            </a:r>
            <a:r>
              <a:rPr lang="en-US" sz="1800" dirty="0" smtClean="0"/>
              <a:t>you.</a:t>
            </a:r>
          </a:p>
          <a:p>
            <a:pPr algn="just"/>
            <a:r>
              <a:rPr lang="en-US" sz="1800" dirty="0"/>
              <a:t>When you click </a:t>
            </a:r>
            <a:r>
              <a:rPr lang="en-US" sz="1800" u="sng" dirty="0" smtClean="0"/>
              <a:t>Question3</a:t>
            </a:r>
            <a:r>
              <a:rPr lang="en-US" sz="1800" dirty="0"/>
              <a:t> (or whatever your question Text is) it will open up a box where you can get the question you’re looking for. To find the question you want, delete the text that’s in the box and type the first few letters of the question you’re looking for </a:t>
            </a:r>
            <a:r>
              <a:rPr lang="en-US" sz="1800" dirty="0" smtClean="0"/>
              <a:t>, a </a:t>
            </a:r>
            <a:r>
              <a:rPr lang="en-US" sz="1800" dirty="0"/>
              <a:t>drop down will appear with the possible questions in</a:t>
            </a:r>
            <a:r>
              <a:rPr lang="en-US" sz="1800" dirty="0" smtClean="0"/>
              <a:t>.</a:t>
            </a:r>
          </a:p>
          <a:p>
            <a:r>
              <a:rPr lang="en-US" sz="1800" dirty="0"/>
              <a:t>When you click </a:t>
            </a:r>
            <a:r>
              <a:rPr lang="en-US" sz="1800" u="sng" dirty="0"/>
              <a:t>is equal to</a:t>
            </a:r>
            <a:r>
              <a:rPr lang="en-US" sz="1800" dirty="0"/>
              <a:t> you will get a dropdown that will give you different options depending on the question </a:t>
            </a:r>
            <a:r>
              <a:rPr lang="en-US" sz="1800" dirty="0" smtClean="0"/>
              <a:t>type.</a:t>
            </a:r>
          </a:p>
          <a:p>
            <a:r>
              <a:rPr lang="en-US" sz="1800" dirty="0"/>
              <a:t>Skip logic can’t evaluate certain question types like Picture, Audio, Video</a:t>
            </a:r>
            <a:r>
              <a:rPr lang="en-US" sz="1800" dirty="0" smtClean="0"/>
              <a:t>.</a:t>
            </a:r>
          </a:p>
          <a:p>
            <a:r>
              <a:rPr lang="en-US" sz="1800" dirty="0"/>
              <a:t>When you click ______ you will either be shown a list of options in the case of a Select box </a:t>
            </a:r>
            <a:r>
              <a:rPr lang="en-US" sz="1800" dirty="0" smtClean="0"/>
              <a:t>or </a:t>
            </a:r>
            <a:r>
              <a:rPr lang="en-US" sz="1800" dirty="0"/>
              <a:t>a blank box with a checkbox Question </a:t>
            </a:r>
            <a:r>
              <a:rPr lang="en-US" sz="1800" dirty="0" smtClean="0"/>
              <a:t>value, as shown below.</a:t>
            </a:r>
          </a:p>
          <a:p>
            <a:r>
              <a:rPr lang="en-US" sz="1800" dirty="0"/>
              <a:t>Repeat this process until you have all your conditions. Then save your </a:t>
            </a:r>
            <a:r>
              <a:rPr lang="en-US" sz="1800" dirty="0" smtClean="0"/>
              <a:t>form.</a:t>
            </a:r>
          </a:p>
          <a:p>
            <a:pPr fontAlgn="base"/>
            <a:r>
              <a:rPr lang="en-US" sz="1800" dirty="0"/>
              <a:t>Delete a </a:t>
            </a:r>
            <a:r>
              <a:rPr lang="en-US" sz="1800" dirty="0" smtClean="0"/>
              <a:t>condition:   Click </a:t>
            </a:r>
            <a:r>
              <a:rPr lang="en-US" sz="1800" dirty="0"/>
              <a:t>on </a:t>
            </a:r>
            <a:r>
              <a:rPr lang="en-US" sz="1800" u="sng" dirty="0"/>
              <a:t>&lt;&gt;</a:t>
            </a:r>
            <a:r>
              <a:rPr lang="en-US" sz="1800" dirty="0"/>
              <a:t> to delete a </a:t>
            </a:r>
            <a:r>
              <a:rPr lang="en-US" sz="1800" dirty="0" smtClean="0"/>
              <a:t>condition</a:t>
            </a:r>
            <a:endParaRPr lang="en-US" sz="1800"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876800"/>
            <a:ext cx="5257800"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876800"/>
            <a:ext cx="26670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2088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dirty="0">
                <a:solidFill>
                  <a:schemeClr val="tx2"/>
                </a:solidFill>
              </a:rPr>
              <a:t>Property Tab 2 </a:t>
            </a:r>
            <a:r>
              <a:rPr lang="en-US" sz="2800" dirty="0">
                <a:solidFill>
                  <a:schemeClr val="tx2"/>
                </a:solidFill>
              </a:rPr>
              <a:t>(Cont.)</a:t>
            </a:r>
            <a:endParaRPr lang="en-US" dirty="0"/>
          </a:p>
        </p:txBody>
      </p:sp>
      <p:sp>
        <p:nvSpPr>
          <p:cNvPr id="3" name="Content Placeholder 2"/>
          <p:cNvSpPr>
            <a:spLocks noGrp="1"/>
          </p:cNvSpPr>
          <p:nvPr>
            <p:ph idx="1"/>
          </p:nvPr>
        </p:nvSpPr>
        <p:spPr>
          <a:xfrm>
            <a:off x="457200" y="914400"/>
            <a:ext cx="8229600" cy="4525963"/>
          </a:xfrm>
        </p:spPr>
        <p:txBody>
          <a:bodyPr>
            <a:normAutofit/>
          </a:bodyPr>
          <a:lstStyle/>
          <a:p>
            <a:pPr fontAlgn="base"/>
            <a:r>
              <a:rPr lang="en-US" sz="2400" b="1" dirty="0"/>
              <a:t>Validation </a:t>
            </a:r>
            <a:r>
              <a:rPr lang="en-US" sz="2400" b="1" dirty="0" smtClean="0"/>
              <a:t>logic</a:t>
            </a:r>
          </a:p>
          <a:p>
            <a:pPr marL="857250" lvl="2" indent="-457200" algn="just" fontAlgn="base">
              <a:buFont typeface="Wingdings" pitchFamily="2" charset="2"/>
              <a:buChar char="Ø"/>
            </a:pPr>
            <a:endParaRPr lang="en-US" sz="2100" dirty="0" smtClean="0"/>
          </a:p>
          <a:p>
            <a:pPr marL="857250" lvl="2" indent="-457200" algn="just" fontAlgn="base">
              <a:buFont typeface="Wingdings" pitchFamily="2" charset="2"/>
              <a:buChar char="Ø"/>
            </a:pPr>
            <a:r>
              <a:rPr lang="en-US" sz="1700" dirty="0" smtClean="0"/>
              <a:t>Validation </a:t>
            </a:r>
            <a:r>
              <a:rPr lang="en-US" sz="1700" dirty="0"/>
              <a:t>logic allows you to bring some initial data quality measures into your form by ensuring that your user enters appropriate data. Examples of validation logic include ensuring a date is not in the future, or that a numerical value is between two appropriate values. In the Sample Form, Birth Date, Weight, Height, and Details of Children questions all use validation logic</a:t>
            </a:r>
            <a:r>
              <a:rPr lang="en-US" sz="1700" dirty="0" smtClean="0"/>
              <a:t>.</a:t>
            </a:r>
          </a:p>
          <a:p>
            <a:pPr marL="857250" lvl="2" indent="-457200" fontAlgn="base">
              <a:buFont typeface="Wingdings" pitchFamily="2" charset="2"/>
              <a:buChar char="Ø"/>
            </a:pPr>
            <a:r>
              <a:rPr lang="en-US" sz="1700" dirty="0"/>
              <a:t>The interface for validation logic is similar to that for Skip Logic</a:t>
            </a:r>
            <a:r>
              <a:rPr lang="en-US" sz="1700" dirty="0" smtClean="0"/>
              <a:t>.</a:t>
            </a:r>
          </a:p>
          <a:p>
            <a:pPr marL="857250" lvl="2" indent="-457200" algn="just" fontAlgn="base">
              <a:buFont typeface="Wingdings" pitchFamily="2" charset="2"/>
              <a:buChar char="Ø"/>
            </a:pPr>
            <a:r>
              <a:rPr lang="en-US" sz="1700" dirty="0"/>
              <a:t>Validation compares this questions Value or Length with another value. e.g. maybe you don’t want a name longer than 10 characters – use a text question and validate with Length -&gt; is than or equal to -&gt;10</a:t>
            </a:r>
          </a:p>
          <a:p>
            <a:pPr marL="857250" lvl="2" indent="-457200" algn="just" fontAlgn="base">
              <a:buFont typeface="Wingdings" pitchFamily="2" charset="2"/>
              <a:buChar char="Ø"/>
            </a:pPr>
            <a:r>
              <a:rPr lang="en-US" sz="1700" dirty="0"/>
              <a:t>Note that the conditions that you enter are the conditions that describe a valid value, and the error message is the message that appears when a user has done something wrong and the conditions are not met</a:t>
            </a:r>
            <a:r>
              <a:rPr lang="en-US" sz="1700" dirty="0" smtClean="0"/>
              <a:t>.</a:t>
            </a:r>
            <a:endParaRPr lang="en-US" sz="1700" b="1" dirty="0"/>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5048250"/>
            <a:ext cx="441960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1921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152400"/>
            <a:ext cx="8229600" cy="457200"/>
          </a:xfrm>
        </p:spPr>
        <p:txBody>
          <a:bodyPr>
            <a:noAutofit/>
          </a:bodyPr>
          <a:lstStyle/>
          <a:p>
            <a:r>
              <a:rPr lang="en-US" dirty="0" smtClean="0">
                <a:solidFill>
                  <a:schemeClr val="tx2"/>
                </a:solidFill>
              </a:rPr>
              <a:t>Users</a:t>
            </a:r>
            <a:endParaRPr lang="en-US" dirty="0">
              <a:solidFill>
                <a:schemeClr val="tx2"/>
              </a:solidFill>
            </a:endParaRPr>
          </a:p>
        </p:txBody>
      </p:sp>
      <p:sp>
        <p:nvSpPr>
          <p:cNvPr id="3" name="Content Placeholder 2"/>
          <p:cNvSpPr>
            <a:spLocks noGrp="1"/>
          </p:cNvSpPr>
          <p:nvPr>
            <p:ph idx="1"/>
          </p:nvPr>
        </p:nvSpPr>
        <p:spPr>
          <a:xfrm>
            <a:off x="228601" y="914400"/>
            <a:ext cx="8496300" cy="685800"/>
          </a:xfrm>
        </p:spPr>
        <p:txBody>
          <a:bodyPr>
            <a:normAutofit/>
          </a:bodyPr>
          <a:lstStyle/>
          <a:p>
            <a:r>
              <a:rPr lang="en-US" sz="2400" dirty="0" smtClean="0"/>
              <a:t>We can [add/ edit/ import] Users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1447800"/>
            <a:ext cx="87630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0461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4270" y="760122"/>
            <a:ext cx="5314950"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2795789"/>
            <a:ext cx="5181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04800" y="228600"/>
            <a:ext cx="4343400" cy="400110"/>
          </a:xfrm>
          <a:prstGeom prst="rect">
            <a:avLst/>
          </a:prstGeom>
          <a:noFill/>
        </p:spPr>
        <p:txBody>
          <a:bodyPr wrap="square" rtlCol="0">
            <a:spAutoFit/>
          </a:bodyPr>
          <a:lstStyle/>
          <a:p>
            <a:pPr marL="285750" indent="-285750">
              <a:buFont typeface="Arial" pitchFamily="34" charset="0"/>
              <a:buChar char="•"/>
            </a:pPr>
            <a:r>
              <a:rPr lang="en-US" sz="2000" b="1" dirty="0"/>
              <a:t>Can assign roles to each </a:t>
            </a:r>
            <a:r>
              <a:rPr lang="en-US" sz="2000" b="1" dirty="0" smtClean="0"/>
              <a:t>user</a:t>
            </a:r>
            <a:endParaRPr lang="en-US" sz="2000" b="1" dirty="0"/>
          </a:p>
        </p:txBody>
      </p:sp>
      <p:sp>
        <p:nvSpPr>
          <p:cNvPr id="7" name="TextBox 6"/>
          <p:cNvSpPr txBox="1"/>
          <p:nvPr/>
        </p:nvSpPr>
        <p:spPr>
          <a:xfrm>
            <a:off x="4699714" y="2378731"/>
            <a:ext cx="4291885" cy="400110"/>
          </a:xfrm>
          <a:prstGeom prst="rect">
            <a:avLst/>
          </a:prstGeom>
          <a:noFill/>
        </p:spPr>
        <p:txBody>
          <a:bodyPr wrap="square" rtlCol="0">
            <a:spAutoFit/>
          </a:bodyPr>
          <a:lstStyle/>
          <a:p>
            <a:pPr marL="285750" indent="-285750">
              <a:buFont typeface="Arial" pitchFamily="34" charset="0"/>
              <a:buChar char="•"/>
            </a:pPr>
            <a:r>
              <a:rPr lang="en-US" sz="2000" b="1" dirty="0"/>
              <a:t>Set access to study/ form to </a:t>
            </a:r>
            <a:r>
              <a:rPr lang="en-US" sz="2000" b="1" dirty="0" smtClean="0"/>
              <a:t>user</a:t>
            </a:r>
            <a:endParaRPr lang="en-US" sz="2000" b="1" dirty="0"/>
          </a:p>
        </p:txBody>
      </p:sp>
    </p:spTree>
    <p:extLst>
      <p:ext uri="{BB962C8B-B14F-4D97-AF65-F5344CB8AC3E}">
        <p14:creationId xmlns:p14="http://schemas.microsoft.com/office/powerpoint/2010/main" val="2512700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772400" cy="990600"/>
          </a:xfrm>
        </p:spPr>
        <p:txBody>
          <a:bodyPr/>
          <a:lstStyle/>
          <a:p>
            <a:r>
              <a:rPr lang="en-US" dirty="0" err="1" smtClean="0">
                <a:solidFill>
                  <a:schemeClr val="tx2"/>
                </a:solidFill>
              </a:rPr>
              <a:t>Open</a:t>
            </a:r>
            <a:r>
              <a:rPr lang="en-US" dirty="0" err="1" smtClean="0">
                <a:solidFill>
                  <a:schemeClr val="accent6"/>
                </a:solidFill>
              </a:rPr>
              <a:t>X</a:t>
            </a:r>
            <a:r>
              <a:rPr lang="en-US" dirty="0" err="1" smtClean="0">
                <a:solidFill>
                  <a:schemeClr val="tx2"/>
                </a:solidFill>
              </a:rPr>
              <a:t>Data</a:t>
            </a:r>
            <a:endParaRPr lang="en-US" dirty="0">
              <a:solidFill>
                <a:schemeClr val="tx2"/>
              </a:solidFill>
            </a:endParaRPr>
          </a:p>
        </p:txBody>
      </p:sp>
      <p:sp>
        <p:nvSpPr>
          <p:cNvPr id="3" name="Subtitle 2"/>
          <p:cNvSpPr>
            <a:spLocks noGrp="1"/>
          </p:cNvSpPr>
          <p:nvPr>
            <p:ph type="subTitle" idx="1"/>
          </p:nvPr>
        </p:nvSpPr>
        <p:spPr>
          <a:xfrm>
            <a:off x="609600" y="1600200"/>
            <a:ext cx="8077200" cy="4953000"/>
          </a:xfrm>
        </p:spPr>
        <p:txBody>
          <a:bodyPr>
            <a:normAutofit fontScale="70000" lnSpcReduction="20000"/>
          </a:bodyPr>
          <a:lstStyle/>
          <a:p>
            <a:pPr algn="l" fontAlgn="base"/>
            <a:r>
              <a:rPr lang="en-US" b="1" dirty="0">
                <a:solidFill>
                  <a:schemeClr val="tx1"/>
                </a:solidFill>
              </a:rPr>
              <a:t>Solution Type:</a:t>
            </a:r>
            <a:r>
              <a:rPr lang="en-US" dirty="0">
                <a:solidFill>
                  <a:schemeClr val="tx1"/>
                </a:solidFill>
              </a:rPr>
              <a:t> </a:t>
            </a:r>
            <a:endParaRPr lang="en-US" dirty="0" smtClean="0">
              <a:solidFill>
                <a:schemeClr val="tx1"/>
              </a:solidFill>
            </a:endParaRPr>
          </a:p>
          <a:p>
            <a:pPr lvl="1" algn="l" fontAlgn="base"/>
            <a:r>
              <a:rPr lang="en-US" dirty="0" smtClean="0">
                <a:solidFill>
                  <a:schemeClr val="tx1"/>
                </a:solidFill>
              </a:rPr>
              <a:t>Mobile </a:t>
            </a:r>
            <a:r>
              <a:rPr lang="en-US" dirty="0">
                <a:solidFill>
                  <a:schemeClr val="tx1"/>
                </a:solidFill>
              </a:rPr>
              <a:t>Data, GPS enabled, Offline capabilities, Photo / Video capable, Monitoring &amp; Evaluation</a:t>
            </a:r>
          </a:p>
          <a:p>
            <a:pPr algn="l" fontAlgn="base"/>
            <a:endParaRPr lang="en-US" b="1" dirty="0" smtClean="0">
              <a:solidFill>
                <a:schemeClr val="tx1"/>
              </a:solidFill>
            </a:endParaRPr>
          </a:p>
          <a:p>
            <a:pPr algn="l" fontAlgn="base"/>
            <a:r>
              <a:rPr lang="en-US" b="1" dirty="0" smtClean="0">
                <a:solidFill>
                  <a:schemeClr val="tx1"/>
                </a:solidFill>
              </a:rPr>
              <a:t>Sectors</a:t>
            </a:r>
            <a:r>
              <a:rPr lang="en-US" b="1" dirty="0">
                <a:solidFill>
                  <a:schemeClr val="tx1"/>
                </a:solidFill>
              </a:rPr>
              <a:t>:</a:t>
            </a:r>
            <a:r>
              <a:rPr lang="en-US" dirty="0">
                <a:solidFill>
                  <a:schemeClr val="tx1"/>
                </a:solidFill>
              </a:rPr>
              <a:t> </a:t>
            </a:r>
            <a:endParaRPr lang="en-US" dirty="0" smtClean="0">
              <a:solidFill>
                <a:schemeClr val="tx1"/>
              </a:solidFill>
            </a:endParaRPr>
          </a:p>
          <a:p>
            <a:pPr lvl="1" algn="l" fontAlgn="base"/>
            <a:r>
              <a:rPr lang="en-US" dirty="0">
                <a:solidFill>
                  <a:schemeClr val="tx1"/>
                </a:solidFill>
              </a:rPr>
              <a:t>Health, Agriculture</a:t>
            </a:r>
            <a:r>
              <a:rPr lang="en-US" dirty="0">
                <a:solidFill>
                  <a:schemeClr val="tx1"/>
                </a:solidFill>
              </a:rPr>
              <a:t>, Education, Environment, </a:t>
            </a:r>
            <a:r>
              <a:rPr lang="en-US" dirty="0" smtClean="0">
                <a:solidFill>
                  <a:schemeClr val="tx1"/>
                </a:solidFill>
              </a:rPr>
              <a:t>Water </a:t>
            </a:r>
            <a:r>
              <a:rPr lang="en-US" dirty="0">
                <a:solidFill>
                  <a:schemeClr val="tx1"/>
                </a:solidFill>
              </a:rPr>
              <a:t>&amp; Sanitation</a:t>
            </a:r>
          </a:p>
          <a:p>
            <a:pPr algn="l" fontAlgn="base"/>
            <a:endParaRPr lang="en-US" b="1" dirty="0" smtClean="0">
              <a:solidFill>
                <a:schemeClr val="tx1"/>
              </a:solidFill>
            </a:endParaRPr>
          </a:p>
          <a:p>
            <a:pPr algn="l" fontAlgn="base"/>
            <a:r>
              <a:rPr lang="en-US" b="1" dirty="0" smtClean="0">
                <a:solidFill>
                  <a:schemeClr val="tx1"/>
                </a:solidFill>
              </a:rPr>
              <a:t>Platform:</a:t>
            </a:r>
          </a:p>
          <a:p>
            <a:pPr lvl="1" algn="l" fontAlgn="base"/>
            <a:r>
              <a:rPr lang="en-US" dirty="0" smtClean="0">
                <a:solidFill>
                  <a:schemeClr val="tx1"/>
                </a:solidFill>
              </a:rPr>
              <a:t>Android</a:t>
            </a:r>
            <a:r>
              <a:rPr lang="en-US" dirty="0">
                <a:solidFill>
                  <a:schemeClr val="tx1"/>
                </a:solidFill>
              </a:rPr>
              <a:t>, Web</a:t>
            </a:r>
          </a:p>
          <a:p>
            <a:pPr algn="l" fontAlgn="base"/>
            <a:endParaRPr lang="en-US" b="1" dirty="0" smtClean="0">
              <a:solidFill>
                <a:schemeClr val="tx1"/>
              </a:solidFill>
            </a:endParaRPr>
          </a:p>
          <a:p>
            <a:pPr algn="l" fontAlgn="base"/>
            <a:r>
              <a:rPr lang="en-US" b="1" dirty="0" smtClean="0">
                <a:solidFill>
                  <a:schemeClr val="tx1"/>
                </a:solidFill>
              </a:rPr>
              <a:t>Hardware</a:t>
            </a:r>
            <a:r>
              <a:rPr lang="en-US" b="1" dirty="0">
                <a:solidFill>
                  <a:schemeClr val="tx1"/>
                </a:solidFill>
              </a:rPr>
              <a:t>:</a:t>
            </a:r>
            <a:r>
              <a:rPr lang="en-US" dirty="0">
                <a:solidFill>
                  <a:schemeClr val="tx1"/>
                </a:solidFill>
              </a:rPr>
              <a:t> </a:t>
            </a:r>
            <a:endParaRPr lang="en-US" dirty="0" smtClean="0">
              <a:solidFill>
                <a:schemeClr val="tx1"/>
              </a:solidFill>
            </a:endParaRPr>
          </a:p>
          <a:p>
            <a:pPr lvl="1" algn="l" fontAlgn="base"/>
            <a:r>
              <a:rPr lang="en-US" dirty="0" smtClean="0">
                <a:solidFill>
                  <a:schemeClr val="tx1"/>
                </a:solidFill>
              </a:rPr>
              <a:t>Basic </a:t>
            </a:r>
            <a:r>
              <a:rPr lang="en-US" dirty="0">
                <a:solidFill>
                  <a:schemeClr val="tx1"/>
                </a:solidFill>
              </a:rPr>
              <a:t>phone, Feature phone, </a:t>
            </a:r>
            <a:r>
              <a:rPr lang="en-US" dirty="0" smtClean="0">
                <a:solidFill>
                  <a:schemeClr val="tx1"/>
                </a:solidFill>
              </a:rPr>
              <a:t>Smart phone</a:t>
            </a:r>
            <a:r>
              <a:rPr lang="en-US" dirty="0">
                <a:solidFill>
                  <a:schemeClr val="tx1"/>
                </a:solidFill>
              </a:rPr>
              <a:t>, Tablet, PC (Laptop</a:t>
            </a:r>
            <a:r>
              <a:rPr lang="en-US" dirty="0" smtClean="0">
                <a:solidFill>
                  <a:schemeClr val="tx1"/>
                </a:solidFill>
              </a:rPr>
              <a:t>)</a:t>
            </a:r>
          </a:p>
          <a:p>
            <a:pPr algn="l" fontAlgn="base"/>
            <a:endParaRPr lang="en-US" b="1" dirty="0" smtClean="0">
              <a:solidFill>
                <a:schemeClr val="tx1"/>
              </a:solidFill>
            </a:endParaRPr>
          </a:p>
          <a:p>
            <a:pPr algn="l" fontAlgn="base"/>
            <a:r>
              <a:rPr lang="en-US" b="1" dirty="0" smtClean="0">
                <a:solidFill>
                  <a:schemeClr val="tx1"/>
                </a:solidFill>
              </a:rPr>
              <a:t>Pricing</a:t>
            </a:r>
            <a:r>
              <a:rPr lang="en-US" b="1" dirty="0">
                <a:solidFill>
                  <a:schemeClr val="tx1"/>
                </a:solidFill>
              </a:rPr>
              <a:t>:</a:t>
            </a:r>
            <a:r>
              <a:rPr lang="en-US" dirty="0">
                <a:solidFill>
                  <a:schemeClr val="tx1"/>
                </a:solidFill>
              </a:rPr>
              <a:t> </a:t>
            </a:r>
            <a:endParaRPr lang="en-US" dirty="0" smtClean="0">
              <a:solidFill>
                <a:schemeClr val="tx1"/>
              </a:solidFill>
            </a:endParaRPr>
          </a:p>
          <a:p>
            <a:pPr lvl="1" algn="l" fontAlgn="base"/>
            <a:r>
              <a:rPr lang="en-US" dirty="0" smtClean="0">
                <a:solidFill>
                  <a:schemeClr val="tx1"/>
                </a:solidFill>
              </a:rPr>
              <a:t>Open </a:t>
            </a:r>
            <a:r>
              <a:rPr lang="en-US" dirty="0">
                <a:solidFill>
                  <a:schemeClr val="tx1"/>
                </a:solidFill>
              </a:rPr>
              <a:t>Source (free</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435553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tx2"/>
                </a:solidFill>
              </a:rPr>
              <a:t>Open</a:t>
            </a:r>
            <a:r>
              <a:rPr lang="en-US" dirty="0" err="1">
                <a:solidFill>
                  <a:schemeClr val="accent6"/>
                </a:solidFill>
              </a:rPr>
              <a:t>X</a:t>
            </a:r>
            <a:r>
              <a:rPr lang="en-US" dirty="0" err="1">
                <a:solidFill>
                  <a:schemeClr val="tx2"/>
                </a:solidFill>
              </a:rPr>
              <a:t>Data</a:t>
            </a:r>
            <a:endParaRPr lang="en-US" dirty="0"/>
          </a:p>
        </p:txBody>
      </p:sp>
      <p:sp>
        <p:nvSpPr>
          <p:cNvPr id="3" name="Content Placeholder 2"/>
          <p:cNvSpPr>
            <a:spLocks noGrp="1"/>
          </p:cNvSpPr>
          <p:nvPr>
            <p:ph idx="1"/>
          </p:nvPr>
        </p:nvSpPr>
        <p:spPr>
          <a:xfrm>
            <a:off x="457200" y="1828800"/>
            <a:ext cx="8229600" cy="4343400"/>
          </a:xfrm>
        </p:spPr>
        <p:txBody>
          <a:bodyPr>
            <a:normAutofit/>
          </a:bodyPr>
          <a:lstStyle/>
          <a:p>
            <a:pPr fontAlgn="base"/>
            <a:r>
              <a:rPr lang="en-US" sz="2400" dirty="0" smtClean="0"/>
              <a:t>It </a:t>
            </a:r>
            <a:r>
              <a:rPr lang="en-US" sz="2400" dirty="0"/>
              <a:t>is a data collection tool that </a:t>
            </a:r>
            <a:r>
              <a:rPr lang="en-US" sz="2400" dirty="0" smtClean="0"/>
              <a:t>enables definition </a:t>
            </a:r>
            <a:r>
              <a:rPr lang="en-US" sz="2400" dirty="0"/>
              <a:t>of forms through a user-friendly graphical </a:t>
            </a:r>
            <a:r>
              <a:rPr lang="en-US" sz="2400" dirty="0" smtClean="0"/>
              <a:t>interface.</a:t>
            </a:r>
            <a:endParaRPr lang="en-US" sz="2400" dirty="0"/>
          </a:p>
          <a:p>
            <a:pPr fontAlgn="base"/>
            <a:r>
              <a:rPr lang="en-US" sz="2400" dirty="0" smtClean="0"/>
              <a:t>Allows administration </a:t>
            </a:r>
            <a:r>
              <a:rPr lang="en-US" sz="2400" dirty="0"/>
              <a:t>of users and authenticated form </a:t>
            </a:r>
            <a:r>
              <a:rPr lang="en-US" sz="2400" dirty="0" smtClean="0"/>
              <a:t>uploads.</a:t>
            </a:r>
          </a:p>
          <a:p>
            <a:pPr fontAlgn="base"/>
            <a:r>
              <a:rPr lang="en-US" sz="2400" dirty="0" smtClean="0"/>
              <a:t>Functionality to download data on </a:t>
            </a:r>
            <a:r>
              <a:rPr lang="en-US" sz="2400" dirty="0"/>
              <a:t>low-end mobile phones or web-based form </a:t>
            </a:r>
            <a:r>
              <a:rPr lang="en-US" sz="2400" dirty="0" smtClean="0"/>
              <a:t>entry.</a:t>
            </a:r>
          </a:p>
          <a:p>
            <a:pPr fontAlgn="base"/>
            <a:r>
              <a:rPr lang="en-US" sz="2400" dirty="0" smtClean="0"/>
              <a:t>Offline </a:t>
            </a:r>
            <a:r>
              <a:rPr lang="en-US" sz="2400" dirty="0"/>
              <a:t>data collection when mobile phone is out of </a:t>
            </a:r>
            <a:r>
              <a:rPr lang="en-US" sz="2400" dirty="0" smtClean="0"/>
              <a:t>signal. </a:t>
            </a:r>
            <a:endParaRPr lang="en-US" sz="2400" dirty="0"/>
          </a:p>
          <a:p>
            <a:pPr fontAlgn="base"/>
            <a:r>
              <a:rPr lang="en-US" sz="2400" dirty="0" smtClean="0"/>
              <a:t>Upload </a:t>
            </a:r>
            <a:r>
              <a:rPr lang="en-US" sz="2400" dirty="0"/>
              <a:t>of forms via </a:t>
            </a:r>
            <a:r>
              <a:rPr lang="en-US" sz="2400" dirty="0" smtClean="0"/>
              <a:t>SMS, GPRS, </a:t>
            </a:r>
            <a:r>
              <a:rPr lang="en-US" sz="2400" dirty="0"/>
              <a:t>or </a:t>
            </a:r>
            <a:r>
              <a:rPr lang="en-US" sz="2400" dirty="0"/>
              <a:t>B</a:t>
            </a:r>
            <a:r>
              <a:rPr lang="en-US" sz="2400" dirty="0" smtClean="0"/>
              <a:t>luetooth automatic </a:t>
            </a:r>
            <a:r>
              <a:rPr lang="en-US" sz="2400" dirty="0"/>
              <a:t>data export to relational </a:t>
            </a:r>
            <a:r>
              <a:rPr lang="en-US" sz="2400" dirty="0" smtClean="0"/>
              <a:t>database</a:t>
            </a:r>
            <a:endParaRPr lang="en-US" sz="2400" dirty="0"/>
          </a:p>
        </p:txBody>
      </p:sp>
    </p:spTree>
    <p:extLst>
      <p:ext uri="{BB962C8B-B14F-4D97-AF65-F5344CB8AC3E}">
        <p14:creationId xmlns:p14="http://schemas.microsoft.com/office/powerpoint/2010/main" val="2074358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373" y="152400"/>
            <a:ext cx="8229600" cy="1143000"/>
          </a:xfrm>
        </p:spPr>
        <p:txBody>
          <a:bodyPr/>
          <a:lstStyle/>
          <a:p>
            <a:r>
              <a:rPr lang="en-US" dirty="0" smtClean="0">
                <a:solidFill>
                  <a:schemeClr val="tx2"/>
                </a:solidFill>
              </a:rPr>
              <a:t>Basic Functionality</a:t>
            </a:r>
            <a:endParaRPr lang="en-US" dirty="0">
              <a:solidFill>
                <a:schemeClr val="tx2"/>
              </a:solidFill>
            </a:endParaRPr>
          </a:p>
        </p:txBody>
      </p:sp>
      <p:sp>
        <p:nvSpPr>
          <p:cNvPr id="3" name="Content Placeholder 2"/>
          <p:cNvSpPr>
            <a:spLocks noGrp="1"/>
          </p:cNvSpPr>
          <p:nvPr>
            <p:ph idx="1"/>
          </p:nvPr>
        </p:nvSpPr>
        <p:spPr>
          <a:xfrm>
            <a:off x="477591" y="3276600"/>
            <a:ext cx="8229600" cy="2743200"/>
          </a:xfrm>
        </p:spPr>
        <p:txBody>
          <a:bodyPr>
            <a:normAutofit fontScale="92500" lnSpcReduction="10000"/>
          </a:bodyPr>
          <a:lstStyle/>
          <a:p>
            <a:r>
              <a:rPr lang="en-US" dirty="0" smtClean="0"/>
              <a:t>It allows us to add new forms and perform various other operations with them.</a:t>
            </a:r>
          </a:p>
          <a:p>
            <a:r>
              <a:rPr lang="en-US" dirty="0" smtClean="0"/>
              <a:t>Also we can see who all users are there in the system, what are their roles, their access privileges, we can modify the user related details also.</a:t>
            </a:r>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4211"/>
          <a:stretch/>
        </p:blipFill>
        <p:spPr bwMode="auto">
          <a:xfrm>
            <a:off x="25757" y="1219200"/>
            <a:ext cx="9133268" cy="192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2969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252"/>
            <a:ext cx="8229600" cy="824948"/>
          </a:xfrm>
        </p:spPr>
        <p:txBody>
          <a:bodyPr/>
          <a:lstStyle/>
          <a:p>
            <a:r>
              <a:rPr lang="en-US" dirty="0" smtClean="0">
                <a:solidFill>
                  <a:schemeClr val="tx2"/>
                </a:solidFill>
              </a:rPr>
              <a:t>Forms</a:t>
            </a:r>
            <a:endParaRPr lang="en-US" dirty="0">
              <a:solidFill>
                <a:schemeClr val="tx2"/>
              </a:solidFill>
            </a:endParaRPr>
          </a:p>
        </p:txBody>
      </p:sp>
      <p:sp>
        <p:nvSpPr>
          <p:cNvPr id="3" name="Content Placeholder 2"/>
          <p:cNvSpPr>
            <a:spLocks noGrp="1"/>
          </p:cNvSpPr>
          <p:nvPr>
            <p:ph idx="1"/>
          </p:nvPr>
        </p:nvSpPr>
        <p:spPr>
          <a:xfrm>
            <a:off x="381000" y="762000"/>
            <a:ext cx="8229600" cy="1905000"/>
          </a:xfrm>
        </p:spPr>
        <p:txBody>
          <a:bodyPr/>
          <a:lstStyle/>
          <a:p>
            <a:r>
              <a:rPr lang="en-US" dirty="0" smtClean="0"/>
              <a:t>We can [add/ edit/ delete] new [Study/ Form]</a:t>
            </a:r>
          </a:p>
          <a:p>
            <a:r>
              <a:rPr lang="en-US" dirty="0" smtClean="0"/>
              <a:t>We can [import /export] an existing [study/ form] [in/ to] the system also.</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438400"/>
            <a:ext cx="8905875"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2677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808" y="34344"/>
            <a:ext cx="8229600" cy="868362"/>
          </a:xfrm>
        </p:spPr>
        <p:txBody>
          <a:bodyPr>
            <a:normAutofit/>
          </a:bodyPr>
          <a:lstStyle/>
          <a:p>
            <a:r>
              <a:rPr lang="en-US" dirty="0" smtClean="0">
                <a:solidFill>
                  <a:schemeClr val="tx2"/>
                </a:solidFill>
              </a:rPr>
              <a:t>Design a Form</a:t>
            </a:r>
            <a:endParaRPr lang="en-US" dirty="0">
              <a:solidFill>
                <a:schemeClr val="tx2"/>
              </a:solidFill>
            </a:endParaRPr>
          </a:p>
        </p:txBody>
      </p:sp>
      <p:sp>
        <p:nvSpPr>
          <p:cNvPr id="3" name="Content Placeholder 2"/>
          <p:cNvSpPr>
            <a:spLocks noGrp="1"/>
          </p:cNvSpPr>
          <p:nvPr>
            <p:ph idx="1"/>
          </p:nvPr>
        </p:nvSpPr>
        <p:spPr>
          <a:xfrm>
            <a:off x="436808" y="990600"/>
            <a:ext cx="8229600" cy="4525963"/>
          </a:xfrm>
        </p:spPr>
        <p:txBody>
          <a:bodyPr/>
          <a:lstStyle/>
          <a:p>
            <a:r>
              <a:rPr lang="en-US" dirty="0" smtClean="0"/>
              <a:t>Click on the form which you want to design and select the edit option, then a dialog box will come, select Design Form option in it.</a:t>
            </a: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5558" y="2819400"/>
            <a:ext cx="5372100"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4921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2"/>
                </a:solidFill>
              </a:rPr>
              <a:t>Parts of the Form </a:t>
            </a:r>
            <a:r>
              <a:rPr lang="en-US" dirty="0" smtClean="0">
                <a:solidFill>
                  <a:schemeClr val="tx2"/>
                </a:solidFill>
              </a:rPr>
              <a:t>Designer</a:t>
            </a:r>
            <a:endParaRPr lang="en-US" dirty="0">
              <a:solidFill>
                <a:schemeClr val="tx2"/>
              </a:solidFill>
            </a:endParaRPr>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38" y="1676400"/>
            <a:ext cx="9045140"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37020" y="3775352"/>
            <a:ext cx="300082" cy="369332"/>
          </a:xfrm>
          <a:prstGeom prst="rect">
            <a:avLst/>
          </a:prstGeom>
          <a:noFill/>
        </p:spPr>
        <p:txBody>
          <a:bodyPr wrap="none" rtlCol="0">
            <a:spAutoFit/>
          </a:bodyPr>
          <a:lstStyle/>
          <a:p>
            <a:r>
              <a:rPr lang="en-US" dirty="0" smtClean="0"/>
              <a:t>II</a:t>
            </a:r>
            <a:endParaRPr lang="en-US" dirty="0"/>
          </a:p>
        </p:txBody>
      </p:sp>
      <p:sp>
        <p:nvSpPr>
          <p:cNvPr id="5" name="TextBox 4"/>
          <p:cNvSpPr txBox="1"/>
          <p:nvPr/>
        </p:nvSpPr>
        <p:spPr>
          <a:xfrm>
            <a:off x="6698713" y="1736502"/>
            <a:ext cx="242374" cy="369332"/>
          </a:xfrm>
          <a:prstGeom prst="rect">
            <a:avLst/>
          </a:prstGeom>
          <a:noFill/>
        </p:spPr>
        <p:txBody>
          <a:bodyPr wrap="none" rtlCol="0">
            <a:spAutoFit/>
          </a:bodyPr>
          <a:lstStyle/>
          <a:p>
            <a:r>
              <a:rPr lang="en-US" dirty="0" smtClean="0"/>
              <a:t>I</a:t>
            </a:r>
            <a:endParaRPr lang="en-US" dirty="0"/>
          </a:p>
        </p:txBody>
      </p:sp>
      <p:sp>
        <p:nvSpPr>
          <p:cNvPr id="6" name="TextBox 5"/>
          <p:cNvSpPr txBox="1"/>
          <p:nvPr/>
        </p:nvSpPr>
        <p:spPr>
          <a:xfrm>
            <a:off x="6336205" y="4022100"/>
            <a:ext cx="357790" cy="369332"/>
          </a:xfrm>
          <a:prstGeom prst="rect">
            <a:avLst/>
          </a:prstGeom>
          <a:noFill/>
        </p:spPr>
        <p:txBody>
          <a:bodyPr wrap="none" rtlCol="0">
            <a:spAutoFit/>
          </a:bodyPr>
          <a:lstStyle/>
          <a:p>
            <a:r>
              <a:rPr lang="en-US" dirty="0" smtClean="0"/>
              <a:t>III</a:t>
            </a:r>
            <a:endParaRPr lang="en-US" dirty="0"/>
          </a:p>
        </p:txBody>
      </p:sp>
      <p:cxnSp>
        <p:nvCxnSpPr>
          <p:cNvPr id="8" name="Straight Connector 7"/>
          <p:cNvCxnSpPr/>
          <p:nvPr/>
        </p:nvCxnSpPr>
        <p:spPr>
          <a:xfrm>
            <a:off x="118738" y="2286000"/>
            <a:ext cx="9052560" cy="0"/>
          </a:xfrm>
          <a:prstGeom prst="line">
            <a:avLst/>
          </a:prstGeom>
          <a:ln w="444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981200" y="2286000"/>
            <a:ext cx="0" cy="3874532"/>
          </a:xfrm>
          <a:prstGeom prst="line">
            <a:avLst/>
          </a:prstGeom>
          <a:ln w="38100">
            <a:solidFill>
              <a:schemeClr val="accent6">
                <a:lumMod val="75000"/>
              </a:schemeClr>
            </a:solidFill>
          </a:ln>
          <a:effectLst>
            <a:outerShdw blurRad="50800" dist="50800" dir="5400000" algn="ctr" rotWithShape="0">
              <a:schemeClr val="accent6"/>
            </a:outerShdw>
          </a:effectLst>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6553200" y="1736502"/>
            <a:ext cx="533400" cy="3649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6248400" y="3957637"/>
            <a:ext cx="533400" cy="46196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683441" y="3731418"/>
            <a:ext cx="607241"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8544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518" y="76200"/>
            <a:ext cx="8229600" cy="792162"/>
          </a:xfrm>
        </p:spPr>
        <p:txBody>
          <a:bodyPr/>
          <a:lstStyle/>
          <a:p>
            <a:r>
              <a:rPr lang="en-US" dirty="0" smtClean="0">
                <a:solidFill>
                  <a:schemeClr val="tx2"/>
                </a:solidFill>
              </a:rPr>
              <a:t>I. Top Section </a:t>
            </a:r>
            <a:r>
              <a:rPr lang="en-US" sz="3600" i="1" dirty="0" smtClean="0">
                <a:solidFill>
                  <a:schemeClr val="tx2"/>
                </a:solidFill>
              </a:rPr>
              <a:t>(Toolbar)</a:t>
            </a:r>
            <a:endParaRPr lang="en-US" i="1" dirty="0">
              <a:solidFill>
                <a:schemeClr val="tx2"/>
              </a:solidFill>
            </a:endParaRPr>
          </a:p>
        </p:txBody>
      </p:sp>
      <p:sp>
        <p:nvSpPr>
          <p:cNvPr id="3" name="Content Placeholder 2"/>
          <p:cNvSpPr>
            <a:spLocks noGrp="1"/>
          </p:cNvSpPr>
          <p:nvPr>
            <p:ph idx="1"/>
          </p:nvPr>
        </p:nvSpPr>
        <p:spPr>
          <a:xfrm>
            <a:off x="457200" y="1600200"/>
            <a:ext cx="8229600" cy="5029200"/>
          </a:xfrm>
        </p:spPr>
        <p:txBody>
          <a:bodyPr>
            <a:normAutofit fontScale="47500" lnSpcReduction="20000"/>
          </a:bodyPr>
          <a:lstStyle/>
          <a:p>
            <a:pPr marL="514350" indent="-514350" fontAlgn="base">
              <a:buFont typeface="+mj-lt"/>
              <a:buAutoNum type="arabicPeriod"/>
            </a:pPr>
            <a:r>
              <a:rPr lang="en-US" dirty="0"/>
              <a:t>Open / </a:t>
            </a:r>
            <a:r>
              <a:rPr lang="en-US" dirty="0" smtClean="0"/>
              <a:t>Import</a:t>
            </a:r>
          </a:p>
          <a:p>
            <a:pPr marL="514350" indent="-514350" fontAlgn="base">
              <a:buFont typeface="+mj-lt"/>
              <a:buAutoNum type="arabicPeriod"/>
            </a:pPr>
            <a:r>
              <a:rPr lang="en-US" dirty="0" smtClean="0"/>
              <a:t>Save </a:t>
            </a:r>
            <a:endParaRPr lang="en-US" dirty="0"/>
          </a:p>
          <a:p>
            <a:pPr marL="514350" indent="-514350" fontAlgn="base">
              <a:buFont typeface="+mj-lt"/>
              <a:buAutoNum type="arabicPeriod"/>
            </a:pPr>
            <a:r>
              <a:rPr lang="en-US" dirty="0"/>
              <a:t>Add New – adds something at the same level as what you have already highlighted</a:t>
            </a:r>
          </a:p>
          <a:p>
            <a:pPr marL="514350" indent="-514350" fontAlgn="base">
              <a:buFont typeface="+mj-lt"/>
              <a:buAutoNum type="arabicPeriod"/>
            </a:pPr>
            <a:r>
              <a:rPr lang="en-US" dirty="0"/>
              <a:t>Add New Child – adds something one level below what you have highlighted if possible. If not possible, produces the same functionality as using Add New</a:t>
            </a:r>
          </a:p>
          <a:p>
            <a:pPr marL="514350" indent="-514350" fontAlgn="base">
              <a:buFont typeface="+mj-lt"/>
              <a:buAutoNum type="arabicPeriod"/>
            </a:pPr>
            <a:r>
              <a:rPr lang="en-US" dirty="0"/>
              <a:t>Delete – deletes a page, question, option, or widget</a:t>
            </a:r>
          </a:p>
          <a:p>
            <a:pPr marL="514350" indent="-514350" fontAlgn="base">
              <a:buFont typeface="+mj-lt"/>
              <a:buAutoNum type="arabicPeriod"/>
            </a:pPr>
            <a:r>
              <a:rPr lang="en-US" dirty="0"/>
              <a:t>Move Up – move a question, page or option Up</a:t>
            </a:r>
          </a:p>
          <a:p>
            <a:pPr marL="514350" indent="-514350" fontAlgn="base">
              <a:buFont typeface="+mj-lt"/>
              <a:buAutoNum type="arabicPeriod"/>
            </a:pPr>
            <a:r>
              <a:rPr lang="en-US" dirty="0"/>
              <a:t>Move Down</a:t>
            </a:r>
          </a:p>
          <a:p>
            <a:pPr marL="514350" indent="-514350" fontAlgn="base">
              <a:buFont typeface="+mj-lt"/>
              <a:buAutoNum type="arabicPeriod"/>
            </a:pPr>
            <a:r>
              <a:rPr lang="en-US" dirty="0" smtClean="0"/>
              <a:t>Cut </a:t>
            </a:r>
            <a:r>
              <a:rPr lang="en-US" dirty="0"/>
              <a:t>a </a:t>
            </a:r>
            <a:r>
              <a:rPr lang="en-US" dirty="0" smtClean="0"/>
              <a:t>question</a:t>
            </a:r>
          </a:p>
          <a:p>
            <a:pPr marL="514350" indent="-514350" fontAlgn="base">
              <a:buFont typeface="+mj-lt"/>
              <a:buAutoNum type="arabicPeriod"/>
            </a:pPr>
            <a:r>
              <a:rPr lang="en-US" dirty="0" smtClean="0"/>
              <a:t>Copy </a:t>
            </a:r>
            <a:r>
              <a:rPr lang="en-US" dirty="0"/>
              <a:t>a question</a:t>
            </a:r>
          </a:p>
          <a:p>
            <a:pPr marL="514350" indent="-514350" fontAlgn="base">
              <a:buFont typeface="+mj-lt"/>
              <a:buAutoNum type="arabicPeriod"/>
            </a:pPr>
            <a:r>
              <a:rPr lang="en-US" dirty="0" smtClean="0"/>
              <a:t>Paste </a:t>
            </a:r>
            <a:r>
              <a:rPr lang="en-US" dirty="0"/>
              <a:t>a </a:t>
            </a:r>
            <a:r>
              <a:rPr lang="en-US" dirty="0" smtClean="0"/>
              <a:t>question</a:t>
            </a:r>
          </a:p>
          <a:p>
            <a:pPr marL="514350" indent="-514350" fontAlgn="base">
              <a:buFont typeface="+mj-lt"/>
              <a:buAutoNum type="arabicPeriod"/>
            </a:pPr>
            <a:r>
              <a:rPr lang="en-US" dirty="0" smtClean="0"/>
              <a:t>Reloads </a:t>
            </a:r>
            <a:r>
              <a:rPr lang="en-US" dirty="0"/>
              <a:t>the form from the </a:t>
            </a:r>
            <a:r>
              <a:rPr lang="en-US" dirty="0" smtClean="0"/>
              <a:t>server (Refresh)</a:t>
            </a:r>
          </a:p>
          <a:p>
            <a:pPr marL="514350" indent="-514350" fontAlgn="base">
              <a:buFont typeface="+mj-lt"/>
              <a:buAutoNum type="arabicPeriod"/>
            </a:pPr>
            <a:r>
              <a:rPr lang="en-US" dirty="0" smtClean="0"/>
              <a:t>Align </a:t>
            </a:r>
            <a:r>
              <a:rPr lang="en-US" dirty="0"/>
              <a:t>Left – used for aligning widgets in Design Surface</a:t>
            </a:r>
          </a:p>
          <a:p>
            <a:pPr marL="514350" indent="-514350" fontAlgn="base">
              <a:buFont typeface="+mj-lt"/>
              <a:buAutoNum type="arabicPeriod"/>
            </a:pPr>
            <a:r>
              <a:rPr lang="en-US" dirty="0"/>
              <a:t>Align Right</a:t>
            </a:r>
          </a:p>
          <a:p>
            <a:pPr marL="514350" indent="-514350" fontAlgn="base">
              <a:buFont typeface="+mj-lt"/>
              <a:buAutoNum type="arabicPeriod"/>
            </a:pPr>
            <a:r>
              <a:rPr lang="en-US" dirty="0"/>
              <a:t>Align Top</a:t>
            </a:r>
          </a:p>
          <a:p>
            <a:pPr marL="514350" indent="-514350" fontAlgn="base">
              <a:buFont typeface="+mj-lt"/>
              <a:buAutoNum type="arabicPeriod"/>
            </a:pPr>
            <a:r>
              <a:rPr lang="en-US" dirty="0"/>
              <a:t>Align Bottom</a:t>
            </a:r>
          </a:p>
          <a:p>
            <a:pPr marL="514350" indent="-514350" fontAlgn="base">
              <a:buFont typeface="+mj-lt"/>
              <a:buAutoNum type="arabicPeriod"/>
            </a:pPr>
            <a:r>
              <a:rPr lang="en-US" dirty="0"/>
              <a:t>Make Same Width – used for making widgets the same width in Design Surface</a:t>
            </a:r>
          </a:p>
          <a:p>
            <a:pPr marL="514350" indent="-514350" fontAlgn="base">
              <a:buFont typeface="+mj-lt"/>
              <a:buAutoNum type="arabicPeriod"/>
            </a:pPr>
            <a:r>
              <a:rPr lang="en-US" dirty="0"/>
              <a:t>Make Same Height</a:t>
            </a:r>
          </a:p>
          <a:p>
            <a:pPr marL="514350" indent="-514350" fontAlgn="base">
              <a:buFont typeface="+mj-lt"/>
              <a:buAutoNum type="arabicPeriod"/>
            </a:pPr>
            <a:r>
              <a:rPr lang="en-US" dirty="0"/>
              <a:t>Make Same Size – make both height and width the same in the Design Surface</a:t>
            </a:r>
          </a:p>
          <a:p>
            <a:pPr marL="514350" indent="-514350" fontAlgn="base">
              <a:buFont typeface="+mj-lt"/>
              <a:buAutoNum type="arabicPeriod"/>
            </a:pPr>
            <a:r>
              <a:rPr lang="en-US" dirty="0"/>
              <a:t>Undo – used in Design Surface only</a:t>
            </a:r>
          </a:p>
          <a:p>
            <a:pPr marL="514350" indent="-514350" fontAlgn="base">
              <a:buFont typeface="+mj-lt"/>
              <a:buAutoNum type="arabicPeriod"/>
            </a:pPr>
            <a:r>
              <a:rPr lang="en-US" dirty="0"/>
              <a:t>Redo – used in Design Surface </a:t>
            </a:r>
            <a:r>
              <a:rPr lang="en-US" dirty="0" smtClean="0"/>
              <a:t>only</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74" y="914400"/>
            <a:ext cx="81248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0459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792162"/>
          </a:xfrm>
        </p:spPr>
        <p:txBody>
          <a:bodyPr>
            <a:normAutofit fontScale="90000"/>
          </a:bodyPr>
          <a:lstStyle/>
          <a:p>
            <a:r>
              <a:rPr lang="en-US" dirty="0" smtClean="0">
                <a:solidFill>
                  <a:schemeClr val="tx2"/>
                </a:solidFill>
              </a:rPr>
              <a:t>II. Left Section </a:t>
            </a:r>
            <a:r>
              <a:rPr lang="en-US" sz="3100" i="1" dirty="0" smtClean="0">
                <a:solidFill>
                  <a:schemeClr val="tx2"/>
                </a:solidFill>
              </a:rPr>
              <a:t>(</a:t>
            </a:r>
            <a:r>
              <a:rPr lang="en-US" sz="2700" i="1" dirty="0" smtClean="0">
                <a:solidFill>
                  <a:schemeClr val="tx2"/>
                </a:solidFill>
              </a:rPr>
              <a:t>Forms, Palette</a:t>
            </a:r>
            <a:r>
              <a:rPr lang="en-US" sz="3100" i="1" dirty="0" smtClean="0">
                <a:solidFill>
                  <a:schemeClr val="tx2"/>
                </a:solidFill>
              </a:rPr>
              <a:t>, </a:t>
            </a:r>
            <a:r>
              <a:rPr lang="en-US" sz="2700" i="1" dirty="0">
                <a:solidFill>
                  <a:schemeClr val="tx2"/>
                </a:solidFill>
              </a:rPr>
              <a:t>Widget Properties </a:t>
            </a:r>
            <a:r>
              <a:rPr lang="en-US" sz="3100" i="1" dirty="0" smtClean="0">
                <a:solidFill>
                  <a:schemeClr val="tx2"/>
                </a:solidFill>
              </a:rPr>
              <a:t>)</a:t>
            </a:r>
            <a:endParaRPr lang="en-US" sz="3100" i="1" dirty="0">
              <a:solidFill>
                <a:schemeClr val="tx2"/>
              </a:solidFill>
            </a:endParaRPr>
          </a:p>
        </p:txBody>
      </p:sp>
      <p:sp>
        <p:nvSpPr>
          <p:cNvPr id="3" name="Content Placeholder 2"/>
          <p:cNvSpPr>
            <a:spLocks noGrp="1"/>
          </p:cNvSpPr>
          <p:nvPr>
            <p:ph idx="1"/>
          </p:nvPr>
        </p:nvSpPr>
        <p:spPr>
          <a:xfrm>
            <a:off x="457200" y="1219200"/>
            <a:ext cx="8229600" cy="4525963"/>
          </a:xfrm>
        </p:spPr>
        <p:txBody>
          <a:bodyPr>
            <a:normAutofit/>
          </a:bodyPr>
          <a:lstStyle/>
          <a:p>
            <a:r>
              <a:rPr lang="en-US" sz="2400" dirty="0" smtClean="0"/>
              <a:t>Forms:</a:t>
            </a:r>
          </a:p>
          <a:p>
            <a:pPr marL="800100" lvl="2" indent="0">
              <a:buNone/>
            </a:pPr>
            <a:r>
              <a:rPr lang="en-US" sz="1600" dirty="0" smtClean="0"/>
              <a:t>Here you can add pages and questions under them. They can be moved up </a:t>
            </a:r>
            <a:r>
              <a:rPr lang="en-US" sz="1600" dirty="0"/>
              <a:t>and down, copy and paste them in this </a:t>
            </a:r>
            <a:r>
              <a:rPr lang="en-US" sz="1600" dirty="0" smtClean="0"/>
              <a:t>window</a:t>
            </a:r>
          </a:p>
          <a:p>
            <a:pPr marL="800100" lvl="2" indent="0">
              <a:buNone/>
            </a:pPr>
            <a:endParaRPr lang="en-US" sz="1600" dirty="0"/>
          </a:p>
          <a:p>
            <a:pPr fontAlgn="base"/>
            <a:r>
              <a:rPr lang="en-US" sz="2400" dirty="0" smtClean="0"/>
              <a:t>Palette: </a:t>
            </a:r>
          </a:p>
          <a:p>
            <a:pPr marL="857250" lvl="2" indent="0" fontAlgn="base">
              <a:buNone/>
            </a:pPr>
            <a:r>
              <a:rPr lang="en-US" sz="1600" dirty="0" smtClean="0"/>
              <a:t>Brings </a:t>
            </a:r>
            <a:r>
              <a:rPr lang="en-US" sz="1600" dirty="0"/>
              <a:t>up a new left window used for editing your web </a:t>
            </a:r>
            <a:r>
              <a:rPr lang="en-US" sz="1600" dirty="0" smtClean="0"/>
              <a:t>form</a:t>
            </a:r>
          </a:p>
          <a:p>
            <a:pPr marL="857250" lvl="2" indent="0" fontAlgn="base">
              <a:buNone/>
            </a:pPr>
            <a:endParaRPr lang="en-US" sz="1600" dirty="0"/>
          </a:p>
          <a:p>
            <a:pPr fontAlgn="base"/>
            <a:r>
              <a:rPr lang="en-US" sz="2400" dirty="0"/>
              <a:t>Widget Properties </a:t>
            </a:r>
            <a:r>
              <a:rPr lang="en-US" sz="2400" dirty="0" smtClean="0"/>
              <a:t>: </a:t>
            </a:r>
          </a:p>
          <a:p>
            <a:pPr marL="800100" lvl="2" indent="0" fontAlgn="base">
              <a:buNone/>
            </a:pPr>
            <a:r>
              <a:rPr lang="en-US" sz="1600" dirty="0"/>
              <a:t>E</a:t>
            </a:r>
            <a:r>
              <a:rPr lang="en-US" sz="1600" dirty="0" smtClean="0"/>
              <a:t>dit </a:t>
            </a:r>
            <a:r>
              <a:rPr lang="en-US" sz="1600" dirty="0"/>
              <a:t>properties of elements in your web </a:t>
            </a:r>
            <a:r>
              <a:rPr lang="en-US" sz="1600" dirty="0" smtClean="0"/>
              <a:t>form</a:t>
            </a:r>
            <a:endParaRPr lang="en-US" sz="16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7972" y="1981200"/>
            <a:ext cx="2600325"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5832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632</TotalTime>
  <Words>893</Words>
  <Application>Microsoft Office PowerPoint</Application>
  <PresentationFormat>On-screen Show (4:3)</PresentationFormat>
  <Paragraphs>144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OpenXData</vt:lpstr>
      <vt:lpstr>OpenXData</vt:lpstr>
      <vt:lpstr>Basic Functionality</vt:lpstr>
      <vt:lpstr>Forms</vt:lpstr>
      <vt:lpstr>Design a Form</vt:lpstr>
      <vt:lpstr>Parts of the Form Designer</vt:lpstr>
      <vt:lpstr>I. Top Section (Toolbar)</vt:lpstr>
      <vt:lpstr>II. Left Section (Forms, Palette, Widget Properties )</vt:lpstr>
      <vt:lpstr>III. Middle Section</vt:lpstr>
      <vt:lpstr>Property Tab</vt:lpstr>
      <vt:lpstr>Property Tab 1</vt:lpstr>
      <vt:lpstr>Property Tab 1 (Cont.)</vt:lpstr>
      <vt:lpstr>Property Tab 2</vt:lpstr>
      <vt:lpstr>Property Tab 2 (Cont.)</vt:lpstr>
      <vt:lpstr>Property Tab 2 (Cont.)</vt:lpstr>
      <vt:lpstr>Users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openXdata</dc:title>
  <dc:creator>abc</dc:creator>
  <cp:lastModifiedBy>abc</cp:lastModifiedBy>
  <cp:revision>25</cp:revision>
  <dcterms:created xsi:type="dcterms:W3CDTF">2014-11-02T02:22:10Z</dcterms:created>
  <dcterms:modified xsi:type="dcterms:W3CDTF">2014-11-03T09:30:23Z</dcterms:modified>
</cp:coreProperties>
</file>