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35"/>
  </p:notesMasterIdLst>
  <p:sldIdLst>
    <p:sldId id="256" r:id="rId2"/>
    <p:sldId id="295" r:id="rId3"/>
    <p:sldId id="288" r:id="rId4"/>
    <p:sldId id="258" r:id="rId5"/>
    <p:sldId id="294" r:id="rId6"/>
    <p:sldId id="259" r:id="rId7"/>
    <p:sldId id="260" r:id="rId8"/>
    <p:sldId id="279" r:id="rId9"/>
    <p:sldId id="310" r:id="rId10"/>
    <p:sldId id="265" r:id="rId11"/>
    <p:sldId id="266" r:id="rId12"/>
    <p:sldId id="283" r:id="rId13"/>
    <p:sldId id="284" r:id="rId14"/>
    <p:sldId id="311" r:id="rId15"/>
    <p:sldId id="300" r:id="rId16"/>
    <p:sldId id="287" r:id="rId17"/>
    <p:sldId id="272" r:id="rId18"/>
    <p:sldId id="299" r:id="rId19"/>
    <p:sldId id="297" r:id="rId20"/>
    <p:sldId id="298" r:id="rId21"/>
    <p:sldId id="293" r:id="rId22"/>
    <p:sldId id="301" r:id="rId23"/>
    <p:sldId id="304" r:id="rId24"/>
    <p:sldId id="302" r:id="rId25"/>
    <p:sldId id="308" r:id="rId26"/>
    <p:sldId id="286" r:id="rId27"/>
    <p:sldId id="309" r:id="rId28"/>
    <p:sldId id="292" r:id="rId29"/>
    <p:sldId id="289" r:id="rId30"/>
    <p:sldId id="277" r:id="rId31"/>
    <p:sldId id="276" r:id="rId32"/>
    <p:sldId id="278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629DD1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ay%20Prakash\Workspace\trivia\Data\IMDb\anotherSelected5k\MORE_DATA\train_data_more_mov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c\Dropbox\IJCAI_Paper%20(1)\recall%20cur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minar&amp;Dissertation\expt\results_C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minar&amp;Dissertation\expt\results_C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minar&amp;Dissertation\expt\results_C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minar&amp;Dissertation\expt\results_C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minar&amp;Dissertation\expt\results_C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minar&amp;Dissertation\expt\results_C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c\Dropbox\IJCAI_Paper%20(1)\recall%20curv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[train_data_more_movies.xlsx]Sheet2!$K$2:$K$12</c:f>
              <c:strCache>
                <c:ptCount val="11"/>
                <c:pt idx="0">
                  <c:v>1</c:v>
                </c:pt>
                <c:pt idx="1">
                  <c:v>[0.9-1)</c:v>
                </c:pt>
                <c:pt idx="2">
                  <c:v>[0.8-0.9)</c:v>
                </c:pt>
                <c:pt idx="3">
                  <c:v>[0.7-0.8)</c:v>
                </c:pt>
                <c:pt idx="4">
                  <c:v>[0.6-0.7)</c:v>
                </c:pt>
                <c:pt idx="5">
                  <c:v>[0.5-0.6)</c:v>
                </c:pt>
                <c:pt idx="6">
                  <c:v>[0.4-0.5)</c:v>
                </c:pt>
                <c:pt idx="7">
                  <c:v>[0.3-0.4)</c:v>
                </c:pt>
                <c:pt idx="8">
                  <c:v>[0.2-0.3)</c:v>
                </c:pt>
                <c:pt idx="9">
                  <c:v>[0.1-0.2)</c:v>
                </c:pt>
                <c:pt idx="10">
                  <c:v>[0-0.1)</c:v>
                </c:pt>
              </c:strCache>
            </c:strRef>
          </c:cat>
          <c:val>
            <c:numRef>
              <c:f>[train_data_more_movies.xlsx]Sheet2!$L$2:$L$12</c:f>
              <c:numCache>
                <c:formatCode>General</c:formatCode>
                <c:ptCount val="11"/>
                <c:pt idx="0">
                  <c:v>39.56</c:v>
                </c:pt>
                <c:pt idx="1">
                  <c:v>30.33</c:v>
                </c:pt>
                <c:pt idx="2">
                  <c:v>17.079999999999998</c:v>
                </c:pt>
                <c:pt idx="3">
                  <c:v>4.88</c:v>
                </c:pt>
                <c:pt idx="4">
                  <c:v>3.57</c:v>
                </c:pt>
                <c:pt idx="5">
                  <c:v>1.74</c:v>
                </c:pt>
                <c:pt idx="6">
                  <c:v>1.06</c:v>
                </c:pt>
                <c:pt idx="7">
                  <c:v>0.65</c:v>
                </c:pt>
                <c:pt idx="8">
                  <c:v>0.6</c:v>
                </c:pt>
                <c:pt idx="9">
                  <c:v>0.33</c:v>
                </c:pt>
                <c:pt idx="10">
                  <c:v>0.21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726787648"/>
        <c:axId val="-726780576"/>
        <c:axId val="0"/>
      </c:bar3DChart>
      <c:catAx>
        <c:axId val="-72678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Likeness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80576"/>
        <c:crosses val="autoZero"/>
        <c:auto val="1"/>
        <c:lblAlgn val="ctr"/>
        <c:lblOffset val="100"/>
        <c:noMultiLvlLbl val="0"/>
      </c:catAx>
      <c:valAx>
        <c:axId val="-72678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%age</a:t>
                </a:r>
                <a:r>
                  <a:rPr lang="en-IN" sz="1200" baseline="0"/>
                  <a:t> Coverage</a:t>
                </a:r>
                <a:endParaRPr lang="en-IN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8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71338005689744"/>
          <c:y val="0.11168256048816341"/>
          <c:w val="0.81375432866987907"/>
          <c:h val="0.62065095242591373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Sheet3!$B$1</c:f>
              <c:strCache>
                <c:ptCount val="1"/>
                <c:pt idx="0">
                  <c:v>Count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4 (Very Interesting)</c:v>
                </c:pt>
                <c:pt idx="1">
                  <c:v>3 (Interesting)</c:v>
                </c:pt>
                <c:pt idx="2">
                  <c:v>2 (Ambiguous)</c:v>
                </c:pt>
                <c:pt idx="3">
                  <c:v>1 (Boring)</c:v>
                </c:pt>
                <c:pt idx="4">
                  <c:v>0 (Very Boring)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5"/>
                <c:pt idx="0">
                  <c:v>706</c:v>
                </c:pt>
                <c:pt idx="1">
                  <c:v>1091</c:v>
                </c:pt>
                <c:pt idx="2">
                  <c:v>2880</c:v>
                </c:pt>
                <c:pt idx="3">
                  <c:v>945</c:v>
                </c:pt>
                <c:pt idx="4">
                  <c:v>541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26780032"/>
        <c:axId val="-7267920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Sheet3!$A$1</c15:sqref>
                        </c15:formulaRef>
                      </c:ext>
                    </c:extLst>
                    <c:strCache>
                      <c:ptCount val="1"/>
                      <c:pt idx="0">
                        <c:v>Grade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Sheet3!$A$2:$A$6</c15:sqref>
                        </c15:formulaRef>
                      </c:ext>
                    </c:extLst>
                    <c:strCache>
                      <c:ptCount val="5"/>
                      <c:pt idx="0">
                        <c:v>4 (Very Interesting)</c:v>
                      </c:pt>
                      <c:pt idx="1">
                        <c:v>3 (Interesting)</c:v>
                      </c:pt>
                      <c:pt idx="2">
                        <c:v>2 (Ambiguous)</c:v>
                      </c:pt>
                      <c:pt idx="3">
                        <c:v>1 (Boring)</c:v>
                      </c:pt>
                      <c:pt idx="4">
                        <c:v>0 (Very Boring)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Sheet3!$A$2:$A$6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72678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Trivia Grade</a:t>
                </a:r>
              </a:p>
            </c:rich>
          </c:tx>
          <c:layout>
            <c:manualLayout>
              <c:xMode val="edge"/>
              <c:yMode val="edge"/>
              <c:x val="0.48620069090628376"/>
              <c:y val="0.91144379591563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92000"/>
        <c:crosses val="autoZero"/>
        <c:auto val="1"/>
        <c:lblAlgn val="ctr"/>
        <c:lblOffset val="100"/>
        <c:noMultiLvlLbl val="0"/>
      </c:catAx>
      <c:valAx>
        <c:axId val="-72679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8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results!$I$60</c:f>
              <c:strCache>
                <c:ptCount val="1"/>
                <c:pt idx="0">
                  <c:v>NDCG@10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results!$H$61:$H$66</c:f>
              <c:strCache>
                <c:ptCount val="6"/>
                <c:pt idx="0">
                  <c:v>Unigram (U)</c:v>
                </c:pt>
                <c:pt idx="1">
                  <c:v>Linguistic (L)</c:v>
                </c:pt>
                <c:pt idx="2">
                  <c:v>Entity Features (E)</c:v>
                </c:pt>
                <c:pt idx="3">
                  <c:v>U + L</c:v>
                </c:pt>
                <c:pt idx="4">
                  <c:v>U + E</c:v>
                </c:pt>
                <c:pt idx="5">
                  <c:v>WTM (U + L + E)</c:v>
                </c:pt>
              </c:strCache>
            </c:strRef>
          </c:cat>
          <c:val>
            <c:numRef>
              <c:f>results!$I$61:$I$66</c:f>
              <c:numCache>
                <c:formatCode>General</c:formatCode>
                <c:ptCount val="6"/>
                <c:pt idx="0">
                  <c:v>0.93400000000000005</c:v>
                </c:pt>
                <c:pt idx="1">
                  <c:v>0.91900000000000004</c:v>
                </c:pt>
                <c:pt idx="2">
                  <c:v>0.92900000000000005</c:v>
                </c:pt>
                <c:pt idx="3">
                  <c:v>0.94189999999999996</c:v>
                </c:pt>
                <c:pt idx="4">
                  <c:v>0.94399999999999995</c:v>
                </c:pt>
                <c:pt idx="5">
                  <c:v>0.95099999999999996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26789824"/>
        <c:axId val="-726790912"/>
      </c:barChart>
      <c:catAx>
        <c:axId val="-72678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 smtClean="0"/>
                  <a:t>Feature Group</a:t>
                </a:r>
                <a:endParaRPr lang="en-US" sz="15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90912"/>
        <c:crosses val="autoZero"/>
        <c:auto val="1"/>
        <c:lblAlgn val="ctr"/>
        <c:lblOffset val="100"/>
        <c:noMultiLvlLbl val="0"/>
      </c:catAx>
      <c:valAx>
        <c:axId val="-72679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 smtClean="0"/>
                  <a:t>NDCG@10</a:t>
                </a:r>
                <a:endParaRPr lang="en-US" sz="15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8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'multi p'!$B$13</c:f>
              <c:strCache>
                <c:ptCount val="1"/>
                <c:pt idx="0">
                  <c:v>P@10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'multi p'!$C$12:$I$12</c:f>
              <c:strCache>
                <c:ptCount val="7"/>
                <c:pt idx="0">
                  <c:v>Random</c:v>
                </c:pt>
                <c:pt idx="1">
                  <c:v>CS + Random</c:v>
                </c:pt>
                <c:pt idx="2">
                  <c:v>CS + supPOS(Worst)</c:v>
                </c:pt>
                <c:pt idx="3">
                  <c:v>CS + supPOS(Rand)</c:v>
                </c:pt>
                <c:pt idx="4">
                  <c:v>CS + supPOS(Best)</c:v>
                </c:pt>
                <c:pt idx="5">
                  <c:v>CS + WTM (U)</c:v>
                </c:pt>
                <c:pt idx="6">
                  <c:v>CS + WTM (U+L+E)</c:v>
                </c:pt>
              </c:strCache>
            </c:strRef>
          </c:cat>
          <c:val>
            <c:numRef>
              <c:f>'multi p'!$C$13:$I$13</c:f>
              <c:numCache>
                <c:formatCode>General</c:formatCode>
                <c:ptCount val="7"/>
                <c:pt idx="0">
                  <c:v>0.25</c:v>
                </c:pt>
                <c:pt idx="1">
                  <c:v>0.3</c:v>
                </c:pt>
                <c:pt idx="2">
                  <c:v>0.32</c:v>
                </c:pt>
                <c:pt idx="3">
                  <c:v>0.33</c:v>
                </c:pt>
                <c:pt idx="4">
                  <c:v>0.34</c:v>
                </c:pt>
                <c:pt idx="5">
                  <c:v>0.34</c:v>
                </c:pt>
                <c:pt idx="6">
                  <c:v>0.45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726789280"/>
        <c:axId val="-726784928"/>
      </c:lineChart>
      <c:catAx>
        <c:axId val="-72678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Model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84928"/>
        <c:crosses val="autoZero"/>
        <c:auto val="1"/>
        <c:lblAlgn val="ctr"/>
        <c:lblOffset val="100"/>
        <c:noMultiLvlLbl val="0"/>
      </c:catAx>
      <c:valAx>
        <c:axId val="-72678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P@10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8928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'multi p'!$B$13</c:f>
              <c:strCache>
                <c:ptCount val="1"/>
                <c:pt idx="0">
                  <c:v>P@10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'multi p'!$C$12:$I$12</c:f>
              <c:strCache>
                <c:ptCount val="7"/>
                <c:pt idx="0">
                  <c:v>Random</c:v>
                </c:pt>
                <c:pt idx="1">
                  <c:v>CS + Random</c:v>
                </c:pt>
                <c:pt idx="2">
                  <c:v>CS + supPOS(Worst)</c:v>
                </c:pt>
                <c:pt idx="3">
                  <c:v>CS + supPOS(Rand)</c:v>
                </c:pt>
                <c:pt idx="4">
                  <c:v>CS + supPOS(Best)</c:v>
                </c:pt>
                <c:pt idx="5">
                  <c:v>CS + WTM (U)</c:v>
                </c:pt>
                <c:pt idx="6">
                  <c:v>CS + WTM (U+L+E)</c:v>
                </c:pt>
              </c:strCache>
            </c:strRef>
          </c:cat>
          <c:val>
            <c:numRef>
              <c:f>'multi p'!$C$13:$I$13</c:f>
              <c:numCache>
                <c:formatCode>General</c:formatCode>
                <c:ptCount val="7"/>
                <c:pt idx="0">
                  <c:v>0.25</c:v>
                </c:pt>
                <c:pt idx="1">
                  <c:v>0.3</c:v>
                </c:pt>
                <c:pt idx="2">
                  <c:v>0.32</c:v>
                </c:pt>
                <c:pt idx="3">
                  <c:v>0.33</c:v>
                </c:pt>
                <c:pt idx="4">
                  <c:v>0.34</c:v>
                </c:pt>
                <c:pt idx="5">
                  <c:v>0.34</c:v>
                </c:pt>
                <c:pt idx="6">
                  <c:v>0.45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726781664"/>
        <c:axId val="-726781120"/>
      </c:lineChart>
      <c:catAx>
        <c:axId val="-726781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Model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81120"/>
        <c:crosses val="autoZero"/>
        <c:auto val="1"/>
        <c:lblAlgn val="ctr"/>
        <c:lblOffset val="100"/>
        <c:noMultiLvlLbl val="0"/>
      </c:catAx>
      <c:valAx>
        <c:axId val="-72678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P@10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678166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'multi p'!$B$13</c:f>
              <c:strCache>
                <c:ptCount val="1"/>
                <c:pt idx="0">
                  <c:v>P@10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'multi p'!$C$12:$I$12</c:f>
              <c:strCache>
                <c:ptCount val="7"/>
                <c:pt idx="0">
                  <c:v>Random</c:v>
                </c:pt>
                <c:pt idx="1">
                  <c:v>CS + Random</c:v>
                </c:pt>
                <c:pt idx="2">
                  <c:v>CS + supPOS(Worst)</c:v>
                </c:pt>
                <c:pt idx="3">
                  <c:v>CS + supPOS(Rand)</c:v>
                </c:pt>
                <c:pt idx="4">
                  <c:v>CS + supPOS(Best)</c:v>
                </c:pt>
                <c:pt idx="5">
                  <c:v>CS + WTM (U)</c:v>
                </c:pt>
                <c:pt idx="6">
                  <c:v>CS + WTM (U+L+E)</c:v>
                </c:pt>
              </c:strCache>
            </c:strRef>
          </c:cat>
          <c:val>
            <c:numRef>
              <c:f>'multi p'!$C$13:$I$13</c:f>
              <c:numCache>
                <c:formatCode>General</c:formatCode>
                <c:ptCount val="7"/>
                <c:pt idx="0">
                  <c:v>0.25</c:v>
                </c:pt>
                <c:pt idx="1">
                  <c:v>0.3</c:v>
                </c:pt>
                <c:pt idx="2">
                  <c:v>0.32</c:v>
                </c:pt>
                <c:pt idx="3">
                  <c:v>0.33</c:v>
                </c:pt>
                <c:pt idx="4">
                  <c:v>0.34</c:v>
                </c:pt>
                <c:pt idx="5">
                  <c:v>0.34</c:v>
                </c:pt>
                <c:pt idx="6">
                  <c:v>0.45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717315744"/>
        <c:axId val="-717323904"/>
      </c:lineChart>
      <c:catAx>
        <c:axId val="-717315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Model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7323904"/>
        <c:crosses val="autoZero"/>
        <c:auto val="1"/>
        <c:lblAlgn val="ctr"/>
        <c:lblOffset val="100"/>
        <c:noMultiLvlLbl val="0"/>
      </c:catAx>
      <c:valAx>
        <c:axId val="-71732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P@10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731574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'multi p'!$B$13</c:f>
              <c:strCache>
                <c:ptCount val="1"/>
                <c:pt idx="0">
                  <c:v>P@10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'multi p'!$C$12:$I$12</c:f>
              <c:strCache>
                <c:ptCount val="7"/>
                <c:pt idx="0">
                  <c:v>Random</c:v>
                </c:pt>
                <c:pt idx="1">
                  <c:v>CS + Random</c:v>
                </c:pt>
                <c:pt idx="2">
                  <c:v>CS + supPOS(Worst)</c:v>
                </c:pt>
                <c:pt idx="3">
                  <c:v>CS + supPOS(Rand)</c:v>
                </c:pt>
                <c:pt idx="4">
                  <c:v>CS + supPOS(Best)</c:v>
                </c:pt>
                <c:pt idx="5">
                  <c:v>CS + WTM (U)</c:v>
                </c:pt>
                <c:pt idx="6">
                  <c:v>CS + WTM (U+L+E)</c:v>
                </c:pt>
              </c:strCache>
            </c:strRef>
          </c:cat>
          <c:val>
            <c:numRef>
              <c:f>'multi p'!$C$13:$I$13</c:f>
              <c:numCache>
                <c:formatCode>General</c:formatCode>
                <c:ptCount val="7"/>
                <c:pt idx="0">
                  <c:v>0.25</c:v>
                </c:pt>
                <c:pt idx="1">
                  <c:v>0.3</c:v>
                </c:pt>
                <c:pt idx="2">
                  <c:v>0.32</c:v>
                </c:pt>
                <c:pt idx="3">
                  <c:v>0.33</c:v>
                </c:pt>
                <c:pt idx="4">
                  <c:v>0.34</c:v>
                </c:pt>
                <c:pt idx="5">
                  <c:v>0.34</c:v>
                </c:pt>
                <c:pt idx="6">
                  <c:v>0.45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717314112"/>
        <c:axId val="-717317376"/>
      </c:lineChart>
      <c:catAx>
        <c:axId val="-717314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Model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7317376"/>
        <c:crosses val="autoZero"/>
        <c:auto val="1"/>
        <c:lblAlgn val="ctr"/>
        <c:lblOffset val="100"/>
        <c:noMultiLvlLbl val="0"/>
      </c:catAx>
      <c:valAx>
        <c:axId val="-71731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P@10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731411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'multi p'!$B$13</c:f>
              <c:strCache>
                <c:ptCount val="1"/>
                <c:pt idx="0">
                  <c:v>P@10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'multi p'!$C$12:$I$12</c:f>
              <c:strCache>
                <c:ptCount val="7"/>
                <c:pt idx="0">
                  <c:v>Random</c:v>
                </c:pt>
                <c:pt idx="1">
                  <c:v>CS + Random</c:v>
                </c:pt>
                <c:pt idx="2">
                  <c:v>CS + supPOS(Worst)</c:v>
                </c:pt>
                <c:pt idx="3">
                  <c:v>CS + supPOS(Rand)</c:v>
                </c:pt>
                <c:pt idx="4">
                  <c:v>CS + supPOS(Best)</c:v>
                </c:pt>
                <c:pt idx="5">
                  <c:v>CS + WTM (U)</c:v>
                </c:pt>
                <c:pt idx="6">
                  <c:v>CS + WTM (U+L+E)</c:v>
                </c:pt>
              </c:strCache>
            </c:strRef>
          </c:cat>
          <c:val>
            <c:numRef>
              <c:f>'multi p'!$C$13:$I$13</c:f>
              <c:numCache>
                <c:formatCode>General</c:formatCode>
                <c:ptCount val="7"/>
                <c:pt idx="0">
                  <c:v>0.25</c:v>
                </c:pt>
                <c:pt idx="1">
                  <c:v>0.3</c:v>
                </c:pt>
                <c:pt idx="2">
                  <c:v>0.32</c:v>
                </c:pt>
                <c:pt idx="3">
                  <c:v>0.33</c:v>
                </c:pt>
                <c:pt idx="4">
                  <c:v>0.34</c:v>
                </c:pt>
                <c:pt idx="5">
                  <c:v>0.34</c:v>
                </c:pt>
                <c:pt idx="6">
                  <c:v>0.45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717316832"/>
        <c:axId val="-717316288"/>
      </c:lineChart>
      <c:catAx>
        <c:axId val="-71731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Model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7316288"/>
        <c:crosses val="autoZero"/>
        <c:auto val="1"/>
        <c:lblAlgn val="ctr"/>
        <c:lblOffset val="100"/>
        <c:noMultiLvlLbl val="0"/>
      </c:catAx>
      <c:valAx>
        <c:axId val="-71731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dirty="0" smtClean="0"/>
                  <a:t>P@10</a:t>
                </a:r>
                <a:endParaRPr lang="en-US" sz="13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731683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SuperPOS (Best Case)</c:v>
                </c:pt>
              </c:strCache>
            </c:strRef>
          </c:tx>
          <c:spPr>
            <a:ln w="19050" cap="rnd" cmpd="sng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triangle"/>
            <c:size val="4"/>
            <c:spPr>
              <a:noFill/>
              <a:ln w="127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8.4027823022388226</c:v>
                </c:pt>
                <c:pt idx="1">
                  <c:v>13.567206761340392</c:v>
                </c:pt>
                <c:pt idx="2">
                  <c:v>16.680349169159907</c:v>
                </c:pt>
                <c:pt idx="3">
                  <c:v>18.326100272631603</c:v>
                </c:pt>
                <c:pt idx="4">
                  <c:v>19.517305921557838</c:v>
                </c:pt>
                <c:pt idx="5">
                  <c:v>20.226631318383234</c:v>
                </c:pt>
                <c:pt idx="6">
                  <c:v>20.544091635843557</c:v>
                </c:pt>
                <c:pt idx="7">
                  <c:v>20.861551953303874</c:v>
                </c:pt>
                <c:pt idx="8">
                  <c:v>21.17901227076419</c:v>
                </c:pt>
                <c:pt idx="9">
                  <c:v>21.357583699335617</c:v>
                </c:pt>
                <c:pt idx="10">
                  <c:v>21.536155127907044</c:v>
                </c:pt>
                <c:pt idx="11">
                  <c:v>21.714726556478471</c:v>
                </c:pt>
                <c:pt idx="12">
                  <c:v>21.714726556478471</c:v>
                </c:pt>
                <c:pt idx="13">
                  <c:v>21.714726556478471</c:v>
                </c:pt>
                <c:pt idx="14">
                  <c:v>21.714726556478471</c:v>
                </c:pt>
                <c:pt idx="15">
                  <c:v>21.714726556478471</c:v>
                </c:pt>
                <c:pt idx="16">
                  <c:v>21.714726556478471</c:v>
                </c:pt>
                <c:pt idx="17">
                  <c:v>21.714726556478471</c:v>
                </c:pt>
                <c:pt idx="18">
                  <c:v>21.714726556478471</c:v>
                </c:pt>
                <c:pt idx="19">
                  <c:v>21.714726556478471</c:v>
                </c:pt>
                <c:pt idx="20">
                  <c:v>21.714726556478471</c:v>
                </c:pt>
                <c:pt idx="21">
                  <c:v>21.714726556478471</c:v>
                </c:pt>
                <c:pt idx="22">
                  <c:v>21.714726556478471</c:v>
                </c:pt>
                <c:pt idx="23">
                  <c:v>21.714726556478471</c:v>
                </c:pt>
                <c:pt idx="24">
                  <c:v>21.714726556478471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WTM</c:v>
                </c:pt>
              </c:strCache>
            </c:strRef>
          </c:tx>
          <c:spPr>
            <a:ln w="19050" cap="rnd">
              <a:solidFill>
                <a:srgbClr val="007E39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007E39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Sheet1!$C$2:$C$26</c:f>
              <c:numCache>
                <c:formatCode>General</c:formatCode>
                <c:ptCount val="25"/>
                <c:pt idx="0">
                  <c:v>4.363099762556284</c:v>
                </c:pt>
                <c:pt idx="1">
                  <c:v>9.9983832237668526</c:v>
                </c:pt>
                <c:pt idx="2">
                  <c:v>16.010788541878693</c:v>
                </c:pt>
                <c:pt idx="3">
                  <c:v>20.884114189660867</c:v>
                </c:pt>
                <c:pt idx="4">
                  <c:v>25.241566821570018</c:v>
                </c:pt>
                <c:pt idx="5">
                  <c:v>28.540044727225034</c:v>
                </c:pt>
                <c:pt idx="6">
                  <c:v>30.513579193966017</c:v>
                </c:pt>
                <c:pt idx="7">
                  <c:v>33.351610239717658</c:v>
                </c:pt>
                <c:pt idx="8">
                  <c:v>36.808951509558923</c:v>
                </c:pt>
                <c:pt idx="9">
                  <c:v>39.251045194859138</c:v>
                </c:pt>
                <c:pt idx="10">
                  <c:v>40.257989639303574</c:v>
                </c:pt>
                <c:pt idx="11">
                  <c:v>42.280735276019797</c:v>
                </c:pt>
                <c:pt idx="12">
                  <c:v>43.284336897827949</c:v>
                </c:pt>
                <c:pt idx="13">
                  <c:v>46.935673750091908</c:v>
                </c:pt>
                <c:pt idx="14">
                  <c:v>50.085666118834268</c:v>
                </c:pt>
                <c:pt idx="15">
                  <c:v>51.658816212204947</c:v>
                </c:pt>
                <c:pt idx="16">
                  <c:v>51.815066212204954</c:v>
                </c:pt>
                <c:pt idx="17">
                  <c:v>52.868059379168699</c:v>
                </c:pt>
                <c:pt idx="18">
                  <c:v>53.842952541561864</c:v>
                </c:pt>
                <c:pt idx="19">
                  <c:v>54.693646986006314</c:v>
                </c:pt>
                <c:pt idx="20">
                  <c:v>56.493167930747859</c:v>
                </c:pt>
                <c:pt idx="21">
                  <c:v>58.433381516182038</c:v>
                </c:pt>
                <c:pt idx="22">
                  <c:v>59.361637288187808</c:v>
                </c:pt>
                <c:pt idx="23">
                  <c:v>61.258380455151574</c:v>
                </c:pt>
                <c:pt idx="24">
                  <c:v>62.576264980756669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prstDash val="solid"/>
              <a:round/>
            </a:ln>
            <a:effectLst/>
          </c:spPr>
          <c:marker>
            <c:symbol val="x"/>
            <c:size val="4"/>
            <c:spPr>
              <a:noFill/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Sheet1!$D$2:$D$26</c:f>
              <c:numCache>
                <c:formatCode>General</c:formatCode>
                <c:ptCount val="25"/>
                <c:pt idx="0">
                  <c:v>1.2267412288052122</c:v>
                </c:pt>
                <c:pt idx="1">
                  <c:v>2.2115256978143893</c:v>
                </c:pt>
                <c:pt idx="2">
                  <c:v>3.2730592163558656</c:v>
                </c:pt>
                <c:pt idx="3">
                  <c:v>5.8538196367211937</c:v>
                </c:pt>
                <c:pt idx="4">
                  <c:v>6.8538196367211954</c:v>
                </c:pt>
                <c:pt idx="5">
                  <c:v>9.9072918649312864</c:v>
                </c:pt>
                <c:pt idx="6">
                  <c:v>11.005637060837461</c:v>
                </c:pt>
                <c:pt idx="7">
                  <c:v>12.005637060837463</c:v>
                </c:pt>
                <c:pt idx="8">
                  <c:v>13.927067397792911</c:v>
                </c:pt>
                <c:pt idx="9">
                  <c:v>14.166393881811176</c:v>
                </c:pt>
                <c:pt idx="10">
                  <c:v>15.714485698461772</c:v>
                </c:pt>
                <c:pt idx="11">
                  <c:v>17.108266205244433</c:v>
                </c:pt>
                <c:pt idx="12">
                  <c:v>17.490043565311268</c:v>
                </c:pt>
                <c:pt idx="13">
                  <c:v>18.54909463744843</c:v>
                </c:pt>
                <c:pt idx="14">
                  <c:v>19.16710439999968</c:v>
                </c:pt>
                <c:pt idx="15">
                  <c:v>21.13999188832835</c:v>
                </c:pt>
                <c:pt idx="16">
                  <c:v>21.989437419965657</c:v>
                </c:pt>
                <c:pt idx="17">
                  <c:v>23.763871627733199</c:v>
                </c:pt>
                <c:pt idx="18">
                  <c:v>25.760038857419808</c:v>
                </c:pt>
                <c:pt idx="19">
                  <c:v>26.248820908701866</c:v>
                </c:pt>
                <c:pt idx="20">
                  <c:v>27.284811284297149</c:v>
                </c:pt>
                <c:pt idx="21">
                  <c:v>29.139139554066588</c:v>
                </c:pt>
                <c:pt idx="22">
                  <c:v>29.670608085535122</c:v>
                </c:pt>
                <c:pt idx="23">
                  <c:v>30.432271029389845</c:v>
                </c:pt>
                <c:pt idx="24">
                  <c:v>31.355630750871637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17327712"/>
        <c:axId val="-717325536"/>
      </c:scatterChart>
      <c:valAx>
        <c:axId val="-717327712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/>
                  <a:t>Rank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7325536"/>
        <c:crosses val="autoZero"/>
        <c:crossBetween val="midCat"/>
      </c:valAx>
      <c:valAx>
        <c:axId val="-71732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500" baseline="0"/>
                  <a:t>% 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17327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79E16-7186-45F1-B0C1-89E8F8271151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43CF0-DBFD-45E5-BE18-2CAF816B8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43CF0-DBFD-45E5-BE18-2CAF816B82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43CF0-DBFD-45E5-BE18-2CAF816B82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43CF0-DBFD-45E5-BE18-2CAF816B82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43CF0-DBFD-45E5-BE18-2CAF816B82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2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4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6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5D1E8D-1CDE-4822-BFB3-5ED7B0EDCCFF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D7DCDC-DEF2-4071-8F5F-DDCAF728BE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996287"/>
            <a:ext cx="10058400" cy="163773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Mining Interesting Trivia for Entities from Wikipedia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138224" y="3985146"/>
            <a:ext cx="198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Supervised By: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279204" y="3985147"/>
            <a:ext cx="1876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Presented By: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38224" y="4433163"/>
            <a:ext cx="2591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Dr. Dhaval Patel,</a:t>
            </a:r>
          </a:p>
          <a:p>
            <a:r>
              <a:rPr lang="en-US" sz="2400" dirty="0" smtClean="0"/>
              <a:t>Assistant Professor,</a:t>
            </a:r>
          </a:p>
          <a:p>
            <a:r>
              <a:rPr lang="en-US" sz="2400" dirty="0" smtClean="0"/>
              <a:t>IIT </a:t>
            </a:r>
            <a:r>
              <a:rPr lang="en-US" sz="2400" dirty="0" err="1" smtClean="0"/>
              <a:t>Roorkee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21626" y="4433162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Abhay Prakash,</a:t>
            </a:r>
          </a:p>
          <a:p>
            <a:pPr algn="r"/>
            <a:r>
              <a:rPr lang="en-US" sz="2400" dirty="0" err="1" smtClean="0"/>
              <a:t>En</a:t>
            </a:r>
            <a:r>
              <a:rPr lang="en-US" sz="2400" dirty="0" smtClean="0"/>
              <a:t>. No. - 10211002,</a:t>
            </a:r>
          </a:p>
          <a:p>
            <a:pPr algn="r"/>
            <a:r>
              <a:rPr lang="en-US" sz="2400" dirty="0" smtClean="0"/>
              <a:t>IIT </a:t>
            </a:r>
            <a:r>
              <a:rPr lang="en-US" sz="2400" dirty="0" err="1" smtClean="0"/>
              <a:t>Roorkee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1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smtClean="0"/>
              <a:t>Unigram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Basic Technique in Text Mining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</a:t>
            </a:r>
            <a:r>
              <a:rPr lang="en-US" sz="2200" b="1" dirty="0"/>
              <a:t>Each word(unigram) as a feature column, its TF-IDF as feature </a:t>
            </a:r>
            <a:r>
              <a:rPr lang="en-US" sz="2200" b="1" dirty="0" smtClean="0"/>
              <a:t>value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/>
              <a:t> </a:t>
            </a:r>
            <a:r>
              <a:rPr lang="en-US" sz="2200" b="1" dirty="0" smtClean="0"/>
              <a:t>Pre-processing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Stop word removal, Case conversion, Stemming and Punctuation removal 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Why this Feature?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Try </a:t>
            </a:r>
            <a:r>
              <a:rPr lang="en-US" sz="1900" dirty="0"/>
              <a:t>to identify </a:t>
            </a:r>
            <a:r>
              <a:rPr lang="en-US" sz="1900" dirty="0" smtClean="0"/>
              <a:t>imp. </a:t>
            </a:r>
            <a:r>
              <a:rPr lang="en-US" sz="1900" dirty="0"/>
              <a:t>words which make the trivia </a:t>
            </a:r>
            <a:r>
              <a:rPr lang="en-US" sz="1900" dirty="0" smtClean="0"/>
              <a:t>interesting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Prominent emerged words - </a:t>
            </a:r>
            <a:r>
              <a:rPr lang="en-US" sz="1900" i="1" dirty="0" smtClean="0"/>
              <a:t>“stunt”, “award”, “improvise.”</a:t>
            </a:r>
            <a:endParaRPr lang="en-US" sz="1900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/>
              <a:t>e.g. </a:t>
            </a:r>
            <a:r>
              <a:rPr lang="en-US" sz="1900" i="1" dirty="0" smtClean="0"/>
              <a:t>“Tom </a:t>
            </a:r>
            <a:r>
              <a:rPr lang="en-US" sz="1900" i="1" dirty="0"/>
              <a:t>Cruise did all of his own </a:t>
            </a:r>
            <a:r>
              <a:rPr lang="en-US" sz="1900" i="1" u="sng" dirty="0"/>
              <a:t>stunt</a:t>
            </a:r>
            <a:r>
              <a:rPr lang="en-US" sz="1900" i="1" dirty="0"/>
              <a:t> driving</a:t>
            </a:r>
            <a:r>
              <a:rPr lang="en-US" sz="1900" i="1" dirty="0" smtClean="0"/>
              <a:t>.” </a:t>
            </a:r>
            <a:r>
              <a:rPr lang="en-US" sz="1900" dirty="0" smtClean="0"/>
              <a:t>[Movie: </a:t>
            </a:r>
            <a:r>
              <a:rPr lang="en-US" sz="1900" i="1" dirty="0" smtClean="0"/>
              <a:t>Jack Reacher (2012)</a:t>
            </a:r>
            <a:r>
              <a:rPr lang="en-US" sz="1900" dirty="0" smtClean="0"/>
              <a:t>]</a:t>
            </a:r>
            <a:endParaRPr lang="en-US" sz="19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5" name="TextBox 4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9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smtClean="0"/>
              <a:t>Linguistic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Presence of Superlative Words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Words like “best”, “longest”, “first”</a:t>
            </a:r>
            <a:r>
              <a:rPr lang="en-US" sz="1900" i="1" dirty="0" smtClean="0"/>
              <a:t> </a:t>
            </a:r>
            <a:r>
              <a:rPr lang="en-US" sz="1900" dirty="0" smtClean="0"/>
              <a:t>etc.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Shows the extremeness (uniqueness)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Identified by Part of Speech(POS) Tags:</a:t>
            </a:r>
            <a:r>
              <a:rPr lang="en-US" sz="1900" i="1" dirty="0" smtClean="0"/>
              <a:t> </a:t>
            </a:r>
            <a:r>
              <a:rPr lang="en-US" sz="1900" dirty="0" smtClean="0"/>
              <a:t>superlative adjective (JJS) and superlative adverbs (RBS)</a:t>
            </a:r>
            <a:r>
              <a:rPr lang="en-US" sz="1500" i="1" dirty="0" smtClean="0"/>
              <a:t> </a:t>
            </a:r>
            <a:endParaRPr lang="en-US" dirty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E.g</a:t>
            </a:r>
            <a:r>
              <a:rPr lang="en-US" sz="1900" dirty="0"/>
              <a:t>. </a:t>
            </a:r>
            <a:r>
              <a:rPr lang="en-US" sz="1900" i="1" dirty="0"/>
              <a:t>“The </a:t>
            </a:r>
            <a:r>
              <a:rPr lang="en-US" sz="1900" i="1" u="sng" dirty="0">
                <a:solidFill>
                  <a:srgbClr val="FF0000"/>
                </a:solidFill>
              </a:rPr>
              <a:t>longest</a:t>
            </a:r>
            <a:r>
              <a:rPr lang="en-US" sz="1900" i="1" dirty="0"/>
              <a:t> animated Disney film since Fantasia (1940</a:t>
            </a:r>
            <a:r>
              <a:rPr lang="en-US" sz="1900" i="1" dirty="0" smtClean="0"/>
              <a:t>).” </a:t>
            </a:r>
            <a:r>
              <a:rPr lang="en-US" sz="1900" dirty="0" smtClean="0"/>
              <a:t>[Movie</a:t>
            </a:r>
            <a:r>
              <a:rPr lang="en-US" sz="1900" dirty="0"/>
              <a:t>: </a:t>
            </a:r>
            <a:r>
              <a:rPr lang="en-US" sz="1900" i="1" dirty="0"/>
              <a:t>Tangled (2010</a:t>
            </a:r>
            <a:r>
              <a:rPr lang="en-US" sz="1900" i="1" dirty="0" smtClean="0"/>
              <a:t>)</a:t>
            </a:r>
            <a:r>
              <a:rPr lang="en-US" sz="1900" dirty="0" smtClean="0"/>
              <a:t>]</a:t>
            </a:r>
            <a:endParaRPr lang="en-US" sz="1900" i="1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Presence of Contradictory Words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/>
              <a:t>Words like </a:t>
            </a:r>
            <a:r>
              <a:rPr lang="en-US" sz="1900" dirty="0" smtClean="0"/>
              <a:t>“but”,  “although”,  “unlike” etc.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Opposing ideas </a:t>
            </a:r>
            <a:r>
              <a:rPr lang="en-US" sz="1900" dirty="0"/>
              <a:t>could spark intrigue and </a:t>
            </a:r>
            <a:r>
              <a:rPr lang="en-US" sz="1900" dirty="0" smtClean="0"/>
              <a:t>interest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E.g. </a:t>
            </a:r>
            <a:r>
              <a:rPr lang="en-US" sz="1900" i="1" dirty="0"/>
              <a:t>“The studios wanted Matthew </a:t>
            </a:r>
            <a:r>
              <a:rPr lang="en-US" sz="1900" i="1" dirty="0" err="1"/>
              <a:t>McConaughey</a:t>
            </a:r>
            <a:r>
              <a:rPr lang="en-US" sz="1900" i="1" dirty="0"/>
              <a:t>, </a:t>
            </a:r>
            <a:r>
              <a:rPr lang="en-US" sz="1900" i="1" u="sng" dirty="0">
                <a:solidFill>
                  <a:srgbClr val="FF0000"/>
                </a:solidFill>
              </a:rPr>
              <a:t>but</a:t>
            </a:r>
            <a:r>
              <a:rPr lang="en-US" sz="1900" i="1" dirty="0"/>
              <a:t> James Cameron insisted on Leonardo DiCaprio</a:t>
            </a:r>
            <a:r>
              <a:rPr lang="en-US" sz="1900" i="1" dirty="0" smtClean="0"/>
              <a:t>.” </a:t>
            </a:r>
            <a:r>
              <a:rPr lang="en-US" sz="1900" dirty="0"/>
              <a:t>[Movie: </a:t>
            </a:r>
            <a:r>
              <a:rPr lang="en-US" sz="1900" i="1" dirty="0" smtClean="0"/>
              <a:t>The </a:t>
            </a:r>
            <a:r>
              <a:rPr lang="en-US" sz="1900" i="1" dirty="0" err="1"/>
              <a:t>Shawshank</a:t>
            </a:r>
            <a:r>
              <a:rPr lang="en-US" sz="1900" i="1" dirty="0"/>
              <a:t> Redemption (1994</a:t>
            </a:r>
            <a:r>
              <a:rPr lang="en-US" sz="1900" i="1" dirty="0" smtClean="0"/>
              <a:t>)</a:t>
            </a:r>
            <a:r>
              <a:rPr lang="en-US" sz="1900" dirty="0" smtClean="0"/>
              <a:t>]</a:t>
            </a:r>
            <a:endParaRPr lang="en-US" sz="1900" dirty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endParaRPr lang="en-US" sz="1900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5" name="TextBox 4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38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b="1" dirty="0"/>
              <a:t>Root Word of </a:t>
            </a:r>
            <a:r>
              <a:rPr lang="en-US" sz="2200" b="1" dirty="0" smtClean="0"/>
              <a:t>Sentence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Captures </a:t>
            </a:r>
            <a:r>
              <a:rPr lang="en-US" sz="1900" i="1" dirty="0" smtClean="0"/>
              <a:t>core </a:t>
            </a:r>
            <a:r>
              <a:rPr lang="en-US" sz="1900" i="1" dirty="0"/>
              <a:t>activity</a:t>
            </a:r>
            <a:r>
              <a:rPr lang="en-US" sz="1900" dirty="0"/>
              <a:t> being </a:t>
            </a:r>
            <a:r>
              <a:rPr lang="en-US" sz="1900" dirty="0" smtClean="0"/>
              <a:t>discussed </a:t>
            </a:r>
            <a:r>
              <a:rPr lang="en-US" sz="1900" dirty="0"/>
              <a:t>in the </a:t>
            </a:r>
            <a:r>
              <a:rPr lang="en-US" sz="1900" dirty="0" smtClean="0"/>
              <a:t>sentence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E.g</a:t>
            </a:r>
            <a:r>
              <a:rPr lang="en-US" sz="1900" dirty="0"/>
              <a:t>. </a:t>
            </a:r>
            <a:r>
              <a:rPr lang="en-US" sz="1900" i="1" dirty="0"/>
              <a:t>“Gravity </a:t>
            </a:r>
            <a:r>
              <a:rPr lang="en-US" sz="1900" i="1" u="sng" dirty="0">
                <a:solidFill>
                  <a:srgbClr val="FF0000"/>
                </a:solidFill>
              </a:rPr>
              <a:t>grossed</a:t>
            </a:r>
            <a:r>
              <a:rPr lang="en-US" sz="1900" i="1" dirty="0"/>
              <a:t> $</a:t>
            </a:r>
            <a:r>
              <a:rPr lang="en-US" sz="1900" i="1" dirty="0" smtClean="0"/>
              <a:t>274 </a:t>
            </a:r>
            <a:r>
              <a:rPr lang="en-US" sz="1900" i="1" dirty="0" err="1" smtClean="0"/>
              <a:t>Mn</a:t>
            </a:r>
            <a:r>
              <a:rPr lang="en-US" sz="1900" i="1" dirty="0" smtClean="0"/>
              <a:t> </a:t>
            </a:r>
            <a:r>
              <a:rPr lang="en-US" sz="1900" i="1" dirty="0"/>
              <a:t>in North America,”</a:t>
            </a:r>
            <a:r>
              <a:rPr lang="en-US" sz="1900" dirty="0"/>
              <a:t> talks about revenue related stuff </a:t>
            </a:r>
            <a:endParaRPr lang="en-US" sz="1900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Feature column of </a:t>
            </a:r>
            <a:r>
              <a:rPr lang="en-US" sz="1900" b="1" i="1" dirty="0" err="1" smtClean="0"/>
              <a:t>root_gross</a:t>
            </a:r>
            <a:endParaRPr lang="en-US" sz="1900" b="1" i="1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i="1" dirty="0" smtClean="0"/>
              <a:t> </a:t>
            </a:r>
            <a:r>
              <a:rPr lang="en-US" sz="2200" b="1" dirty="0" smtClean="0"/>
              <a:t>Subject of Sentence (first noun before root verb)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Captures core thing being discussed in the sentence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err="1" smtClean="0"/>
              <a:t>E.g</a:t>
            </a:r>
            <a:r>
              <a:rPr lang="en-US" sz="1900" dirty="0"/>
              <a:t> </a:t>
            </a:r>
            <a:r>
              <a:rPr lang="en-US" sz="1900" i="1" dirty="0"/>
              <a:t>“The </a:t>
            </a:r>
            <a:r>
              <a:rPr lang="en-US" sz="1900" i="1" u="sng" dirty="0">
                <a:solidFill>
                  <a:srgbClr val="FF0000"/>
                </a:solidFill>
              </a:rPr>
              <a:t>actors</a:t>
            </a:r>
            <a:r>
              <a:rPr lang="en-US" sz="1900" i="1" dirty="0"/>
              <a:t> snorted crushed B vitamins for scenes involving cocaine</a:t>
            </a:r>
            <a:r>
              <a:rPr lang="en-US" sz="1900" i="1" dirty="0" smtClean="0"/>
              <a:t>.”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Feature column of </a:t>
            </a:r>
            <a:r>
              <a:rPr lang="en-US" sz="1900" b="1" i="1" dirty="0" err="1" smtClean="0"/>
              <a:t>subj_actor</a:t>
            </a:r>
            <a:endParaRPr lang="en-US" sz="1900" b="1" i="1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/>
              <a:t> </a:t>
            </a:r>
            <a:r>
              <a:rPr lang="en-US" sz="2200" b="1" dirty="0" smtClean="0"/>
              <a:t>Readability Score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/>
              <a:t>Complex and lengthy trivia are hardly </a:t>
            </a:r>
            <a:r>
              <a:rPr lang="en-US" sz="1900" dirty="0" smtClean="0"/>
              <a:t>interesting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FOG Index calculated and binned in three bins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Feature: </a:t>
            </a:r>
            <a:r>
              <a:rPr lang="en-US" dirty="0" smtClean="0"/>
              <a:t>Linguistic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5" name="TextBox 4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5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97551" cy="4386254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200" b="1" dirty="0"/>
              <a:t>Presence of Generic </a:t>
            </a:r>
            <a:r>
              <a:rPr lang="en-US" sz="2200" b="1" dirty="0" smtClean="0"/>
              <a:t>NEs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Presence </a:t>
            </a:r>
            <a:r>
              <a:rPr lang="en-US" sz="1900" dirty="0"/>
              <a:t>of </a:t>
            </a:r>
            <a:r>
              <a:rPr lang="en-US" sz="1900" dirty="0" smtClean="0"/>
              <a:t>NEs: </a:t>
            </a:r>
            <a:r>
              <a:rPr lang="en-US" sz="1900" dirty="0"/>
              <a:t>MONEY, </a:t>
            </a:r>
            <a:r>
              <a:rPr lang="en-US" sz="1900" dirty="0" smtClean="0"/>
              <a:t>ORGANIZATION, PERSON, DATE, TIME and LOCATION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Feature column for each of the six NEs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E.g</a:t>
            </a:r>
            <a:r>
              <a:rPr lang="en-US" sz="1900" dirty="0"/>
              <a:t>. </a:t>
            </a:r>
            <a:r>
              <a:rPr lang="en-US" sz="1900" i="1" dirty="0"/>
              <a:t>“The guns in the film were supplied by </a:t>
            </a:r>
            <a:r>
              <a:rPr lang="en-US" sz="1900" i="1" dirty="0">
                <a:solidFill>
                  <a:schemeClr val="bg2">
                    <a:lumMod val="50000"/>
                  </a:schemeClr>
                </a:solidFill>
              </a:rPr>
              <a:t>Aldo </a:t>
            </a:r>
            <a:r>
              <a:rPr lang="en-US" sz="1900" i="1" dirty="0" err="1">
                <a:solidFill>
                  <a:schemeClr val="bg2">
                    <a:lumMod val="50000"/>
                  </a:schemeClr>
                </a:solidFill>
              </a:rPr>
              <a:t>Uberti</a:t>
            </a:r>
            <a:r>
              <a:rPr lang="en-US" sz="1900" i="1" dirty="0">
                <a:solidFill>
                  <a:schemeClr val="bg2">
                    <a:lumMod val="50000"/>
                  </a:schemeClr>
                </a:solidFill>
              </a:rPr>
              <a:t> Inc.</a:t>
            </a:r>
            <a:r>
              <a:rPr lang="en-US" sz="1900" i="1" dirty="0"/>
              <a:t>, a company in </a:t>
            </a:r>
            <a:r>
              <a:rPr lang="en-US" sz="1900" i="1" dirty="0">
                <a:solidFill>
                  <a:srgbClr val="FF0000"/>
                </a:solidFill>
              </a:rPr>
              <a:t>Italy</a:t>
            </a:r>
            <a:r>
              <a:rPr lang="en-US" sz="1900" i="1" dirty="0" smtClean="0">
                <a:solidFill>
                  <a:srgbClr val="FF0000"/>
                </a:solidFill>
              </a:rPr>
              <a:t>.</a:t>
            </a:r>
            <a:r>
              <a:rPr lang="en-US" sz="1900" i="1" dirty="0" smtClean="0"/>
              <a:t>”</a:t>
            </a:r>
          </a:p>
          <a:p>
            <a:pPr lvl="2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ORGANIZATION</a:t>
            </a:r>
            <a:r>
              <a:rPr lang="en-US" sz="1900" dirty="0" smtClean="0"/>
              <a:t> and </a:t>
            </a:r>
            <a:r>
              <a:rPr lang="en-US" sz="1900" dirty="0" smtClean="0">
                <a:solidFill>
                  <a:srgbClr val="FF0000"/>
                </a:solidFill>
              </a:rPr>
              <a:t>LOCATION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Feature: </a:t>
            </a:r>
            <a:r>
              <a:rPr lang="en-US" dirty="0" smtClean="0"/>
              <a:t>Entity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8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Feature: </a:t>
            </a:r>
            <a:r>
              <a:rPr lang="en-US" dirty="0" smtClean="0"/>
              <a:t>Entity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97551" cy="4386254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</a:t>
            </a:r>
            <a:r>
              <a:rPr lang="en-US" sz="2200" b="1" dirty="0" smtClean="0"/>
              <a:t>Present Entities</a:t>
            </a:r>
            <a:endParaRPr lang="en-US" sz="2200" b="1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Presence of related entities (Resolved using </a:t>
            </a:r>
            <a:r>
              <a:rPr lang="en-US" sz="1900" dirty="0" err="1" smtClean="0"/>
              <a:t>DBPedia</a:t>
            </a:r>
            <a:r>
              <a:rPr lang="en-US" sz="1900" dirty="0" smtClean="0"/>
              <a:t>)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E.g. </a:t>
            </a:r>
            <a:r>
              <a:rPr lang="en-US" sz="1900" dirty="0" err="1" smtClean="0">
                <a:solidFill>
                  <a:srgbClr val="FF0000"/>
                </a:solidFill>
              </a:rPr>
              <a:t>entity_producer</a:t>
            </a:r>
            <a:r>
              <a:rPr lang="en-US" sz="1900" dirty="0" smtClean="0"/>
              <a:t> and </a:t>
            </a:r>
            <a:r>
              <a:rPr lang="en-US" sz="1900" dirty="0" err="1" smtClean="0">
                <a:solidFill>
                  <a:schemeClr val="bg2">
                    <a:lumMod val="50000"/>
                  </a:schemeClr>
                </a:solidFill>
              </a:rPr>
              <a:t>entity_character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in above sample</a:t>
            </a:r>
            <a:endParaRPr lang="en-US" sz="19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i="1" dirty="0"/>
              <a:t> </a:t>
            </a:r>
            <a:r>
              <a:rPr lang="en-US" sz="2200" b="1" dirty="0" smtClean="0"/>
              <a:t>Entities Linked before Linguistic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i="1" dirty="0" smtClean="0"/>
              <a:t>“According to </a:t>
            </a:r>
            <a:r>
              <a:rPr lang="en-US" sz="1900" i="1" dirty="0" err="1" smtClean="0">
                <a:solidFill>
                  <a:srgbClr val="FF0000"/>
                </a:solidFill>
              </a:rPr>
              <a:t>entity_producer</a:t>
            </a:r>
            <a:r>
              <a:rPr lang="en-US" sz="1900" i="1" dirty="0" smtClean="0"/>
              <a:t>, …”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Linguistic Feature Subject Word: </a:t>
            </a:r>
            <a:r>
              <a:rPr lang="en-US" sz="1900" b="1" i="1" dirty="0" err="1" smtClean="0"/>
              <a:t>subj_Victoria</a:t>
            </a:r>
            <a:r>
              <a:rPr lang="en-US" sz="1900" b="1" i="1" dirty="0" smtClean="0"/>
              <a:t> </a:t>
            </a:r>
            <a:r>
              <a:rPr lang="en-US" sz="1900" b="1" i="1" dirty="0" smtClean="0">
                <a:sym typeface="Wingdings" panose="05000000000000000000" pitchFamily="2" charset="2"/>
              </a:rPr>
              <a:t> </a:t>
            </a:r>
            <a:r>
              <a:rPr lang="en-US" sz="1900" b="1" i="1" dirty="0" err="1" smtClean="0">
                <a:sym typeface="Wingdings" panose="05000000000000000000" pitchFamily="2" charset="2"/>
              </a:rPr>
              <a:t>subj_entity_producer</a:t>
            </a:r>
            <a:endParaRPr lang="en-US" sz="1900" b="1" i="1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Focus Named Entities of Sentence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Presence of </a:t>
            </a:r>
            <a:r>
              <a:rPr lang="en-US" sz="1900" dirty="0"/>
              <a:t>any NE present directly under the </a:t>
            </a:r>
            <a:r>
              <a:rPr lang="en-US" sz="1900" dirty="0" smtClean="0"/>
              <a:t>root</a:t>
            </a:r>
            <a:endParaRPr lang="en-US" sz="1900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For above ex. Feature columns of </a:t>
            </a:r>
            <a:r>
              <a:rPr lang="en-US" sz="1900" b="1" i="1" dirty="0" err="1" smtClean="0"/>
              <a:t>underroot_entity_producer</a:t>
            </a:r>
            <a:r>
              <a:rPr lang="en-US" sz="1900" b="1" i="1" dirty="0" smtClean="0"/>
              <a:t>, </a:t>
            </a:r>
            <a:r>
              <a:rPr lang="en-US" sz="1900" b="1" i="1" dirty="0" err="1" smtClean="0"/>
              <a:t>underroot_entity_character</a:t>
            </a:r>
            <a:endParaRPr lang="en-US" sz="19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8983" y="1845734"/>
            <a:ext cx="119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“According to </a:t>
            </a:r>
            <a:r>
              <a:rPr lang="en-US" i="1" u="sng" dirty="0">
                <a:solidFill>
                  <a:srgbClr val="FF0000"/>
                </a:solidFill>
              </a:rPr>
              <a:t>Victoria Alonso</a:t>
            </a:r>
            <a:r>
              <a:rPr lang="en-US" i="1" dirty="0"/>
              <a:t>, </a:t>
            </a:r>
            <a:r>
              <a:rPr lang="en-US" i="1" u="sng" dirty="0">
                <a:solidFill>
                  <a:schemeClr val="bg2">
                    <a:lumMod val="50000"/>
                  </a:schemeClr>
                </a:solidFill>
              </a:rPr>
              <a:t>Rocket Raccoon</a:t>
            </a:r>
            <a:r>
              <a:rPr lang="en-US" i="1" dirty="0"/>
              <a:t> and </a:t>
            </a:r>
            <a:r>
              <a:rPr lang="en-US" i="1" u="sng" dirty="0">
                <a:solidFill>
                  <a:schemeClr val="bg2">
                    <a:lumMod val="50000"/>
                  </a:schemeClr>
                </a:solidFill>
              </a:rPr>
              <a:t>Groot</a:t>
            </a:r>
            <a:r>
              <a:rPr lang="en-US" i="1" dirty="0"/>
              <a:t> were created through a mix of motion-capture and </a:t>
            </a:r>
            <a:r>
              <a:rPr lang="en-US" i="1" dirty="0" err="1"/>
              <a:t>rotomation</a:t>
            </a:r>
            <a:r>
              <a:rPr lang="en-US" i="1" dirty="0"/>
              <a:t> VFX.”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2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Building: Ranker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200" b="1" dirty="0" smtClean="0"/>
              <a:t>Used Rank-SVM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Finds a plane, projection of each sample on which is in given grade order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/>
              <a:t>Pairwise approach: Learns from samples </a:t>
            </a:r>
            <a:r>
              <a:rPr lang="en-US" sz="1900" b="1" dirty="0"/>
              <a:t>within</a:t>
            </a:r>
            <a:r>
              <a:rPr lang="en-US" sz="1900" dirty="0"/>
              <a:t> a </a:t>
            </a:r>
            <a:r>
              <a:rPr lang="en-US" sz="1900" dirty="0" smtClean="0"/>
              <a:t>movie</a:t>
            </a:r>
            <a:endParaRPr lang="en-US" sz="1900" dirty="0"/>
          </a:p>
          <a:p>
            <a:pPr>
              <a:buSzPct val="75000"/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20673"/>
              </p:ext>
            </p:extLst>
          </p:nvPr>
        </p:nvGraphicFramePr>
        <p:xfrm>
          <a:off x="300250" y="3080729"/>
          <a:ext cx="271590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326"/>
                <a:gridCol w="934294"/>
                <a:gridCol w="732286"/>
              </a:tblGrid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1:1 5:2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90016"/>
              </p:ext>
            </p:extLst>
          </p:nvPr>
        </p:nvGraphicFramePr>
        <p:xfrm>
          <a:off x="6525920" y="3055707"/>
          <a:ext cx="198362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326"/>
                <a:gridCol w="934294"/>
              </a:tblGrid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FEATURES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1:1 5:2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126480" y="2934270"/>
            <a:ext cx="0" cy="342558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26" y="3341933"/>
            <a:ext cx="2877360" cy="2171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0" y="6359857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Image taken and modified from Wikipedia</a:t>
            </a:r>
            <a:endParaRPr lang="en-US" sz="1400" i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839" y="3925654"/>
            <a:ext cx="867258" cy="654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8461612" y="4053385"/>
            <a:ext cx="454328" cy="37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846049" y="4065732"/>
            <a:ext cx="454328" cy="37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93971"/>
              </p:ext>
            </p:extLst>
          </p:nvPr>
        </p:nvGraphicFramePr>
        <p:xfrm>
          <a:off x="10185802" y="3057980"/>
          <a:ext cx="104932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326"/>
              </a:tblGrid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2.4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-1.2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2.7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5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-1.3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8344" y="5513698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E39"/>
                </a:solidFill>
              </a:rPr>
              <a:t>INPUT FOR TRAINING</a:t>
            </a:r>
            <a:endParaRPr lang="en-US" dirty="0">
              <a:solidFill>
                <a:srgbClr val="007E3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2064" y="5502322"/>
            <a:ext cx="281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E39"/>
                </a:solidFill>
              </a:rPr>
              <a:t>MODEL BUILT (</a:t>
            </a:r>
            <a:r>
              <a:rPr lang="en-US" dirty="0" err="1" smtClean="0">
                <a:solidFill>
                  <a:srgbClr val="007E39"/>
                </a:solidFill>
              </a:rPr>
              <a:t>Hyperplane</a:t>
            </a:r>
            <a:r>
              <a:rPr lang="en-US" dirty="0" smtClean="0">
                <a:solidFill>
                  <a:srgbClr val="007E39"/>
                </a:solidFill>
              </a:rPr>
              <a:t>)</a:t>
            </a:r>
            <a:endParaRPr lang="en-US" dirty="0">
              <a:solidFill>
                <a:srgbClr val="007E3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0625" y="5504594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E39"/>
                </a:solidFill>
              </a:rPr>
              <a:t>INPUT FOR RANKING</a:t>
            </a:r>
            <a:endParaRPr lang="en-US" dirty="0">
              <a:solidFill>
                <a:srgbClr val="007E3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37" y="5506866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E39"/>
                </a:solidFill>
              </a:rPr>
              <a:t>OUTPUT OF RANKING</a:t>
            </a:r>
            <a:endParaRPr lang="en-US" dirty="0">
              <a:solidFill>
                <a:srgbClr val="007E3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3878" y="455269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E39"/>
                </a:solidFill>
              </a:rPr>
              <a:t>MODEL</a:t>
            </a:r>
            <a:endParaRPr lang="en-US" dirty="0">
              <a:solidFill>
                <a:srgbClr val="007E39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22" name="TextBox 21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5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30362" cy="1450757"/>
          </a:xfrm>
        </p:spPr>
        <p:txBody>
          <a:bodyPr/>
          <a:lstStyle/>
          <a:p>
            <a:r>
              <a:rPr lang="en-US" dirty="0" smtClean="0"/>
              <a:t>Model Building: Cross Validate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Feature increment and model building</a:t>
            </a:r>
          </a:p>
          <a:p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661446"/>
              </p:ext>
            </p:extLst>
          </p:nvPr>
        </p:nvGraphicFramePr>
        <p:xfrm>
          <a:off x="1812387" y="2296551"/>
          <a:ext cx="8105336" cy="3963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Building: </a:t>
            </a:r>
            <a:r>
              <a:rPr lang="en-US" dirty="0" smtClean="0"/>
              <a:t>Feature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Sneak peek inside the model - What the model is learning?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Top Features: Our advanced features are useful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17336"/>
              </p:ext>
            </p:extLst>
          </p:nvPr>
        </p:nvGraphicFramePr>
        <p:xfrm>
          <a:off x="2661313" y="2758975"/>
          <a:ext cx="5960730" cy="3319272"/>
        </p:xfrm>
        <a:graphic>
          <a:graphicData uri="http://schemas.openxmlformats.org/drawingml/2006/table">
            <a:tbl>
              <a:tblPr/>
              <a:tblGrid>
                <a:gridCol w="657490"/>
                <a:gridCol w="3334286"/>
                <a:gridCol w="1968954"/>
              </a:tblGrid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subj_scene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Linguistic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subj_entity_cast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u="none" dirty="0">
                          <a:solidFill>
                            <a:srgbClr val="007E3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Linguistic + Entity</a:t>
                      </a:r>
                      <a:endParaRPr lang="en-US" sz="1800" b="1" u="none" dirty="0">
                        <a:solidFill>
                          <a:srgbClr val="007E39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entity_produced_by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underroot_unlinked_organization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7E3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Linguistic + Entity</a:t>
                      </a:r>
                      <a:endParaRPr lang="en-US" sz="1800" b="1" dirty="0">
                        <a:solidFill>
                          <a:srgbClr val="007E39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root_improvise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Linguistic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entity_character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 (NER)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Unigram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superPOS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Linguistic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subj_actor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Linguistic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5" marR="8255" marT="82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5274" y="3257249"/>
            <a:ext cx="2944977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Entity Linking lead to better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else these would have been </a:t>
            </a:r>
            <a:r>
              <a:rPr lang="en-US" b="1" i="1" dirty="0" err="1" smtClean="0">
                <a:solidFill>
                  <a:srgbClr val="007E39"/>
                </a:solidFill>
              </a:rPr>
              <a:t>subj_wolverine</a:t>
            </a:r>
            <a:r>
              <a:rPr lang="en-US" i="1" dirty="0" smtClean="0"/>
              <a:t> etc.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7" name="TextBox 6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02090" y="949172"/>
            <a:ext cx="5602908" cy="4974514"/>
            <a:chOff x="2986" y="-7924"/>
            <a:chExt cx="5602908" cy="4974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361" y="371171"/>
              <a:ext cx="842405" cy="1031826"/>
            </a:xfrm>
            <a:prstGeom prst="rect">
              <a:avLst/>
            </a:prstGeom>
            <a:solidFill>
              <a:sysClr val="windowText" lastClr="000000"/>
            </a:solidFill>
          </p:spPr>
        </p:pic>
        <p:grpSp>
          <p:nvGrpSpPr>
            <p:cNvPr id="10" name="Group 9"/>
            <p:cNvGrpSpPr/>
            <p:nvPr/>
          </p:nvGrpSpPr>
          <p:grpSpPr>
            <a:xfrm>
              <a:off x="3953747" y="2105713"/>
              <a:ext cx="1295681" cy="599055"/>
              <a:chOff x="3612901" y="2135994"/>
              <a:chExt cx="1311658" cy="599055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612901" y="2135994"/>
                <a:ext cx="1311658" cy="599055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47362" y="2202394"/>
                <a:ext cx="824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Candidate</a:t>
                </a:r>
              </a:p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Selection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8250" y="602992"/>
              <a:ext cx="1870320" cy="859930"/>
              <a:chOff x="2902582" y="533470"/>
              <a:chExt cx="1606393" cy="766517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7441" y="533470"/>
                <a:ext cx="1224366" cy="752475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2902582" y="1053077"/>
                <a:ext cx="1606393" cy="246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Human Voted Trivia Source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986" y="-7924"/>
              <a:ext cx="115608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>
                  <a:solidFill>
                    <a:prstClr val="black"/>
                  </a:solidFill>
                  <a:latin typeface="Eras Medium ITC" panose="020B0602030504020804" pitchFamily="34" charset="0"/>
                </a:rPr>
                <a:t>Train Dataset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6922" y="0"/>
              <a:ext cx="162897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859850"/>
              <a:r>
                <a:rPr lang="en-US" sz="13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Candidates’ Source </a:t>
              </a:r>
              <a:endParaRPr lang="en-US" sz="1300" b="1" dirty="0">
                <a:solidFill>
                  <a:prstClr val="black"/>
                </a:solidFill>
                <a:latin typeface="Eras Medium ITC" panose="020B06020305040208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15032" y="4382577"/>
              <a:ext cx="1016326" cy="540672"/>
              <a:chOff x="2414534" y="3998311"/>
              <a:chExt cx="872909" cy="4819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414534" y="3998311"/>
                <a:ext cx="568109" cy="339066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66934" y="4074511"/>
                <a:ext cx="568109" cy="3390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19334" y="4141186"/>
                <a:ext cx="568109" cy="3390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197703" y="4504925"/>
              <a:ext cx="16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Top-K Interesting Trivia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from Candidates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828" y="36546"/>
              <a:ext cx="1965018" cy="1529349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1358" y="3918285"/>
              <a:ext cx="23471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>
                  <a:solidFill>
                    <a:prstClr val="black"/>
                  </a:solidFill>
                  <a:latin typeface="Eras Medium ITC" panose="020B0602030504020804" pitchFamily="34" charset="0"/>
                  <a:ea typeface="Batang" panose="02030600000101010101" pitchFamily="18" charset="-127"/>
                  <a:cs typeface="DilleniaUPC" panose="02020603050405020304" pitchFamily="18" charset="-34"/>
                </a:rPr>
                <a:t>Wikipedia Trivia Miner (WTM)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0987" y="43368"/>
              <a:ext cx="1953486" cy="1522525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826" y="1879279"/>
              <a:ext cx="5458474" cy="2296936"/>
            </a:xfrm>
            <a:prstGeom prst="rect">
              <a:avLst/>
            </a:prstGeom>
            <a:noFill/>
            <a:ln w="19050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Snip Diagonal Corner Rectangle 19"/>
            <p:cNvSpPr/>
            <p:nvPr/>
          </p:nvSpPr>
          <p:spPr>
            <a:xfrm>
              <a:off x="3653493" y="3225434"/>
              <a:ext cx="1295682" cy="276999"/>
            </a:xfrm>
            <a:prstGeom prst="snip2Diag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354" y="2905618"/>
              <a:ext cx="4968453" cy="899170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42" y="3570443"/>
              <a:ext cx="18437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Interestingness Ranker</a:t>
              </a:r>
              <a:endParaRPr lang="en-US" sz="1300" b="1" dirty="0">
                <a:solidFill>
                  <a:prstClr val="black"/>
                </a:solidFill>
                <a:latin typeface="Eras Medium ITC" panose="020B06020305040208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28209" y="2145329"/>
              <a:ext cx="1356462" cy="599055"/>
              <a:chOff x="3559495" y="2135994"/>
              <a:chExt cx="1373188" cy="59905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612901" y="2135994"/>
                <a:ext cx="1311658" cy="599055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59495" y="2291102"/>
                <a:ext cx="1373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Filtering &amp; Grading</a:t>
                </a:r>
              </a:p>
            </p:txBody>
          </p:sp>
        </p:grpSp>
        <p:sp>
          <p:nvSpPr>
            <p:cNvPr id="24" name="Hexagon 23"/>
            <p:cNvSpPr/>
            <p:nvPr/>
          </p:nvSpPr>
          <p:spPr>
            <a:xfrm>
              <a:off x="2178298" y="2992907"/>
              <a:ext cx="1174564" cy="742054"/>
            </a:xfrm>
            <a:prstGeom prst="hexagon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nip Diagonal Corner Rectangle 24"/>
            <p:cNvSpPr/>
            <p:nvPr/>
          </p:nvSpPr>
          <p:spPr>
            <a:xfrm>
              <a:off x="526573" y="3221261"/>
              <a:ext cx="1295682" cy="276999"/>
            </a:xfrm>
            <a:prstGeom prst="snip2Diag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/>
            <p:cNvCxnSpPr>
              <a:stCxn id="9" idx="2"/>
              <a:endCxn id="48" idx="0"/>
            </p:cNvCxnSpPr>
            <p:nvPr/>
          </p:nvCxnSpPr>
          <p:spPr>
            <a:xfrm>
              <a:off x="4599564" y="1402997"/>
              <a:ext cx="2024" cy="702716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25" idx="0"/>
              <a:endCxn id="24" idx="3"/>
            </p:cNvCxnSpPr>
            <p:nvPr/>
          </p:nvCxnSpPr>
          <p:spPr>
            <a:xfrm>
              <a:off x="1822255" y="3359761"/>
              <a:ext cx="356043" cy="4173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stCxn id="20" idx="2"/>
              <a:endCxn id="24" idx="0"/>
            </p:cNvCxnSpPr>
            <p:nvPr/>
          </p:nvCxnSpPr>
          <p:spPr>
            <a:xfrm flipH="1">
              <a:off x="3352862" y="3363934"/>
              <a:ext cx="30063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2765580" y="3734961"/>
              <a:ext cx="0" cy="647616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11529" y="3214437"/>
              <a:ext cx="1328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Extraction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4342" y="3217671"/>
              <a:ext cx="1328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Extraction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64479" y="3197166"/>
              <a:ext cx="848694" cy="352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92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SVM</a:t>
              </a:r>
              <a:r>
                <a:rPr kumimoji="0" lang="en-IN" sz="1692" b="0" i="0" u="none" strike="noStrike" kern="0" cap="none" spc="0" normalizeH="0" baseline="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rank</a:t>
              </a:r>
              <a:endParaRPr kumimoji="0" lang="en-US" sz="1692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2" descr="http://wiki.dbpedia.org/images/dbpedia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636" y="837106"/>
              <a:ext cx="688757" cy="42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Elbow Connector 33"/>
            <p:cNvCxnSpPr/>
            <p:nvPr/>
          </p:nvCxnSpPr>
          <p:spPr>
            <a:xfrm rot="16200000" flipH="1">
              <a:off x="2347078" y="1750462"/>
              <a:ext cx="1898229" cy="1044980"/>
            </a:xfrm>
            <a:prstGeom prst="bentConnector3">
              <a:avLst>
                <a:gd name="adj1" fmla="val 5754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Elbow Connector 34"/>
            <p:cNvCxnSpPr/>
            <p:nvPr/>
          </p:nvCxnSpPr>
          <p:spPr>
            <a:xfrm rot="5400000">
              <a:off x="1295780" y="1744147"/>
              <a:ext cx="1898232" cy="1057610"/>
            </a:xfrm>
            <a:prstGeom prst="bentConnector3">
              <a:avLst>
                <a:gd name="adj1" fmla="val 5754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endCxn id="41" idx="0"/>
            </p:cNvCxnSpPr>
            <p:nvPr/>
          </p:nvCxnSpPr>
          <p:spPr>
            <a:xfrm>
              <a:off x="928804" y="1423809"/>
              <a:ext cx="1" cy="721520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2178298" y="37744"/>
              <a:ext cx="1232237" cy="1528150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02590" y="10290"/>
              <a:ext cx="13901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Knowledge</a:t>
              </a:r>
              <a:r>
                <a:rPr lang="en-US" sz="12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 Base</a:t>
              </a:r>
              <a:endParaRPr lang="en-US" sz="1200" b="1" dirty="0">
                <a:solidFill>
                  <a:prstClr val="black"/>
                </a:solidFill>
                <a:latin typeface="Eras Medium ITC" panose="020B0602030504020804" pitchFamily="34" charset="0"/>
              </a:endParaRPr>
            </a:p>
          </p:txBody>
        </p:sp>
        <p:cxnSp>
          <p:nvCxnSpPr>
            <p:cNvPr id="39" name="Straight Arrow Connector 38"/>
            <p:cNvCxnSpPr>
              <a:stCxn id="41" idx="2"/>
            </p:cNvCxnSpPr>
            <p:nvPr/>
          </p:nvCxnSpPr>
          <p:spPr>
            <a:xfrm flipH="1">
              <a:off x="928804" y="2744384"/>
              <a:ext cx="1" cy="476877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Straight Arrow Connector 39"/>
            <p:cNvCxnSpPr>
              <a:stCxn id="48" idx="2"/>
            </p:cNvCxnSpPr>
            <p:nvPr/>
          </p:nvCxnSpPr>
          <p:spPr>
            <a:xfrm flipH="1">
              <a:off x="4599564" y="2704768"/>
              <a:ext cx="2024" cy="516493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8934393" y="494746"/>
            <a:ext cx="209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Retrieval Phase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92186" y="953637"/>
            <a:ext cx="3489728" cy="5078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67318" y="2326166"/>
            <a:ext cx="4189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Retrieval Phase</a:t>
            </a:r>
          </a:p>
          <a:p>
            <a:r>
              <a:rPr lang="en-US" sz="2400" dirty="0" smtClean="0"/>
              <a:t>- Get Trivia from Wikipedia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09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72929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Sentence Extraction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Crawled </a:t>
            </a:r>
            <a:r>
              <a:rPr lang="en-US" sz="1900" dirty="0"/>
              <a:t>only the text in paragraph tag &lt;p&gt;…&lt;/p</a:t>
            </a:r>
            <a:r>
              <a:rPr lang="en-US" sz="1900" dirty="0" smtClean="0"/>
              <a:t>&gt;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/>
              <a:t>Sentence detection </a:t>
            </a:r>
            <a:r>
              <a:rPr lang="en-US" sz="1900" dirty="0">
                <a:sym typeface="Wingdings" panose="05000000000000000000" pitchFamily="2" charset="2"/>
              </a:rPr>
              <a:t> each sentence for further </a:t>
            </a:r>
            <a:r>
              <a:rPr lang="en-US" sz="1900" dirty="0" smtClean="0">
                <a:sym typeface="Wingdings" panose="05000000000000000000" pitchFamily="2" charset="2"/>
              </a:rPr>
              <a:t>processing</a:t>
            </a:r>
            <a:endParaRPr lang="en-US" sz="1900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Removed sentences with missing context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E.g. “It </a:t>
            </a:r>
            <a:r>
              <a:rPr lang="en-US" sz="1900" dirty="0"/>
              <a:t>really reminds me of my childhood</a:t>
            </a:r>
            <a:r>
              <a:rPr lang="en-US" sz="1900" dirty="0" smtClean="0"/>
              <a:t>.”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100" dirty="0"/>
              <a:t> </a:t>
            </a:r>
            <a:r>
              <a:rPr lang="en-US" sz="2100" b="1" dirty="0" smtClean="0"/>
              <a:t>Co-ref resolution to find out links to different sentence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100" b="1" dirty="0"/>
              <a:t> </a:t>
            </a:r>
            <a:r>
              <a:rPr lang="en-US" sz="2100" b="1" dirty="0" smtClean="0"/>
              <a:t>Remove if out link not the target entity</a:t>
            </a:r>
            <a:endParaRPr lang="en-US" sz="2100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e.g</a:t>
            </a:r>
            <a:r>
              <a:rPr lang="en-US" sz="1900" dirty="0"/>
              <a:t>. </a:t>
            </a:r>
            <a:r>
              <a:rPr lang="en-US" sz="1900" i="1" dirty="0" smtClean="0"/>
              <a:t>“</a:t>
            </a:r>
            <a:r>
              <a:rPr lang="en-US" sz="1900" i="1" u="sng" dirty="0" smtClean="0">
                <a:solidFill>
                  <a:schemeClr val="bg2">
                    <a:lumMod val="50000"/>
                  </a:schemeClr>
                </a:solidFill>
              </a:rPr>
              <a:t>Hanks</a:t>
            </a:r>
            <a:r>
              <a:rPr lang="en-US" sz="1900" i="1" dirty="0" smtClean="0"/>
              <a:t> revealed </a:t>
            </a:r>
            <a:r>
              <a:rPr lang="en-US" sz="1900" i="1" dirty="0"/>
              <a:t>that </a:t>
            </a:r>
            <a:r>
              <a:rPr lang="en-US" sz="1900" i="1" u="sng" dirty="0">
                <a:solidFill>
                  <a:schemeClr val="bg2">
                    <a:lumMod val="50000"/>
                  </a:schemeClr>
                </a:solidFill>
              </a:rPr>
              <a:t>he</a:t>
            </a:r>
            <a:r>
              <a:rPr lang="en-US" sz="1900" i="1" dirty="0"/>
              <a:t> signed onto </a:t>
            </a:r>
            <a:r>
              <a:rPr lang="en-US" sz="1900" i="1" dirty="0">
                <a:solidFill>
                  <a:srgbClr val="00B050"/>
                </a:solidFill>
              </a:rPr>
              <a:t>the film</a:t>
            </a:r>
            <a:r>
              <a:rPr lang="en-US" sz="1900" i="1" dirty="0"/>
              <a:t> </a:t>
            </a:r>
            <a:r>
              <a:rPr lang="en-US" sz="1900" i="1" dirty="0" smtClean="0"/>
              <a:t>after </a:t>
            </a:r>
            <a:r>
              <a:rPr lang="en-US" sz="1900" i="1" dirty="0"/>
              <a:t>an hour and a half </a:t>
            </a:r>
            <a:r>
              <a:rPr lang="en-US" sz="1900" i="1" dirty="0" smtClean="0"/>
              <a:t>of </a:t>
            </a:r>
            <a:r>
              <a:rPr lang="en-US" sz="1900" i="1" dirty="0"/>
              <a:t>reading </a:t>
            </a:r>
            <a:r>
              <a:rPr lang="en-US" sz="1900" i="1" dirty="0" smtClean="0"/>
              <a:t>the script. </a:t>
            </a:r>
            <a:r>
              <a:rPr lang="en-US" sz="1900" i="1" u="sng" dirty="0" smtClean="0">
                <a:solidFill>
                  <a:srgbClr val="FF0000"/>
                </a:solidFill>
              </a:rPr>
              <a:t>He</a:t>
            </a:r>
            <a:r>
              <a:rPr lang="en-US" sz="1900" i="1" dirty="0" smtClean="0"/>
              <a:t>  initially ...”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First 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‘he’</a:t>
            </a:r>
            <a:r>
              <a:rPr lang="en-US" sz="1900" dirty="0" smtClean="0"/>
              <a:t> not an out link, </a:t>
            </a:r>
            <a:r>
              <a:rPr lang="en-US" sz="1900" dirty="0" smtClean="0">
                <a:solidFill>
                  <a:srgbClr val="00B050"/>
                </a:solidFill>
              </a:rPr>
              <a:t>‘the film’ </a:t>
            </a:r>
            <a:r>
              <a:rPr lang="en-US" sz="1900" dirty="0" smtClean="0"/>
              <a:t>points to the target entity. Second </a:t>
            </a:r>
            <a:r>
              <a:rPr lang="en-US" sz="1900" dirty="0" smtClean="0">
                <a:solidFill>
                  <a:srgbClr val="FF0000"/>
                </a:solidFill>
              </a:rPr>
              <a:t>‘He’</a:t>
            </a:r>
            <a:r>
              <a:rPr lang="en-US" sz="1900" dirty="0" smtClean="0"/>
              <a:t> is an out link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First sentence kept, Second removed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5" name="TextBox 4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2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29" y="1105619"/>
            <a:ext cx="9028571" cy="5752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1105619"/>
            <a:ext cx="10058400" cy="795664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242011" y="5800299"/>
            <a:ext cx="2842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Actual Consumption</a:t>
            </a:r>
            <a:r>
              <a:rPr lang="en-US" sz="2200" b="1" dirty="0" smtClean="0">
                <a:solidFill>
                  <a:srgbClr val="C00000"/>
                </a:solidFill>
              </a:rPr>
              <a:t/>
            </a:r>
            <a:br>
              <a:rPr lang="en-US" sz="2200" b="1" dirty="0" smtClean="0">
                <a:solidFill>
                  <a:srgbClr val="C00000"/>
                </a:solidFill>
              </a:rPr>
            </a:br>
            <a:r>
              <a:rPr lang="en-US" sz="2200" b="1" dirty="0" smtClean="0">
                <a:solidFill>
                  <a:srgbClr val="C00000"/>
                </a:solidFill>
              </a:rPr>
              <a:t>by Bing during CWC’15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61176" y="1737360"/>
            <a:ext cx="548646" cy="0"/>
          </a:xfrm>
          <a:prstGeom prst="line">
            <a:avLst/>
          </a:prstGeom>
          <a:ln w="1524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9682" y="1740371"/>
            <a:ext cx="548646" cy="0"/>
          </a:xfrm>
          <a:prstGeom prst="line">
            <a:avLst/>
          </a:prstGeom>
          <a:ln w="1524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07962" y="1845734"/>
            <a:ext cx="10058400" cy="4350350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User </a:t>
            </a:r>
            <a:r>
              <a:rPr lang="en-US" sz="2200" b="1" dirty="0" smtClean="0"/>
              <a:t>Engagement</a:t>
            </a:r>
            <a:br>
              <a:rPr lang="en-US" sz="2200" b="1" dirty="0" smtClean="0"/>
            </a:br>
            <a:r>
              <a:rPr lang="en-US" sz="2200" b="1" dirty="0" smtClean="0"/>
              <a:t>   (Rich Experience)</a:t>
            </a:r>
            <a:endParaRPr lang="en-US" sz="1900" dirty="0" smtClean="0"/>
          </a:p>
          <a:p>
            <a:pPr marL="0" indent="0">
              <a:buSzPct val="75000"/>
              <a:buNone/>
            </a:pPr>
            <a:r>
              <a:rPr lang="en-US" sz="2200" dirty="0" smtClean="0"/>
              <a:t> 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Facts for</a:t>
            </a:r>
            <a:br>
              <a:rPr lang="en-US" sz="2200" b="1" dirty="0" smtClean="0"/>
            </a:br>
            <a:r>
              <a:rPr lang="en-US" sz="2200" b="1" dirty="0" smtClean="0"/>
              <a:t>   quiz games</a:t>
            </a:r>
            <a:br>
              <a:rPr lang="en-US" sz="2200" b="1" dirty="0" smtClean="0"/>
            </a:br>
            <a:r>
              <a:rPr lang="en-US" sz="2200" b="1" dirty="0" smtClean="0"/>
              <a:t>   (shows like KBC)</a:t>
            </a:r>
          </a:p>
          <a:p>
            <a:pPr marL="0" indent="0">
              <a:buSzPct val="75000"/>
              <a:buNone/>
            </a:pPr>
            <a:endParaRPr lang="en-US" sz="2200" b="1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</a:t>
            </a:r>
            <a:r>
              <a:rPr lang="en-US" sz="2200" b="1" dirty="0" smtClean="0"/>
              <a:t>Manual Curation?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Professional </a:t>
            </a:r>
            <a:r>
              <a:rPr lang="en-US" sz="1900" dirty="0" smtClean="0"/>
              <a:t>Curator </a:t>
            </a:r>
          </a:p>
          <a:p>
            <a:pPr marL="201168" lvl="1" indent="0">
              <a:buSzPct val="75000"/>
              <a:buNone/>
            </a:pPr>
            <a:r>
              <a:rPr lang="en-US" sz="1900" dirty="0" smtClean="0"/>
              <a:t>- </a:t>
            </a:r>
            <a:r>
              <a:rPr lang="en-US" sz="1900" dirty="0" smtClean="0"/>
              <a:t>In 1 day: 50 </a:t>
            </a:r>
            <a:r>
              <a:rPr lang="en-US" sz="1900" dirty="0" smtClean="0"/>
              <a:t>trivia</a:t>
            </a:r>
            <a:br>
              <a:rPr lang="en-US" sz="1900" dirty="0" smtClean="0"/>
            </a:br>
            <a:r>
              <a:rPr lang="en-US" sz="1900" dirty="0" smtClean="0"/>
              <a:t>   (spanning </a:t>
            </a:r>
            <a:r>
              <a:rPr lang="en-US" sz="1900" dirty="0" smtClean="0"/>
              <a:t>10 </a:t>
            </a:r>
            <a:r>
              <a:rPr lang="en-US" sz="1900" dirty="0" smtClean="0"/>
              <a:t>entities)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21732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35021" y="4558352"/>
            <a:ext cx="4299045" cy="219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Ground Truth for 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Candidates selected from Wikipedia, judged (crowd-sourced) by 5 judges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Two scale voting – Boring / Interesting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Majority voting for Class Labeling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/>
              <a:t> </a:t>
            </a:r>
            <a:r>
              <a:rPr lang="en-US" sz="2200" b="1" dirty="0" smtClean="0"/>
              <a:t>Statistically significant?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Got </a:t>
            </a:r>
            <a:r>
              <a:rPr lang="en-US" sz="1900" dirty="0"/>
              <a:t>1</a:t>
            </a:r>
            <a:r>
              <a:rPr lang="en-US" sz="1900" dirty="0" smtClean="0"/>
              <a:t>00 trivia from IMDB also judged by 5 judges only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Mechanism I: Majority voting of IMDB crowd v/s Mechanism II: Crowd-sourced by 5 judges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Agreement between two mechanisms = Substantial (</a:t>
            </a:r>
            <a:r>
              <a:rPr lang="en-US" sz="1900" b="1" dirty="0" smtClean="0"/>
              <a:t>Kappa Value = 0.618</a:t>
            </a:r>
            <a:r>
              <a:rPr lang="en-US" sz="1900" dirty="0" smtClean="0"/>
              <a:t>)</a:t>
            </a:r>
            <a:endParaRPr lang="en-US" sz="19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921548" y="4666865"/>
          <a:ext cx="4121624" cy="2027487"/>
        </p:xfrm>
        <a:graphic>
          <a:graphicData uri="http://schemas.openxmlformats.org/drawingml/2006/table">
            <a:tbl>
              <a:tblPr firstRow="1" firstCol="1" bandRow="1"/>
              <a:tblGrid>
                <a:gridCol w="1288008"/>
                <a:gridCol w="2833616"/>
              </a:tblGrid>
              <a:tr h="2896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Agreement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6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chance agreement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96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0.01-0.20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Slight agreement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6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0.21-0.40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Fair agreement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6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0.41-0.60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agreement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6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0.61-0.80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Substantial agreement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6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0.81-0.99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Almost perfect agreement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8" name="TextBox 7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18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2" y="286603"/>
            <a:ext cx="10058400" cy="1450757"/>
          </a:xfrm>
        </p:spPr>
        <p:txBody>
          <a:bodyPr/>
          <a:lstStyle/>
          <a:p>
            <a:r>
              <a:rPr lang="en-US" dirty="0" smtClean="0"/>
              <a:t>Results: Metrics on Unseen: P@10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76" y="1845734"/>
            <a:ext cx="10058400" cy="4023360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/>
              <a:t>Comparative Approaches &amp; Baselines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1000" b="1" dirty="0" smtClean="0"/>
          </a:p>
          <a:p>
            <a:pPr lvl="1"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 smtClean="0"/>
              <a:t>Random:</a:t>
            </a:r>
            <a:endParaRPr lang="en-US" sz="1900" dirty="0" smtClean="0"/>
          </a:p>
          <a:p>
            <a:pPr marL="201168" lvl="1" indent="0">
              <a:spcAft>
                <a:spcPts val="800"/>
              </a:spcAft>
              <a:buSzPct val="100000"/>
              <a:buNone/>
            </a:pPr>
            <a:r>
              <a:rPr lang="en-US" sz="1900" dirty="0" smtClean="0"/>
              <a:t>   - 10 sentences picked randomly from Wikipedia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95292" y="2267114"/>
            <a:ext cx="5896708" cy="3710354"/>
            <a:chOff x="5990494" y="2380957"/>
            <a:chExt cx="5896708" cy="3710354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8155441"/>
                </p:ext>
              </p:extLst>
            </p:nvPr>
          </p:nvGraphicFramePr>
          <p:xfrm>
            <a:off x="5990494" y="2380957"/>
            <a:ext cx="5896708" cy="37103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6848624" y="3205089"/>
              <a:ext cx="464234" cy="4501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22968" y="2876705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661176" y="1737360"/>
            <a:ext cx="548646" cy="0"/>
          </a:xfrm>
          <a:prstGeom prst="line">
            <a:avLst/>
          </a:prstGeom>
          <a:ln w="1524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10231" y="35004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Baseline-I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13" name="TextBox 12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0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2" y="286603"/>
            <a:ext cx="10058400" cy="1450757"/>
          </a:xfrm>
        </p:spPr>
        <p:txBody>
          <a:bodyPr/>
          <a:lstStyle/>
          <a:p>
            <a:r>
              <a:rPr lang="en-US" dirty="0" smtClean="0"/>
              <a:t>Results: Metrics on Unseen: P@10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76" y="1845734"/>
            <a:ext cx="10058400" cy="4023360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/>
              <a:t>Comparative Approaches &amp; Baselines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1000" b="1" dirty="0" smtClean="0"/>
          </a:p>
          <a:p>
            <a:pPr lvl="1">
              <a:spcAft>
                <a:spcPts val="1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 smtClean="0"/>
              <a:t>CS + Random:</a:t>
            </a:r>
            <a:endParaRPr lang="en-US" sz="1900" dirty="0" smtClean="0"/>
          </a:p>
          <a:p>
            <a:pPr marL="201168" lvl="1" indent="0">
              <a:lnSpc>
                <a:spcPct val="150000"/>
              </a:lnSpc>
              <a:spcAft>
                <a:spcPts val="800"/>
              </a:spcAft>
              <a:buSzPct val="100000"/>
              <a:buNone/>
            </a:pPr>
            <a:r>
              <a:rPr lang="en-US" sz="1900" dirty="0"/>
              <a:t> </a:t>
            </a:r>
            <a:r>
              <a:rPr lang="en-US" sz="1900" dirty="0" smtClean="0"/>
              <a:t>   - Missing context sentences removed by CS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 smtClean="0"/>
              <a:t>    - 10 sent. picked randomly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95292" y="2267114"/>
            <a:ext cx="5896708" cy="3710354"/>
            <a:chOff x="5990494" y="2380957"/>
            <a:chExt cx="5896708" cy="3710354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5990494" y="2380957"/>
            <a:ext cx="5896708" cy="37103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7571957" y="3027665"/>
              <a:ext cx="464234" cy="4501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33481" y="2428185"/>
              <a:ext cx="1741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CS then 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3454" y="35366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B-I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661176" y="1737360"/>
            <a:ext cx="548646" cy="0"/>
          </a:xfrm>
          <a:prstGeom prst="line">
            <a:avLst/>
          </a:prstGeom>
          <a:ln w="1524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09187" y="2605428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(19.61</a:t>
            </a:r>
            <a:r>
              <a:rPr lang="en-US" sz="1400" dirty="0" smtClean="0">
                <a:solidFill>
                  <a:srgbClr val="FF0000"/>
                </a:solidFill>
              </a:rPr>
              <a:t>% Imp</a:t>
            </a:r>
            <a:r>
              <a:rPr lang="en-US" sz="1400" dirty="0" smtClean="0">
                <a:solidFill>
                  <a:srgbClr val="FF0000"/>
                </a:solidFill>
              </a:rPr>
              <a:t>.)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14" name="TextBox 13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7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2" y="286603"/>
            <a:ext cx="10058400" cy="1450757"/>
          </a:xfrm>
        </p:spPr>
        <p:txBody>
          <a:bodyPr/>
          <a:lstStyle/>
          <a:p>
            <a:r>
              <a:rPr lang="en-US" dirty="0" smtClean="0"/>
              <a:t>Results: Metrics on Unseen: P@10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76" y="1845734"/>
            <a:ext cx="10058400" cy="4023360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/>
              <a:t>Comparative Approaches &amp; Baselines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1000" b="1" dirty="0" smtClean="0"/>
          </a:p>
          <a:p>
            <a:pPr lvl="1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 smtClean="0"/>
              <a:t>CS + </a:t>
            </a:r>
            <a:r>
              <a:rPr lang="en-US" sz="1900" b="1" dirty="0" err="1" smtClean="0"/>
              <a:t>supPOS</a:t>
            </a:r>
            <a:r>
              <a:rPr lang="en-US" sz="1900" b="1" dirty="0" smtClean="0"/>
              <a:t>(Worst):</a:t>
            </a:r>
            <a:r>
              <a:rPr lang="en-US" sz="1900" dirty="0" smtClean="0"/>
              <a:t> </a:t>
            </a:r>
          </a:p>
          <a:p>
            <a:pPr marL="201168" lvl="1" indent="0">
              <a:lnSpc>
                <a:spcPct val="100000"/>
              </a:lnSpc>
              <a:spcAft>
                <a:spcPts val="800"/>
              </a:spcAft>
              <a:buSzPct val="100000"/>
              <a:buNone/>
            </a:pPr>
            <a:r>
              <a:rPr lang="en-US" sz="1900" dirty="0" smtClean="0"/>
              <a:t>    - Ranked by # of </a:t>
            </a:r>
            <a:r>
              <a:rPr lang="en-US" sz="1900" dirty="0" smtClean="0"/>
              <a:t>sup. </a:t>
            </a:r>
            <a:r>
              <a:rPr lang="en-US" sz="1900" dirty="0" smtClean="0"/>
              <a:t>words</a:t>
            </a:r>
            <a:br>
              <a:rPr lang="en-US" sz="1900" dirty="0" smtClean="0"/>
            </a:br>
            <a:r>
              <a:rPr lang="en-US" sz="1900" dirty="0" smtClean="0"/>
              <a:t>    - Deliberately taking boring sent. for same # of sup</a:t>
            </a:r>
            <a:r>
              <a:rPr lang="en-US" sz="1900" dirty="0" smtClean="0"/>
              <a:t>.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/>
              <a:t>CS + </a:t>
            </a:r>
            <a:r>
              <a:rPr lang="en-US" sz="1900" b="1" dirty="0" err="1"/>
              <a:t>supPOS</a:t>
            </a:r>
            <a:r>
              <a:rPr lang="en-US" sz="1900" b="1" dirty="0"/>
              <a:t>(Rand):</a:t>
            </a:r>
            <a:endParaRPr lang="en-US" sz="1900" dirty="0"/>
          </a:p>
          <a:p>
            <a:pPr marL="201168" lvl="1" indent="0">
              <a:lnSpc>
                <a:spcPct val="100000"/>
              </a:lnSpc>
              <a:buSzPct val="100000"/>
              <a:buNone/>
            </a:pPr>
            <a:r>
              <a:rPr lang="en-US" sz="1900" dirty="0"/>
              <a:t>   - Ranked by # of sup. words</a:t>
            </a:r>
          </a:p>
          <a:p>
            <a:pPr marL="201168" lvl="1" indent="0">
              <a:lnSpc>
                <a:spcPct val="100000"/>
              </a:lnSpc>
              <a:buSzPct val="100000"/>
              <a:buNone/>
            </a:pPr>
            <a:r>
              <a:rPr lang="en-US" sz="1900" dirty="0"/>
              <a:t>   - Shuffled for same # of sup. </a:t>
            </a:r>
            <a:r>
              <a:rPr lang="en-US" sz="1900" dirty="0" smtClean="0"/>
              <a:t>Words</a:t>
            </a:r>
          </a:p>
          <a:p>
            <a:pPr lvl="1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/>
              <a:t>CS + </a:t>
            </a:r>
            <a:r>
              <a:rPr lang="en-US" sz="1900" b="1" dirty="0" err="1"/>
              <a:t>supPOS</a:t>
            </a:r>
            <a:r>
              <a:rPr lang="en-US" sz="1900" b="1" dirty="0"/>
              <a:t>(Best):</a:t>
            </a:r>
            <a:endParaRPr lang="en-US" sz="1900" dirty="0"/>
          </a:p>
          <a:p>
            <a:pPr marL="201168" lvl="1" indent="0">
              <a:spcAft>
                <a:spcPts val="800"/>
              </a:spcAft>
              <a:buSzPct val="100000"/>
              <a:buNone/>
            </a:pPr>
            <a:r>
              <a:rPr lang="en-US" sz="1900" dirty="0"/>
              <a:t> </a:t>
            </a:r>
            <a:r>
              <a:rPr lang="en-US" sz="1900" dirty="0" smtClean="0"/>
              <a:t>  - </a:t>
            </a:r>
            <a:r>
              <a:rPr lang="en-US" sz="1900" dirty="0"/>
              <a:t>Ranked by # of sup. words </a:t>
            </a:r>
            <a:endParaRPr lang="en-US" sz="1900" dirty="0" smtClean="0"/>
          </a:p>
          <a:p>
            <a:pPr marL="201168" lvl="1" indent="0">
              <a:spcAft>
                <a:spcPts val="800"/>
              </a:spcAft>
              <a:buSzPct val="100000"/>
              <a:buNone/>
            </a:pPr>
            <a:r>
              <a:rPr lang="en-US" sz="1900" dirty="0"/>
              <a:t> </a:t>
            </a:r>
            <a:r>
              <a:rPr lang="en-US" sz="1900" dirty="0" smtClean="0"/>
              <a:t>  - </a:t>
            </a:r>
            <a:r>
              <a:rPr lang="en-US" sz="1900" dirty="0"/>
              <a:t>Deliberately taking interesting sent. </a:t>
            </a:r>
            <a:r>
              <a:rPr lang="en-US" sz="1900" dirty="0" smtClean="0"/>
              <a:t>for </a:t>
            </a:r>
            <a:r>
              <a:rPr lang="en-US" sz="1900" dirty="0"/>
              <a:t>same # of sup.</a:t>
            </a:r>
            <a:endParaRPr lang="en-US" sz="1900" dirty="0">
              <a:solidFill>
                <a:schemeClr val="bg1">
                  <a:lumMod val="75000"/>
                </a:schemeClr>
              </a:solidFill>
            </a:endParaRPr>
          </a:p>
          <a:p>
            <a:pPr marL="201168" lvl="1" indent="0">
              <a:lnSpc>
                <a:spcPct val="100000"/>
              </a:lnSpc>
              <a:buSzPct val="100000"/>
              <a:buNone/>
            </a:pPr>
            <a:endParaRPr lang="en-US" sz="19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95292" y="2267114"/>
            <a:ext cx="5896708" cy="3710354"/>
            <a:chOff x="5990494" y="2380957"/>
            <a:chExt cx="5896708" cy="3710354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5990494" y="2380957"/>
            <a:ext cx="5896708" cy="37103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8281643" y="2959425"/>
              <a:ext cx="464234" cy="4501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37688" y="338060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FF0000"/>
                  </a:solidFill>
                </a:rPr>
                <a:t>supPOS_W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3454" y="353662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B-I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661176" y="1737360"/>
            <a:ext cx="548646" cy="0"/>
          </a:xfrm>
          <a:prstGeom prst="line">
            <a:avLst/>
          </a:prstGeom>
          <a:ln w="1524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36" y="5999018"/>
            <a:ext cx="108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supPOS</a:t>
            </a:r>
            <a:r>
              <a:rPr lang="en-US" b="1" dirty="0"/>
              <a:t> Trivia:</a:t>
            </a:r>
            <a:r>
              <a:rPr lang="en-US" dirty="0"/>
              <a:t> Marlon Brando did not memorize </a:t>
            </a:r>
            <a:r>
              <a:rPr lang="en-US" dirty="0">
                <a:solidFill>
                  <a:srgbClr val="FF0000"/>
                </a:solidFill>
              </a:rPr>
              <a:t>most</a:t>
            </a:r>
            <a:r>
              <a:rPr lang="en-US" dirty="0"/>
              <a:t> of his lines and read from cue cards during </a:t>
            </a:r>
            <a:r>
              <a:rPr lang="en-US" dirty="0">
                <a:solidFill>
                  <a:srgbClr val="FF0000"/>
                </a:solidFill>
              </a:rPr>
              <a:t>most</a:t>
            </a:r>
            <a:r>
              <a:rPr lang="en-US" dirty="0"/>
              <a:t> of the film.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14" name="TextBox 13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9309776" y="2804638"/>
            <a:ext cx="464234" cy="4501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867552" y="216286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supPOS_R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76132" y="247545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(29.41</a:t>
            </a:r>
            <a:r>
              <a:rPr lang="en-US" sz="1400" dirty="0">
                <a:solidFill>
                  <a:srgbClr val="FF0000"/>
                </a:solidFill>
              </a:rPr>
              <a:t>% Imp</a:t>
            </a:r>
            <a:r>
              <a:rPr lang="en-US" sz="1400" dirty="0" smtClean="0">
                <a:solidFill>
                  <a:srgbClr val="FF0000"/>
                </a:solidFill>
              </a:rPr>
              <a:t>.)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033109" y="2763694"/>
            <a:ext cx="464234" cy="4501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02325" y="315484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supPOS_B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49569" y="342417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(Baseline-II)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2" y="286603"/>
            <a:ext cx="10058400" cy="1450757"/>
          </a:xfrm>
        </p:spPr>
        <p:txBody>
          <a:bodyPr/>
          <a:lstStyle/>
          <a:p>
            <a:r>
              <a:rPr lang="en-US" dirty="0" smtClean="0"/>
              <a:t>Results: Metrics on Unseen: P@10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76" y="1845734"/>
            <a:ext cx="10058400" cy="4023360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/>
              <a:t>Comparative Approaches &amp; Baselines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1000" b="1" dirty="0" smtClean="0"/>
          </a:p>
          <a:p>
            <a:pPr lvl="1">
              <a:lnSpc>
                <a:spcPct val="10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 smtClean="0"/>
              <a:t>CS + WTM(U):</a:t>
            </a:r>
            <a:endParaRPr lang="en-US" sz="1900" dirty="0" smtClean="0"/>
          </a:p>
          <a:p>
            <a:pPr marL="201168" lvl="1" indent="0">
              <a:lnSpc>
                <a:spcPct val="100000"/>
              </a:lnSpc>
              <a:spcAft>
                <a:spcPts val="800"/>
              </a:spcAft>
              <a:buSzPct val="100000"/>
              <a:buNone/>
            </a:pPr>
            <a:r>
              <a:rPr lang="en-US" sz="1900" dirty="0"/>
              <a:t> </a:t>
            </a:r>
            <a:r>
              <a:rPr lang="en-US" sz="1900" dirty="0" smtClean="0"/>
              <a:t>   - ML Ranking</a:t>
            </a:r>
          </a:p>
          <a:p>
            <a:pPr marL="201168" lvl="1" indent="0">
              <a:lnSpc>
                <a:spcPct val="100000"/>
              </a:lnSpc>
              <a:spcAft>
                <a:spcPts val="800"/>
              </a:spcAft>
              <a:buSzPct val="100000"/>
              <a:buNone/>
            </a:pPr>
            <a:r>
              <a:rPr lang="en-US" sz="1900" dirty="0"/>
              <a:t> </a:t>
            </a:r>
            <a:r>
              <a:rPr lang="en-US" sz="1900" dirty="0" smtClean="0"/>
              <a:t>   - With only basic </a:t>
            </a:r>
            <a:r>
              <a:rPr lang="en-US" sz="1900" i="1" dirty="0" smtClean="0"/>
              <a:t>Unigra</a:t>
            </a:r>
            <a:r>
              <a:rPr lang="en-US" sz="1900" i="1" dirty="0"/>
              <a:t>m</a:t>
            </a:r>
            <a:r>
              <a:rPr lang="en-US" sz="1900" i="1" dirty="0" smtClean="0"/>
              <a:t>(U)</a:t>
            </a:r>
            <a:r>
              <a:rPr lang="en-US" sz="1900" dirty="0" smtClean="0"/>
              <a:t> features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95292" y="2267114"/>
            <a:ext cx="5896708" cy="3710354"/>
            <a:chOff x="5990494" y="2380957"/>
            <a:chExt cx="5896708" cy="3710354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5990494" y="2380957"/>
            <a:ext cx="5896708" cy="37103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10416815" y="2869390"/>
              <a:ext cx="464234" cy="4501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661176" y="1737360"/>
            <a:ext cx="548646" cy="0"/>
          </a:xfrm>
          <a:prstGeom prst="line">
            <a:avLst/>
          </a:prstGeom>
          <a:ln w="1524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8252" y="34227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B-I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08035" y="2367468"/>
            <a:ext cx="104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WTM (U)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12912" y="307021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B-II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15" name="TextBox 14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8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2" y="286603"/>
            <a:ext cx="10058400" cy="1450757"/>
          </a:xfrm>
        </p:spPr>
        <p:txBody>
          <a:bodyPr/>
          <a:lstStyle/>
          <a:p>
            <a:r>
              <a:rPr lang="en-US" dirty="0" smtClean="0"/>
              <a:t>Results: Metrics on Unseen: P@10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76" y="1845734"/>
            <a:ext cx="10058400" cy="4023360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/>
              <a:t>Comparative Approaches &amp; Baselines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1000" b="1" dirty="0" smtClean="0"/>
          </a:p>
          <a:p>
            <a:pPr lvl="1"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</a:rPr>
              <a:t>CS + WTM(U):</a:t>
            </a:r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</a:rPr>
              <a:t> ML Ranking with only (U) features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 smtClean="0"/>
              <a:t>CS + WTM(U+L+E):</a:t>
            </a:r>
            <a:endParaRPr lang="en-US" sz="1900" dirty="0"/>
          </a:p>
          <a:p>
            <a:pPr marL="201168" lvl="1" indent="0">
              <a:buSzPct val="100000"/>
              <a:buNone/>
            </a:pPr>
            <a:r>
              <a:rPr lang="en-US" sz="1900" dirty="0" smtClean="0"/>
              <a:t>   - ML Ranking</a:t>
            </a:r>
          </a:p>
          <a:p>
            <a:pPr marL="201168" lvl="1" indent="0">
              <a:buSzPct val="100000"/>
              <a:buNone/>
            </a:pPr>
            <a:r>
              <a:rPr lang="en-US" sz="1900" dirty="0"/>
              <a:t> </a:t>
            </a:r>
            <a:r>
              <a:rPr lang="en-US" sz="1900" dirty="0" smtClean="0"/>
              <a:t>  - With advanced (U+L+E) features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95292" y="2267114"/>
            <a:ext cx="5896708" cy="3710354"/>
            <a:chOff x="5990494" y="2380957"/>
            <a:chExt cx="5896708" cy="3710354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5990494" y="2380957"/>
            <a:ext cx="5896708" cy="37103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11153796" y="2405361"/>
              <a:ext cx="464234" cy="4501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661176" y="1737360"/>
            <a:ext cx="548646" cy="0"/>
          </a:xfrm>
          <a:prstGeom prst="line">
            <a:avLst/>
          </a:prstGeom>
          <a:ln w="1524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8252" y="34227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B-I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2912" y="307021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B-II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21102" y="32050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WTM (U+L+E)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8905" y="3507612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78.43% imp. (B-I)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33.82% imp. (B-II)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18" name="TextBox 17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8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Metrics on Unseen: </a:t>
            </a:r>
            <a:r>
              <a:rPr lang="en-US" dirty="0" err="1" smtClean="0"/>
              <a:t>Recall@K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err="1" smtClean="0"/>
              <a:t>supPOS</a:t>
            </a:r>
            <a:r>
              <a:rPr lang="en-US" sz="2200" b="1" dirty="0" smtClean="0"/>
              <a:t> limited to one kind of trivia</a:t>
            </a:r>
          </a:p>
          <a:p>
            <a:pPr marL="0" indent="0">
              <a:buSzPct val="75000"/>
              <a:buNone/>
            </a:pPr>
            <a:endParaRPr lang="en-US" sz="2200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WTM captures varied types</a:t>
            </a:r>
          </a:p>
          <a:p>
            <a:pPr marL="0" indent="0">
              <a:buSzPct val="75000"/>
              <a:buNone/>
            </a:pPr>
            <a:r>
              <a:rPr lang="en-US" sz="2200" dirty="0"/>
              <a:t> </a:t>
            </a:r>
            <a:endParaRPr lang="en-US" sz="2200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Performance Comparison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superPOS</a:t>
            </a:r>
            <a:r>
              <a:rPr lang="en-US" dirty="0" smtClean="0"/>
              <a:t> better till rank 3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Soon after rank 3, WTM beats </a:t>
            </a:r>
            <a:r>
              <a:rPr lang="en-US" dirty="0" err="1" smtClean="0"/>
              <a:t>superPOS</a:t>
            </a:r>
            <a:endParaRPr lang="en-US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602687"/>
              </p:ext>
            </p:extLst>
          </p:nvPr>
        </p:nvGraphicFramePr>
        <p:xfrm>
          <a:off x="6189998" y="1845734"/>
          <a:ext cx="5514535" cy="3812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7" name="TextBox 6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Qualitative Discussion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97279" y="1826925"/>
          <a:ext cx="10058401" cy="4295547"/>
        </p:xfrm>
        <a:graphic>
          <a:graphicData uri="http://schemas.openxmlformats.org/drawingml/2006/table">
            <a:tbl>
              <a:tblPr/>
              <a:tblGrid>
                <a:gridCol w="1261464"/>
                <a:gridCol w="1116138"/>
                <a:gridCol w="4909647"/>
                <a:gridCol w="2771152"/>
              </a:tblGrid>
              <a:tr h="403049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Movie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Trivia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6641">
                <a:tc rowSpan="2"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7E3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WTM Wins </a:t>
                      </a:r>
                      <a:endParaRPr lang="en-US" sz="1800" dirty="0">
                        <a:solidFill>
                          <a:srgbClr val="007E39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7E3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(Sup. POS Misses)</a:t>
                      </a:r>
                      <a:endParaRPr lang="en-US" sz="1800" dirty="0">
                        <a:solidFill>
                          <a:srgbClr val="007E39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Interstellar (2014)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Paramount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is providing a </a:t>
                      </a:r>
                      <a:r>
                        <a:rPr lang="en-I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virtual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reality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walkthrough of the Endurance spacecraft using Oculus Rift </a:t>
                      </a:r>
                      <a:r>
                        <a:rPr lang="en-I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Due to Organization being subject, and (U) features (technology, reality, virtual)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Gravity (2013)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When the </a:t>
                      </a:r>
                      <a:r>
                        <a:rPr lang="en-I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script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was finalized, </a:t>
                      </a:r>
                      <a:r>
                        <a:rPr lang="en-IN" sz="18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Cuarón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assumed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it would take about a year to complete the </a:t>
                      </a:r>
                      <a:r>
                        <a:rPr lang="en-I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film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but it took four and a half </a:t>
                      </a:r>
                      <a:r>
                        <a:rPr lang="en-I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years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Due to </a:t>
                      </a:r>
                      <a:r>
                        <a:rPr lang="en-IN" sz="18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Entity.Director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Subject (the script), Root word (assume) and (U) features (film, years)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54">
                <a:tc rowSpan="2"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WTM’s Bad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Elf (2003)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Stop motion animation was also used.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Candidate Selection failed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98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Rio 2 (2014)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Rio 2 received mixed reviews from critics.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Root verb "receive" has high weightage 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9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Qualitative Discussion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Contd</a:t>
            </a:r>
            <a:r>
              <a:rPr lang="en-US" sz="2400" i="1" dirty="0" smtClean="0"/>
              <a:t>…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69968"/>
              </p:ext>
            </p:extLst>
          </p:nvPr>
        </p:nvGraphicFramePr>
        <p:xfrm>
          <a:off x="1097279" y="1826925"/>
          <a:ext cx="10058402" cy="2874334"/>
        </p:xfrm>
        <a:graphic>
          <a:graphicData uri="http://schemas.openxmlformats.org/drawingml/2006/table">
            <a:tbl>
              <a:tblPr/>
              <a:tblGrid>
                <a:gridCol w="1714160"/>
                <a:gridCol w="1132764"/>
                <a:gridCol w="4804012"/>
                <a:gridCol w="2407466"/>
              </a:tblGrid>
              <a:tr h="384012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Movie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Trivia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32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Sup. POS Wins (WTM misses)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IN" sz="1800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Incredibles</a:t>
                      </a:r>
                      <a:r>
                        <a:rPr lang="en-IN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(2004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Humans are widely considered to be the most difficult thing to execute in animation.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Presence of ‘most’, </a:t>
                      </a:r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absence of any Entity, vague Root word (consider)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1708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Sup. POS's Bad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Lone 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Survivor </a:t>
                      </a:r>
                      <a:r>
                        <a:rPr lang="en-IN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2013)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Most critics praised Berg's direction, as well as the acting, story, visuals and battle sequences.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Here 'most' is not to show degree but instead to show </a:t>
                      </a:r>
                      <a:r>
                        <a:rPr lang="en-IN" sz="18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genericity</a:t>
                      </a:r>
                      <a:r>
                        <a:rPr lang="en-IN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26" marR="4626" marT="462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5" name="TextBox 4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RETRIEVAL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7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Dissertation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75000"/>
              <a:buFont typeface="Wingdings" panose="05000000000000000000" pitchFamily="2" charset="2"/>
              <a:buChar char="q"/>
            </a:pPr>
            <a:r>
              <a:rPr lang="en-US" i="1" dirty="0" smtClean="0"/>
              <a:t> </a:t>
            </a:r>
            <a:r>
              <a:rPr lang="en-US" b="1" i="1" dirty="0" smtClean="0"/>
              <a:t>Identified</a:t>
            </a:r>
            <a:r>
              <a:rPr lang="en-US" b="1" i="1" dirty="0"/>
              <a:t>, </a:t>
            </a:r>
            <a:r>
              <a:rPr lang="en-US" b="1" i="1" dirty="0" smtClean="0"/>
              <a:t>Defined </a:t>
            </a:r>
            <a:r>
              <a:rPr lang="en-US" b="1" dirty="0"/>
              <a:t>and</a:t>
            </a:r>
            <a:r>
              <a:rPr lang="en-US" b="1" i="1" dirty="0"/>
              <a:t> </a:t>
            </a:r>
            <a:r>
              <a:rPr lang="en-US" b="1" i="1" dirty="0" smtClean="0"/>
              <a:t>Provided</a:t>
            </a:r>
            <a:r>
              <a:rPr lang="en-US" b="1" dirty="0" smtClean="0"/>
              <a:t> </a:t>
            </a:r>
            <a:r>
              <a:rPr lang="en-US" b="1" u="sng" dirty="0"/>
              <a:t>a new research </a:t>
            </a:r>
            <a:r>
              <a:rPr lang="en-US" b="1" u="sng" dirty="0" smtClean="0"/>
              <a:t>problem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not </a:t>
            </a:r>
            <a:r>
              <a:rPr lang="en-US" sz="1900" dirty="0"/>
              <a:t>just </a:t>
            </a:r>
            <a:r>
              <a:rPr lang="en-US" sz="1900" dirty="0" smtClean="0"/>
              <a:t>only providing solutions </a:t>
            </a:r>
            <a:r>
              <a:rPr lang="en-US" sz="1900" dirty="0"/>
              <a:t>to existing </a:t>
            </a:r>
            <a:r>
              <a:rPr lang="en-US" sz="1900" dirty="0" smtClean="0"/>
              <a:t>problem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Proposed a system </a:t>
            </a:r>
            <a:r>
              <a:rPr lang="en-US" b="1" i="1" dirty="0"/>
              <a:t>“Wikipedia Trivia Miner (WTM</a:t>
            </a:r>
            <a:r>
              <a:rPr lang="en-US" b="1" i="1" dirty="0" smtClean="0"/>
              <a:t>)”</a:t>
            </a:r>
            <a:endParaRPr lang="en-US" b="1" dirty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To </a:t>
            </a:r>
            <a:r>
              <a:rPr lang="en-US" sz="1900" dirty="0"/>
              <a:t>mine top-k interesting trivia for any given entity based on their </a:t>
            </a:r>
            <a:r>
              <a:rPr lang="en-US" sz="1900" dirty="0" smtClean="0"/>
              <a:t>interestingness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Engineered features that capture ‘</a:t>
            </a:r>
            <a:r>
              <a:rPr lang="en-US" b="1" i="1" dirty="0" smtClean="0"/>
              <a:t>about-ness</a:t>
            </a:r>
            <a:r>
              <a:rPr lang="en-US" b="1" dirty="0" smtClean="0"/>
              <a:t>’ of sentence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Generalizes which one are interesting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Shown how publicly available IMDB data can be leveraged for model learning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Cost effective, as eliminates the need of crowd annotation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Proposed a mechanism to prepare ground truth for test-set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Cost-effective but statistically significant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b="1" i="1" dirty="0" smtClean="0"/>
                  <a:t>Definition:</a:t>
                </a:r>
                <a:r>
                  <a:rPr lang="en-US" sz="2200" i="1" dirty="0" smtClean="0"/>
                  <a:t> Trivia  </a:t>
                </a:r>
                <a:r>
                  <a:rPr lang="en-US" sz="2200" i="1" dirty="0"/>
                  <a:t>is  any  fact  about  an  entity  which  is  interesting  due  to  any  of  the  following  </a:t>
                </a:r>
                <a:r>
                  <a:rPr lang="en-US" sz="2200" i="1" dirty="0" smtClean="0"/>
                  <a:t>characteristics - unusualness</a:t>
                </a:r>
                <a:r>
                  <a:rPr lang="en-US" sz="2200" i="1" dirty="0"/>
                  <a:t>,  uniqueness,  unexpectedness  or  </a:t>
                </a:r>
                <a:r>
                  <a:rPr lang="en-US" sz="2200" i="1" dirty="0" smtClean="0"/>
                  <a:t>weirdness.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E.g</a:t>
                </a:r>
                <a:r>
                  <a:rPr lang="en-US" dirty="0"/>
                  <a:t>. </a:t>
                </a:r>
                <a:r>
                  <a:rPr lang="en-US" i="1" dirty="0"/>
                  <a:t>“</a:t>
                </a:r>
                <a:r>
                  <a:rPr lang="en-US" i="1" dirty="0" err="1"/>
                  <a:t>Aamir</a:t>
                </a:r>
                <a:r>
                  <a:rPr lang="en-US" i="1" dirty="0"/>
                  <a:t> Khan did not blink his eyes even once in complete movie</a:t>
                </a:r>
                <a:r>
                  <a:rPr lang="en-US" i="1" dirty="0" smtClean="0"/>
                  <a:t>” </a:t>
                </a:r>
                <a:r>
                  <a:rPr lang="en-US" dirty="0" smtClean="0"/>
                  <a:t>[Movie: PK (2014)]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Unusual for a human to not blink his eyes</a:t>
                </a:r>
                <a:endParaRPr lang="en-US" dirty="0"/>
              </a:p>
              <a:p>
                <a:endParaRPr lang="en-US" sz="2200" i="1" dirty="0" smtClean="0"/>
              </a:p>
              <a:p>
                <a:r>
                  <a:rPr lang="en-US" sz="2200" b="1" i="1" dirty="0" smtClean="0"/>
                  <a:t>Problem Statement: </a:t>
                </a:r>
                <a:r>
                  <a:rPr lang="en-US" sz="2200" i="1" dirty="0" smtClean="0"/>
                  <a:t>For </a:t>
                </a:r>
                <a:r>
                  <a:rPr lang="en-US" sz="2200" i="1" dirty="0"/>
                  <a:t>a given entity, mine top-k interesting trivia from its Wikipedia </a:t>
                </a:r>
                <a:r>
                  <a:rPr lang="en-US" sz="2200" i="1" dirty="0" smtClean="0"/>
                  <a:t>page, where </a:t>
                </a:r>
                <a:r>
                  <a:rPr lang="en-US" sz="2200" i="1" dirty="0"/>
                  <a:t>a trivia is considered interesting if when it is shown to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i="1" dirty="0"/>
                  <a:t> persons, more than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200" i="1" dirty="0"/>
                  <a:t> persons find it </a:t>
                </a:r>
                <a:r>
                  <a:rPr lang="en-US" sz="2200" i="1" dirty="0" smtClean="0"/>
                  <a:t>interesting.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For evaluation of unseen set, we chose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(statistical significance discussed ahead)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8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3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Submitted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[1] Abhay Prakash, Manoj </a:t>
            </a:r>
            <a:r>
              <a:rPr lang="en-US" sz="2400" dirty="0" err="1"/>
              <a:t>Chinnakotla</a:t>
            </a:r>
            <a:r>
              <a:rPr lang="en-US" sz="2400" dirty="0"/>
              <a:t>, Dhaval Patel, Puneet Garg (2015): “</a:t>
            </a:r>
            <a:r>
              <a:rPr lang="en-US" sz="2400" i="1" dirty="0"/>
              <a:t>Did you know?</a:t>
            </a:r>
            <a:r>
              <a:rPr lang="en-US" sz="2400" dirty="0"/>
              <a:t>: Mining Interesting Trivia for Entities from Wikipedia”. </a:t>
            </a:r>
            <a:r>
              <a:rPr lang="en-US" sz="2400" b="1" i="1" dirty="0"/>
              <a:t>Submitted </a:t>
            </a:r>
            <a:r>
              <a:rPr lang="en-US" sz="2400" dirty="0"/>
              <a:t>in International Joint Conference on Artificial </a:t>
            </a:r>
            <a:r>
              <a:rPr lang="en-US" sz="2400" dirty="0" smtClean="0"/>
              <a:t>Intelligence (</a:t>
            </a:r>
            <a:r>
              <a:rPr lang="en-US" sz="2400" i="1" dirty="0" smtClean="0"/>
              <a:t>IJCAI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400" dirty="0" smtClean="0"/>
              <a:t> IJCAI ranking: </a:t>
            </a:r>
            <a:r>
              <a:rPr lang="en-US" sz="2400" dirty="0"/>
              <a:t>A*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(</a:t>
            </a:r>
            <a:r>
              <a:rPr lang="en-US" sz="2400" dirty="0"/>
              <a:t>Ranking from http://lipn.univ-paris13.fr/~bennani/CSRank.html)</a:t>
            </a:r>
          </a:p>
        </p:txBody>
      </p:sp>
    </p:spTree>
    <p:extLst>
      <p:ext uri="{BB962C8B-B14F-4D97-AF65-F5344CB8AC3E}">
        <p14:creationId xmlns:p14="http://schemas.microsoft.com/office/powerpoint/2010/main" val="20579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Replicate </a:t>
            </a:r>
            <a:r>
              <a:rPr lang="en-US" sz="2200" b="1" dirty="0"/>
              <a:t>the work on Celebrities </a:t>
            </a:r>
            <a:r>
              <a:rPr lang="en-US" sz="2200" b="1" dirty="0" smtClean="0"/>
              <a:t>domain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Verify that WTM approach is actually domain independent</a:t>
            </a:r>
          </a:p>
          <a:p>
            <a:pPr marL="0" lvl="0" indent="0">
              <a:buSzPct val="75000"/>
              <a:buNone/>
            </a:pPr>
            <a:r>
              <a:rPr lang="en-US" dirty="0" smtClean="0"/>
              <a:t> </a:t>
            </a:r>
          </a:p>
          <a:p>
            <a:pPr lvl="0"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Feature Engineering to capture deviation from expectation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1900" dirty="0" smtClean="0"/>
              <a:t>Expectation based on topics in that domain, compare topic of candidate</a:t>
            </a:r>
          </a:p>
          <a:p>
            <a:pPr marL="0" lvl="0" indent="0">
              <a:buSzPct val="75000"/>
              <a:buNone/>
            </a:pPr>
            <a:r>
              <a:rPr lang="en-US" sz="2200" b="1" dirty="0"/>
              <a:t> </a:t>
            </a:r>
            <a:endParaRPr lang="en-US" sz="2200" b="1" dirty="0" smtClean="0"/>
          </a:p>
          <a:p>
            <a:pPr lvl="0"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Fact Popularity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1900" dirty="0" smtClean="0"/>
              <a:t>Lesser known trivia could be more interesting to majority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Matthew </a:t>
            </a:r>
            <a:r>
              <a:rPr lang="en-US" dirty="0" err="1"/>
              <a:t>Merzbacher</a:t>
            </a:r>
            <a:r>
              <a:rPr lang="en-US" dirty="0" smtClean="0"/>
              <a:t>, "</a:t>
            </a:r>
            <a:r>
              <a:rPr lang="en-US" dirty="0"/>
              <a:t>Automatic generation of trivia questions," Foundations of </a:t>
            </a:r>
            <a:r>
              <a:rPr lang="en-US" dirty="0" smtClean="0"/>
              <a:t>Intelligent</a:t>
            </a:r>
            <a:br>
              <a:rPr lang="en-US" dirty="0" smtClean="0"/>
            </a:br>
            <a:r>
              <a:rPr lang="en-US" dirty="0" smtClean="0"/>
              <a:t>      Systems</a:t>
            </a:r>
            <a:r>
              <a:rPr lang="en-US" dirty="0"/>
              <a:t>, Lecture </a:t>
            </a:r>
            <a:r>
              <a:rPr lang="en-US" dirty="0" smtClean="0"/>
              <a:t>Notes in </a:t>
            </a:r>
            <a:r>
              <a:rPr lang="en-US" dirty="0"/>
              <a:t>Computer Science, vol. 2366, pp. 123-130, 2002 </a:t>
            </a:r>
            <a:endParaRPr lang="en-US" dirty="0" smtClean="0"/>
          </a:p>
          <a:p>
            <a:r>
              <a:rPr lang="en-US" dirty="0"/>
              <a:t>[2] Michael </a:t>
            </a:r>
            <a:r>
              <a:rPr lang="en-US" dirty="0" err="1"/>
              <a:t>Gamon</a:t>
            </a:r>
            <a:r>
              <a:rPr lang="en-US" dirty="0"/>
              <a:t>, Arjun Mukherjee, and Patrick </a:t>
            </a:r>
            <a:r>
              <a:rPr lang="en-US" dirty="0" err="1"/>
              <a:t>Pantel</a:t>
            </a:r>
            <a:r>
              <a:rPr lang="en-US" dirty="0"/>
              <a:t>, "Predicting interesting things in text,“</a:t>
            </a:r>
            <a:br>
              <a:rPr lang="en-US" dirty="0"/>
            </a:br>
            <a:r>
              <a:rPr lang="en-US" dirty="0"/>
              <a:t>      in COLING, 2014</a:t>
            </a:r>
            <a:r>
              <a:rPr lang="en-US" dirty="0" smtClean="0"/>
              <a:t>.</a:t>
            </a:r>
          </a:p>
          <a:p>
            <a:r>
              <a:rPr lang="en-US" dirty="0"/>
              <a:t>[3] </a:t>
            </a:r>
            <a:r>
              <a:rPr lang="en-US" dirty="0" err="1"/>
              <a:t>Debasis</a:t>
            </a:r>
            <a:r>
              <a:rPr lang="en-US" dirty="0"/>
              <a:t> </a:t>
            </a:r>
            <a:r>
              <a:rPr lang="en-US" dirty="0" err="1"/>
              <a:t>Ganguly</a:t>
            </a:r>
            <a:r>
              <a:rPr lang="en-US" dirty="0"/>
              <a:t>, Johannes Leveling, and Gareth Jones, "Automatic prediction of </a:t>
            </a:r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      aesthetics </a:t>
            </a:r>
            <a:r>
              <a:rPr lang="en-US" dirty="0"/>
              <a:t>and interestingness," in COLING, 2014</a:t>
            </a:r>
            <a:r>
              <a:rPr lang="en-US" dirty="0" smtClean="0"/>
              <a:t>.</a:t>
            </a:r>
          </a:p>
          <a:p>
            <a:r>
              <a:rPr lang="en-US" dirty="0"/>
              <a:t>[4] Emma Byrne and Anthony Hunter, "Man bites dog: looking for interesting inconsistencies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      structured </a:t>
            </a:r>
            <a:r>
              <a:rPr lang="en-US" dirty="0"/>
              <a:t>news reports," Data and Knowledge Engineering, vol. 48, no. 3, pp. 265-295, 2004. </a:t>
            </a:r>
          </a:p>
        </p:txBody>
      </p:sp>
    </p:spTree>
    <p:extLst>
      <p:ext uri="{BB962C8B-B14F-4D97-AF65-F5344CB8AC3E}">
        <p14:creationId xmlns:p14="http://schemas.microsoft.com/office/powerpoint/2010/main" val="25224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ages.slideplayer.us/1/221702/slides/slide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03" y="281359"/>
            <a:ext cx="7991475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8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w.r.t 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17630" cy="4459532"/>
          </a:xfrm>
        </p:spPr>
        <p:txBody>
          <a:bodyPr>
            <a:normAutofit fontScale="92500" lnSpcReduction="10000"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Automatic </a:t>
            </a:r>
            <a:r>
              <a:rPr lang="en-US" sz="2400" b="1" dirty="0"/>
              <a:t>generation of trivia </a:t>
            </a:r>
            <a:r>
              <a:rPr lang="en-US" sz="2400" b="1" dirty="0" smtClean="0"/>
              <a:t>questions (2002) [1]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Their Work:</a:t>
            </a:r>
            <a:r>
              <a:rPr lang="en-US" sz="2000" dirty="0" smtClean="0"/>
              <a:t> Trivia Questions from structured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7E39"/>
                </a:solidFill>
              </a:rPr>
              <a:t>Difference:</a:t>
            </a:r>
            <a:r>
              <a:rPr lang="en-US" sz="2000" dirty="0" smtClean="0"/>
              <a:t> WTM retrieves Trivia (</a:t>
            </a:r>
            <a:r>
              <a:rPr lang="en-US" sz="2000" i="1" dirty="0" smtClean="0"/>
              <a:t>facts</a:t>
            </a:r>
            <a:r>
              <a:rPr lang="en-US" sz="2000" dirty="0" smtClean="0"/>
              <a:t>) from </a:t>
            </a:r>
            <a:r>
              <a:rPr lang="en-US" sz="2000" i="1" dirty="0" smtClean="0"/>
              <a:t>Unstructured Text.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Predicting Interesting Things </a:t>
            </a:r>
            <a:r>
              <a:rPr lang="en-US" sz="2400" b="1" dirty="0"/>
              <a:t>in </a:t>
            </a:r>
            <a:r>
              <a:rPr lang="en-US" sz="2400" b="1" dirty="0" smtClean="0"/>
              <a:t>Text (2014) [2]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Their Work:</a:t>
            </a:r>
            <a:r>
              <a:rPr lang="en-US" sz="2000" dirty="0"/>
              <a:t> Click </a:t>
            </a:r>
            <a:r>
              <a:rPr lang="en-US" sz="2000" dirty="0" smtClean="0"/>
              <a:t>prediction on anchors(links) with in Wikipedia page.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E39"/>
                </a:solidFill>
              </a:rPr>
              <a:t>Difference: </a:t>
            </a:r>
            <a:r>
              <a:rPr lang="en-US" sz="2000" dirty="0" smtClean="0"/>
              <a:t>WTM is not limited to Links and don’t(can’t) use any click-through data.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Automatic Prediction </a:t>
            </a:r>
            <a:r>
              <a:rPr lang="en-US" sz="2400" b="1" dirty="0"/>
              <a:t>of </a:t>
            </a:r>
            <a:r>
              <a:rPr lang="en-US" sz="2400" b="1" dirty="0" smtClean="0"/>
              <a:t>Text Aesthetics and Interestingness (2014) [3]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Their Work:</a:t>
            </a:r>
            <a:r>
              <a:rPr lang="en-US" sz="2000" dirty="0"/>
              <a:t> One-class </a:t>
            </a:r>
            <a:r>
              <a:rPr lang="en-US" sz="2000" dirty="0" smtClean="0"/>
              <a:t>algorithm for identifying poetically beautiful sentences.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E39"/>
                </a:solidFill>
              </a:rPr>
              <a:t>Difference: </a:t>
            </a:r>
            <a:r>
              <a:rPr lang="en-US" sz="2000" dirty="0" smtClean="0"/>
              <a:t>Similar Nature, but domain different so engineered features differ a lot.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Man </a:t>
            </a:r>
            <a:r>
              <a:rPr lang="en-US" sz="2400" b="1" dirty="0"/>
              <a:t>bites dog: looking for interesting inconsistencies in </a:t>
            </a:r>
            <a:r>
              <a:rPr lang="en-US" sz="2400" b="1" dirty="0" smtClean="0"/>
              <a:t>structured </a:t>
            </a:r>
            <a:r>
              <a:rPr lang="en-US" sz="2400" b="1" dirty="0"/>
              <a:t>news </a:t>
            </a:r>
            <a:r>
              <a:rPr lang="en-US" sz="2400" b="1" dirty="0" smtClean="0"/>
              <a:t>reports (2004) [4]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Their Work:</a:t>
            </a:r>
            <a:r>
              <a:rPr lang="en-US" sz="2000" dirty="0"/>
              <a:t> Found </a:t>
            </a:r>
            <a:r>
              <a:rPr lang="en-US" sz="2000" dirty="0" smtClean="0"/>
              <a:t>unexpected news articles, dependent on </a:t>
            </a:r>
            <a:r>
              <a:rPr lang="en-US" sz="2000" i="1" dirty="0" smtClean="0"/>
              <a:t>‘structured’</a:t>
            </a:r>
            <a:r>
              <a:rPr lang="en-US" sz="2000" dirty="0" smtClean="0"/>
              <a:t> news reports.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E39"/>
                </a:solidFill>
              </a:rPr>
              <a:t>Difference: </a:t>
            </a:r>
            <a:r>
              <a:rPr lang="en-US" sz="2000" dirty="0" smtClean="0"/>
              <a:t>WTM not limited to structured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4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330142" y="949172"/>
            <a:ext cx="5575489" cy="497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76" y="286603"/>
            <a:ext cx="10058400" cy="1450757"/>
          </a:xfrm>
        </p:spPr>
        <p:txBody>
          <a:bodyPr/>
          <a:lstStyle/>
          <a:p>
            <a:r>
              <a:rPr lang="en-US" dirty="0" smtClean="0"/>
              <a:t>Wikipedia Trivia 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933" y="1845734"/>
            <a:ext cx="10058400" cy="4023360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Mines Trivia for a Target Entity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Trains a ranker using trivia of target domain</a:t>
            </a:r>
            <a:endParaRPr lang="en-US" sz="1900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Uses Wikipedia as source of Trivia</a:t>
            </a:r>
            <a:endParaRPr lang="en-US" b="1" dirty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Retrieves Top-k </a:t>
            </a:r>
            <a:r>
              <a:rPr lang="en-US" sz="1900" dirty="0"/>
              <a:t>interesting </a:t>
            </a:r>
            <a:r>
              <a:rPr lang="en-US" sz="1900" dirty="0" smtClean="0"/>
              <a:t>trivia from entity’s page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Why Wikipedia?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/>
              <a:t>Reliable for factual correctness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/>
              <a:t>Ample # of interesting </a:t>
            </a:r>
            <a:r>
              <a:rPr lang="en-US" sz="1900" dirty="0" smtClean="0"/>
              <a:t>trivia (56/100 in expt.)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100" dirty="0"/>
              <a:t> </a:t>
            </a:r>
            <a:r>
              <a:rPr lang="en-US" sz="2200" b="1" dirty="0" smtClean="0"/>
              <a:t>Two Phases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rgbClr val="007E39"/>
                </a:solidFill>
              </a:rPr>
              <a:t>Model Building (Train Phase)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rgbClr val="FF0000"/>
                </a:solidFill>
              </a:rPr>
              <a:t>Retrieval (Test Phase)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30142" y="949172"/>
            <a:ext cx="5602908" cy="4974514"/>
            <a:chOff x="2986" y="-7924"/>
            <a:chExt cx="5602908" cy="49745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361" y="371171"/>
              <a:ext cx="842405" cy="1031826"/>
            </a:xfrm>
            <a:prstGeom prst="rect">
              <a:avLst/>
            </a:prstGeom>
            <a:solidFill>
              <a:sysClr val="windowText" lastClr="000000"/>
            </a:solidFill>
          </p:spPr>
        </p:pic>
        <p:grpSp>
          <p:nvGrpSpPr>
            <p:cNvPr id="9" name="Group 8"/>
            <p:cNvGrpSpPr/>
            <p:nvPr/>
          </p:nvGrpSpPr>
          <p:grpSpPr>
            <a:xfrm>
              <a:off x="3953747" y="2105713"/>
              <a:ext cx="1295681" cy="599055"/>
              <a:chOff x="3612901" y="2135994"/>
              <a:chExt cx="1311658" cy="599055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612901" y="2135994"/>
                <a:ext cx="1311658" cy="599055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7362" y="2202394"/>
                <a:ext cx="824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Candidate</a:t>
                </a:r>
              </a:p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Selection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8250" y="602992"/>
              <a:ext cx="1870320" cy="859930"/>
              <a:chOff x="2902582" y="533470"/>
              <a:chExt cx="1606393" cy="766517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7441" y="533470"/>
                <a:ext cx="1224366" cy="752475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2902582" y="1053077"/>
                <a:ext cx="1606393" cy="246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Human Voted Trivia Source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986" y="-7924"/>
              <a:ext cx="115608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>
                  <a:solidFill>
                    <a:prstClr val="black"/>
                  </a:solidFill>
                  <a:latin typeface="Eras Medium ITC" panose="020B0602030504020804" pitchFamily="34" charset="0"/>
                </a:rPr>
                <a:t>Train Dataset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6922" y="0"/>
              <a:ext cx="162897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859850"/>
              <a:r>
                <a:rPr lang="en-US" sz="13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Candidates’ Source </a:t>
              </a:r>
              <a:endParaRPr lang="en-US" sz="1300" b="1" dirty="0">
                <a:solidFill>
                  <a:prstClr val="black"/>
                </a:solidFill>
                <a:latin typeface="Eras Medium ITC" panose="020B06020305040208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215032" y="4382577"/>
              <a:ext cx="1016326" cy="540672"/>
              <a:chOff x="2414534" y="3998311"/>
              <a:chExt cx="872909" cy="481941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414534" y="3998311"/>
                <a:ext cx="568109" cy="339066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566934" y="4074511"/>
                <a:ext cx="568109" cy="3390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19334" y="4141186"/>
                <a:ext cx="568109" cy="3390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97703" y="4504925"/>
              <a:ext cx="16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Top-K Interesting Trivia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from Candidates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828" y="36546"/>
              <a:ext cx="1965018" cy="1529349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31358" y="3918285"/>
              <a:ext cx="23471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>
                  <a:solidFill>
                    <a:prstClr val="black"/>
                  </a:solidFill>
                  <a:latin typeface="Eras Medium ITC" panose="020B0602030504020804" pitchFamily="34" charset="0"/>
                  <a:ea typeface="Batang" panose="02030600000101010101" pitchFamily="18" charset="-127"/>
                  <a:cs typeface="DilleniaUPC" panose="02020603050405020304" pitchFamily="18" charset="-34"/>
                </a:rPr>
                <a:t>Wikipedia Trivia Miner (WTM)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0987" y="43368"/>
              <a:ext cx="1953486" cy="1522525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826" y="1879279"/>
              <a:ext cx="5458474" cy="2296936"/>
            </a:xfrm>
            <a:prstGeom prst="rect">
              <a:avLst/>
            </a:prstGeom>
            <a:noFill/>
            <a:ln w="19050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Snip Diagonal Corner Rectangle 18"/>
            <p:cNvSpPr/>
            <p:nvPr/>
          </p:nvSpPr>
          <p:spPr>
            <a:xfrm>
              <a:off x="3653493" y="3225434"/>
              <a:ext cx="1295682" cy="276999"/>
            </a:xfrm>
            <a:prstGeom prst="snip2Diag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1354" y="2905618"/>
              <a:ext cx="4968453" cy="899170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42" y="3570443"/>
              <a:ext cx="18437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Interestingness Ranker</a:t>
              </a:r>
              <a:endParaRPr lang="en-US" sz="1300" b="1" dirty="0">
                <a:solidFill>
                  <a:prstClr val="black"/>
                </a:solidFill>
                <a:latin typeface="Eras Medium ITC" panose="020B06020305040208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8209" y="2145329"/>
              <a:ext cx="1356462" cy="599055"/>
              <a:chOff x="3559495" y="2135994"/>
              <a:chExt cx="1373188" cy="599055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3612901" y="2135994"/>
                <a:ext cx="1311658" cy="599055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559495" y="2291102"/>
                <a:ext cx="1373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Filtering &amp; Grading</a:t>
                </a:r>
              </a:p>
            </p:txBody>
          </p:sp>
        </p:grpSp>
        <p:sp>
          <p:nvSpPr>
            <p:cNvPr id="23" name="Hexagon 22"/>
            <p:cNvSpPr/>
            <p:nvPr/>
          </p:nvSpPr>
          <p:spPr>
            <a:xfrm>
              <a:off x="2178298" y="2992907"/>
              <a:ext cx="1174564" cy="742054"/>
            </a:xfrm>
            <a:prstGeom prst="hexagon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Snip Diagonal Corner Rectangle 23"/>
            <p:cNvSpPr/>
            <p:nvPr/>
          </p:nvSpPr>
          <p:spPr>
            <a:xfrm>
              <a:off x="526573" y="3221261"/>
              <a:ext cx="1295682" cy="276999"/>
            </a:xfrm>
            <a:prstGeom prst="snip2Diag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/>
            <p:cNvCxnSpPr>
              <a:stCxn id="8" idx="2"/>
              <a:endCxn id="47" idx="0"/>
            </p:cNvCxnSpPr>
            <p:nvPr/>
          </p:nvCxnSpPr>
          <p:spPr>
            <a:xfrm>
              <a:off x="4599564" y="1402997"/>
              <a:ext cx="2024" cy="702716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stCxn id="24" idx="0"/>
              <a:endCxn id="23" idx="3"/>
            </p:cNvCxnSpPr>
            <p:nvPr/>
          </p:nvCxnSpPr>
          <p:spPr>
            <a:xfrm>
              <a:off x="1822255" y="3359761"/>
              <a:ext cx="356043" cy="4173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19" idx="2"/>
              <a:endCxn id="23" idx="0"/>
            </p:cNvCxnSpPr>
            <p:nvPr/>
          </p:nvCxnSpPr>
          <p:spPr>
            <a:xfrm flipH="1">
              <a:off x="3352862" y="3363934"/>
              <a:ext cx="30063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>
            <a:xfrm>
              <a:off x="2765580" y="3734961"/>
              <a:ext cx="0" cy="647616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511529" y="3214437"/>
              <a:ext cx="1328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Extraction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44342" y="3217671"/>
              <a:ext cx="1328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Extraction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64479" y="3197166"/>
              <a:ext cx="848694" cy="352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92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SVM</a:t>
              </a:r>
              <a:r>
                <a:rPr kumimoji="0" lang="en-IN" sz="1692" b="0" i="0" u="none" strike="noStrike" kern="0" cap="none" spc="0" normalizeH="0" baseline="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rank</a:t>
              </a:r>
              <a:endParaRPr kumimoji="0" lang="en-US" sz="1692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2" descr="http://wiki.dbpedia.org/images/dbpedia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636" y="837106"/>
              <a:ext cx="688757" cy="42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Elbow Connector 32"/>
            <p:cNvCxnSpPr/>
            <p:nvPr/>
          </p:nvCxnSpPr>
          <p:spPr>
            <a:xfrm rot="16200000" flipH="1">
              <a:off x="2347078" y="1750462"/>
              <a:ext cx="1898229" cy="1044980"/>
            </a:xfrm>
            <a:prstGeom prst="bentConnector3">
              <a:avLst>
                <a:gd name="adj1" fmla="val 5754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Elbow Connector 33"/>
            <p:cNvCxnSpPr/>
            <p:nvPr/>
          </p:nvCxnSpPr>
          <p:spPr>
            <a:xfrm rot="5400000">
              <a:off x="1295780" y="1744147"/>
              <a:ext cx="1898232" cy="1057610"/>
            </a:xfrm>
            <a:prstGeom prst="bentConnector3">
              <a:avLst>
                <a:gd name="adj1" fmla="val 5754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Straight Arrow Connector 34"/>
            <p:cNvCxnSpPr>
              <a:endCxn id="40" idx="0"/>
            </p:cNvCxnSpPr>
            <p:nvPr/>
          </p:nvCxnSpPr>
          <p:spPr>
            <a:xfrm>
              <a:off x="928804" y="1423809"/>
              <a:ext cx="1" cy="721520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2178298" y="37744"/>
              <a:ext cx="1232237" cy="1528150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02590" y="10290"/>
              <a:ext cx="13901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Knowledge</a:t>
              </a:r>
              <a:r>
                <a:rPr lang="en-US" sz="12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 Base</a:t>
              </a:r>
              <a:endParaRPr lang="en-US" sz="1200" b="1" dirty="0">
                <a:solidFill>
                  <a:prstClr val="black"/>
                </a:solidFill>
                <a:latin typeface="Eras Medium ITC" panose="020B0602030504020804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40" idx="2"/>
            </p:cNvCxnSpPr>
            <p:nvPr/>
          </p:nvCxnSpPr>
          <p:spPr>
            <a:xfrm flipH="1">
              <a:off x="928804" y="2744384"/>
              <a:ext cx="1" cy="476877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Straight Arrow Connector 38"/>
            <p:cNvCxnSpPr>
              <a:stCxn id="47" idx="2"/>
            </p:cNvCxnSpPr>
            <p:nvPr/>
          </p:nvCxnSpPr>
          <p:spPr>
            <a:xfrm flipH="1">
              <a:off x="4599564" y="2704768"/>
              <a:ext cx="2024" cy="516493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49" name="Straight Connector 48"/>
          <p:cNvCxnSpPr/>
          <p:nvPr/>
        </p:nvCxnSpPr>
        <p:spPr>
          <a:xfrm flipH="1">
            <a:off x="661176" y="1737360"/>
            <a:ext cx="548646" cy="0"/>
          </a:xfrm>
          <a:prstGeom prst="line">
            <a:avLst/>
          </a:prstGeom>
          <a:ln w="1524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43503" y="492473"/>
            <a:ext cx="160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E39"/>
                </a:solidFill>
              </a:rPr>
              <a:t>Train Phase</a:t>
            </a:r>
            <a:endParaRPr lang="en-US" sz="2400" dirty="0">
              <a:solidFill>
                <a:srgbClr val="007E39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62445" y="494746"/>
            <a:ext cx="209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Retrieval Phase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330142" y="949172"/>
            <a:ext cx="3489728" cy="3870755"/>
          </a:xfrm>
          <a:prstGeom prst="rect">
            <a:avLst/>
          </a:prstGeom>
          <a:noFill/>
          <a:ln w="38100"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420238" y="953637"/>
            <a:ext cx="3489728" cy="5078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6125427" y="894580"/>
            <a:ext cx="5575489" cy="497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02143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Filtering &amp; Grading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Filters reliable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Give a grade to each sample</a:t>
            </a:r>
          </a:p>
          <a:p>
            <a:pPr marL="201168" lvl="1" indent="0">
              <a:buNone/>
            </a:pPr>
            <a:endParaRPr lang="en-US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Interestingness </a:t>
            </a:r>
            <a:r>
              <a:rPr lang="en-US" sz="2200" b="1" dirty="0"/>
              <a:t>Ranker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Extracts features from the samples/candidates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Trains ranker(</a:t>
            </a:r>
            <a:r>
              <a:rPr lang="en-US" sz="1900" dirty="0" err="1" smtClean="0"/>
              <a:t>SVM</a:t>
            </a:r>
            <a:r>
              <a:rPr lang="en-US" sz="1900" baseline="30000" dirty="0" err="1" smtClean="0"/>
              <a:t>rank</a:t>
            </a:r>
            <a:r>
              <a:rPr lang="en-US" sz="1900" dirty="0" smtClean="0"/>
              <a:t>)/Ranks candidates</a:t>
            </a:r>
            <a:endParaRPr lang="en-US" sz="1900" baseline="30000" dirty="0"/>
          </a:p>
          <a:p>
            <a:pPr marL="201168" lvl="1" indent="0">
              <a:buNone/>
            </a:pPr>
            <a:endParaRPr lang="en-US" dirty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b="1" dirty="0" smtClean="0"/>
              <a:t>Candidate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Not every sentence is meaningful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Identifies candidates from Wikipedia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26480" y="894580"/>
            <a:ext cx="5602908" cy="4974514"/>
            <a:chOff x="2986" y="-7924"/>
            <a:chExt cx="5602908" cy="4974514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361" y="371171"/>
              <a:ext cx="842405" cy="1031826"/>
            </a:xfrm>
            <a:prstGeom prst="rect">
              <a:avLst/>
            </a:prstGeom>
            <a:solidFill>
              <a:sysClr val="windowText" lastClr="000000"/>
            </a:solidFill>
          </p:spPr>
        </p:pic>
        <p:grpSp>
          <p:nvGrpSpPr>
            <p:cNvPr id="132" name="Group 131"/>
            <p:cNvGrpSpPr/>
            <p:nvPr/>
          </p:nvGrpSpPr>
          <p:grpSpPr>
            <a:xfrm>
              <a:off x="3953747" y="2105713"/>
              <a:ext cx="1295681" cy="599055"/>
              <a:chOff x="3612901" y="2135994"/>
              <a:chExt cx="1311658" cy="599055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3612901" y="2135994"/>
                <a:ext cx="1311658" cy="599055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836879" y="2202394"/>
                <a:ext cx="845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Candidate</a:t>
                </a:r>
              </a:p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Selection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8250" y="602992"/>
              <a:ext cx="1870320" cy="859930"/>
              <a:chOff x="2902582" y="533470"/>
              <a:chExt cx="1606393" cy="766517"/>
            </a:xfrm>
          </p:grpSpPr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7441" y="533470"/>
                <a:ext cx="1224366" cy="752475"/>
              </a:xfrm>
              <a:prstGeom prst="rect">
                <a:avLst/>
              </a:prstGeom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2902582" y="1053077"/>
                <a:ext cx="1606393" cy="246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Human Voted Trivia Source</a:t>
                </a: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986" y="-7924"/>
              <a:ext cx="115608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>
                  <a:solidFill>
                    <a:prstClr val="black"/>
                  </a:solidFill>
                  <a:latin typeface="Eras Medium ITC" panose="020B0602030504020804" pitchFamily="34" charset="0"/>
                </a:rPr>
                <a:t>Train Dataset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976922" y="0"/>
              <a:ext cx="162897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859850"/>
              <a:r>
                <a:rPr lang="en-US" sz="13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Candidates’ Source </a:t>
              </a:r>
              <a:endParaRPr lang="en-US" sz="1300" b="1" dirty="0">
                <a:solidFill>
                  <a:prstClr val="black"/>
                </a:solidFill>
                <a:latin typeface="Eras Medium ITC" panose="020B0602030504020804" pitchFamily="34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215032" y="4382577"/>
              <a:ext cx="1016326" cy="540672"/>
              <a:chOff x="2414534" y="3998311"/>
              <a:chExt cx="872909" cy="481941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2414534" y="3998311"/>
                <a:ext cx="568109" cy="339066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566934" y="4074511"/>
                <a:ext cx="568109" cy="3390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719334" y="4141186"/>
                <a:ext cx="568109" cy="3390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3197703" y="4504925"/>
              <a:ext cx="16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Top-K Interesting Trivia</a:t>
              </a:r>
              <a:b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from Candidates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2828" y="36546"/>
              <a:ext cx="1965018" cy="1529349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1358" y="3918285"/>
              <a:ext cx="23471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>
                  <a:solidFill>
                    <a:prstClr val="black"/>
                  </a:solidFill>
                  <a:latin typeface="Eras Medium ITC" panose="020B0602030504020804" pitchFamily="34" charset="0"/>
                  <a:ea typeface="Batang" panose="02030600000101010101" pitchFamily="18" charset="-127"/>
                  <a:cs typeface="DilleniaUPC" panose="02020603050405020304" pitchFamily="18" charset="-34"/>
                </a:rPr>
                <a:t>Wikipedia Trivia Miner (WTM)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560987" y="43368"/>
              <a:ext cx="1953486" cy="1522525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826" y="1879279"/>
              <a:ext cx="5458474" cy="2296936"/>
            </a:xfrm>
            <a:prstGeom prst="rect">
              <a:avLst/>
            </a:prstGeom>
            <a:noFill/>
            <a:ln w="19050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Snip Diagonal Corner Rectangle 148"/>
            <p:cNvSpPr/>
            <p:nvPr/>
          </p:nvSpPr>
          <p:spPr>
            <a:xfrm>
              <a:off x="3653493" y="3225434"/>
              <a:ext cx="1295682" cy="276999"/>
            </a:xfrm>
            <a:prstGeom prst="snip2Diag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81354" y="2905618"/>
              <a:ext cx="4968453" cy="899170"/>
            </a:xfrm>
            <a:prstGeom prst="rect">
              <a:avLst/>
            </a:prstGeom>
            <a:noFill/>
            <a:ln w="381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19542" y="3570443"/>
              <a:ext cx="18437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Interestingness Ranker</a:t>
              </a:r>
              <a:endParaRPr lang="en-US" sz="1300" b="1" dirty="0">
                <a:solidFill>
                  <a:prstClr val="black"/>
                </a:solidFill>
                <a:latin typeface="Eras Medium ITC" panose="020B0602030504020804" pitchFamily="34" charset="0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207370" y="2145329"/>
              <a:ext cx="1398140" cy="599055"/>
              <a:chOff x="3538399" y="2135994"/>
              <a:chExt cx="1415380" cy="599055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3612901" y="2135994"/>
                <a:ext cx="1311658" cy="599055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2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538399" y="2291102"/>
                <a:ext cx="14153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8598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Filtering &amp; Grading</a:t>
                </a:r>
              </a:p>
            </p:txBody>
          </p:sp>
        </p:grpSp>
        <p:sp>
          <p:nvSpPr>
            <p:cNvPr id="155" name="Hexagon 154"/>
            <p:cNvSpPr/>
            <p:nvPr/>
          </p:nvSpPr>
          <p:spPr>
            <a:xfrm>
              <a:off x="2178298" y="2992907"/>
              <a:ext cx="1174564" cy="742054"/>
            </a:xfrm>
            <a:prstGeom prst="hexagon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Snip Diagonal Corner Rectangle 155"/>
            <p:cNvSpPr/>
            <p:nvPr/>
          </p:nvSpPr>
          <p:spPr>
            <a:xfrm>
              <a:off x="526573" y="3221261"/>
              <a:ext cx="1295682" cy="276999"/>
            </a:xfrm>
            <a:prstGeom prst="snip2Diag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92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7" name="Straight Arrow Connector 156"/>
            <p:cNvCxnSpPr>
              <a:stCxn id="131" idx="2"/>
              <a:endCxn id="133" idx="0"/>
            </p:cNvCxnSpPr>
            <p:nvPr/>
          </p:nvCxnSpPr>
          <p:spPr>
            <a:xfrm>
              <a:off x="4599564" y="1402997"/>
              <a:ext cx="2024" cy="702716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8" name="Straight Arrow Connector 157"/>
            <p:cNvCxnSpPr>
              <a:stCxn id="156" idx="0"/>
              <a:endCxn id="155" idx="3"/>
            </p:cNvCxnSpPr>
            <p:nvPr/>
          </p:nvCxnSpPr>
          <p:spPr>
            <a:xfrm>
              <a:off x="1822255" y="3359761"/>
              <a:ext cx="356043" cy="4173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9" name="Straight Arrow Connector 158"/>
            <p:cNvCxnSpPr>
              <a:stCxn id="149" idx="2"/>
              <a:endCxn id="155" idx="0"/>
            </p:cNvCxnSpPr>
            <p:nvPr/>
          </p:nvCxnSpPr>
          <p:spPr>
            <a:xfrm flipH="1">
              <a:off x="3352862" y="3363934"/>
              <a:ext cx="30063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0" name="Straight Arrow Connector 159"/>
            <p:cNvCxnSpPr/>
            <p:nvPr/>
          </p:nvCxnSpPr>
          <p:spPr>
            <a:xfrm>
              <a:off x="2765580" y="3734961"/>
              <a:ext cx="0" cy="647616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1" name="TextBox 160"/>
            <p:cNvSpPr txBox="1"/>
            <p:nvPr/>
          </p:nvSpPr>
          <p:spPr>
            <a:xfrm>
              <a:off x="511529" y="3214437"/>
              <a:ext cx="1328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Extraction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644342" y="3217671"/>
              <a:ext cx="1328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Extraction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364479" y="3197166"/>
              <a:ext cx="848694" cy="352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92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SVM</a:t>
              </a:r>
              <a:r>
                <a:rPr kumimoji="0" lang="en-IN" sz="1692" b="0" i="0" u="none" strike="noStrike" kern="0" cap="none" spc="0" normalizeH="0" baseline="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rank</a:t>
              </a:r>
              <a:endParaRPr kumimoji="0" lang="en-US" sz="1692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4" name="Picture 2" descr="http://wiki.dbpedia.org/images/dbpedia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636" y="837106"/>
              <a:ext cx="688757" cy="42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5" name="Elbow Connector 164"/>
            <p:cNvCxnSpPr/>
            <p:nvPr/>
          </p:nvCxnSpPr>
          <p:spPr>
            <a:xfrm rot="16200000" flipH="1">
              <a:off x="2347078" y="1750462"/>
              <a:ext cx="1898229" cy="1044980"/>
            </a:xfrm>
            <a:prstGeom prst="bentConnector3">
              <a:avLst>
                <a:gd name="adj1" fmla="val 5754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6" name="Elbow Connector 165"/>
            <p:cNvCxnSpPr/>
            <p:nvPr/>
          </p:nvCxnSpPr>
          <p:spPr>
            <a:xfrm rot="5400000">
              <a:off x="1295780" y="1744147"/>
              <a:ext cx="1898232" cy="1057610"/>
            </a:xfrm>
            <a:prstGeom prst="bentConnector3">
              <a:avLst>
                <a:gd name="adj1" fmla="val 5754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7" name="Straight Arrow Connector 166"/>
            <p:cNvCxnSpPr>
              <a:endCxn id="153" idx="0"/>
            </p:cNvCxnSpPr>
            <p:nvPr/>
          </p:nvCxnSpPr>
          <p:spPr>
            <a:xfrm>
              <a:off x="928804" y="1423809"/>
              <a:ext cx="1" cy="721520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8" name="Rectangle 167"/>
            <p:cNvSpPr/>
            <p:nvPr/>
          </p:nvSpPr>
          <p:spPr>
            <a:xfrm>
              <a:off x="2178298" y="37744"/>
              <a:ext cx="1232237" cy="1528150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lumMod val="75000"/>
                </a:srgbClr>
              </a:solidFill>
              <a:prstDash val="lg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59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23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102590" y="10290"/>
              <a:ext cx="139012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59850"/>
              <a:r>
                <a:rPr lang="en-US" sz="13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Knowledge</a:t>
              </a:r>
              <a:r>
                <a:rPr lang="en-US" sz="1200" b="1" dirty="0" smtClean="0">
                  <a:solidFill>
                    <a:prstClr val="black"/>
                  </a:solidFill>
                  <a:latin typeface="Eras Medium ITC" panose="020B0602030504020804" pitchFamily="34" charset="0"/>
                </a:rPr>
                <a:t> Base</a:t>
              </a:r>
              <a:endParaRPr lang="en-US" sz="1200" b="1" dirty="0">
                <a:solidFill>
                  <a:prstClr val="black"/>
                </a:solidFill>
                <a:latin typeface="Eras Medium ITC" panose="020B0602030504020804" pitchFamily="34" charset="0"/>
              </a:endParaRPr>
            </a:p>
          </p:txBody>
        </p:sp>
        <p:cxnSp>
          <p:nvCxnSpPr>
            <p:cNvPr id="170" name="Straight Arrow Connector 169"/>
            <p:cNvCxnSpPr>
              <a:stCxn id="153" idx="2"/>
            </p:cNvCxnSpPr>
            <p:nvPr/>
          </p:nvCxnSpPr>
          <p:spPr>
            <a:xfrm flipH="1">
              <a:off x="928804" y="2744384"/>
              <a:ext cx="1" cy="476877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1" name="Straight Arrow Connector 170"/>
            <p:cNvCxnSpPr>
              <a:stCxn id="133" idx="2"/>
            </p:cNvCxnSpPr>
            <p:nvPr/>
          </p:nvCxnSpPr>
          <p:spPr>
            <a:xfrm flipH="1">
              <a:off x="4599564" y="2704768"/>
              <a:ext cx="2024" cy="516493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400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&amp; Grading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SzPct val="75000"/>
                  <a:buFont typeface="Wingdings" panose="05000000000000000000" pitchFamily="2" charset="2"/>
                  <a:buChar char="q"/>
                </a:pPr>
                <a:r>
                  <a:rPr lang="en-US" sz="2200" b="1" dirty="0" smtClean="0"/>
                  <a:t> Crawled Trivia from IMDB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900" dirty="0" smtClean="0"/>
                  <a:t>Top 5K movies, 99K trivia in total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SzPct val="75000"/>
                  <a:buFont typeface="Wingdings" panose="05000000000000000000" pitchFamily="2" charset="2"/>
                  <a:buChar char="q"/>
                </a:pPr>
                <a:r>
                  <a:rPr lang="en-US" sz="2200" b="1" dirty="0" smtClean="0"/>
                  <a:t> Filtered on # </a:t>
                </a:r>
                <a:r>
                  <a:rPr lang="en-US" sz="2200" b="1" dirty="0"/>
                  <a:t>of votes ≥</a:t>
                </a:r>
                <a:r>
                  <a:rPr lang="en-US" sz="2200" b="1" dirty="0" smtClean="0"/>
                  <a:t> </a:t>
                </a:r>
                <a:r>
                  <a:rPr lang="en-US" sz="2200" b="1" dirty="0"/>
                  <a:t>5</a:t>
                </a:r>
                <a:endParaRPr lang="en-US" sz="2200" b="1" i="1" dirty="0" smtClean="0"/>
              </a:p>
              <a:p>
                <a:pPr>
                  <a:buSzPct val="92000"/>
                  <a:buFont typeface="Wingdings" panose="05000000000000000000" pitchFamily="2" charset="2"/>
                  <a:buChar char="q"/>
                </a:pPr>
                <a:endParaRPr lang="en-US" sz="2000" i="1" dirty="0" smtClean="0"/>
              </a:p>
              <a:p>
                <a:pPr>
                  <a:buSzPct val="750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𝐿𝑖𝑘𝑒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𝐼𝑛𝑡𝑒𝑟𝑒𝑠𝑡𝑖𝑛𝑔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𝑉𝑜𝑡𝑒𝑠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𝑉𝑜𝑡𝑒𝑠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buSzPct val="75000"/>
                  <a:buFont typeface="Wingdings" panose="05000000000000000000" pitchFamily="2" charset="2"/>
                  <a:buChar char="q"/>
                </a:pPr>
                <a:endParaRPr lang="en-US" sz="2400" dirty="0" smtClean="0"/>
              </a:p>
              <a:p>
                <a:pPr>
                  <a:buSzPct val="75000"/>
                  <a:buFont typeface="Wingdings" panose="05000000000000000000" pitchFamily="2" charset="2"/>
                  <a:buChar char="q"/>
                </a:pPr>
                <a:r>
                  <a:rPr lang="en-US" sz="2200" b="1" dirty="0" smtClean="0"/>
                  <a:t> Normal Dist. </a:t>
                </a:r>
                <a:r>
                  <a:rPr lang="en-US" sz="2200" b="1" dirty="0"/>
                  <a:t>required </a:t>
                </a:r>
                <a:r>
                  <a:rPr lang="en-US" sz="2200" b="1" dirty="0" smtClean="0"/>
                  <a:t>on grade</a:t>
                </a:r>
                <a:endParaRPr lang="en-US" sz="2200" b="1" dirty="0"/>
              </a:p>
              <a:p>
                <a:pPr>
                  <a:buSzPct val="75000"/>
                  <a:buFont typeface="Wingdings" panose="05000000000000000000" pitchFamily="2" charset="2"/>
                  <a:buChar char="q"/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2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126480" y="2008507"/>
            <a:ext cx="5283178" cy="1132083"/>
            <a:chOff x="6028535" y="1872860"/>
            <a:chExt cx="5283178" cy="11320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872860"/>
              <a:ext cx="5148250" cy="837773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028535" y="2697166"/>
              <a:ext cx="5283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Sample Trivia for movie 'Batman </a:t>
              </a:r>
              <a:r>
                <a:rPr lang="en-US" sz="1400" i="1" dirty="0" smtClean="0"/>
                <a:t>Begins‘ [</a:t>
              </a:r>
              <a:r>
                <a:rPr lang="en-US" sz="1400" i="1" dirty="0"/>
                <a:t>screenshot taken from IMDB]</a:t>
              </a:r>
            </a:p>
          </p:txBody>
        </p:sp>
      </p:grp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078749"/>
              </p:ext>
            </p:extLst>
          </p:nvPr>
        </p:nvGraphicFramePr>
        <p:xfrm>
          <a:off x="6335043" y="3224996"/>
          <a:ext cx="5283179" cy="3246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4" name="TextBox 3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7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&amp; Grading </a:t>
            </a:r>
            <a:r>
              <a:rPr lang="en-US" sz="2400" dirty="0" smtClean="0"/>
              <a:t>(Contd..)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High Support for High LR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1900" dirty="0" smtClean="0"/>
              <a:t>For L.R. &gt; 0.6, # of votes &gt;= 100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6163 samples from 846 movies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Graded by </a:t>
            </a:r>
            <a:r>
              <a:rPr lang="en-US" sz="2200" b="1" i="1" dirty="0" smtClean="0"/>
              <a:t>Percentile</a:t>
            </a:r>
            <a:r>
              <a:rPr lang="en-US" sz="2200" b="1" i="1" dirty="0"/>
              <a:t>-</a:t>
            </a:r>
            <a:r>
              <a:rPr lang="en-US" sz="2200" b="1" i="1" dirty="0" smtClean="0"/>
              <a:t>Cutoff</a:t>
            </a:r>
            <a:r>
              <a:rPr lang="en-US" sz="2200" b="1" dirty="0" smtClean="0"/>
              <a:t> to get</a:t>
            </a:r>
            <a:br>
              <a:rPr lang="en-US" sz="2200" b="1" dirty="0" smtClean="0"/>
            </a:br>
            <a:r>
              <a:rPr lang="en-US" sz="2200" b="1" dirty="0" smtClean="0"/>
              <a:t>   5 grades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/>
              <a:t>[90,100], [75-90), [25-75), [10-25), [0-10)</a:t>
            </a:r>
          </a:p>
          <a:p>
            <a:endParaRPr lang="en-US" sz="18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5631387" y="1723288"/>
            <a:ext cx="6217920" cy="3372762"/>
            <a:chOff x="5603251" y="2957708"/>
            <a:chExt cx="6217920" cy="3372762"/>
          </a:xfrm>
        </p:grpSpPr>
        <p:graphicFrame>
          <p:nvGraphicFramePr>
            <p:cNvPr id="10" name="Chart 9"/>
            <p:cNvGraphicFramePr>
              <a:graphicFrameLocks/>
            </p:cNvGraphicFramePr>
            <p:nvPr>
              <p:extLst/>
            </p:nvPr>
          </p:nvGraphicFramePr>
          <p:xfrm>
            <a:off x="5603251" y="2957708"/>
            <a:ext cx="6217920" cy="33727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5753686" y="3165231"/>
              <a:ext cx="5922498" cy="3137095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8" name="TextBox 7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3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</a:t>
            </a:r>
            <a:r>
              <a:rPr lang="en-US" sz="2200" b="1" dirty="0" smtClean="0"/>
              <a:t>Unigrams (U): </a:t>
            </a:r>
            <a:r>
              <a:rPr lang="en-US" sz="2200" dirty="0" smtClean="0"/>
              <a:t>Basic </a:t>
            </a:r>
            <a:r>
              <a:rPr lang="en-US" sz="2200" dirty="0" smtClean="0"/>
              <a:t>Technique in Text Mining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200" b="1" dirty="0" smtClean="0"/>
              <a:t> </a:t>
            </a:r>
            <a:r>
              <a:rPr lang="en-US" sz="2200" b="1" dirty="0" smtClean="0"/>
              <a:t>Linguistic (L):</a:t>
            </a:r>
            <a:r>
              <a:rPr lang="en-US" sz="2200" dirty="0" smtClean="0"/>
              <a:t> Language Analysis Features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Superlative Words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Contradictory Words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Root Word (Verb)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Subject Word (First noun)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Readability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100" dirty="0"/>
              <a:t> </a:t>
            </a:r>
            <a:r>
              <a:rPr lang="en-US" sz="2100" b="1" dirty="0" smtClean="0"/>
              <a:t>Entity (E): </a:t>
            </a:r>
            <a:r>
              <a:rPr lang="en-US" sz="2100" dirty="0" smtClean="0"/>
              <a:t>Understanding/Generalizing the entities present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Present Entities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Linking Entities for Linguistic Features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sz="1900" dirty="0" smtClean="0"/>
              <a:t>Focus Entities of sentence</a:t>
            </a:r>
            <a:endParaRPr lang="en-US" sz="19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428246"/>
            <a:chOff x="0" y="0"/>
            <a:chExt cx="12192000" cy="428246"/>
          </a:xfrm>
        </p:grpSpPr>
        <p:sp>
          <p:nvSpPr>
            <p:cNvPr id="5" name="TextBox 4"/>
            <p:cNvSpPr txBox="1"/>
            <p:nvPr/>
          </p:nvSpPr>
          <p:spPr>
            <a:xfrm>
              <a:off x="0" y="0"/>
              <a:ext cx="12192000" cy="400110"/>
            </a:xfrm>
            <a:prstGeom prst="rect">
              <a:avLst/>
            </a:prstGeom>
            <a:solidFill>
              <a:srgbClr val="629DD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TRAIN PHASE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428246"/>
              <a:ext cx="12192000" cy="0"/>
            </a:xfrm>
            <a:prstGeom prst="line">
              <a:avLst/>
            </a:prstGeom>
            <a:ln w="63500">
              <a:solidFill>
                <a:srgbClr val="4A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6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2661</TotalTime>
  <Words>2218</Words>
  <Application>Microsoft Office PowerPoint</Application>
  <PresentationFormat>Widescreen</PresentationFormat>
  <Paragraphs>476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Batang</vt:lpstr>
      <vt:lpstr>Arial</vt:lpstr>
      <vt:lpstr>Calibri</vt:lpstr>
      <vt:lpstr>Calibri Light</vt:lpstr>
      <vt:lpstr>Cambria Math</vt:lpstr>
      <vt:lpstr>DilleniaUPC</vt:lpstr>
      <vt:lpstr>Eras Medium ITC</vt:lpstr>
      <vt:lpstr>Times New Roman</vt:lpstr>
      <vt:lpstr>Wingdings</vt:lpstr>
      <vt:lpstr>Retrospect</vt:lpstr>
      <vt:lpstr>Mining Interesting Trivia for Entities from Wikipedia</vt:lpstr>
      <vt:lpstr>Motivation</vt:lpstr>
      <vt:lpstr>Introduction: Problem Statement</vt:lpstr>
      <vt:lpstr>Position w.r.t Related Works</vt:lpstr>
      <vt:lpstr>Wikipedia Trivia Miner</vt:lpstr>
      <vt:lpstr>System Architecture</vt:lpstr>
      <vt:lpstr>Filtering &amp; Grading</vt:lpstr>
      <vt:lpstr>Filtering &amp; Grading (Contd..)</vt:lpstr>
      <vt:lpstr>Feature Engineering</vt:lpstr>
      <vt:lpstr>Feature: Unigram Features</vt:lpstr>
      <vt:lpstr>Feature: Linguistic Features</vt:lpstr>
      <vt:lpstr>Feature: Linguistic Features</vt:lpstr>
      <vt:lpstr>Feature: Entity Features</vt:lpstr>
      <vt:lpstr>Feature: Entity Features</vt:lpstr>
      <vt:lpstr>Model Building: Ranker</vt:lpstr>
      <vt:lpstr>Model Building: Cross Validate Results</vt:lpstr>
      <vt:lpstr>Model Building: Feature Weights</vt:lpstr>
      <vt:lpstr>PowerPoint Presentation</vt:lpstr>
      <vt:lpstr>Candidate Selection</vt:lpstr>
      <vt:lpstr>Ground Truth for Model Evaluation</vt:lpstr>
      <vt:lpstr>Results: Metrics on Unseen: P@10</vt:lpstr>
      <vt:lpstr>Results: Metrics on Unseen: P@10</vt:lpstr>
      <vt:lpstr>Results: Metrics on Unseen: P@10</vt:lpstr>
      <vt:lpstr>Results: Metrics on Unseen: P@10</vt:lpstr>
      <vt:lpstr>Results: Metrics on Unseen: P@10</vt:lpstr>
      <vt:lpstr>Results: Metrics on Unseen: Recall@K</vt:lpstr>
      <vt:lpstr>Results: Qualitative Discussion</vt:lpstr>
      <vt:lpstr>Results: Qualitative Discussion (Contd…)</vt:lpstr>
      <vt:lpstr>Dissertation Contribution</vt:lpstr>
      <vt:lpstr>Publication Submitted</vt:lpstr>
      <vt:lpstr>Further Work</vt:lpstr>
      <vt:lpstr>Key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Know? Mining Interesting Trivia for Entities from Wikipedia</dc:title>
  <dc:creator>Abhay Prakash</dc:creator>
  <cp:lastModifiedBy>Abhay Prakash</cp:lastModifiedBy>
  <cp:revision>541</cp:revision>
  <dcterms:created xsi:type="dcterms:W3CDTF">2015-02-26T06:17:15Z</dcterms:created>
  <dcterms:modified xsi:type="dcterms:W3CDTF">2015-03-12T05:51:49Z</dcterms:modified>
</cp:coreProperties>
</file>