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42" r:id="rId1"/>
  </p:sldMasterIdLst>
  <p:sldIdLst>
    <p:sldId id="256" r:id="rId2"/>
    <p:sldId id="258" r:id="rId3"/>
    <p:sldId id="259" r:id="rId4"/>
    <p:sldId id="260" r:id="rId5"/>
    <p:sldId id="261" r:id="rId6"/>
    <p:sldId id="262" r:id="rId7"/>
    <p:sldId id="263" r:id="rId8"/>
    <p:sldId id="264" r:id="rId9"/>
    <p:sldId id="274" r:id="rId10"/>
    <p:sldId id="275" r:id="rId11"/>
    <p:sldId id="276" r:id="rId12"/>
    <p:sldId id="265" r:id="rId13"/>
    <p:sldId id="273" r:id="rId14"/>
    <p:sldId id="270" r:id="rId15"/>
    <p:sldId id="271" r:id="rId16"/>
    <p:sldId id="272"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7" d="100"/>
          <a:sy n="77" d="100"/>
        </p:scale>
        <p:origin x="806"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5D4A9C8-72F8-447F-B436-E990E5A708FC}" type="datetimeFigureOut">
              <a:rPr lang="en-IN" smtClean="0"/>
              <a:t>12-01-2023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502E96D-A5B9-430B-BEB8-F8988832069C}"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098134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5D4A9C8-72F8-447F-B436-E990E5A708FC}" type="datetimeFigureOut">
              <a:rPr lang="en-IN" smtClean="0"/>
              <a:t>12-01-2023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502E96D-A5B9-430B-BEB8-F8988832069C}" type="slidenum">
              <a:rPr lang="en-IN" smtClean="0"/>
              <a:t>‹#›</a:t>
            </a:fld>
            <a:endParaRPr lang="en-IN"/>
          </a:p>
        </p:txBody>
      </p:sp>
    </p:spTree>
    <p:extLst>
      <p:ext uri="{BB962C8B-B14F-4D97-AF65-F5344CB8AC3E}">
        <p14:creationId xmlns:p14="http://schemas.microsoft.com/office/powerpoint/2010/main" val="29923305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5D4A9C8-72F8-447F-B436-E990E5A708FC}" type="datetimeFigureOut">
              <a:rPr lang="en-IN" smtClean="0"/>
              <a:t>12-01-2023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502E96D-A5B9-430B-BEB8-F8988832069C}" type="slidenum">
              <a:rPr lang="en-IN" smtClean="0"/>
              <a:t>‹#›</a:t>
            </a:fld>
            <a:endParaRPr lang="en-IN"/>
          </a:p>
        </p:txBody>
      </p:sp>
    </p:spTree>
    <p:extLst>
      <p:ext uri="{BB962C8B-B14F-4D97-AF65-F5344CB8AC3E}">
        <p14:creationId xmlns:p14="http://schemas.microsoft.com/office/powerpoint/2010/main" val="1375512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5D4A9C8-72F8-447F-B436-E990E5A708FC}" type="datetimeFigureOut">
              <a:rPr lang="en-IN" smtClean="0"/>
              <a:t>12-01-2023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502E96D-A5B9-430B-BEB8-F8988832069C}" type="slidenum">
              <a:rPr lang="en-IN" smtClean="0"/>
              <a:t>‹#›</a:t>
            </a:fld>
            <a:endParaRPr lang="en-IN"/>
          </a:p>
        </p:txBody>
      </p:sp>
    </p:spTree>
    <p:extLst>
      <p:ext uri="{BB962C8B-B14F-4D97-AF65-F5344CB8AC3E}">
        <p14:creationId xmlns:p14="http://schemas.microsoft.com/office/powerpoint/2010/main" val="19362438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5D4A9C8-72F8-447F-B436-E990E5A708FC}" type="datetimeFigureOut">
              <a:rPr lang="en-IN" smtClean="0"/>
              <a:t>12-01-2023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502E96D-A5B9-430B-BEB8-F8988832069C}"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613239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5D4A9C8-72F8-447F-B436-E990E5A708FC}" type="datetimeFigureOut">
              <a:rPr lang="en-IN" smtClean="0"/>
              <a:t>12-01-2023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502E96D-A5B9-430B-BEB8-F8988832069C}" type="slidenum">
              <a:rPr lang="en-IN" smtClean="0"/>
              <a:t>‹#›</a:t>
            </a:fld>
            <a:endParaRPr lang="en-IN"/>
          </a:p>
        </p:txBody>
      </p:sp>
    </p:spTree>
    <p:extLst>
      <p:ext uri="{BB962C8B-B14F-4D97-AF65-F5344CB8AC3E}">
        <p14:creationId xmlns:p14="http://schemas.microsoft.com/office/powerpoint/2010/main" val="6918121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5D4A9C8-72F8-447F-B436-E990E5A708FC}" type="datetimeFigureOut">
              <a:rPr lang="en-IN" smtClean="0"/>
              <a:t>12-01-2023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502E96D-A5B9-430B-BEB8-F8988832069C}" type="slidenum">
              <a:rPr lang="en-IN" smtClean="0"/>
              <a:t>‹#›</a:t>
            </a:fld>
            <a:endParaRPr lang="en-IN"/>
          </a:p>
        </p:txBody>
      </p:sp>
    </p:spTree>
    <p:extLst>
      <p:ext uri="{BB962C8B-B14F-4D97-AF65-F5344CB8AC3E}">
        <p14:creationId xmlns:p14="http://schemas.microsoft.com/office/powerpoint/2010/main" val="31948130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5D4A9C8-72F8-447F-B436-E990E5A708FC}" type="datetimeFigureOut">
              <a:rPr lang="en-IN" smtClean="0"/>
              <a:t>12-01-2023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502E96D-A5B9-430B-BEB8-F8988832069C}" type="slidenum">
              <a:rPr lang="en-IN" smtClean="0"/>
              <a:t>‹#›</a:t>
            </a:fld>
            <a:endParaRPr lang="en-IN"/>
          </a:p>
        </p:txBody>
      </p:sp>
    </p:spTree>
    <p:extLst>
      <p:ext uri="{BB962C8B-B14F-4D97-AF65-F5344CB8AC3E}">
        <p14:creationId xmlns:p14="http://schemas.microsoft.com/office/powerpoint/2010/main" val="24420951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15D4A9C8-72F8-447F-B436-E990E5A708FC}" type="datetimeFigureOut">
              <a:rPr lang="en-IN" smtClean="0"/>
              <a:t>12-01-2023</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F502E96D-A5B9-430B-BEB8-F8988832069C}" type="slidenum">
              <a:rPr lang="en-IN" smtClean="0"/>
              <a:t>‹#›</a:t>
            </a:fld>
            <a:endParaRPr lang="en-IN"/>
          </a:p>
        </p:txBody>
      </p:sp>
    </p:spTree>
    <p:extLst>
      <p:ext uri="{BB962C8B-B14F-4D97-AF65-F5344CB8AC3E}">
        <p14:creationId xmlns:p14="http://schemas.microsoft.com/office/powerpoint/2010/main" val="38341857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15D4A9C8-72F8-447F-B436-E990E5A708FC}" type="datetimeFigureOut">
              <a:rPr lang="en-IN" smtClean="0"/>
              <a:t>12-01-2023</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F502E96D-A5B9-430B-BEB8-F8988832069C}" type="slidenum">
              <a:rPr lang="en-IN" smtClean="0"/>
              <a:t>‹#›</a:t>
            </a:fld>
            <a:endParaRPr lang="en-IN"/>
          </a:p>
        </p:txBody>
      </p:sp>
    </p:spTree>
    <p:extLst>
      <p:ext uri="{BB962C8B-B14F-4D97-AF65-F5344CB8AC3E}">
        <p14:creationId xmlns:p14="http://schemas.microsoft.com/office/powerpoint/2010/main" val="26667535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5D4A9C8-72F8-447F-B436-E990E5A708FC}" type="datetimeFigureOut">
              <a:rPr lang="en-IN" smtClean="0"/>
              <a:t>12-01-2023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502E96D-A5B9-430B-BEB8-F8988832069C}" type="slidenum">
              <a:rPr lang="en-IN" smtClean="0"/>
              <a:t>‹#›</a:t>
            </a:fld>
            <a:endParaRPr lang="en-IN"/>
          </a:p>
        </p:txBody>
      </p:sp>
    </p:spTree>
    <p:extLst>
      <p:ext uri="{BB962C8B-B14F-4D97-AF65-F5344CB8AC3E}">
        <p14:creationId xmlns:p14="http://schemas.microsoft.com/office/powerpoint/2010/main" val="12679562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15D4A9C8-72F8-447F-B436-E990E5A708FC}" type="datetimeFigureOut">
              <a:rPr lang="en-IN" smtClean="0"/>
              <a:t>12-01-2023</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F502E96D-A5B9-430B-BEB8-F8988832069C}"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55396469"/>
      </p:ext>
    </p:extLst>
  </p:cSld>
  <p:clrMap bg1="lt1" tx1="dk1" bg2="lt2" tx2="dk2" accent1="accent1" accent2="accent2" accent3="accent3" accent4="accent4" accent5="accent5" accent6="accent6" hlink="hlink" folHlink="folHlink"/>
  <p:sldLayoutIdLst>
    <p:sldLayoutId id="2147484043" r:id="rId1"/>
    <p:sldLayoutId id="2147484044" r:id="rId2"/>
    <p:sldLayoutId id="2147484045" r:id="rId3"/>
    <p:sldLayoutId id="2147484046" r:id="rId4"/>
    <p:sldLayoutId id="2147484047" r:id="rId5"/>
    <p:sldLayoutId id="2147484048" r:id="rId6"/>
    <p:sldLayoutId id="2147484049" r:id="rId7"/>
    <p:sldLayoutId id="2147484050" r:id="rId8"/>
    <p:sldLayoutId id="2147484051" r:id="rId9"/>
    <p:sldLayoutId id="2147484052" r:id="rId10"/>
    <p:sldLayoutId id="214748405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techtarget.com/searchbusinessanalytics/definition/business-intelligence-architecture" TargetMode="External"/><Relationship Id="rId2" Type="http://schemas.openxmlformats.org/officeDocument/2006/relationships/image" Target="../media/image1.png"/><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logos-world.net/wp-content/uploads/2022/02/Microsoft-Power-BI-Symbol.png" TargetMode="External"/><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3C20B1-C8D3-6F69-B57A-17FC14C4DE41}"/>
              </a:ext>
            </a:extLst>
          </p:cNvPr>
          <p:cNvSpPr>
            <a:spLocks noGrp="1"/>
          </p:cNvSpPr>
          <p:nvPr>
            <p:ph type="ctrTitle"/>
          </p:nvPr>
        </p:nvSpPr>
        <p:spPr>
          <a:xfrm>
            <a:off x="248477" y="758952"/>
            <a:ext cx="11420061" cy="2043883"/>
          </a:xfrm>
        </p:spPr>
        <p:txBody>
          <a:bodyPr>
            <a:normAutofit/>
          </a:bodyPr>
          <a:lstStyle/>
          <a:p>
            <a:pPr algn="ctr"/>
            <a:r>
              <a:rPr lang="en-IN" sz="6000" b="1" dirty="0">
                <a:latin typeface="Times New Roman" panose="02020603050405020304" pitchFamily="18" charset="0"/>
                <a:cs typeface="Times New Roman" panose="02020603050405020304" pitchFamily="18" charset="0"/>
              </a:rPr>
              <a:t>CHURN ANALYTICS</a:t>
            </a:r>
          </a:p>
        </p:txBody>
      </p:sp>
      <p:sp>
        <p:nvSpPr>
          <p:cNvPr id="3" name="Subtitle 2">
            <a:extLst>
              <a:ext uri="{FF2B5EF4-FFF2-40B4-BE49-F238E27FC236}">
                <a16:creationId xmlns:a16="http://schemas.microsoft.com/office/drawing/2014/main" id="{6CFBD8B6-A8B6-CEA8-5D00-F9DF48CD611B}"/>
              </a:ext>
            </a:extLst>
          </p:cNvPr>
          <p:cNvSpPr>
            <a:spLocks noGrp="1"/>
          </p:cNvSpPr>
          <p:nvPr>
            <p:ph type="subTitle" idx="1"/>
          </p:nvPr>
        </p:nvSpPr>
        <p:spPr>
          <a:xfrm>
            <a:off x="1139807" y="3483666"/>
            <a:ext cx="10058400" cy="1143000"/>
          </a:xfrm>
        </p:spPr>
        <p:txBody>
          <a:bodyPr>
            <a:normAutofit/>
          </a:bodyPr>
          <a:lstStyle/>
          <a:p>
            <a:pPr algn="ctr"/>
            <a:r>
              <a:rPr lang="en-IN" sz="4000" b="1" dirty="0">
                <a:latin typeface="Times New Roman" panose="02020603050405020304" pitchFamily="18" charset="0"/>
                <a:cs typeface="Times New Roman" panose="02020603050405020304" pitchFamily="18" charset="0"/>
              </a:rPr>
              <a:t>Project Report</a:t>
            </a:r>
          </a:p>
        </p:txBody>
      </p:sp>
      <p:pic>
        <p:nvPicPr>
          <p:cNvPr id="4" name="Picture 3" descr="Affordable &amp; Competent Courses | iNeuron.ai">
            <a:extLst>
              <a:ext uri="{FF2B5EF4-FFF2-40B4-BE49-F238E27FC236}">
                <a16:creationId xmlns:a16="http://schemas.microsoft.com/office/drawing/2014/main" id="{6BC2CB4A-9B01-4969-8524-3E74FE261991}"/>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87682" y="170887"/>
            <a:ext cx="1594234" cy="435400"/>
          </a:xfrm>
          <a:prstGeom prst="rect">
            <a:avLst/>
          </a:prstGeom>
          <a:noFill/>
          <a:ln>
            <a:noFill/>
          </a:ln>
        </p:spPr>
      </p:pic>
      <p:sp>
        <p:nvSpPr>
          <p:cNvPr id="6" name="TextBox 5">
            <a:extLst>
              <a:ext uri="{FF2B5EF4-FFF2-40B4-BE49-F238E27FC236}">
                <a16:creationId xmlns:a16="http://schemas.microsoft.com/office/drawing/2014/main" id="{3EE88239-4B62-29AD-9B18-C3A795A3BC71}"/>
              </a:ext>
            </a:extLst>
          </p:cNvPr>
          <p:cNvSpPr txBox="1"/>
          <p:nvPr/>
        </p:nvSpPr>
        <p:spPr>
          <a:xfrm>
            <a:off x="8817908" y="4661166"/>
            <a:ext cx="3339547" cy="646331"/>
          </a:xfrm>
          <a:prstGeom prst="rect">
            <a:avLst/>
          </a:prstGeom>
          <a:noFill/>
        </p:spPr>
        <p:txBody>
          <a:bodyPr wrap="square" rtlCol="0">
            <a:spAutoFit/>
          </a:bodyPr>
          <a:lstStyle/>
          <a:p>
            <a:r>
              <a:rPr lang="en-IN" sz="3600" b="1" dirty="0">
                <a:latin typeface="Times New Roman" panose="02020603050405020304" pitchFamily="18" charset="0"/>
                <a:cs typeface="Times New Roman" panose="02020603050405020304" pitchFamily="18" charset="0"/>
              </a:rPr>
              <a:t>Nikki Mittal</a:t>
            </a:r>
          </a:p>
        </p:txBody>
      </p:sp>
    </p:spTree>
    <p:extLst>
      <p:ext uri="{BB962C8B-B14F-4D97-AF65-F5344CB8AC3E}">
        <p14:creationId xmlns:p14="http://schemas.microsoft.com/office/powerpoint/2010/main" val="12055625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9DA2F4-7CEF-04DF-2C4A-779733B9AADA}"/>
              </a:ext>
            </a:extLst>
          </p:cNvPr>
          <p:cNvSpPr>
            <a:spLocks noGrp="1"/>
          </p:cNvSpPr>
          <p:nvPr>
            <p:ph type="title"/>
          </p:nvPr>
        </p:nvSpPr>
        <p:spPr>
          <a:xfrm>
            <a:off x="1097280" y="665922"/>
            <a:ext cx="10058400" cy="805069"/>
          </a:xfrm>
        </p:spPr>
        <p:txBody>
          <a:bodyPr/>
          <a:lstStyle/>
          <a:p>
            <a:pPr algn="ctr"/>
            <a:r>
              <a:rPr lang="en-IN" b="1" dirty="0">
                <a:latin typeface="Times New Roman" panose="02020603050405020304" pitchFamily="18" charset="0"/>
                <a:cs typeface="Times New Roman" panose="02020603050405020304" pitchFamily="18" charset="0"/>
              </a:rPr>
              <a:t>SQL Queries - 2</a:t>
            </a:r>
          </a:p>
        </p:txBody>
      </p:sp>
      <p:pic>
        <p:nvPicPr>
          <p:cNvPr id="4" name="Picture 3" descr="Affordable &amp; Competent Courses | iNeuron.ai">
            <a:extLst>
              <a:ext uri="{FF2B5EF4-FFF2-40B4-BE49-F238E27FC236}">
                <a16:creationId xmlns:a16="http://schemas.microsoft.com/office/drawing/2014/main" id="{143A239C-3C60-BFBF-9609-DF87A8CC7CA5}"/>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87682" y="78121"/>
            <a:ext cx="1594234" cy="435400"/>
          </a:xfrm>
          <a:prstGeom prst="rect">
            <a:avLst/>
          </a:prstGeom>
          <a:noFill/>
          <a:ln>
            <a:noFill/>
          </a:ln>
        </p:spPr>
      </p:pic>
      <p:pic>
        <p:nvPicPr>
          <p:cNvPr id="3" name="Picture 2">
            <a:extLst>
              <a:ext uri="{FF2B5EF4-FFF2-40B4-BE49-F238E27FC236}">
                <a16:creationId xmlns:a16="http://schemas.microsoft.com/office/drawing/2014/main" id="{22297C20-9416-4E10-2D7C-2652578F9CBC}"/>
              </a:ext>
            </a:extLst>
          </p:cNvPr>
          <p:cNvPicPr>
            <a:picLocks noChangeAspect="1"/>
          </p:cNvPicPr>
          <p:nvPr/>
        </p:nvPicPr>
        <p:blipFill rotWithShape="1">
          <a:blip r:embed="rId3"/>
          <a:srcRect r="12427"/>
          <a:stretch/>
        </p:blipFill>
        <p:spPr>
          <a:xfrm>
            <a:off x="302356" y="2175273"/>
            <a:ext cx="5973417" cy="1445231"/>
          </a:xfrm>
          <a:prstGeom prst="rect">
            <a:avLst/>
          </a:prstGeom>
        </p:spPr>
      </p:pic>
      <p:pic>
        <p:nvPicPr>
          <p:cNvPr id="5" name="Picture 4">
            <a:extLst>
              <a:ext uri="{FF2B5EF4-FFF2-40B4-BE49-F238E27FC236}">
                <a16:creationId xmlns:a16="http://schemas.microsoft.com/office/drawing/2014/main" id="{D5784C96-C38E-4774-74B4-64B8B0C2BB04}"/>
              </a:ext>
            </a:extLst>
          </p:cNvPr>
          <p:cNvPicPr>
            <a:picLocks noChangeAspect="1"/>
          </p:cNvPicPr>
          <p:nvPr/>
        </p:nvPicPr>
        <p:blipFill>
          <a:blip r:embed="rId4"/>
          <a:stretch>
            <a:fillRect/>
          </a:stretch>
        </p:blipFill>
        <p:spPr>
          <a:xfrm>
            <a:off x="302356" y="4324786"/>
            <a:ext cx="5613872" cy="1445231"/>
          </a:xfrm>
          <a:prstGeom prst="rect">
            <a:avLst/>
          </a:prstGeom>
        </p:spPr>
      </p:pic>
      <p:pic>
        <p:nvPicPr>
          <p:cNvPr id="7" name="Picture 6">
            <a:extLst>
              <a:ext uri="{FF2B5EF4-FFF2-40B4-BE49-F238E27FC236}">
                <a16:creationId xmlns:a16="http://schemas.microsoft.com/office/drawing/2014/main" id="{E7FD4A12-D700-C829-0CFA-67FA327C8213}"/>
              </a:ext>
            </a:extLst>
          </p:cNvPr>
          <p:cNvPicPr>
            <a:picLocks noChangeAspect="1"/>
          </p:cNvPicPr>
          <p:nvPr/>
        </p:nvPicPr>
        <p:blipFill>
          <a:blip r:embed="rId5"/>
          <a:stretch>
            <a:fillRect/>
          </a:stretch>
        </p:blipFill>
        <p:spPr>
          <a:xfrm>
            <a:off x="6275773" y="4154804"/>
            <a:ext cx="5474723" cy="1445231"/>
          </a:xfrm>
          <a:prstGeom prst="rect">
            <a:avLst/>
          </a:prstGeom>
        </p:spPr>
      </p:pic>
      <p:pic>
        <p:nvPicPr>
          <p:cNvPr id="8" name="Picture 7">
            <a:extLst>
              <a:ext uri="{FF2B5EF4-FFF2-40B4-BE49-F238E27FC236}">
                <a16:creationId xmlns:a16="http://schemas.microsoft.com/office/drawing/2014/main" id="{60DD8023-AC46-B4F3-925F-6D0197E3E0C3}"/>
              </a:ext>
            </a:extLst>
          </p:cNvPr>
          <p:cNvPicPr>
            <a:picLocks noChangeAspect="1"/>
          </p:cNvPicPr>
          <p:nvPr/>
        </p:nvPicPr>
        <p:blipFill>
          <a:blip r:embed="rId6"/>
          <a:stretch>
            <a:fillRect/>
          </a:stretch>
        </p:blipFill>
        <p:spPr>
          <a:xfrm>
            <a:off x="6414921" y="2242185"/>
            <a:ext cx="5474723" cy="1445232"/>
          </a:xfrm>
          <a:prstGeom prst="rect">
            <a:avLst/>
          </a:prstGeom>
        </p:spPr>
      </p:pic>
    </p:spTree>
    <p:extLst>
      <p:ext uri="{BB962C8B-B14F-4D97-AF65-F5344CB8AC3E}">
        <p14:creationId xmlns:p14="http://schemas.microsoft.com/office/powerpoint/2010/main" val="21742770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9DA2F4-7CEF-04DF-2C4A-779733B9AADA}"/>
              </a:ext>
            </a:extLst>
          </p:cNvPr>
          <p:cNvSpPr>
            <a:spLocks noGrp="1"/>
          </p:cNvSpPr>
          <p:nvPr>
            <p:ph type="title"/>
          </p:nvPr>
        </p:nvSpPr>
        <p:spPr>
          <a:xfrm>
            <a:off x="1097280" y="665922"/>
            <a:ext cx="10058400" cy="805069"/>
          </a:xfrm>
        </p:spPr>
        <p:txBody>
          <a:bodyPr/>
          <a:lstStyle/>
          <a:p>
            <a:pPr algn="ctr"/>
            <a:r>
              <a:rPr lang="en-IN" b="1" dirty="0">
                <a:latin typeface="Times New Roman" panose="02020603050405020304" pitchFamily="18" charset="0"/>
                <a:cs typeface="Times New Roman" panose="02020603050405020304" pitchFamily="18" charset="0"/>
              </a:rPr>
              <a:t>SQL Queries - 3</a:t>
            </a:r>
          </a:p>
        </p:txBody>
      </p:sp>
      <p:pic>
        <p:nvPicPr>
          <p:cNvPr id="4" name="Picture 3" descr="Affordable &amp; Competent Courses | iNeuron.ai">
            <a:extLst>
              <a:ext uri="{FF2B5EF4-FFF2-40B4-BE49-F238E27FC236}">
                <a16:creationId xmlns:a16="http://schemas.microsoft.com/office/drawing/2014/main" id="{143A239C-3C60-BFBF-9609-DF87A8CC7CA5}"/>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87682" y="78121"/>
            <a:ext cx="1594234" cy="435400"/>
          </a:xfrm>
          <a:prstGeom prst="rect">
            <a:avLst/>
          </a:prstGeom>
          <a:noFill/>
          <a:ln>
            <a:noFill/>
          </a:ln>
        </p:spPr>
      </p:pic>
      <p:pic>
        <p:nvPicPr>
          <p:cNvPr id="8" name="Picture 7">
            <a:extLst>
              <a:ext uri="{FF2B5EF4-FFF2-40B4-BE49-F238E27FC236}">
                <a16:creationId xmlns:a16="http://schemas.microsoft.com/office/drawing/2014/main" id="{A9A054C1-E6E1-537C-C691-F51EB8B67D6A}"/>
              </a:ext>
            </a:extLst>
          </p:cNvPr>
          <p:cNvPicPr>
            <a:picLocks noChangeAspect="1"/>
          </p:cNvPicPr>
          <p:nvPr/>
        </p:nvPicPr>
        <p:blipFill>
          <a:blip r:embed="rId3"/>
          <a:stretch>
            <a:fillRect/>
          </a:stretch>
        </p:blipFill>
        <p:spPr>
          <a:xfrm>
            <a:off x="521018" y="2004059"/>
            <a:ext cx="5569514" cy="1872202"/>
          </a:xfrm>
          <a:prstGeom prst="rect">
            <a:avLst/>
          </a:prstGeom>
        </p:spPr>
      </p:pic>
      <p:pic>
        <p:nvPicPr>
          <p:cNvPr id="9" name="Picture 8">
            <a:extLst>
              <a:ext uri="{FF2B5EF4-FFF2-40B4-BE49-F238E27FC236}">
                <a16:creationId xmlns:a16="http://schemas.microsoft.com/office/drawing/2014/main" id="{A17D94EB-CDD4-48A2-9F6E-E97D57B1E823}"/>
              </a:ext>
            </a:extLst>
          </p:cNvPr>
          <p:cNvPicPr>
            <a:picLocks noChangeAspect="1"/>
          </p:cNvPicPr>
          <p:nvPr/>
        </p:nvPicPr>
        <p:blipFill>
          <a:blip r:embed="rId4"/>
          <a:stretch>
            <a:fillRect/>
          </a:stretch>
        </p:blipFill>
        <p:spPr>
          <a:xfrm>
            <a:off x="5949315" y="2156873"/>
            <a:ext cx="5937885" cy="1719387"/>
          </a:xfrm>
          <a:prstGeom prst="rect">
            <a:avLst/>
          </a:prstGeom>
        </p:spPr>
      </p:pic>
      <p:pic>
        <p:nvPicPr>
          <p:cNvPr id="10" name="Picture 9">
            <a:extLst>
              <a:ext uri="{FF2B5EF4-FFF2-40B4-BE49-F238E27FC236}">
                <a16:creationId xmlns:a16="http://schemas.microsoft.com/office/drawing/2014/main" id="{EA4711CE-DF0B-91AB-7998-DA8359D431DC}"/>
              </a:ext>
            </a:extLst>
          </p:cNvPr>
          <p:cNvPicPr>
            <a:picLocks noChangeAspect="1"/>
          </p:cNvPicPr>
          <p:nvPr/>
        </p:nvPicPr>
        <p:blipFill>
          <a:blip r:embed="rId5"/>
          <a:stretch>
            <a:fillRect/>
          </a:stretch>
        </p:blipFill>
        <p:spPr>
          <a:xfrm>
            <a:off x="2747382" y="4469628"/>
            <a:ext cx="7550894" cy="1724024"/>
          </a:xfrm>
          <a:prstGeom prst="rect">
            <a:avLst/>
          </a:prstGeom>
        </p:spPr>
      </p:pic>
    </p:spTree>
    <p:extLst>
      <p:ext uri="{BB962C8B-B14F-4D97-AF65-F5344CB8AC3E}">
        <p14:creationId xmlns:p14="http://schemas.microsoft.com/office/powerpoint/2010/main" val="4160146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9DA2F4-7CEF-04DF-2C4A-779733B9AADA}"/>
              </a:ext>
            </a:extLst>
          </p:cNvPr>
          <p:cNvSpPr>
            <a:spLocks noGrp="1"/>
          </p:cNvSpPr>
          <p:nvPr>
            <p:ph type="title"/>
          </p:nvPr>
        </p:nvSpPr>
        <p:spPr>
          <a:xfrm>
            <a:off x="1097280" y="665922"/>
            <a:ext cx="10058400" cy="805069"/>
          </a:xfrm>
        </p:spPr>
        <p:txBody>
          <a:bodyPr/>
          <a:lstStyle/>
          <a:p>
            <a:pPr algn="ctr"/>
            <a:r>
              <a:rPr lang="en-IN" b="1" dirty="0">
                <a:latin typeface="Times New Roman" panose="02020603050405020304" pitchFamily="18" charset="0"/>
                <a:cs typeface="Times New Roman" panose="02020603050405020304" pitchFamily="18" charset="0"/>
              </a:rPr>
              <a:t>SQL Queries Results - 1</a:t>
            </a:r>
          </a:p>
        </p:txBody>
      </p:sp>
      <p:pic>
        <p:nvPicPr>
          <p:cNvPr id="4" name="Picture 3" descr="Affordable &amp; Competent Courses | iNeuron.ai">
            <a:extLst>
              <a:ext uri="{FF2B5EF4-FFF2-40B4-BE49-F238E27FC236}">
                <a16:creationId xmlns:a16="http://schemas.microsoft.com/office/drawing/2014/main" id="{143A239C-3C60-BFBF-9609-DF87A8CC7CA5}"/>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87682" y="78121"/>
            <a:ext cx="1594234" cy="435400"/>
          </a:xfrm>
          <a:prstGeom prst="rect">
            <a:avLst/>
          </a:prstGeom>
          <a:noFill/>
          <a:ln>
            <a:noFill/>
          </a:ln>
        </p:spPr>
      </p:pic>
      <p:pic>
        <p:nvPicPr>
          <p:cNvPr id="8" name="Picture 7">
            <a:extLst>
              <a:ext uri="{FF2B5EF4-FFF2-40B4-BE49-F238E27FC236}">
                <a16:creationId xmlns:a16="http://schemas.microsoft.com/office/drawing/2014/main" id="{6891CFC5-25E0-DB59-8FC7-3BFBD97724B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1455" y="4725724"/>
            <a:ext cx="3207903" cy="864739"/>
          </a:xfrm>
          <a:prstGeom prst="rect">
            <a:avLst/>
          </a:prstGeom>
        </p:spPr>
      </p:pic>
      <p:pic>
        <p:nvPicPr>
          <p:cNvPr id="9" name="Picture 8">
            <a:extLst>
              <a:ext uri="{FF2B5EF4-FFF2-40B4-BE49-F238E27FC236}">
                <a16:creationId xmlns:a16="http://schemas.microsoft.com/office/drawing/2014/main" id="{87B1936D-0FDE-1714-7252-BD4C5CFA04E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61455" y="3211166"/>
            <a:ext cx="3207904" cy="886395"/>
          </a:xfrm>
          <a:prstGeom prst="rect">
            <a:avLst/>
          </a:prstGeom>
        </p:spPr>
      </p:pic>
      <p:pic>
        <p:nvPicPr>
          <p:cNvPr id="10" name="Picture 9">
            <a:extLst>
              <a:ext uri="{FF2B5EF4-FFF2-40B4-BE49-F238E27FC236}">
                <a16:creationId xmlns:a16="http://schemas.microsoft.com/office/drawing/2014/main" id="{0768C5F0-0B43-438A-0926-18C0964BFDC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61455" y="2083198"/>
            <a:ext cx="3207904" cy="676773"/>
          </a:xfrm>
          <a:prstGeom prst="rect">
            <a:avLst/>
          </a:prstGeom>
        </p:spPr>
      </p:pic>
      <p:pic>
        <p:nvPicPr>
          <p:cNvPr id="16" name="Picture 15">
            <a:extLst>
              <a:ext uri="{FF2B5EF4-FFF2-40B4-BE49-F238E27FC236}">
                <a16:creationId xmlns:a16="http://schemas.microsoft.com/office/drawing/2014/main" id="{E62B53C2-495F-70C7-11EA-65BFFF5C994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096000" y="2397980"/>
            <a:ext cx="4834545" cy="2327744"/>
          </a:xfrm>
          <a:prstGeom prst="rect">
            <a:avLst/>
          </a:prstGeom>
        </p:spPr>
      </p:pic>
    </p:spTree>
    <p:extLst>
      <p:ext uri="{BB962C8B-B14F-4D97-AF65-F5344CB8AC3E}">
        <p14:creationId xmlns:p14="http://schemas.microsoft.com/office/powerpoint/2010/main" val="40016282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9DA2F4-7CEF-04DF-2C4A-779733B9AADA}"/>
              </a:ext>
            </a:extLst>
          </p:cNvPr>
          <p:cNvSpPr>
            <a:spLocks noGrp="1"/>
          </p:cNvSpPr>
          <p:nvPr>
            <p:ph type="title"/>
          </p:nvPr>
        </p:nvSpPr>
        <p:spPr>
          <a:xfrm>
            <a:off x="1097280" y="665922"/>
            <a:ext cx="10058400" cy="805069"/>
          </a:xfrm>
        </p:spPr>
        <p:txBody>
          <a:bodyPr/>
          <a:lstStyle/>
          <a:p>
            <a:pPr algn="ctr"/>
            <a:r>
              <a:rPr lang="en-IN" b="1" dirty="0">
                <a:latin typeface="Times New Roman" panose="02020603050405020304" pitchFamily="18" charset="0"/>
                <a:cs typeface="Times New Roman" panose="02020603050405020304" pitchFamily="18" charset="0"/>
              </a:rPr>
              <a:t>SQL Queries Results - 2</a:t>
            </a:r>
          </a:p>
        </p:txBody>
      </p:sp>
      <p:pic>
        <p:nvPicPr>
          <p:cNvPr id="4" name="Picture 3" descr="Affordable &amp; Competent Courses | iNeuron.ai">
            <a:extLst>
              <a:ext uri="{FF2B5EF4-FFF2-40B4-BE49-F238E27FC236}">
                <a16:creationId xmlns:a16="http://schemas.microsoft.com/office/drawing/2014/main" id="{143A239C-3C60-BFBF-9609-DF87A8CC7CA5}"/>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87682" y="78121"/>
            <a:ext cx="1594234" cy="435400"/>
          </a:xfrm>
          <a:prstGeom prst="rect">
            <a:avLst/>
          </a:prstGeom>
          <a:noFill/>
          <a:ln>
            <a:noFill/>
          </a:ln>
        </p:spPr>
      </p:pic>
      <p:pic>
        <p:nvPicPr>
          <p:cNvPr id="3" name="Picture 2">
            <a:extLst>
              <a:ext uri="{FF2B5EF4-FFF2-40B4-BE49-F238E27FC236}">
                <a16:creationId xmlns:a16="http://schemas.microsoft.com/office/drawing/2014/main" id="{BEAD1844-C8E5-3F19-1DB3-2DDC1803072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8109" y="2101104"/>
            <a:ext cx="3217097" cy="1506800"/>
          </a:xfrm>
          <a:prstGeom prst="rect">
            <a:avLst/>
          </a:prstGeom>
        </p:spPr>
      </p:pic>
      <p:pic>
        <p:nvPicPr>
          <p:cNvPr id="5" name="Picture 4">
            <a:extLst>
              <a:ext uri="{FF2B5EF4-FFF2-40B4-BE49-F238E27FC236}">
                <a16:creationId xmlns:a16="http://schemas.microsoft.com/office/drawing/2014/main" id="{D95D4D31-3722-78C6-8106-5EFA1EEDE05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67570" y="2101104"/>
            <a:ext cx="3276322" cy="1645948"/>
          </a:xfrm>
          <a:prstGeom prst="rect">
            <a:avLst/>
          </a:prstGeom>
        </p:spPr>
      </p:pic>
      <p:pic>
        <p:nvPicPr>
          <p:cNvPr id="6" name="Picture 5">
            <a:extLst>
              <a:ext uri="{FF2B5EF4-FFF2-40B4-BE49-F238E27FC236}">
                <a16:creationId xmlns:a16="http://schemas.microsoft.com/office/drawing/2014/main" id="{148620CB-9ADF-1856-3099-31AB4CA97F4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57691" y="4359109"/>
            <a:ext cx="3217097" cy="1858558"/>
          </a:xfrm>
          <a:prstGeom prst="rect">
            <a:avLst/>
          </a:prstGeom>
        </p:spPr>
      </p:pic>
      <p:pic>
        <p:nvPicPr>
          <p:cNvPr id="7" name="Picture 6">
            <a:extLst>
              <a:ext uri="{FF2B5EF4-FFF2-40B4-BE49-F238E27FC236}">
                <a16:creationId xmlns:a16="http://schemas.microsoft.com/office/drawing/2014/main" id="{62B936B5-5115-ADBE-50A6-18700436D26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619831" y="3425603"/>
            <a:ext cx="2554627" cy="1315361"/>
          </a:xfrm>
          <a:prstGeom prst="rect">
            <a:avLst/>
          </a:prstGeom>
        </p:spPr>
      </p:pic>
      <p:pic>
        <p:nvPicPr>
          <p:cNvPr id="8" name="Picture 7">
            <a:extLst>
              <a:ext uri="{FF2B5EF4-FFF2-40B4-BE49-F238E27FC236}">
                <a16:creationId xmlns:a16="http://schemas.microsoft.com/office/drawing/2014/main" id="{A2FF609B-6EF6-6416-0FDE-12ABC0A7A77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699188" y="4511661"/>
            <a:ext cx="3635396" cy="1645947"/>
          </a:xfrm>
          <a:prstGeom prst="rect">
            <a:avLst/>
          </a:prstGeom>
        </p:spPr>
      </p:pic>
    </p:spTree>
    <p:extLst>
      <p:ext uri="{BB962C8B-B14F-4D97-AF65-F5344CB8AC3E}">
        <p14:creationId xmlns:p14="http://schemas.microsoft.com/office/powerpoint/2010/main" val="18984480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9DA2F4-7CEF-04DF-2C4A-779733B9AADA}"/>
              </a:ext>
            </a:extLst>
          </p:cNvPr>
          <p:cNvSpPr>
            <a:spLocks noGrp="1"/>
          </p:cNvSpPr>
          <p:nvPr>
            <p:ph type="title"/>
          </p:nvPr>
        </p:nvSpPr>
        <p:spPr>
          <a:xfrm>
            <a:off x="1097280" y="665922"/>
            <a:ext cx="10058400" cy="805069"/>
          </a:xfrm>
        </p:spPr>
        <p:txBody>
          <a:bodyPr/>
          <a:lstStyle/>
          <a:p>
            <a:pPr algn="ctr"/>
            <a:r>
              <a:rPr lang="en-IN" b="1" dirty="0">
                <a:latin typeface="Times New Roman" panose="02020603050405020304" pitchFamily="18" charset="0"/>
                <a:cs typeface="Times New Roman" panose="02020603050405020304" pitchFamily="18" charset="0"/>
              </a:rPr>
              <a:t>Dashboard</a:t>
            </a:r>
          </a:p>
        </p:txBody>
      </p:sp>
      <p:pic>
        <p:nvPicPr>
          <p:cNvPr id="4" name="Picture 3" descr="Affordable &amp; Competent Courses | iNeuron.ai">
            <a:extLst>
              <a:ext uri="{FF2B5EF4-FFF2-40B4-BE49-F238E27FC236}">
                <a16:creationId xmlns:a16="http://schemas.microsoft.com/office/drawing/2014/main" id="{143A239C-3C60-BFBF-9609-DF87A8CC7CA5}"/>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87682" y="78121"/>
            <a:ext cx="1594234" cy="435400"/>
          </a:xfrm>
          <a:prstGeom prst="rect">
            <a:avLst/>
          </a:prstGeom>
          <a:noFill/>
          <a:ln>
            <a:noFill/>
          </a:ln>
        </p:spPr>
      </p:pic>
      <p:pic>
        <p:nvPicPr>
          <p:cNvPr id="3" name="Picture 2">
            <a:extLst>
              <a:ext uri="{FF2B5EF4-FFF2-40B4-BE49-F238E27FC236}">
                <a16:creationId xmlns:a16="http://schemas.microsoft.com/office/drawing/2014/main" id="{97999C36-31C6-DBFD-C3E5-3A81F4AB04C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997082" y="1824506"/>
            <a:ext cx="6197835" cy="4246035"/>
          </a:xfrm>
          <a:prstGeom prst="rect">
            <a:avLst/>
          </a:prstGeom>
          <a:noFill/>
          <a:ln>
            <a:noFill/>
          </a:ln>
        </p:spPr>
      </p:pic>
    </p:spTree>
    <p:extLst>
      <p:ext uri="{BB962C8B-B14F-4D97-AF65-F5344CB8AC3E}">
        <p14:creationId xmlns:p14="http://schemas.microsoft.com/office/powerpoint/2010/main" val="4067603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9DA2F4-7CEF-04DF-2C4A-779733B9AADA}"/>
              </a:ext>
            </a:extLst>
          </p:cNvPr>
          <p:cNvSpPr>
            <a:spLocks noGrp="1"/>
          </p:cNvSpPr>
          <p:nvPr>
            <p:ph type="title"/>
          </p:nvPr>
        </p:nvSpPr>
        <p:spPr>
          <a:xfrm>
            <a:off x="1097280" y="665922"/>
            <a:ext cx="10058400" cy="805069"/>
          </a:xfrm>
        </p:spPr>
        <p:txBody>
          <a:bodyPr/>
          <a:lstStyle/>
          <a:p>
            <a:pPr algn="ctr"/>
            <a:r>
              <a:rPr lang="en-IN" b="1" dirty="0">
                <a:latin typeface="Times New Roman" panose="02020603050405020304" pitchFamily="18" charset="0"/>
                <a:cs typeface="Times New Roman" panose="02020603050405020304" pitchFamily="18" charset="0"/>
              </a:rPr>
              <a:t>Insights - 1</a:t>
            </a:r>
          </a:p>
        </p:txBody>
      </p:sp>
      <p:sp>
        <p:nvSpPr>
          <p:cNvPr id="3" name="Content Placeholder 2">
            <a:extLst>
              <a:ext uri="{FF2B5EF4-FFF2-40B4-BE49-F238E27FC236}">
                <a16:creationId xmlns:a16="http://schemas.microsoft.com/office/drawing/2014/main" id="{19E388EB-D963-6955-EFEB-8B2B379C3B03}"/>
              </a:ext>
            </a:extLst>
          </p:cNvPr>
          <p:cNvSpPr>
            <a:spLocks noGrp="1"/>
          </p:cNvSpPr>
          <p:nvPr>
            <p:ph idx="1"/>
          </p:nvPr>
        </p:nvSpPr>
        <p:spPr>
          <a:xfrm>
            <a:off x="884584" y="1779103"/>
            <a:ext cx="10535478" cy="3801755"/>
          </a:xfrm>
        </p:spPr>
        <p:txBody>
          <a:bodyPr>
            <a:noAutofit/>
          </a:bodyPr>
          <a:lstStyle/>
          <a:p>
            <a:pPr lvl="0" algn="just">
              <a:lnSpc>
                <a:spcPct val="107000"/>
              </a:lnSpc>
              <a:buClr>
                <a:schemeClr val="tx1"/>
              </a:buClr>
              <a:buFont typeface="Wingdings" panose="05000000000000000000" pitchFamily="2" charset="2"/>
              <a:buChar char="§"/>
            </a:pPr>
            <a:r>
              <a:rPr lang="en-IN" sz="2200" dirty="0">
                <a:effectLst/>
                <a:latin typeface="Times New Roman" panose="02020603050405020304" pitchFamily="18" charset="0"/>
                <a:ea typeface="Calibri" panose="020F0502020204030204" pitchFamily="34" charset="0"/>
                <a:cs typeface="Times New Roman" panose="02020603050405020304" pitchFamily="18" charset="0"/>
              </a:rPr>
              <a:t>  The customers’ churning rate is very high i.e. 95.38 %. The company may face a huge loss, if it doesn’t tackle the problem on urgent basis.</a:t>
            </a:r>
          </a:p>
          <a:p>
            <a:pPr lvl="0" algn="just">
              <a:lnSpc>
                <a:spcPct val="107000"/>
              </a:lnSpc>
              <a:buClr>
                <a:schemeClr val="tx1"/>
              </a:buClr>
              <a:buFont typeface="Wingdings" panose="05000000000000000000" pitchFamily="2" charset="2"/>
              <a:buChar char="§"/>
            </a:pPr>
            <a:r>
              <a:rPr lang="en-IN" sz="2200" dirty="0">
                <a:effectLst/>
                <a:latin typeface="Times New Roman" panose="02020603050405020304" pitchFamily="18" charset="0"/>
                <a:ea typeface="Calibri" panose="020F0502020204030204" pitchFamily="34" charset="0"/>
                <a:cs typeface="Times New Roman" panose="02020603050405020304" pitchFamily="18" charset="0"/>
              </a:rPr>
              <a:t>  The NYC Buses agency has the maximum number of complaints, followed by Subways. These agencies are not providing good services to the customers.</a:t>
            </a:r>
          </a:p>
          <a:p>
            <a:pPr lvl="0" algn="just">
              <a:lnSpc>
                <a:spcPct val="107000"/>
              </a:lnSpc>
              <a:buClr>
                <a:schemeClr val="tx1"/>
              </a:buClr>
              <a:buFont typeface="Wingdings" panose="05000000000000000000" pitchFamily="2" charset="2"/>
              <a:buChar char="§"/>
            </a:pPr>
            <a:r>
              <a:rPr lang="en-IN" sz="2200" dirty="0">
                <a:effectLst/>
                <a:latin typeface="Times New Roman" panose="02020603050405020304" pitchFamily="18" charset="0"/>
                <a:ea typeface="Calibri" panose="020F0502020204030204" pitchFamily="34" charset="0"/>
                <a:cs typeface="Times New Roman" panose="02020603050405020304" pitchFamily="18" charset="0"/>
              </a:rPr>
              <a:t>  Mostly customers are disappointed with the Employees and Station/Bus Stop/Facility/structure services. These need to be tackled in order to decrease the churning rate of customers.</a:t>
            </a:r>
          </a:p>
          <a:p>
            <a:pPr algn="just">
              <a:lnSpc>
                <a:spcPct val="107000"/>
              </a:lnSpc>
              <a:buClr>
                <a:schemeClr val="tx1"/>
              </a:buClr>
              <a:buFont typeface="Wingdings" panose="05000000000000000000" pitchFamily="2" charset="2"/>
              <a:buChar char="§"/>
            </a:pPr>
            <a:r>
              <a:rPr lang="en-IN" sz="2200" dirty="0">
                <a:effectLst/>
                <a:latin typeface="Times New Roman" panose="02020603050405020304" pitchFamily="18" charset="0"/>
                <a:ea typeface="Calibri" panose="020F0502020204030204" pitchFamily="34" charset="0"/>
                <a:cs typeface="Times New Roman" panose="02020603050405020304" pitchFamily="18" charset="0"/>
              </a:rPr>
              <a:t>  The maximum churning of customers has taken place in the 3rd and 4th quarters (approximately 25% in each quarter).</a:t>
            </a:r>
          </a:p>
          <a:p>
            <a:pPr lvl="0" algn="just">
              <a:lnSpc>
                <a:spcPct val="107000"/>
              </a:lnSpc>
              <a:buClr>
                <a:schemeClr val="tx1"/>
              </a:buClr>
              <a:buFont typeface="Wingdings" panose="05000000000000000000" pitchFamily="2" charset="2"/>
              <a:buChar char="§"/>
            </a:pPr>
            <a:endParaRPr lang="en-IN" sz="2200" dirty="0">
              <a:effectLst/>
              <a:latin typeface="Times New Roman" panose="02020603050405020304" pitchFamily="18" charset="0"/>
              <a:ea typeface="Calibri" panose="020F0502020204030204" pitchFamily="34" charset="0"/>
              <a:cs typeface="Times New Roman" panose="02020603050405020304" pitchFamily="18" charset="0"/>
            </a:endParaRPr>
          </a:p>
          <a:p>
            <a:pPr lvl="0" algn="just">
              <a:lnSpc>
                <a:spcPct val="107000"/>
              </a:lnSpc>
              <a:buClr>
                <a:schemeClr val="tx1"/>
              </a:buClr>
              <a:buFont typeface="Wingdings" panose="05000000000000000000" pitchFamily="2" charset="2"/>
              <a:buChar char="§"/>
            </a:pPr>
            <a:endParaRPr lang="en-IN" sz="2200" dirty="0">
              <a:latin typeface="Times New Roman" panose="02020603050405020304" pitchFamily="18" charset="0"/>
              <a:cs typeface="Times New Roman" panose="02020603050405020304" pitchFamily="18" charset="0"/>
            </a:endParaRPr>
          </a:p>
        </p:txBody>
      </p:sp>
      <p:pic>
        <p:nvPicPr>
          <p:cNvPr id="4" name="Picture 3" descr="Affordable &amp; Competent Courses | iNeuron.ai">
            <a:extLst>
              <a:ext uri="{FF2B5EF4-FFF2-40B4-BE49-F238E27FC236}">
                <a16:creationId xmlns:a16="http://schemas.microsoft.com/office/drawing/2014/main" id="{143A239C-3C60-BFBF-9609-DF87A8CC7CA5}"/>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87682" y="78121"/>
            <a:ext cx="1594234" cy="435400"/>
          </a:xfrm>
          <a:prstGeom prst="rect">
            <a:avLst/>
          </a:prstGeom>
          <a:noFill/>
          <a:ln>
            <a:noFill/>
          </a:ln>
        </p:spPr>
      </p:pic>
    </p:spTree>
    <p:extLst>
      <p:ext uri="{BB962C8B-B14F-4D97-AF65-F5344CB8AC3E}">
        <p14:creationId xmlns:p14="http://schemas.microsoft.com/office/powerpoint/2010/main" val="39366723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9DA2F4-7CEF-04DF-2C4A-779733B9AADA}"/>
              </a:ext>
            </a:extLst>
          </p:cNvPr>
          <p:cNvSpPr>
            <a:spLocks noGrp="1"/>
          </p:cNvSpPr>
          <p:nvPr>
            <p:ph type="title"/>
          </p:nvPr>
        </p:nvSpPr>
        <p:spPr>
          <a:xfrm>
            <a:off x="1097280" y="665922"/>
            <a:ext cx="10058400" cy="805069"/>
          </a:xfrm>
        </p:spPr>
        <p:txBody>
          <a:bodyPr/>
          <a:lstStyle/>
          <a:p>
            <a:pPr algn="ctr"/>
            <a:r>
              <a:rPr lang="en-IN" b="1" dirty="0">
                <a:latin typeface="Times New Roman" panose="02020603050405020304" pitchFamily="18" charset="0"/>
                <a:cs typeface="Times New Roman" panose="02020603050405020304" pitchFamily="18" charset="0"/>
              </a:rPr>
              <a:t>Insights - 2</a:t>
            </a:r>
          </a:p>
        </p:txBody>
      </p:sp>
      <p:sp>
        <p:nvSpPr>
          <p:cNvPr id="3" name="Content Placeholder 2">
            <a:extLst>
              <a:ext uri="{FF2B5EF4-FFF2-40B4-BE49-F238E27FC236}">
                <a16:creationId xmlns:a16="http://schemas.microsoft.com/office/drawing/2014/main" id="{19E388EB-D963-6955-EFEB-8B2B379C3B03}"/>
              </a:ext>
            </a:extLst>
          </p:cNvPr>
          <p:cNvSpPr>
            <a:spLocks noGrp="1"/>
          </p:cNvSpPr>
          <p:nvPr>
            <p:ph idx="1"/>
          </p:nvPr>
        </p:nvSpPr>
        <p:spPr>
          <a:xfrm>
            <a:off x="884584" y="1779103"/>
            <a:ext cx="10535478" cy="4412975"/>
          </a:xfrm>
        </p:spPr>
        <p:txBody>
          <a:bodyPr>
            <a:noAutofit/>
          </a:bodyPr>
          <a:lstStyle/>
          <a:p>
            <a:pPr lvl="0" algn="just">
              <a:lnSpc>
                <a:spcPct val="107000"/>
              </a:lnSpc>
              <a:buClr>
                <a:schemeClr val="tx1"/>
              </a:buClr>
              <a:buFont typeface="Wingdings" panose="05000000000000000000" pitchFamily="2" charset="2"/>
              <a:buChar char="§"/>
            </a:pPr>
            <a:r>
              <a:rPr lang="en-IN" sz="2200" dirty="0">
                <a:effectLst/>
                <a:latin typeface="Times New Roman" panose="02020603050405020304" pitchFamily="18" charset="0"/>
                <a:ea typeface="Calibri" panose="020F0502020204030204" pitchFamily="34" charset="0"/>
                <a:cs typeface="Times New Roman" panose="02020603050405020304" pitchFamily="18" charset="0"/>
              </a:rPr>
              <a:t>  Mostly customers face problems with the Bus Operator or Driver and Vehicles.</a:t>
            </a:r>
          </a:p>
          <a:p>
            <a:pPr lvl="0" algn="just">
              <a:lnSpc>
                <a:spcPct val="107000"/>
              </a:lnSpc>
              <a:buClr>
                <a:schemeClr val="tx1"/>
              </a:buClr>
              <a:buFont typeface="Wingdings" panose="05000000000000000000" pitchFamily="2" charset="2"/>
              <a:buChar char="§"/>
            </a:pPr>
            <a:r>
              <a:rPr lang="en-IN" sz="2200" dirty="0">
                <a:effectLst/>
                <a:latin typeface="Times New Roman" panose="02020603050405020304" pitchFamily="18" charset="0"/>
                <a:ea typeface="Calibri" panose="020F0502020204030204" pitchFamily="34" charset="0"/>
                <a:cs typeface="Times New Roman" panose="02020603050405020304" pitchFamily="18" charset="0"/>
              </a:rPr>
              <a:t>  Specifically, the customers get bothered by the rude behaviour or inappropriate language used by the drivers and malfunctioning of the vehicles, other than the reasons unspecified. The company should seriously take action against such drivers and also repair the malfunctioned vehicles in order to increase the customer retention rate.</a:t>
            </a:r>
          </a:p>
          <a:p>
            <a:pPr lvl="0" algn="just">
              <a:lnSpc>
                <a:spcPct val="107000"/>
              </a:lnSpc>
              <a:buClr>
                <a:schemeClr val="tx1"/>
              </a:buClr>
              <a:buFont typeface="Wingdings" panose="05000000000000000000" pitchFamily="2" charset="2"/>
              <a:buChar char="§"/>
            </a:pPr>
            <a:r>
              <a:rPr lang="en-IN" sz="2200" dirty="0">
                <a:effectLst/>
                <a:latin typeface="Times New Roman" panose="02020603050405020304" pitchFamily="18" charset="0"/>
                <a:ea typeface="Calibri" panose="020F0502020204030204" pitchFamily="34" charset="0"/>
                <a:cs typeface="Times New Roman" panose="02020603050405020304" pitchFamily="18" charset="0"/>
              </a:rPr>
              <a:t>  It is clear that the customers are not liking the services since year 2015 as the number of customers starts decreasing since year 2015. The number of customers drastically decreases in the year 2017.  The customers count in the year 2017 became even lesser than half of the count in the year 2016. The maximum churning of customers has taken place in the year 2017.</a:t>
            </a:r>
          </a:p>
        </p:txBody>
      </p:sp>
      <p:pic>
        <p:nvPicPr>
          <p:cNvPr id="4" name="Picture 3" descr="Affordable &amp; Competent Courses | iNeuron.ai">
            <a:extLst>
              <a:ext uri="{FF2B5EF4-FFF2-40B4-BE49-F238E27FC236}">
                <a16:creationId xmlns:a16="http://schemas.microsoft.com/office/drawing/2014/main" id="{143A239C-3C60-BFBF-9609-DF87A8CC7CA5}"/>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87682" y="78121"/>
            <a:ext cx="1594234" cy="435400"/>
          </a:xfrm>
          <a:prstGeom prst="rect">
            <a:avLst/>
          </a:prstGeom>
          <a:noFill/>
          <a:ln>
            <a:noFill/>
          </a:ln>
        </p:spPr>
      </p:pic>
    </p:spTree>
    <p:extLst>
      <p:ext uri="{BB962C8B-B14F-4D97-AF65-F5344CB8AC3E}">
        <p14:creationId xmlns:p14="http://schemas.microsoft.com/office/powerpoint/2010/main" val="1541107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9DA2F4-7CEF-04DF-2C4A-779733B9AADA}"/>
              </a:ext>
            </a:extLst>
          </p:cNvPr>
          <p:cNvSpPr>
            <a:spLocks noGrp="1"/>
          </p:cNvSpPr>
          <p:nvPr>
            <p:ph type="title"/>
          </p:nvPr>
        </p:nvSpPr>
        <p:spPr>
          <a:xfrm>
            <a:off x="1097280" y="665922"/>
            <a:ext cx="10058400" cy="805069"/>
          </a:xfrm>
        </p:spPr>
        <p:txBody>
          <a:bodyPr/>
          <a:lstStyle/>
          <a:p>
            <a:pPr algn="ctr"/>
            <a:r>
              <a:rPr lang="en-IN" b="1" dirty="0">
                <a:latin typeface="Times New Roman" panose="02020603050405020304" pitchFamily="18" charset="0"/>
                <a:cs typeface="Times New Roman" panose="02020603050405020304" pitchFamily="18" charset="0"/>
              </a:rPr>
              <a:t>Objective</a:t>
            </a:r>
          </a:p>
        </p:txBody>
      </p:sp>
      <p:sp>
        <p:nvSpPr>
          <p:cNvPr id="3" name="Content Placeholder 2">
            <a:extLst>
              <a:ext uri="{FF2B5EF4-FFF2-40B4-BE49-F238E27FC236}">
                <a16:creationId xmlns:a16="http://schemas.microsoft.com/office/drawing/2014/main" id="{19E388EB-D963-6955-EFEB-8B2B379C3B03}"/>
              </a:ext>
            </a:extLst>
          </p:cNvPr>
          <p:cNvSpPr>
            <a:spLocks noGrp="1"/>
          </p:cNvSpPr>
          <p:nvPr>
            <p:ph idx="1"/>
          </p:nvPr>
        </p:nvSpPr>
        <p:spPr>
          <a:xfrm>
            <a:off x="1097280" y="2067338"/>
            <a:ext cx="10058400" cy="3801755"/>
          </a:xfrm>
        </p:spPr>
        <p:txBody>
          <a:bodyPr>
            <a:normAutofit/>
          </a:bodyPr>
          <a:lstStyle/>
          <a:p>
            <a:pPr algn="just">
              <a:buClrTx/>
              <a:buFont typeface="Wingdings" panose="05000000000000000000" pitchFamily="2" charset="2"/>
              <a:buChar char="§"/>
            </a:pPr>
            <a:r>
              <a:rPr lang="en-IN" sz="2800" dirty="0">
                <a:latin typeface="Times New Roman" panose="02020603050405020304" pitchFamily="18" charset="0"/>
                <a:cs typeface="Times New Roman" panose="02020603050405020304" pitchFamily="18" charset="0"/>
              </a:rPr>
              <a:t>  To design a dashboard for a business to gain insights into the churning behaviour of customers.</a:t>
            </a:r>
          </a:p>
          <a:p>
            <a:pPr algn="just">
              <a:buClrTx/>
              <a:buFont typeface="Wingdings" panose="05000000000000000000" pitchFamily="2" charset="2"/>
              <a:buChar char="§"/>
            </a:pPr>
            <a:r>
              <a:rPr lang="en-IN" sz="2800" dirty="0">
                <a:latin typeface="Times New Roman" panose="02020603050405020304" pitchFamily="18" charset="0"/>
                <a:cs typeface="Times New Roman" panose="02020603050405020304" pitchFamily="18" charset="0"/>
              </a:rPr>
              <a:t> To identify the reasons behind the churning of customers by running various SQL queries.</a:t>
            </a:r>
          </a:p>
        </p:txBody>
      </p:sp>
      <p:pic>
        <p:nvPicPr>
          <p:cNvPr id="4" name="Picture 3" descr="Affordable &amp; Competent Courses | iNeuron.ai">
            <a:extLst>
              <a:ext uri="{FF2B5EF4-FFF2-40B4-BE49-F238E27FC236}">
                <a16:creationId xmlns:a16="http://schemas.microsoft.com/office/drawing/2014/main" id="{143A239C-3C60-BFBF-9609-DF87A8CC7CA5}"/>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87682" y="78121"/>
            <a:ext cx="1594234" cy="435400"/>
          </a:xfrm>
          <a:prstGeom prst="rect">
            <a:avLst/>
          </a:prstGeom>
          <a:noFill/>
          <a:ln>
            <a:noFill/>
          </a:ln>
        </p:spPr>
      </p:pic>
    </p:spTree>
    <p:extLst>
      <p:ext uri="{BB962C8B-B14F-4D97-AF65-F5344CB8AC3E}">
        <p14:creationId xmlns:p14="http://schemas.microsoft.com/office/powerpoint/2010/main" val="12789526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9DA2F4-7CEF-04DF-2C4A-779733B9AADA}"/>
              </a:ext>
            </a:extLst>
          </p:cNvPr>
          <p:cNvSpPr>
            <a:spLocks noGrp="1"/>
          </p:cNvSpPr>
          <p:nvPr>
            <p:ph type="title"/>
          </p:nvPr>
        </p:nvSpPr>
        <p:spPr>
          <a:xfrm>
            <a:off x="1097280" y="665922"/>
            <a:ext cx="10058400" cy="805069"/>
          </a:xfrm>
        </p:spPr>
        <p:txBody>
          <a:bodyPr/>
          <a:lstStyle/>
          <a:p>
            <a:pPr algn="ctr"/>
            <a:r>
              <a:rPr lang="en-IN" b="1" dirty="0">
                <a:latin typeface="Times New Roman" panose="02020603050405020304" pitchFamily="18" charset="0"/>
                <a:cs typeface="Times New Roman" panose="02020603050405020304" pitchFamily="18" charset="0"/>
              </a:rPr>
              <a:t>Benefits</a:t>
            </a:r>
          </a:p>
        </p:txBody>
      </p:sp>
      <p:sp>
        <p:nvSpPr>
          <p:cNvPr id="3" name="Content Placeholder 2">
            <a:extLst>
              <a:ext uri="{FF2B5EF4-FFF2-40B4-BE49-F238E27FC236}">
                <a16:creationId xmlns:a16="http://schemas.microsoft.com/office/drawing/2014/main" id="{19E388EB-D963-6955-EFEB-8B2B379C3B03}"/>
              </a:ext>
            </a:extLst>
          </p:cNvPr>
          <p:cNvSpPr>
            <a:spLocks noGrp="1"/>
          </p:cNvSpPr>
          <p:nvPr>
            <p:ph idx="1"/>
          </p:nvPr>
        </p:nvSpPr>
        <p:spPr>
          <a:xfrm>
            <a:off x="1097280" y="2067338"/>
            <a:ext cx="10058400" cy="3801755"/>
          </a:xfrm>
        </p:spPr>
        <p:txBody>
          <a:bodyPr>
            <a:normAutofit/>
          </a:bodyPr>
          <a:lstStyle/>
          <a:p>
            <a:pPr marL="0" indent="0">
              <a:buNone/>
            </a:pPr>
            <a:r>
              <a:rPr lang="en-IN" sz="2800" dirty="0">
                <a:latin typeface="Times New Roman" panose="02020603050405020304" pitchFamily="18" charset="0"/>
                <a:cs typeface="Times New Roman" panose="02020603050405020304" pitchFamily="18" charset="0"/>
              </a:rPr>
              <a:t>   The dashboard and SQL queries will help company </a:t>
            </a:r>
          </a:p>
          <a:p>
            <a:pPr>
              <a:buClr>
                <a:schemeClr val="tx1"/>
              </a:buClr>
              <a:buFont typeface="Wingdings" panose="05000000000000000000" pitchFamily="2" charset="2"/>
              <a:buChar char="§"/>
            </a:pPr>
            <a:r>
              <a:rPr lang="en-IN" sz="2800" dirty="0">
                <a:latin typeface="Times New Roman" panose="02020603050405020304" pitchFamily="18" charset="0"/>
                <a:cs typeface="Times New Roman" panose="02020603050405020304" pitchFamily="18" charset="0"/>
              </a:rPr>
              <a:t> Understand the reasons behind the customers’ churning.</a:t>
            </a:r>
          </a:p>
          <a:p>
            <a:pPr>
              <a:buClr>
                <a:schemeClr val="tx1"/>
              </a:buClr>
              <a:buFont typeface="Wingdings" panose="05000000000000000000" pitchFamily="2" charset="2"/>
              <a:buChar char="§"/>
            </a:pPr>
            <a:r>
              <a:rPr lang="en-IN" sz="2800" dirty="0">
                <a:latin typeface="Times New Roman" panose="02020603050405020304" pitchFamily="18" charset="0"/>
                <a:cs typeface="Times New Roman" panose="02020603050405020304" pitchFamily="18" charset="0"/>
              </a:rPr>
              <a:t> Which services need to be improved.</a:t>
            </a:r>
          </a:p>
        </p:txBody>
      </p:sp>
      <p:pic>
        <p:nvPicPr>
          <p:cNvPr id="4" name="Picture 3" descr="Affordable &amp; Competent Courses | iNeuron.ai">
            <a:extLst>
              <a:ext uri="{FF2B5EF4-FFF2-40B4-BE49-F238E27FC236}">
                <a16:creationId xmlns:a16="http://schemas.microsoft.com/office/drawing/2014/main" id="{143A239C-3C60-BFBF-9609-DF87A8CC7CA5}"/>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87682" y="78121"/>
            <a:ext cx="1594234" cy="435400"/>
          </a:xfrm>
          <a:prstGeom prst="rect">
            <a:avLst/>
          </a:prstGeom>
          <a:noFill/>
          <a:ln>
            <a:noFill/>
          </a:ln>
        </p:spPr>
      </p:pic>
    </p:spTree>
    <p:extLst>
      <p:ext uri="{BB962C8B-B14F-4D97-AF65-F5344CB8AC3E}">
        <p14:creationId xmlns:p14="http://schemas.microsoft.com/office/powerpoint/2010/main" val="29026744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9DA2F4-7CEF-04DF-2C4A-779733B9AADA}"/>
              </a:ext>
            </a:extLst>
          </p:cNvPr>
          <p:cNvSpPr>
            <a:spLocks noGrp="1"/>
          </p:cNvSpPr>
          <p:nvPr>
            <p:ph type="title"/>
          </p:nvPr>
        </p:nvSpPr>
        <p:spPr>
          <a:xfrm>
            <a:off x="1097280" y="665922"/>
            <a:ext cx="10058400" cy="805069"/>
          </a:xfrm>
        </p:spPr>
        <p:txBody>
          <a:bodyPr/>
          <a:lstStyle/>
          <a:p>
            <a:pPr algn="ctr"/>
            <a:r>
              <a:rPr lang="en-IN" b="1" dirty="0">
                <a:latin typeface="Times New Roman" panose="02020603050405020304" pitchFamily="18" charset="0"/>
                <a:cs typeface="Times New Roman" panose="02020603050405020304" pitchFamily="18" charset="0"/>
              </a:rPr>
              <a:t>Problem Statement</a:t>
            </a:r>
          </a:p>
        </p:txBody>
      </p:sp>
      <p:sp>
        <p:nvSpPr>
          <p:cNvPr id="3" name="Content Placeholder 2">
            <a:extLst>
              <a:ext uri="{FF2B5EF4-FFF2-40B4-BE49-F238E27FC236}">
                <a16:creationId xmlns:a16="http://schemas.microsoft.com/office/drawing/2014/main" id="{19E388EB-D963-6955-EFEB-8B2B379C3B03}"/>
              </a:ext>
            </a:extLst>
          </p:cNvPr>
          <p:cNvSpPr>
            <a:spLocks noGrp="1"/>
          </p:cNvSpPr>
          <p:nvPr>
            <p:ph idx="1"/>
          </p:nvPr>
        </p:nvSpPr>
        <p:spPr>
          <a:xfrm>
            <a:off x="1097280" y="2067338"/>
            <a:ext cx="10058400" cy="3801755"/>
          </a:xfrm>
        </p:spPr>
        <p:txBody>
          <a:bodyPr>
            <a:normAutofit/>
          </a:bodyPr>
          <a:lstStyle/>
          <a:p>
            <a:pPr algn="just">
              <a:lnSpc>
                <a:spcPct val="107000"/>
              </a:lnSpc>
              <a:spcAft>
                <a:spcPts val="800"/>
              </a:spcAft>
            </a:pPr>
            <a:r>
              <a:rPr lang="en-IN" sz="2800" dirty="0">
                <a:effectLst/>
                <a:latin typeface="Times New Roman" panose="02020603050405020304" pitchFamily="18" charset="0"/>
                <a:ea typeface="Calibri" panose="020F0502020204030204" pitchFamily="34" charset="0"/>
                <a:cs typeface="Times New Roman" panose="02020603050405020304" pitchFamily="18" charset="0"/>
              </a:rPr>
              <a:t>A business is dealing with client attrition. The main goal is to precisely evaluate the customers’ churning rate and churned customers count and the factors responsible for it in order to help the business gain insights into the services that it needs to improve.</a:t>
            </a:r>
          </a:p>
          <a:p>
            <a:pPr marL="0" indent="0">
              <a:buNone/>
            </a:pPr>
            <a:endParaRPr lang="en-IN" sz="2800" dirty="0">
              <a:latin typeface="Times New Roman" panose="02020603050405020304" pitchFamily="18" charset="0"/>
              <a:cs typeface="Times New Roman" panose="02020603050405020304" pitchFamily="18" charset="0"/>
            </a:endParaRPr>
          </a:p>
        </p:txBody>
      </p:sp>
      <p:pic>
        <p:nvPicPr>
          <p:cNvPr id="4" name="Picture 3" descr="Affordable &amp; Competent Courses | iNeuron.ai">
            <a:extLst>
              <a:ext uri="{FF2B5EF4-FFF2-40B4-BE49-F238E27FC236}">
                <a16:creationId xmlns:a16="http://schemas.microsoft.com/office/drawing/2014/main" id="{143A239C-3C60-BFBF-9609-DF87A8CC7CA5}"/>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87682" y="78121"/>
            <a:ext cx="1594234" cy="435400"/>
          </a:xfrm>
          <a:prstGeom prst="rect">
            <a:avLst/>
          </a:prstGeom>
          <a:noFill/>
          <a:ln>
            <a:noFill/>
          </a:ln>
        </p:spPr>
      </p:pic>
    </p:spTree>
    <p:extLst>
      <p:ext uri="{BB962C8B-B14F-4D97-AF65-F5344CB8AC3E}">
        <p14:creationId xmlns:p14="http://schemas.microsoft.com/office/powerpoint/2010/main" val="5689310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9DA2F4-7CEF-04DF-2C4A-779733B9AADA}"/>
              </a:ext>
            </a:extLst>
          </p:cNvPr>
          <p:cNvSpPr>
            <a:spLocks noGrp="1"/>
          </p:cNvSpPr>
          <p:nvPr>
            <p:ph type="title"/>
          </p:nvPr>
        </p:nvSpPr>
        <p:spPr>
          <a:xfrm>
            <a:off x="1097280" y="665922"/>
            <a:ext cx="10058400" cy="805069"/>
          </a:xfrm>
        </p:spPr>
        <p:txBody>
          <a:bodyPr/>
          <a:lstStyle/>
          <a:p>
            <a:pPr algn="ctr"/>
            <a:r>
              <a:rPr lang="en-IN" b="1" dirty="0">
                <a:latin typeface="Times New Roman" panose="02020603050405020304" pitchFamily="18" charset="0"/>
                <a:cs typeface="Times New Roman" panose="02020603050405020304" pitchFamily="18" charset="0"/>
              </a:rPr>
              <a:t>Architecture</a:t>
            </a:r>
          </a:p>
        </p:txBody>
      </p:sp>
      <p:pic>
        <p:nvPicPr>
          <p:cNvPr id="4" name="Picture 3" descr="Affordable &amp; Competent Courses | iNeuron.ai">
            <a:extLst>
              <a:ext uri="{FF2B5EF4-FFF2-40B4-BE49-F238E27FC236}">
                <a16:creationId xmlns:a16="http://schemas.microsoft.com/office/drawing/2014/main" id="{143A239C-3C60-BFBF-9609-DF87A8CC7CA5}"/>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87682" y="78121"/>
            <a:ext cx="1594234" cy="435400"/>
          </a:xfrm>
          <a:prstGeom prst="rect">
            <a:avLst/>
          </a:prstGeom>
          <a:noFill/>
          <a:ln>
            <a:noFill/>
          </a:ln>
        </p:spPr>
      </p:pic>
      <p:sp>
        <p:nvSpPr>
          <p:cNvPr id="6" name="TextBox 5">
            <a:extLst>
              <a:ext uri="{FF2B5EF4-FFF2-40B4-BE49-F238E27FC236}">
                <a16:creationId xmlns:a16="http://schemas.microsoft.com/office/drawing/2014/main" id="{564406BA-C563-E9B5-00AB-33DB34B26905}"/>
              </a:ext>
            </a:extLst>
          </p:cNvPr>
          <p:cNvSpPr txBox="1"/>
          <p:nvPr/>
        </p:nvSpPr>
        <p:spPr>
          <a:xfrm>
            <a:off x="892036" y="6008493"/>
            <a:ext cx="11015041" cy="276614"/>
          </a:xfrm>
          <a:prstGeom prst="rect">
            <a:avLst/>
          </a:prstGeom>
          <a:noFill/>
        </p:spPr>
        <p:txBody>
          <a:bodyPr wrap="square">
            <a:spAutoFit/>
          </a:bodyPr>
          <a:lstStyle/>
          <a:p>
            <a:pPr algn="just">
              <a:lnSpc>
                <a:spcPct val="107000"/>
              </a:lnSpc>
              <a:spcAft>
                <a:spcPts val="800"/>
              </a:spcAft>
            </a:pPr>
            <a:r>
              <a:rPr lang="en-IN" sz="1200" b="1" dirty="0">
                <a:effectLst/>
                <a:latin typeface="Times New Roman" panose="02020603050405020304" pitchFamily="18" charset="0"/>
                <a:ea typeface="Calibri" panose="020F0502020204030204" pitchFamily="34" charset="0"/>
                <a:cs typeface="Times New Roman" panose="02020603050405020304" pitchFamily="18" charset="0"/>
              </a:rPr>
              <a:t>Source: </a:t>
            </a:r>
            <a:r>
              <a:rPr lang="en-IN" sz="1200" b="1" dirty="0">
                <a:latin typeface="Times New Roman" panose="02020603050405020304" pitchFamily="18" charset="0"/>
                <a:ea typeface="Calibri" panose="020F0502020204030204" pitchFamily="34" charset="0"/>
                <a:cs typeface="Times New Roman" panose="02020603050405020304" pitchFamily="18" charset="0"/>
              </a:rPr>
              <a:t> </a:t>
            </a:r>
            <a:r>
              <a:rPr lang="en-IN" sz="1200" b="1" u="sng" dirty="0">
                <a:effectLst/>
                <a:latin typeface="Times New Roman" panose="02020603050405020304" pitchFamily="18" charset="0"/>
                <a:ea typeface="Calibri" panose="020F0502020204030204" pitchFamily="34" charset="0"/>
                <a:cs typeface="Times New Roman" panose="02020603050405020304" pitchFamily="18" charset="0"/>
                <a:hlinkClick r:id="rId3">
                  <a:extLst>
                    <a:ext uri="{A12FA001-AC4F-418D-AE19-62706E023703}">
                      <ahyp:hlinkClr xmlns:ahyp="http://schemas.microsoft.com/office/drawing/2018/hyperlinkcolor" val="tx"/>
                    </a:ext>
                  </a:extLst>
                </a:hlinkClick>
              </a:rPr>
              <a:t>https://www.techtarget.com/searchbusinessanalytics/definition/business-intelligence-architecture</a:t>
            </a:r>
            <a:endParaRPr lang="en-IN" sz="1200" b="1"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7" name="Rectangle 2">
            <a:extLst>
              <a:ext uri="{FF2B5EF4-FFF2-40B4-BE49-F238E27FC236}">
                <a16:creationId xmlns:a16="http://schemas.microsoft.com/office/drawing/2014/main" id="{5079C226-8DD7-A836-5CC2-14C7DAACDEE7}"/>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pic>
        <p:nvPicPr>
          <p:cNvPr id="4097" name="Picture 9" descr="Sample BI architecture diagram">
            <a:extLst>
              <a:ext uri="{FF2B5EF4-FFF2-40B4-BE49-F238E27FC236}">
                <a16:creationId xmlns:a16="http://schemas.microsoft.com/office/drawing/2014/main" id="{4F038758-9B4F-3208-9766-164CE569C61E}"/>
              </a:ext>
            </a:extLst>
          </p:cNvPr>
          <p:cNvPicPr>
            <a:picLocks noChangeAspect="1" noChangeArrowheads="1"/>
          </p:cNvPicPr>
          <p:nvPr/>
        </p:nvPicPr>
        <p:blipFill rotWithShape="1">
          <a:blip r:embed="rId4">
            <a:extLst>
              <a:ext uri="{BEBA8EAE-BF5A-486C-A8C5-ECC9F3942E4B}">
                <a14:imgProps xmlns:a14="http://schemas.microsoft.com/office/drawing/2010/main">
                  <a14:imgLayer r:embed="rId5">
                    <a14:imgEffect>
                      <a14:brightnessContrast bright="-20000" contrast="40000"/>
                    </a14:imgEffect>
                  </a14:imgLayer>
                </a14:imgProps>
              </a:ext>
              <a:ext uri="{28A0092B-C50C-407E-A947-70E740481C1C}">
                <a14:useLocalDpi xmlns:a14="http://schemas.microsoft.com/office/drawing/2010/main" val="0"/>
              </a:ext>
            </a:extLst>
          </a:blip>
          <a:srcRect l="8067" t="9239" r="7348" b="9750"/>
          <a:stretch/>
        </p:blipFill>
        <p:spPr bwMode="auto">
          <a:xfrm>
            <a:off x="2941982" y="1790725"/>
            <a:ext cx="5744817" cy="40535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284312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9DA2F4-7CEF-04DF-2C4A-779733B9AADA}"/>
              </a:ext>
            </a:extLst>
          </p:cNvPr>
          <p:cNvSpPr>
            <a:spLocks noGrp="1"/>
          </p:cNvSpPr>
          <p:nvPr>
            <p:ph type="title"/>
          </p:nvPr>
        </p:nvSpPr>
        <p:spPr>
          <a:xfrm>
            <a:off x="1097280" y="665922"/>
            <a:ext cx="10058400" cy="805069"/>
          </a:xfrm>
        </p:spPr>
        <p:txBody>
          <a:bodyPr/>
          <a:lstStyle/>
          <a:p>
            <a:pPr algn="ctr"/>
            <a:r>
              <a:rPr lang="en-IN" b="1" dirty="0">
                <a:latin typeface="Times New Roman" panose="02020603050405020304" pitchFamily="18" charset="0"/>
                <a:cs typeface="Times New Roman" panose="02020603050405020304" pitchFamily="18" charset="0"/>
              </a:rPr>
              <a:t>Dataset</a:t>
            </a:r>
          </a:p>
        </p:txBody>
      </p:sp>
      <p:sp>
        <p:nvSpPr>
          <p:cNvPr id="3" name="Content Placeholder 2">
            <a:extLst>
              <a:ext uri="{FF2B5EF4-FFF2-40B4-BE49-F238E27FC236}">
                <a16:creationId xmlns:a16="http://schemas.microsoft.com/office/drawing/2014/main" id="{19E388EB-D963-6955-EFEB-8B2B379C3B03}"/>
              </a:ext>
            </a:extLst>
          </p:cNvPr>
          <p:cNvSpPr>
            <a:spLocks noGrp="1"/>
          </p:cNvSpPr>
          <p:nvPr>
            <p:ph idx="1"/>
          </p:nvPr>
        </p:nvSpPr>
        <p:spPr>
          <a:xfrm>
            <a:off x="1097280" y="2067338"/>
            <a:ext cx="10058400" cy="3801755"/>
          </a:xfrm>
        </p:spPr>
        <p:txBody>
          <a:bodyPr>
            <a:noAutofit/>
          </a:bodyPr>
          <a:lstStyle/>
          <a:p>
            <a:pPr>
              <a:buClr>
                <a:schemeClr val="tx1"/>
              </a:buClr>
              <a:buFont typeface="Wingdings" panose="05000000000000000000" pitchFamily="2" charset="2"/>
              <a:buChar char="§"/>
            </a:pPr>
            <a:r>
              <a:rPr lang="en-IN" sz="2800" dirty="0">
                <a:effectLst/>
                <a:latin typeface="Times New Roman" panose="02020603050405020304" pitchFamily="18" charset="0"/>
                <a:ea typeface="Calibri" panose="020F0502020204030204" pitchFamily="34" charset="0"/>
                <a:cs typeface="Times New Roman" panose="02020603050405020304" pitchFamily="18" charset="0"/>
              </a:rPr>
              <a:t>  The dataset of the company is provided in the form of  Excel workbook.</a:t>
            </a:r>
          </a:p>
          <a:p>
            <a:pPr algn="just">
              <a:lnSpc>
                <a:spcPct val="107000"/>
              </a:lnSpc>
              <a:spcAft>
                <a:spcPts val="800"/>
              </a:spcAft>
              <a:buClr>
                <a:schemeClr val="tx1"/>
              </a:buClr>
              <a:buFont typeface="Wingdings" panose="05000000000000000000" pitchFamily="2" charset="2"/>
              <a:buChar char="§"/>
            </a:pPr>
            <a:r>
              <a:rPr lang="en-IN" sz="2800" dirty="0">
                <a:effectLst/>
                <a:latin typeface="Times New Roman" panose="02020603050405020304" pitchFamily="18" charset="0"/>
                <a:ea typeface="Calibri" panose="020F0502020204030204" pitchFamily="34" charset="0"/>
                <a:cs typeface="Times New Roman" panose="02020603050405020304" pitchFamily="18" charset="0"/>
              </a:rPr>
              <a:t>  The dataset contains the following columns:</a:t>
            </a:r>
          </a:p>
          <a:p>
            <a:pPr marL="0" lvl="0" indent="0" algn="just">
              <a:lnSpc>
                <a:spcPct val="107000"/>
              </a:lnSpc>
              <a:buNone/>
            </a:pPr>
            <a:r>
              <a:rPr lang="en-IN" sz="2800" dirty="0">
                <a:effectLst/>
                <a:latin typeface="Times New Roman" panose="02020603050405020304" pitchFamily="18" charset="0"/>
                <a:ea typeface="Calibri" panose="020F0502020204030204" pitchFamily="34" charset="0"/>
                <a:cs typeface="Times New Roman" panose="02020603050405020304" pitchFamily="18" charset="0"/>
              </a:rPr>
              <a:t>Agency, Commendation or Complaint, Subject Matter, Subject Detail, Issue Detail, Year, Quarter, Line/Route/Branch</a:t>
            </a:r>
          </a:p>
          <a:p>
            <a:pPr marL="0" indent="0">
              <a:buNone/>
            </a:pPr>
            <a:endParaRPr lang="en-IN" sz="2800" dirty="0">
              <a:latin typeface="Times New Roman" panose="02020603050405020304" pitchFamily="18" charset="0"/>
              <a:cs typeface="Times New Roman" panose="02020603050405020304" pitchFamily="18" charset="0"/>
            </a:endParaRPr>
          </a:p>
        </p:txBody>
      </p:sp>
      <p:pic>
        <p:nvPicPr>
          <p:cNvPr id="4" name="Picture 3" descr="Affordable &amp; Competent Courses | iNeuron.ai">
            <a:extLst>
              <a:ext uri="{FF2B5EF4-FFF2-40B4-BE49-F238E27FC236}">
                <a16:creationId xmlns:a16="http://schemas.microsoft.com/office/drawing/2014/main" id="{143A239C-3C60-BFBF-9609-DF87A8CC7CA5}"/>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87682" y="78121"/>
            <a:ext cx="1594234" cy="435400"/>
          </a:xfrm>
          <a:prstGeom prst="rect">
            <a:avLst/>
          </a:prstGeom>
          <a:noFill/>
          <a:ln>
            <a:noFill/>
          </a:ln>
        </p:spPr>
      </p:pic>
    </p:spTree>
    <p:extLst>
      <p:ext uri="{BB962C8B-B14F-4D97-AF65-F5344CB8AC3E}">
        <p14:creationId xmlns:p14="http://schemas.microsoft.com/office/powerpoint/2010/main" val="39429005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9DA2F4-7CEF-04DF-2C4A-779733B9AADA}"/>
              </a:ext>
            </a:extLst>
          </p:cNvPr>
          <p:cNvSpPr>
            <a:spLocks noGrp="1"/>
          </p:cNvSpPr>
          <p:nvPr>
            <p:ph type="title"/>
          </p:nvPr>
        </p:nvSpPr>
        <p:spPr>
          <a:xfrm>
            <a:off x="1097280" y="665922"/>
            <a:ext cx="10058400" cy="805069"/>
          </a:xfrm>
        </p:spPr>
        <p:txBody>
          <a:bodyPr/>
          <a:lstStyle/>
          <a:p>
            <a:pPr algn="ctr"/>
            <a:r>
              <a:rPr lang="en-IN" b="1" dirty="0">
                <a:latin typeface="Times New Roman" panose="02020603050405020304" pitchFamily="18" charset="0"/>
                <a:cs typeface="Times New Roman" panose="02020603050405020304" pitchFamily="18" charset="0"/>
              </a:rPr>
              <a:t>Data Transformation</a:t>
            </a:r>
          </a:p>
        </p:txBody>
      </p:sp>
      <p:sp>
        <p:nvSpPr>
          <p:cNvPr id="3" name="Content Placeholder 2">
            <a:extLst>
              <a:ext uri="{FF2B5EF4-FFF2-40B4-BE49-F238E27FC236}">
                <a16:creationId xmlns:a16="http://schemas.microsoft.com/office/drawing/2014/main" id="{19E388EB-D963-6955-EFEB-8B2B379C3B03}"/>
              </a:ext>
            </a:extLst>
          </p:cNvPr>
          <p:cNvSpPr>
            <a:spLocks noGrp="1"/>
          </p:cNvSpPr>
          <p:nvPr>
            <p:ph idx="1"/>
          </p:nvPr>
        </p:nvSpPr>
        <p:spPr>
          <a:xfrm>
            <a:off x="1097280" y="2067338"/>
            <a:ext cx="10058400" cy="3801755"/>
          </a:xfrm>
        </p:spPr>
        <p:txBody>
          <a:bodyPr>
            <a:normAutofit/>
          </a:bodyPr>
          <a:lstStyle/>
          <a:p>
            <a:pPr algn="just">
              <a:buClr>
                <a:schemeClr val="tx1"/>
              </a:buClr>
              <a:buFont typeface="Wingdings" panose="05000000000000000000" pitchFamily="2" charset="2"/>
              <a:buChar char="§"/>
            </a:pPr>
            <a:r>
              <a:rPr lang="en-IN" sz="2800" dirty="0">
                <a:effectLst/>
                <a:latin typeface="Times New Roman" panose="02020603050405020304" pitchFamily="18" charset="0"/>
                <a:ea typeface="Calibri" panose="020F0502020204030204" pitchFamily="34" charset="0"/>
                <a:cs typeface="Times New Roman" panose="02020603050405020304" pitchFamily="18" charset="0"/>
              </a:rPr>
              <a:t>  The null values of the Issue Detail column have been replaced by the ‘Unspecified’ text. </a:t>
            </a:r>
          </a:p>
          <a:p>
            <a:pPr marL="0" indent="0" algn="just">
              <a:buClr>
                <a:schemeClr val="tx1"/>
              </a:buClr>
              <a:buNone/>
            </a:pPr>
            <a:endParaRPr lang="en-IN" sz="28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buClr>
                <a:schemeClr val="tx1"/>
              </a:buClr>
              <a:buFont typeface="Wingdings" panose="05000000000000000000" pitchFamily="2" charset="2"/>
              <a:buChar char="§"/>
            </a:pPr>
            <a:r>
              <a:rPr lang="en-IN" sz="2800" dirty="0">
                <a:latin typeface="Times New Roman" panose="02020603050405020304" pitchFamily="18" charset="0"/>
                <a:ea typeface="Calibri" panose="020F0502020204030204" pitchFamily="34" charset="0"/>
                <a:cs typeface="Times New Roman" panose="02020603050405020304" pitchFamily="18" charset="0"/>
              </a:rPr>
              <a:t>  </a:t>
            </a:r>
            <a:r>
              <a:rPr lang="en-IN" sz="2800" dirty="0">
                <a:effectLst/>
                <a:latin typeface="Times New Roman" panose="02020603050405020304" pitchFamily="18" charset="0"/>
                <a:ea typeface="Calibri" panose="020F0502020204030204" pitchFamily="34" charset="0"/>
                <a:cs typeface="Times New Roman" panose="02020603050405020304" pitchFamily="18" charset="0"/>
              </a:rPr>
              <a:t>The duplicate entries are removed. </a:t>
            </a:r>
          </a:p>
          <a:p>
            <a:pPr marL="0" indent="0" algn="just">
              <a:buClr>
                <a:schemeClr val="tx1"/>
              </a:buClr>
              <a:buNone/>
            </a:pPr>
            <a:r>
              <a:rPr lang="en-IN" sz="2800" dirty="0">
                <a:latin typeface="Times New Roman" panose="02020603050405020304" pitchFamily="18" charset="0"/>
                <a:ea typeface="Calibri" panose="020F0502020204030204" pitchFamily="34" charset="0"/>
                <a:cs typeface="Times New Roman" panose="02020603050405020304" pitchFamily="18" charset="0"/>
              </a:rPr>
              <a:t>   </a:t>
            </a:r>
            <a:r>
              <a:rPr lang="en-IN" sz="2800" dirty="0">
                <a:effectLst/>
                <a:latin typeface="Times New Roman" panose="02020603050405020304" pitchFamily="18" charset="0"/>
                <a:ea typeface="Calibri" panose="020F0502020204030204" pitchFamily="34" charset="0"/>
                <a:cs typeface="Times New Roman" panose="02020603050405020304" pitchFamily="18" charset="0"/>
              </a:rPr>
              <a:t>In this way, the data has been cleaned.</a:t>
            </a:r>
          </a:p>
          <a:p>
            <a:pPr algn="just">
              <a:buClr>
                <a:schemeClr val="tx1"/>
              </a:buClr>
              <a:buFont typeface="Wingdings" panose="05000000000000000000" pitchFamily="2" charset="2"/>
              <a:buChar char="§"/>
            </a:pPr>
            <a:endParaRPr lang="en-IN" sz="2800" dirty="0">
              <a:latin typeface="Times New Roman" panose="02020603050405020304" pitchFamily="18" charset="0"/>
              <a:cs typeface="Times New Roman" panose="02020603050405020304" pitchFamily="18" charset="0"/>
            </a:endParaRPr>
          </a:p>
        </p:txBody>
      </p:sp>
      <p:pic>
        <p:nvPicPr>
          <p:cNvPr id="4" name="Picture 3" descr="Affordable &amp; Competent Courses | iNeuron.ai">
            <a:extLst>
              <a:ext uri="{FF2B5EF4-FFF2-40B4-BE49-F238E27FC236}">
                <a16:creationId xmlns:a16="http://schemas.microsoft.com/office/drawing/2014/main" id="{143A239C-3C60-BFBF-9609-DF87A8CC7CA5}"/>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87682" y="78121"/>
            <a:ext cx="1594234" cy="435400"/>
          </a:xfrm>
          <a:prstGeom prst="rect">
            <a:avLst/>
          </a:prstGeom>
          <a:noFill/>
          <a:ln>
            <a:noFill/>
          </a:ln>
        </p:spPr>
      </p:pic>
    </p:spTree>
    <p:extLst>
      <p:ext uri="{BB962C8B-B14F-4D97-AF65-F5344CB8AC3E}">
        <p14:creationId xmlns:p14="http://schemas.microsoft.com/office/powerpoint/2010/main" val="11350615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9DA2F4-7CEF-04DF-2C4A-779733B9AADA}"/>
              </a:ext>
            </a:extLst>
          </p:cNvPr>
          <p:cNvSpPr>
            <a:spLocks noGrp="1"/>
          </p:cNvSpPr>
          <p:nvPr>
            <p:ph type="title"/>
          </p:nvPr>
        </p:nvSpPr>
        <p:spPr>
          <a:xfrm>
            <a:off x="1097280" y="665922"/>
            <a:ext cx="10058400" cy="805069"/>
          </a:xfrm>
        </p:spPr>
        <p:txBody>
          <a:bodyPr/>
          <a:lstStyle/>
          <a:p>
            <a:pPr algn="ctr"/>
            <a:r>
              <a:rPr lang="en-IN" b="1" dirty="0">
                <a:latin typeface="Times New Roman" panose="02020603050405020304" pitchFamily="18" charset="0"/>
                <a:cs typeface="Times New Roman" panose="02020603050405020304" pitchFamily="18" charset="0"/>
              </a:rPr>
              <a:t>Tools Used</a:t>
            </a:r>
          </a:p>
        </p:txBody>
      </p:sp>
      <p:sp>
        <p:nvSpPr>
          <p:cNvPr id="3" name="Content Placeholder 2">
            <a:extLst>
              <a:ext uri="{FF2B5EF4-FFF2-40B4-BE49-F238E27FC236}">
                <a16:creationId xmlns:a16="http://schemas.microsoft.com/office/drawing/2014/main" id="{19E388EB-D963-6955-EFEB-8B2B379C3B03}"/>
              </a:ext>
            </a:extLst>
          </p:cNvPr>
          <p:cNvSpPr>
            <a:spLocks noGrp="1"/>
          </p:cNvSpPr>
          <p:nvPr>
            <p:ph idx="1"/>
          </p:nvPr>
        </p:nvSpPr>
        <p:spPr>
          <a:xfrm>
            <a:off x="1097280" y="2067338"/>
            <a:ext cx="8235563" cy="1759227"/>
          </a:xfrm>
        </p:spPr>
        <p:txBody>
          <a:bodyPr>
            <a:normAutofit/>
          </a:bodyPr>
          <a:lstStyle/>
          <a:p>
            <a:pPr>
              <a:buClr>
                <a:schemeClr val="tx1"/>
              </a:buClr>
              <a:buFont typeface="Wingdings" panose="05000000000000000000" pitchFamily="2" charset="2"/>
              <a:buChar char="§"/>
            </a:pPr>
            <a:r>
              <a:rPr lang="en-IN" sz="2800" dirty="0">
                <a:effectLst/>
                <a:latin typeface="Times New Roman" panose="02020603050405020304" pitchFamily="18" charset="0"/>
                <a:ea typeface="Calibri" panose="020F0502020204030204" pitchFamily="34" charset="0"/>
              </a:rPr>
              <a:t>  Power BI is used to make the Churn Analytics Dashboard.</a:t>
            </a:r>
          </a:p>
          <a:p>
            <a:pPr>
              <a:buClr>
                <a:schemeClr val="tx1"/>
              </a:buClr>
              <a:buFont typeface="Wingdings" panose="05000000000000000000" pitchFamily="2" charset="2"/>
              <a:buChar char="§"/>
            </a:pPr>
            <a:r>
              <a:rPr lang="en-IN" sz="2800" dirty="0">
                <a:latin typeface="Times New Roman" panose="02020603050405020304" pitchFamily="18" charset="0"/>
                <a:ea typeface="Calibri" panose="020F0502020204030204" pitchFamily="34" charset="0"/>
              </a:rPr>
              <a:t>  MySQL database is used to run various SQL queries.</a:t>
            </a:r>
            <a:endParaRPr lang="en-IN" sz="2800" dirty="0">
              <a:effectLst/>
              <a:latin typeface="Times New Roman" panose="02020603050405020304" pitchFamily="18" charset="0"/>
              <a:ea typeface="Calibri" panose="020F0502020204030204" pitchFamily="34" charset="0"/>
            </a:endParaRPr>
          </a:p>
          <a:p>
            <a:pPr marL="0" indent="0">
              <a:buNone/>
            </a:pPr>
            <a:endParaRPr lang="en-IN" sz="2800" dirty="0">
              <a:latin typeface="Times New Roman" panose="02020603050405020304" pitchFamily="18" charset="0"/>
              <a:cs typeface="Times New Roman" panose="02020603050405020304" pitchFamily="18" charset="0"/>
            </a:endParaRPr>
          </a:p>
        </p:txBody>
      </p:sp>
      <p:pic>
        <p:nvPicPr>
          <p:cNvPr id="4" name="Picture 3" descr="Affordable &amp; Competent Courses | iNeuron.ai">
            <a:extLst>
              <a:ext uri="{FF2B5EF4-FFF2-40B4-BE49-F238E27FC236}">
                <a16:creationId xmlns:a16="http://schemas.microsoft.com/office/drawing/2014/main" id="{143A239C-3C60-BFBF-9609-DF87A8CC7CA5}"/>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87682" y="78121"/>
            <a:ext cx="1594234" cy="435400"/>
          </a:xfrm>
          <a:prstGeom prst="rect">
            <a:avLst/>
          </a:prstGeom>
          <a:noFill/>
          <a:ln>
            <a:noFill/>
          </a:ln>
        </p:spPr>
      </p:pic>
      <p:sp>
        <p:nvSpPr>
          <p:cNvPr id="11" name="TextBox 10">
            <a:extLst>
              <a:ext uri="{FF2B5EF4-FFF2-40B4-BE49-F238E27FC236}">
                <a16:creationId xmlns:a16="http://schemas.microsoft.com/office/drawing/2014/main" id="{0E0BCFFF-1606-37E0-4793-B077C08858CD}"/>
              </a:ext>
            </a:extLst>
          </p:cNvPr>
          <p:cNvSpPr txBox="1"/>
          <p:nvPr/>
        </p:nvSpPr>
        <p:spPr>
          <a:xfrm>
            <a:off x="648776" y="5663087"/>
            <a:ext cx="11094555" cy="528991"/>
          </a:xfrm>
          <a:prstGeom prst="rect">
            <a:avLst/>
          </a:prstGeom>
          <a:noFill/>
        </p:spPr>
        <p:txBody>
          <a:bodyPr wrap="square">
            <a:spAutoFit/>
          </a:bodyPr>
          <a:lstStyle/>
          <a:p>
            <a:pPr algn="just">
              <a:lnSpc>
                <a:spcPct val="107000"/>
              </a:lnSpc>
              <a:spcAft>
                <a:spcPts val="800"/>
              </a:spcAft>
            </a:pPr>
            <a:r>
              <a:rPr lang="en-IN" sz="1050" b="1" dirty="0">
                <a:effectLst/>
                <a:latin typeface="Times New Roman" panose="02020603050405020304" pitchFamily="18" charset="0"/>
                <a:ea typeface="Calibri" panose="020F0502020204030204" pitchFamily="34" charset="0"/>
                <a:cs typeface="Times New Roman" panose="02020603050405020304" pitchFamily="18" charset="0"/>
              </a:rPr>
              <a:t>Source: </a:t>
            </a:r>
            <a:r>
              <a:rPr lang="en-IN" sz="1050" b="1" u="sng" dirty="0">
                <a:effectLst/>
                <a:latin typeface="Times New Roman" panose="02020603050405020304" pitchFamily="18" charset="0"/>
                <a:ea typeface="Calibri" panose="020F0502020204030204" pitchFamily="34" charset="0"/>
                <a:cs typeface="Times New Roman" panose="02020603050405020304" pitchFamily="18" charset="0"/>
                <a:hlinkClick r:id="rId3">
                  <a:extLst>
                    <a:ext uri="{A12FA001-AC4F-418D-AE19-62706E023703}">
                      <ahyp:hlinkClr xmlns:ahyp="http://schemas.microsoft.com/office/drawing/2018/hyperlinkcolor" val="tx"/>
                    </a:ext>
                  </a:extLst>
                </a:hlinkClick>
              </a:rPr>
              <a:t>https://logos-world.net/wp-content/uploads/2022/02/Microsoft-Power-BI-Symbol.png</a:t>
            </a:r>
            <a:endParaRPr lang="en-IN" sz="105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r>
              <a:rPr lang="en-IN" sz="1050" b="1" dirty="0">
                <a:effectLst/>
                <a:latin typeface="Times New Roman" panose="02020603050405020304" pitchFamily="18" charset="0"/>
                <a:ea typeface="Calibri" panose="020F0502020204030204" pitchFamily="34" charset="0"/>
                <a:cs typeface="Times New Roman" panose="02020603050405020304" pitchFamily="18" charset="0"/>
              </a:rPr>
              <a:t>https://icon-icons.com/icon/mysql-logo/169941</a:t>
            </a:r>
            <a:endParaRPr lang="en-IN" sz="1050"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5" name="Picture 4" descr="Power BI Logo, symbol, meaning, history, PNG, brand">
            <a:extLst>
              <a:ext uri="{FF2B5EF4-FFF2-40B4-BE49-F238E27FC236}">
                <a16:creationId xmlns:a16="http://schemas.microsoft.com/office/drawing/2014/main" id="{BA188416-0C60-5816-E1BD-497C2B59159C}"/>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21979" r="22809"/>
          <a:stretch/>
        </p:blipFill>
        <p:spPr bwMode="auto">
          <a:xfrm>
            <a:off x="9947800" y="1977951"/>
            <a:ext cx="1581593" cy="1611788"/>
          </a:xfrm>
          <a:prstGeom prst="rect">
            <a:avLst/>
          </a:prstGeom>
          <a:noFill/>
          <a:ln>
            <a:noFill/>
          </a:ln>
          <a:extLst>
            <a:ext uri="{53640926-AAD7-44D8-BBD7-CCE9431645EC}">
              <a14:shadowObscured xmlns:a14="http://schemas.microsoft.com/office/drawing/2010/main"/>
            </a:ext>
          </a:extLst>
        </p:spPr>
      </p:pic>
      <p:pic>
        <p:nvPicPr>
          <p:cNvPr id="6" name="Picture 5" descr="Mysql, logo Icon in Vector Logo">
            <a:extLst>
              <a:ext uri="{FF2B5EF4-FFF2-40B4-BE49-F238E27FC236}">
                <a16:creationId xmlns:a16="http://schemas.microsoft.com/office/drawing/2014/main" id="{9C4E9E44-93E2-E576-DFCB-D3AFE7F9108B}"/>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l="12837" r="10811" b="13514"/>
          <a:stretch/>
        </p:blipFill>
        <p:spPr bwMode="auto">
          <a:xfrm>
            <a:off x="9701638" y="4038930"/>
            <a:ext cx="2073915" cy="1174965"/>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7751723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9DA2F4-7CEF-04DF-2C4A-779733B9AADA}"/>
              </a:ext>
            </a:extLst>
          </p:cNvPr>
          <p:cNvSpPr>
            <a:spLocks noGrp="1"/>
          </p:cNvSpPr>
          <p:nvPr>
            <p:ph type="title"/>
          </p:nvPr>
        </p:nvSpPr>
        <p:spPr>
          <a:xfrm>
            <a:off x="1097280" y="665922"/>
            <a:ext cx="10058400" cy="805069"/>
          </a:xfrm>
        </p:spPr>
        <p:txBody>
          <a:bodyPr/>
          <a:lstStyle/>
          <a:p>
            <a:pPr algn="ctr"/>
            <a:r>
              <a:rPr lang="en-IN" b="1" dirty="0">
                <a:latin typeface="Times New Roman" panose="02020603050405020304" pitchFamily="18" charset="0"/>
                <a:cs typeface="Times New Roman" panose="02020603050405020304" pitchFamily="18" charset="0"/>
              </a:rPr>
              <a:t>SQL Queries - 1</a:t>
            </a:r>
          </a:p>
        </p:txBody>
      </p:sp>
      <p:pic>
        <p:nvPicPr>
          <p:cNvPr id="4" name="Picture 3" descr="Affordable &amp; Competent Courses | iNeuron.ai">
            <a:extLst>
              <a:ext uri="{FF2B5EF4-FFF2-40B4-BE49-F238E27FC236}">
                <a16:creationId xmlns:a16="http://schemas.microsoft.com/office/drawing/2014/main" id="{143A239C-3C60-BFBF-9609-DF87A8CC7CA5}"/>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87682" y="78121"/>
            <a:ext cx="1594234" cy="435400"/>
          </a:xfrm>
          <a:prstGeom prst="rect">
            <a:avLst/>
          </a:prstGeom>
          <a:noFill/>
          <a:ln>
            <a:noFill/>
          </a:ln>
        </p:spPr>
      </p:pic>
      <p:pic>
        <p:nvPicPr>
          <p:cNvPr id="3" name="Picture 2">
            <a:extLst>
              <a:ext uri="{FF2B5EF4-FFF2-40B4-BE49-F238E27FC236}">
                <a16:creationId xmlns:a16="http://schemas.microsoft.com/office/drawing/2014/main" id="{59B984DA-E795-EF6B-7C6E-33C4D0C357F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2417" y="1934526"/>
            <a:ext cx="5499110" cy="2139549"/>
          </a:xfrm>
          <a:prstGeom prst="rect">
            <a:avLst/>
          </a:prstGeom>
        </p:spPr>
      </p:pic>
      <p:pic>
        <p:nvPicPr>
          <p:cNvPr id="5" name="Picture 4">
            <a:extLst>
              <a:ext uri="{FF2B5EF4-FFF2-40B4-BE49-F238E27FC236}">
                <a16:creationId xmlns:a16="http://schemas.microsoft.com/office/drawing/2014/main" id="{3C7387FC-6B1F-0793-CC91-A7E0A6A75B8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2417" y="4260282"/>
            <a:ext cx="6011161" cy="1862221"/>
          </a:xfrm>
          <a:prstGeom prst="rect">
            <a:avLst/>
          </a:prstGeom>
        </p:spPr>
      </p:pic>
      <p:pic>
        <p:nvPicPr>
          <p:cNvPr id="6" name="Picture 5">
            <a:extLst>
              <a:ext uri="{FF2B5EF4-FFF2-40B4-BE49-F238E27FC236}">
                <a16:creationId xmlns:a16="http://schemas.microsoft.com/office/drawing/2014/main" id="{55B60BE4-5478-C2F2-DE1A-3FBA9BE155A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12698" y="2039205"/>
            <a:ext cx="5986885" cy="1061804"/>
          </a:xfrm>
          <a:prstGeom prst="rect">
            <a:avLst/>
          </a:prstGeom>
        </p:spPr>
      </p:pic>
      <p:pic>
        <p:nvPicPr>
          <p:cNvPr id="7" name="Picture 6">
            <a:extLst>
              <a:ext uri="{FF2B5EF4-FFF2-40B4-BE49-F238E27FC236}">
                <a16:creationId xmlns:a16="http://schemas.microsoft.com/office/drawing/2014/main" id="{FAC57979-A355-4086-7015-199D1C335404}"/>
              </a:ext>
            </a:extLst>
          </p:cNvPr>
          <p:cNvPicPr>
            <a:picLocks noChangeAspect="1"/>
          </p:cNvPicPr>
          <p:nvPr/>
        </p:nvPicPr>
        <p:blipFill>
          <a:blip r:embed="rId6"/>
          <a:stretch>
            <a:fillRect/>
          </a:stretch>
        </p:blipFill>
        <p:spPr>
          <a:xfrm>
            <a:off x="5912698" y="3690603"/>
            <a:ext cx="5986885" cy="1139358"/>
          </a:xfrm>
          <a:prstGeom prst="rect">
            <a:avLst/>
          </a:prstGeom>
        </p:spPr>
      </p:pic>
    </p:spTree>
    <p:extLst>
      <p:ext uri="{BB962C8B-B14F-4D97-AF65-F5344CB8AC3E}">
        <p14:creationId xmlns:p14="http://schemas.microsoft.com/office/powerpoint/2010/main" val="1921102620"/>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docProps/app.xml><?xml version="1.0" encoding="utf-8"?>
<Properties xmlns="http://schemas.openxmlformats.org/officeDocument/2006/extended-properties" xmlns:vt="http://schemas.openxmlformats.org/officeDocument/2006/docPropsVTypes">
  <Template>Retrospect</Template>
  <TotalTime>77</TotalTime>
  <Words>558</Words>
  <Application>Microsoft Office PowerPoint</Application>
  <PresentationFormat>Widescreen</PresentationFormat>
  <Paragraphs>43</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Calibri</vt:lpstr>
      <vt:lpstr>Calibri Light</vt:lpstr>
      <vt:lpstr>Times New Roman</vt:lpstr>
      <vt:lpstr>Wingdings</vt:lpstr>
      <vt:lpstr>Retrospect</vt:lpstr>
      <vt:lpstr>CHURN ANALYTICS</vt:lpstr>
      <vt:lpstr>Objective</vt:lpstr>
      <vt:lpstr>Benefits</vt:lpstr>
      <vt:lpstr>Problem Statement</vt:lpstr>
      <vt:lpstr>Architecture</vt:lpstr>
      <vt:lpstr>Dataset</vt:lpstr>
      <vt:lpstr>Data Transformation</vt:lpstr>
      <vt:lpstr>Tools Used</vt:lpstr>
      <vt:lpstr>SQL Queries - 1</vt:lpstr>
      <vt:lpstr>SQL Queries - 2</vt:lpstr>
      <vt:lpstr>SQL Queries - 3</vt:lpstr>
      <vt:lpstr>SQL Queries Results - 1</vt:lpstr>
      <vt:lpstr>SQL Queries Results - 2</vt:lpstr>
      <vt:lpstr>Dashboard</vt:lpstr>
      <vt:lpstr>Insights - 1</vt:lpstr>
      <vt:lpstr>Insights - 2</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E-COMMERCE DASHBOARD</dc:title>
  <dc:creator>nikkimittal19599@gmail.com</dc:creator>
  <cp:lastModifiedBy>nikki</cp:lastModifiedBy>
  <cp:revision>6</cp:revision>
  <dcterms:created xsi:type="dcterms:W3CDTF">2023-01-11T06:43:24Z</dcterms:created>
  <dcterms:modified xsi:type="dcterms:W3CDTF">2023-01-12T13:11:24Z</dcterms:modified>
</cp:coreProperties>
</file>