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8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604901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30990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87960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4A9C8-72F8-447F-B436-E990E5A708FC}"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514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D4A9C8-72F8-447F-B436-E990E5A708FC}" type="datetimeFigureOut">
              <a:rPr lang="en-IN" smtClean="0"/>
              <a:t>11-01-2023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695387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D4A9C8-72F8-447F-B436-E990E5A708FC}" type="datetimeFigureOut">
              <a:rPr lang="en-IN" smtClean="0"/>
              <a:t>11-01-2023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86563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D4A9C8-72F8-447F-B436-E990E5A708FC}" type="datetimeFigureOut">
              <a:rPr lang="en-IN" smtClean="0"/>
              <a:t>11-01-2023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23910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5D4A9C8-72F8-447F-B436-E990E5A708FC}" type="datetimeFigureOut">
              <a:rPr lang="en-IN" smtClean="0"/>
              <a:t>11-01-2023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37267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5D4A9C8-72F8-447F-B436-E990E5A708FC}" type="datetimeFigureOut">
              <a:rPr lang="en-IN" smtClean="0"/>
              <a:t>11-01-2023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02E96D-A5B9-430B-BEB8-F8988832069C}" type="slidenum">
              <a:rPr lang="en-IN" smtClean="0"/>
              <a:t>‹#›</a:t>
            </a:fld>
            <a:endParaRPr lang="en-IN"/>
          </a:p>
        </p:txBody>
      </p:sp>
    </p:spTree>
    <p:extLst>
      <p:ext uri="{BB962C8B-B14F-4D97-AF65-F5344CB8AC3E}">
        <p14:creationId xmlns:p14="http://schemas.microsoft.com/office/powerpoint/2010/main" val="105226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4A9C8-72F8-447F-B436-E990E5A708FC}" type="datetimeFigureOut">
              <a:rPr lang="en-IN" smtClean="0"/>
              <a:t>11-01-2023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55822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5D4A9C8-72F8-447F-B436-E990E5A708FC}" type="datetimeFigureOut">
              <a:rPr lang="en-IN" smtClean="0"/>
              <a:t>11-01-2023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502E96D-A5B9-430B-BEB8-F8988832069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813763"/>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searchbusinessanalytics/definition/business-intelligence-architecture"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ommons.wikimedia.org/wiki/File:Microsoft_Office_Excel_%282019%E2%80%93present%29.sv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20B1-C8D3-6F69-B57A-17FC14C4DE41}"/>
              </a:ext>
            </a:extLst>
          </p:cNvPr>
          <p:cNvSpPr>
            <a:spLocks noGrp="1"/>
          </p:cNvSpPr>
          <p:nvPr>
            <p:ph type="ctrTitle"/>
          </p:nvPr>
        </p:nvSpPr>
        <p:spPr>
          <a:xfrm>
            <a:off x="248477" y="758952"/>
            <a:ext cx="11420061" cy="2043883"/>
          </a:xfrm>
        </p:spPr>
        <p:txBody>
          <a:bodyPr>
            <a:normAutofit/>
          </a:bodyPr>
          <a:lstStyle/>
          <a:p>
            <a:pPr algn="ctr"/>
            <a:r>
              <a:rPr lang="en-IN" sz="6000" b="1" dirty="0">
                <a:latin typeface="Times New Roman" panose="02020603050405020304" pitchFamily="18" charset="0"/>
                <a:cs typeface="Times New Roman" panose="02020603050405020304" pitchFamily="18" charset="0"/>
              </a:rPr>
              <a:t>E-COMMERCE DASHBOARD</a:t>
            </a:r>
          </a:p>
        </p:txBody>
      </p:sp>
      <p:sp>
        <p:nvSpPr>
          <p:cNvPr id="3" name="Subtitle 2">
            <a:extLst>
              <a:ext uri="{FF2B5EF4-FFF2-40B4-BE49-F238E27FC236}">
                <a16:creationId xmlns:a16="http://schemas.microsoft.com/office/drawing/2014/main" id="{6CFBD8B6-A8B6-CEA8-5D00-F9DF48CD611B}"/>
              </a:ext>
            </a:extLst>
          </p:cNvPr>
          <p:cNvSpPr>
            <a:spLocks noGrp="1"/>
          </p:cNvSpPr>
          <p:nvPr>
            <p:ph type="subTitle" idx="1"/>
          </p:nvPr>
        </p:nvSpPr>
        <p:spPr>
          <a:xfrm>
            <a:off x="1139807" y="3483666"/>
            <a:ext cx="10058400" cy="1143000"/>
          </a:xfrm>
        </p:spPr>
        <p:txBody>
          <a:bodyPr>
            <a:normAutofit/>
          </a:bodyPr>
          <a:lstStyle/>
          <a:p>
            <a:pPr algn="ctr"/>
            <a:r>
              <a:rPr lang="en-IN" sz="4000" b="1" dirty="0">
                <a:latin typeface="Times New Roman" panose="02020603050405020304" pitchFamily="18" charset="0"/>
                <a:cs typeface="Times New Roman" panose="02020603050405020304" pitchFamily="18" charset="0"/>
              </a:rPr>
              <a:t>Project Report</a:t>
            </a:r>
          </a:p>
        </p:txBody>
      </p:sp>
      <p:pic>
        <p:nvPicPr>
          <p:cNvPr id="4" name="Picture 3" descr="Affordable &amp; Competent Courses | iNeuron.ai">
            <a:extLst>
              <a:ext uri="{FF2B5EF4-FFF2-40B4-BE49-F238E27FC236}">
                <a16:creationId xmlns:a16="http://schemas.microsoft.com/office/drawing/2014/main" id="{6BC2CB4A-9B01-4969-8524-3E74FE2619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170887"/>
            <a:ext cx="1594234" cy="435400"/>
          </a:xfrm>
          <a:prstGeom prst="rect">
            <a:avLst/>
          </a:prstGeom>
          <a:noFill/>
          <a:ln>
            <a:noFill/>
          </a:ln>
        </p:spPr>
      </p:pic>
      <p:sp>
        <p:nvSpPr>
          <p:cNvPr id="6" name="TextBox 5">
            <a:extLst>
              <a:ext uri="{FF2B5EF4-FFF2-40B4-BE49-F238E27FC236}">
                <a16:creationId xmlns:a16="http://schemas.microsoft.com/office/drawing/2014/main" id="{3EE88239-4B62-29AD-9B18-C3A795A3BC71}"/>
              </a:ext>
            </a:extLst>
          </p:cNvPr>
          <p:cNvSpPr txBox="1"/>
          <p:nvPr/>
        </p:nvSpPr>
        <p:spPr>
          <a:xfrm>
            <a:off x="8817908" y="4661166"/>
            <a:ext cx="3339547"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Nikki Mittal</a:t>
            </a:r>
          </a:p>
        </p:txBody>
      </p:sp>
    </p:spTree>
    <p:extLst>
      <p:ext uri="{BB962C8B-B14F-4D97-AF65-F5344CB8AC3E}">
        <p14:creationId xmlns:p14="http://schemas.microsoft.com/office/powerpoint/2010/main" val="120556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- 2</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5810416" cy="3801755"/>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Step 2: Create Combo Box:</a:t>
            </a:r>
          </a:p>
          <a:p>
            <a:pPr algn="just">
              <a:buClr>
                <a:schemeClr val="tx1"/>
              </a:buCl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Insert Combo box for product category list in the Dashboard Sheet.</a:t>
            </a:r>
          </a:p>
          <a:p>
            <a:pPr algn="just">
              <a:buClr>
                <a:schemeClr val="tx1"/>
              </a:buCl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Click Developer Tab &gt; Under Controls Panel &gt; Click Combo box and Draw.</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D6BB4D91-D48B-BD29-BD32-610E610B168E}"/>
              </a:ext>
            </a:extLst>
          </p:cNvPr>
          <p:cNvPicPr>
            <a:picLocks noChangeAspect="1"/>
          </p:cNvPicPr>
          <p:nvPr/>
        </p:nvPicPr>
        <p:blipFill>
          <a:blip r:embed="rId3"/>
          <a:stretch>
            <a:fillRect/>
          </a:stretch>
        </p:blipFill>
        <p:spPr>
          <a:xfrm>
            <a:off x="7151990" y="1903016"/>
            <a:ext cx="4785775" cy="4130398"/>
          </a:xfrm>
          <a:prstGeom prst="rect">
            <a:avLst/>
          </a:prstGeom>
        </p:spPr>
      </p:pic>
      <p:pic>
        <p:nvPicPr>
          <p:cNvPr id="8" name="Picture 7">
            <a:extLst>
              <a:ext uri="{FF2B5EF4-FFF2-40B4-BE49-F238E27FC236}">
                <a16:creationId xmlns:a16="http://schemas.microsoft.com/office/drawing/2014/main" id="{6E6C7D90-7209-9F85-E1D6-BA0C6CC54A48}"/>
              </a:ext>
            </a:extLst>
          </p:cNvPr>
          <p:cNvPicPr>
            <a:picLocks noChangeAspect="1"/>
          </p:cNvPicPr>
          <p:nvPr/>
        </p:nvPicPr>
        <p:blipFill>
          <a:blip r:embed="rId4"/>
          <a:stretch>
            <a:fillRect/>
          </a:stretch>
        </p:blipFill>
        <p:spPr>
          <a:xfrm>
            <a:off x="2600995" y="4791811"/>
            <a:ext cx="2817540" cy="386476"/>
          </a:xfrm>
          <a:prstGeom prst="rect">
            <a:avLst/>
          </a:prstGeom>
        </p:spPr>
      </p:pic>
    </p:spTree>
    <p:extLst>
      <p:ext uri="{BB962C8B-B14F-4D97-AF65-F5344CB8AC3E}">
        <p14:creationId xmlns:p14="http://schemas.microsoft.com/office/powerpoint/2010/main" val="190521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- 3</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1" y="2067338"/>
            <a:ext cx="4727050" cy="380175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Step 3: SUMIFS formula to calculate Total Sales, Quantity, and Profit</a:t>
            </a:r>
          </a:p>
          <a:p>
            <a:pPr marL="0" indent="0" algn="just">
              <a:buNone/>
            </a:pPr>
            <a:r>
              <a:rPr lang="en-US" sz="2400" dirty="0">
                <a:latin typeface="Times New Roman" panose="02020603050405020304" pitchFamily="18" charset="0"/>
                <a:cs typeface="Times New Roman" panose="02020603050405020304" pitchFamily="18" charset="0"/>
              </a:rPr>
              <a:t>Now, write SUMIFSs formula to calculate Sales, Quantity, and Profit in the Dashboard sheet.</a:t>
            </a: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0D2724D8-A0AE-FB65-5552-752B99F14B50}"/>
              </a:ext>
            </a:extLst>
          </p:cNvPr>
          <p:cNvPicPr>
            <a:picLocks noChangeAspect="1"/>
          </p:cNvPicPr>
          <p:nvPr/>
        </p:nvPicPr>
        <p:blipFill>
          <a:blip r:embed="rId3"/>
          <a:stretch>
            <a:fillRect/>
          </a:stretch>
        </p:blipFill>
        <p:spPr>
          <a:xfrm>
            <a:off x="6003235" y="2178157"/>
            <a:ext cx="5564053" cy="326503"/>
          </a:xfrm>
          <a:prstGeom prst="rect">
            <a:avLst/>
          </a:prstGeom>
        </p:spPr>
      </p:pic>
      <p:pic>
        <p:nvPicPr>
          <p:cNvPr id="8" name="Picture 7">
            <a:extLst>
              <a:ext uri="{FF2B5EF4-FFF2-40B4-BE49-F238E27FC236}">
                <a16:creationId xmlns:a16="http://schemas.microsoft.com/office/drawing/2014/main" id="{CF7DB977-8962-841D-6306-DDDCFAF6F487}"/>
              </a:ext>
            </a:extLst>
          </p:cNvPr>
          <p:cNvPicPr>
            <a:picLocks noChangeAspect="1"/>
          </p:cNvPicPr>
          <p:nvPr/>
        </p:nvPicPr>
        <p:blipFill>
          <a:blip r:embed="rId4"/>
          <a:stretch>
            <a:fillRect/>
          </a:stretch>
        </p:blipFill>
        <p:spPr>
          <a:xfrm>
            <a:off x="6003235" y="2864766"/>
            <a:ext cx="5564052" cy="372079"/>
          </a:xfrm>
          <a:prstGeom prst="rect">
            <a:avLst/>
          </a:prstGeom>
        </p:spPr>
      </p:pic>
      <p:pic>
        <p:nvPicPr>
          <p:cNvPr id="10" name="Picture 9">
            <a:extLst>
              <a:ext uri="{FF2B5EF4-FFF2-40B4-BE49-F238E27FC236}">
                <a16:creationId xmlns:a16="http://schemas.microsoft.com/office/drawing/2014/main" id="{6F257A99-7578-E635-3688-BE2A6DA45941}"/>
              </a:ext>
            </a:extLst>
          </p:cNvPr>
          <p:cNvPicPr>
            <a:picLocks noChangeAspect="1"/>
          </p:cNvPicPr>
          <p:nvPr/>
        </p:nvPicPr>
        <p:blipFill>
          <a:blip r:embed="rId5"/>
          <a:stretch>
            <a:fillRect/>
          </a:stretch>
        </p:blipFill>
        <p:spPr>
          <a:xfrm>
            <a:off x="6003235" y="3684105"/>
            <a:ext cx="5564052" cy="301485"/>
          </a:xfrm>
          <a:prstGeom prst="rect">
            <a:avLst/>
          </a:prstGeom>
        </p:spPr>
      </p:pic>
    </p:spTree>
    <p:extLst>
      <p:ext uri="{BB962C8B-B14F-4D97-AF65-F5344CB8AC3E}">
        <p14:creationId xmlns:p14="http://schemas.microsoft.com/office/powerpoint/2010/main" val="235040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- 4</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4130703" cy="380175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Step 4: SUMIFS formula to calculate Sales and Profit month wise</a:t>
            </a:r>
          </a:p>
          <a:p>
            <a:pPr marL="0" indent="0" algn="just">
              <a:buNone/>
            </a:pPr>
            <a:r>
              <a:rPr lang="en-US" sz="2400" dirty="0">
                <a:latin typeface="Times New Roman" panose="02020603050405020304" pitchFamily="18" charset="0"/>
                <a:cs typeface="Times New Roman" panose="02020603050405020304" pitchFamily="18" charset="0"/>
              </a:rPr>
              <a:t>Now write the SUMIFS formula to calculate the Sales and Profit month-wise and sales region-wise.</a:t>
            </a: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A406ED08-8325-AB5A-ABCA-BBA9F342B9D5}"/>
              </a:ext>
            </a:extLst>
          </p:cNvPr>
          <p:cNvPicPr>
            <a:picLocks noChangeAspect="1"/>
          </p:cNvPicPr>
          <p:nvPr/>
        </p:nvPicPr>
        <p:blipFill>
          <a:blip r:embed="rId3"/>
          <a:stretch>
            <a:fillRect/>
          </a:stretch>
        </p:blipFill>
        <p:spPr>
          <a:xfrm>
            <a:off x="5323134" y="2353249"/>
            <a:ext cx="6557812" cy="327307"/>
          </a:xfrm>
          <a:prstGeom prst="rect">
            <a:avLst/>
          </a:prstGeom>
        </p:spPr>
      </p:pic>
      <p:pic>
        <p:nvPicPr>
          <p:cNvPr id="8" name="Picture 7">
            <a:extLst>
              <a:ext uri="{FF2B5EF4-FFF2-40B4-BE49-F238E27FC236}">
                <a16:creationId xmlns:a16="http://schemas.microsoft.com/office/drawing/2014/main" id="{EA27329C-EE54-947B-3B4A-539C1C52E392}"/>
              </a:ext>
            </a:extLst>
          </p:cNvPr>
          <p:cNvPicPr>
            <a:picLocks noChangeAspect="1"/>
          </p:cNvPicPr>
          <p:nvPr/>
        </p:nvPicPr>
        <p:blipFill>
          <a:blip r:embed="rId4"/>
          <a:stretch>
            <a:fillRect/>
          </a:stretch>
        </p:blipFill>
        <p:spPr>
          <a:xfrm>
            <a:off x="5323134" y="3101692"/>
            <a:ext cx="6557812" cy="327307"/>
          </a:xfrm>
          <a:prstGeom prst="rect">
            <a:avLst/>
          </a:prstGeom>
        </p:spPr>
      </p:pic>
      <p:pic>
        <p:nvPicPr>
          <p:cNvPr id="10" name="Picture 9">
            <a:extLst>
              <a:ext uri="{FF2B5EF4-FFF2-40B4-BE49-F238E27FC236}">
                <a16:creationId xmlns:a16="http://schemas.microsoft.com/office/drawing/2014/main" id="{C0D30D03-7240-AD22-8355-A5CC898CB6E9}"/>
              </a:ext>
            </a:extLst>
          </p:cNvPr>
          <p:cNvPicPr>
            <a:picLocks noChangeAspect="1"/>
          </p:cNvPicPr>
          <p:nvPr/>
        </p:nvPicPr>
        <p:blipFill>
          <a:blip r:embed="rId5"/>
          <a:stretch>
            <a:fillRect/>
          </a:stretch>
        </p:blipFill>
        <p:spPr>
          <a:xfrm>
            <a:off x="5323135" y="3751066"/>
            <a:ext cx="6557812" cy="327307"/>
          </a:xfrm>
          <a:prstGeom prst="rect">
            <a:avLst/>
          </a:prstGeom>
        </p:spPr>
      </p:pic>
    </p:spTree>
    <p:extLst>
      <p:ext uri="{BB962C8B-B14F-4D97-AF65-F5344CB8AC3E}">
        <p14:creationId xmlns:p14="http://schemas.microsoft.com/office/powerpoint/2010/main" val="2842420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- 5</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5154433" cy="380175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Step 5: Create Column Charts</a:t>
            </a:r>
          </a:p>
          <a:p>
            <a:pPr marL="0" indent="0">
              <a:buNone/>
            </a:pPr>
            <a:r>
              <a:rPr lang="en-US" sz="2400" dirty="0">
                <a:latin typeface="Times New Roman" panose="02020603050405020304" pitchFamily="18" charset="0"/>
                <a:cs typeface="Times New Roman" panose="02020603050405020304" pitchFamily="18" charset="0"/>
              </a:rPr>
              <a:t>Now, create the column charts for different tables created before.</a:t>
            </a: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A6A6FB6B-1408-22E0-0BC7-9B4CC1D8E53C}"/>
              </a:ext>
            </a:extLst>
          </p:cNvPr>
          <p:cNvPicPr>
            <a:picLocks noChangeAspect="1"/>
          </p:cNvPicPr>
          <p:nvPr/>
        </p:nvPicPr>
        <p:blipFill>
          <a:blip r:embed="rId3"/>
          <a:stretch>
            <a:fillRect/>
          </a:stretch>
        </p:blipFill>
        <p:spPr>
          <a:xfrm>
            <a:off x="6948007" y="3909218"/>
            <a:ext cx="4146713" cy="1706391"/>
          </a:xfrm>
          <a:prstGeom prst="rect">
            <a:avLst/>
          </a:prstGeom>
        </p:spPr>
      </p:pic>
      <p:pic>
        <p:nvPicPr>
          <p:cNvPr id="8" name="Picture 7">
            <a:extLst>
              <a:ext uri="{FF2B5EF4-FFF2-40B4-BE49-F238E27FC236}">
                <a16:creationId xmlns:a16="http://schemas.microsoft.com/office/drawing/2014/main" id="{E663FEF4-DCBD-713E-30C6-49A9EFCF06A2}"/>
              </a:ext>
            </a:extLst>
          </p:cNvPr>
          <p:cNvPicPr>
            <a:picLocks noChangeAspect="1"/>
          </p:cNvPicPr>
          <p:nvPr/>
        </p:nvPicPr>
        <p:blipFill>
          <a:blip r:embed="rId4"/>
          <a:stretch>
            <a:fillRect/>
          </a:stretch>
        </p:blipFill>
        <p:spPr>
          <a:xfrm>
            <a:off x="701589" y="3534919"/>
            <a:ext cx="5990452" cy="2080690"/>
          </a:xfrm>
          <a:prstGeom prst="rect">
            <a:avLst/>
          </a:prstGeom>
        </p:spPr>
      </p:pic>
      <p:pic>
        <p:nvPicPr>
          <p:cNvPr id="10" name="Picture 9">
            <a:extLst>
              <a:ext uri="{FF2B5EF4-FFF2-40B4-BE49-F238E27FC236}">
                <a16:creationId xmlns:a16="http://schemas.microsoft.com/office/drawing/2014/main" id="{E2D19AAD-0BF7-C728-6AE3-C7B35082C5F8}"/>
              </a:ext>
            </a:extLst>
          </p:cNvPr>
          <p:cNvPicPr>
            <a:picLocks noChangeAspect="1"/>
          </p:cNvPicPr>
          <p:nvPr/>
        </p:nvPicPr>
        <p:blipFill>
          <a:blip r:embed="rId5"/>
          <a:stretch>
            <a:fillRect/>
          </a:stretch>
        </p:blipFill>
        <p:spPr>
          <a:xfrm>
            <a:off x="6949500" y="1798579"/>
            <a:ext cx="4206180" cy="1978291"/>
          </a:xfrm>
          <a:prstGeom prst="rect">
            <a:avLst/>
          </a:prstGeom>
        </p:spPr>
      </p:pic>
    </p:spTree>
    <p:extLst>
      <p:ext uri="{BB962C8B-B14F-4D97-AF65-F5344CB8AC3E}">
        <p14:creationId xmlns:p14="http://schemas.microsoft.com/office/powerpoint/2010/main" val="2046646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Dashboard</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A684A2A3-B243-9B2F-5095-35B246E065D2}"/>
              </a:ext>
            </a:extLst>
          </p:cNvPr>
          <p:cNvPicPr>
            <a:picLocks noChangeAspect="1"/>
          </p:cNvPicPr>
          <p:nvPr/>
        </p:nvPicPr>
        <p:blipFill>
          <a:blip r:embed="rId3"/>
          <a:stretch>
            <a:fillRect/>
          </a:stretch>
        </p:blipFill>
        <p:spPr>
          <a:xfrm>
            <a:off x="752758" y="1673870"/>
            <a:ext cx="10686484" cy="4518208"/>
          </a:xfrm>
          <a:prstGeom prst="rect">
            <a:avLst/>
          </a:prstGeom>
        </p:spPr>
      </p:pic>
    </p:spTree>
    <p:extLst>
      <p:ext uri="{BB962C8B-B14F-4D97-AF65-F5344CB8AC3E}">
        <p14:creationId xmlns:p14="http://schemas.microsoft.com/office/powerpoint/2010/main" val="406760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Insights</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lnSpcReduction="10000"/>
          </a:bodyPr>
          <a:lstStyle/>
          <a:p>
            <a:pPr lvl="0" algn="just">
              <a:lnSpc>
                <a:spcPct val="107000"/>
              </a:lnSpc>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Electronics is the least-selling category and is preferred by age group 0-1 only.</a:t>
            </a:r>
          </a:p>
          <a:p>
            <a:pPr lvl="0" algn="just">
              <a:lnSpc>
                <a:spcPct val="107000"/>
              </a:lnSpc>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Central region generates the maximum sales for the company.</a:t>
            </a:r>
          </a:p>
          <a:p>
            <a:pPr lvl="0" algn="just">
              <a:lnSpc>
                <a:spcPct val="107000"/>
              </a:lnSpc>
              <a:spcAft>
                <a:spcPts val="800"/>
              </a:spcAf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In categories other than the Electronics, the distribution of orders is almost similar for all the age groups.</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sales and profit trends for each category keeps on changing monthly.</a:t>
            </a:r>
          </a:p>
          <a:p>
            <a:pPr>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393667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algn="just">
              <a:buClrTx/>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To design a dashboard for an E-Commerce company which can help  understand the trends of sales and profits.</a:t>
            </a:r>
          </a:p>
          <a:p>
            <a:pPr algn="just">
              <a:buClrTx/>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To add a User Control Combo Box for the product category.</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127895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Benefits</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   The dashboard will help company </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Understand the trends of Monthly Sales and Profits.</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Which region generates the maximum and minimum sales.</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Which regions and product categories need to be focussed in order to boost the sales.</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Distribution of orders in different age-groups.</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290267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marL="0" indent="0" algn="jus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An online e-commerce company's analytics team wants to create a sales dashboard to evaluate sales based on different product categories. The business aims to provide people more choice over product categories so they may choose one and can observe the trend month- and product-wise as appropriate.</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56893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Architecture</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
        <p:nvSpPr>
          <p:cNvPr id="6" name="TextBox 5">
            <a:extLst>
              <a:ext uri="{FF2B5EF4-FFF2-40B4-BE49-F238E27FC236}">
                <a16:creationId xmlns:a16="http://schemas.microsoft.com/office/drawing/2014/main" id="{564406BA-C563-E9B5-00AB-33DB34B26905}"/>
              </a:ext>
            </a:extLst>
          </p:cNvPr>
          <p:cNvSpPr txBox="1"/>
          <p:nvPr/>
        </p:nvSpPr>
        <p:spPr>
          <a:xfrm>
            <a:off x="892036" y="6008493"/>
            <a:ext cx="11015041" cy="276614"/>
          </a:xfrm>
          <a:prstGeom prst="rect">
            <a:avLst/>
          </a:prstGeom>
          <a:noFill/>
        </p:spPr>
        <p:txBody>
          <a:bodyPr wrap="square">
            <a:spAutoFit/>
          </a:bodyPr>
          <a:lstStyle/>
          <a:p>
            <a:pPr algn="just">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Source: </a:t>
            </a:r>
            <a:r>
              <a:rPr lang="en-IN" sz="1200" b="1" dirty="0">
                <a:latin typeface="Times New Roman" panose="02020603050405020304" pitchFamily="18" charset="0"/>
                <a:ea typeface="Calibri" panose="020F0502020204030204" pitchFamily="34" charset="0"/>
                <a:cs typeface="Times New Roman" panose="02020603050405020304" pitchFamily="18" charset="0"/>
              </a:rPr>
              <a:t> </a:t>
            </a:r>
            <a:r>
              <a:rPr lang="en-IN" sz="1200" b="1"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https://www.techtarget.com/searchbusinessanalytics/definition/business-intelligence-architecture</a:t>
            </a:r>
            <a:endParaRPr lang="en-IN" sz="1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2">
            <a:extLst>
              <a:ext uri="{FF2B5EF4-FFF2-40B4-BE49-F238E27FC236}">
                <a16:creationId xmlns:a16="http://schemas.microsoft.com/office/drawing/2014/main" id="{5079C226-8DD7-A836-5CC2-14C7DAACDEE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Picture 9" descr="Sample BI architecture diagram">
            <a:extLst>
              <a:ext uri="{FF2B5EF4-FFF2-40B4-BE49-F238E27FC236}">
                <a16:creationId xmlns:a16="http://schemas.microsoft.com/office/drawing/2014/main" id="{4F038758-9B4F-3208-9766-164CE569C61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l="8067" t="9239" r="7348" b="9750"/>
          <a:stretch/>
        </p:blipFill>
        <p:spPr bwMode="auto">
          <a:xfrm>
            <a:off x="2941982" y="1790725"/>
            <a:ext cx="5744817" cy="4053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431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Autofit/>
          </a:bodyPr>
          <a:lstStyle/>
          <a:p>
            <a:pPr>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of the e-commerce company is provided in the form of  Excel workbook.</a:t>
            </a:r>
          </a:p>
          <a:p>
            <a:pPr algn="just">
              <a:lnSpc>
                <a:spcPct val="107000"/>
              </a:lnSpc>
              <a:spcAft>
                <a:spcPts val="800"/>
              </a:spcAf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contains the following columns:</a:t>
            </a:r>
          </a:p>
          <a:p>
            <a:pPr marL="0" lvl="0"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Order ID, Order Date, Ship Date, Aging, Ship Mode, Product     Category, Product, Sales, Quantity, Discount, Profit, Shipping Cost, Order Priority, Customer ID, Customer Name, Segment, City, State, Country, Region, Months</a:t>
            </a:r>
          </a:p>
          <a:p>
            <a:pPr marL="0" indent="0">
              <a:buNone/>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3942900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Data Transformation</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algn="jus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doesn’t have any null values and is clean. It is then used for analysis. </a:t>
            </a:r>
          </a:p>
          <a:p>
            <a:pPr algn="just">
              <a:buClr>
                <a:schemeClr val="tx1"/>
              </a:buClr>
              <a:buFont typeface="Wingdings" panose="05000000000000000000" pitchFamily="2" charset="2"/>
              <a:buChar char="§"/>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SUMIFS function is used to calculate the sales, profit and quantity metrics.</a:t>
            </a:r>
          </a:p>
          <a:p>
            <a:pPr algn="just">
              <a:buClr>
                <a:schemeClr val="tx1"/>
              </a:buClr>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113506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Tool Used</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8235563" cy="3801755"/>
          </a:xfrm>
        </p:spPr>
        <p:txBody>
          <a:bodyPr>
            <a:normAutofit/>
          </a:bodyPr>
          <a:lstStyle/>
          <a:p>
            <a:pPr marL="0" indent="0">
              <a:buNone/>
            </a:pPr>
            <a:r>
              <a:rPr lang="en-IN" sz="2800" dirty="0">
                <a:effectLst/>
                <a:latin typeface="Times New Roman" panose="02020603050405020304" pitchFamily="18" charset="0"/>
                <a:ea typeface="Calibri" panose="020F0502020204030204" pitchFamily="34" charset="0"/>
              </a:rPr>
              <a:t>Microsoft Excel is used to design the dashboard to gain insights about the sales and profits trends of the company.</a:t>
            </a: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9" name="Picture 8">
            <a:extLst>
              <a:ext uri="{FF2B5EF4-FFF2-40B4-BE49-F238E27FC236}">
                <a16:creationId xmlns:a16="http://schemas.microsoft.com/office/drawing/2014/main" id="{B71B6160-360A-233F-C70B-F25181A4000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67037" y="2262992"/>
            <a:ext cx="1651555" cy="1535449"/>
          </a:xfrm>
          <a:prstGeom prst="rect">
            <a:avLst/>
          </a:prstGeom>
          <a:noFill/>
          <a:ln>
            <a:noFill/>
          </a:ln>
        </p:spPr>
      </p:pic>
      <p:sp>
        <p:nvSpPr>
          <p:cNvPr id="11" name="TextBox 10">
            <a:extLst>
              <a:ext uri="{FF2B5EF4-FFF2-40B4-BE49-F238E27FC236}">
                <a16:creationId xmlns:a16="http://schemas.microsoft.com/office/drawing/2014/main" id="{0E0BCFFF-1606-37E0-4793-B077C08858CD}"/>
              </a:ext>
            </a:extLst>
          </p:cNvPr>
          <p:cNvSpPr txBox="1"/>
          <p:nvPr/>
        </p:nvSpPr>
        <p:spPr>
          <a:xfrm>
            <a:off x="987361" y="5911808"/>
            <a:ext cx="11094555" cy="280270"/>
          </a:xfrm>
          <a:prstGeom prst="rect">
            <a:avLst/>
          </a:prstGeom>
          <a:noFill/>
        </p:spPr>
        <p:txBody>
          <a:bodyPr wrap="square">
            <a:spAutoFit/>
          </a:bodyPr>
          <a:lstStyle/>
          <a:p>
            <a:pPr algn="just">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Source: </a:t>
            </a:r>
            <a:r>
              <a:rPr lang="en-IN" sz="1200" b="1" u="sng"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https://commons.wikimedia.org/wiki/File:Microsoft_Office_Excel_%282019%E2%80%93present%29.svg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517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- 1</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908437" y="2067337"/>
            <a:ext cx="6317311" cy="380175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Step1: Create Histogram for Shipping Days(Aging)</a:t>
            </a:r>
          </a:p>
          <a:p>
            <a:pPr marL="0" indent="0" algn="just">
              <a:buNone/>
            </a:pPr>
            <a:r>
              <a:rPr lang="en-US" sz="2400" dirty="0">
                <a:latin typeface="Times New Roman" panose="02020603050405020304" pitchFamily="18" charset="0"/>
                <a:cs typeface="Times New Roman" panose="02020603050405020304" pitchFamily="18" charset="0"/>
              </a:rPr>
              <a:t>To create histogram, click the Data Tab, Under Analysis Group (Right Corner), Click Data</a:t>
            </a:r>
          </a:p>
          <a:p>
            <a:pPr marL="0" indent="0" algn="just">
              <a:buNone/>
            </a:pPr>
            <a:r>
              <a:rPr lang="en-US" sz="2400" dirty="0">
                <a:latin typeface="Times New Roman" panose="02020603050405020304" pitchFamily="18" charset="0"/>
                <a:cs typeface="Times New Roman" panose="02020603050405020304" pitchFamily="18" charset="0"/>
              </a:rPr>
              <a:t>Analysis.</a:t>
            </a:r>
          </a:p>
          <a:p>
            <a:pPr marL="0" indent="0" algn="just">
              <a:buNone/>
            </a:pPr>
            <a:r>
              <a:rPr lang="en-US" sz="2400" dirty="0">
                <a:latin typeface="Times New Roman" panose="02020603050405020304" pitchFamily="18" charset="0"/>
                <a:cs typeface="Times New Roman" panose="02020603050405020304" pitchFamily="18" charset="0"/>
              </a:rPr>
              <a:t>Now, select Histogram and click OK. A histogram dialog box will appear. Add the required range.</a:t>
            </a: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924A1A72-FF88-08D4-9C42-BF670BA7AC25}"/>
              </a:ext>
            </a:extLst>
          </p:cNvPr>
          <p:cNvPicPr>
            <a:picLocks noChangeAspect="1"/>
          </p:cNvPicPr>
          <p:nvPr/>
        </p:nvPicPr>
        <p:blipFill>
          <a:blip r:embed="rId3"/>
          <a:stretch>
            <a:fillRect/>
          </a:stretch>
        </p:blipFill>
        <p:spPr>
          <a:xfrm>
            <a:off x="7404652" y="2365511"/>
            <a:ext cx="4555292" cy="1967949"/>
          </a:xfrm>
          <a:prstGeom prst="rect">
            <a:avLst/>
          </a:prstGeom>
        </p:spPr>
      </p:pic>
    </p:spTree>
    <p:extLst>
      <p:ext uri="{BB962C8B-B14F-4D97-AF65-F5344CB8AC3E}">
        <p14:creationId xmlns:p14="http://schemas.microsoft.com/office/powerpoint/2010/main" val="40016282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57</TotalTime>
  <Words>576</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Retrospect</vt:lpstr>
      <vt:lpstr>E-COMMERCE DASHBOARD</vt:lpstr>
      <vt:lpstr>Objective</vt:lpstr>
      <vt:lpstr>Benefits</vt:lpstr>
      <vt:lpstr>Problem Statement</vt:lpstr>
      <vt:lpstr>Architecture</vt:lpstr>
      <vt:lpstr>Dataset</vt:lpstr>
      <vt:lpstr>Data Transformation</vt:lpstr>
      <vt:lpstr>Tool Used</vt:lpstr>
      <vt:lpstr>Steps to create Dashboard - 1</vt:lpstr>
      <vt:lpstr>Steps to create Dashboard - 2</vt:lpstr>
      <vt:lpstr>Steps to create Dashboard - 3</vt:lpstr>
      <vt:lpstr>Steps to create Dashboard - 4</vt:lpstr>
      <vt:lpstr>Steps to create Dashboard - 5</vt:lpstr>
      <vt:lpstr>Dashboard</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DASHBOARD</dc:title>
  <dc:creator>nikkimittal19599@gmail.com</dc:creator>
  <cp:lastModifiedBy>nikkimittal19599@gmail.com</cp:lastModifiedBy>
  <cp:revision>2</cp:revision>
  <dcterms:created xsi:type="dcterms:W3CDTF">2023-01-11T06:43:24Z</dcterms:created>
  <dcterms:modified xsi:type="dcterms:W3CDTF">2023-01-11T07:41:19Z</dcterms:modified>
</cp:coreProperties>
</file>