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6" r:id="rId4"/>
    <p:sldId id="269" r:id="rId5"/>
    <p:sldId id="271" r:id="rId6"/>
    <p:sldId id="262" r:id="rId7"/>
    <p:sldId id="272" r:id="rId8"/>
    <p:sldId id="280" r:id="rId9"/>
    <p:sldId id="276" r:id="rId10"/>
    <p:sldId id="274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6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5ED8-EF4B-4760-90B3-2E0B5E194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92F1B-B1AA-4D82-A588-E5F7D0C0F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83D1A-168A-4B90-8EEC-7C141F4B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29BE1-ECD3-4B55-9A3E-C4910C94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EC6A5-9D6D-410C-A6CA-F700CFB4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79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3B6A-E301-4FA3-8C34-C4FED022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2222F-8A9A-4F04-8AC4-D5A0B306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7948-F225-41B8-89E2-608DFF60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B56E-8C45-4654-AC32-CD46BE4B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D46EE-CB88-407D-83A5-AA3BDD89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7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DB1BD-F921-43C0-8EE5-613321B7F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96FB8-7B63-4004-9BEC-76D914D1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DB17-5F0E-40C5-8F55-178AB33D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1052-49AB-4311-AC49-B22E0205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17C96-D47A-4A8E-8327-4714242C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32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5901-A157-4783-AD13-198FE738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1387-67B6-4E1E-99B3-C9ADA3AE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F1FF-6CD5-4CC8-A075-10F89C7E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F92CA-0E12-4BF4-9D76-8895228F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9166-0963-4DDC-9B83-F502D9BB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7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DD86-28CD-44B9-B450-1B461AB1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2F94D-BBF8-432F-ADC9-079EDBD05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328-75FC-4AD5-B88A-679D7BCB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C1407-15DA-4B4C-ABFD-7C9C4995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C431-3719-4189-B900-7F1DCD83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81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070D-08AF-4CB4-A047-97CFF9B4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EE9F-4BEF-4B84-BF84-69514B233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6B1B1-B85D-4AEE-88F4-E92CFF7F0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D81A1-4DA5-4A4C-80E2-31B300F7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A9C16-D098-4AA2-B0B3-3252458B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0582B-CB51-485C-9B5E-DBE595FD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5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D79A-80B5-4786-9BF5-9C3149E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A7BC6-7539-4B8D-87A9-04495C95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910C0-64BF-4EE2-B514-0867B7FBA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D7FF0-49F1-45BE-8AC5-0C91F0458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8CE6-B5FB-4597-A96E-4BA205DF1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EAA48-6472-4798-A58F-E86A02A9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237DB-C852-4EE8-B32A-22D4838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DC11B-F69F-4C10-B29B-1F983C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34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41D0-5933-4162-BA44-839CE08A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D95A8-A93E-4167-86F0-1FE7AE65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87EAF-70B8-4F03-9037-20AB5071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BB90D-FECA-4111-B270-E13D36B5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6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4550C-AFE3-4CA6-A096-EBA3E43E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2FDCB-354C-4D07-A061-6857D750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3C3A1-201E-417E-8F0A-C782338D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57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171F-23EE-469D-B699-12456D9D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A191-CCE8-4706-A444-8DA2B385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0B133-5992-445C-8DB3-7CE7C43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491E1-70EE-4CE8-8BF4-1153D99D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9E841-477D-4C0A-A022-3FBCCA85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DA906-CD92-45DD-A537-60516A0C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2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ED6F-6A3E-49A3-9EA7-DEC1B893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4478C-EFB2-485B-831D-575CDFAA6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BE80B-EB6E-4D2C-B7C9-265B27C11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F8B71-EB7B-4ED3-AD84-C73EAAA3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2FF-651E-41A7-95B7-A8BDE4F959AC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6C70E-0889-4BBA-9887-2823139E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CDB8C-6A2E-4CA5-9FC4-229A5C7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28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D49F5-01B0-4A22-BBE0-3A9C1E63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2A96-5726-4E3A-98D8-0F623EF7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9B40-10BD-46D3-9285-23CFDE11A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82FF-651E-41A7-95B7-A8BDE4F959AC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A85F4-D5C5-4BB1-9890-17419BFB7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82A6-6A80-4331-8197-33F2221F5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B33D-7582-436C-AD1E-28CADB9F64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6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package" Target="../embeddings/Microsoft_Excel_Worksheet8.xlsx"/><Relationship Id="rId7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9.xlsx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package" Target="../embeddings/Microsoft_Excel_Worksheet11.xlsx"/><Relationship Id="rId7" Type="http://schemas.openxmlformats.org/officeDocument/2006/relationships/package" Target="../embeddings/Microsoft_Excel_Worksheet1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Excel_Worksheet12.xlsx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package" Target="../embeddings/Microsoft_Excel_Worksheet14.xls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package" Target="../embeddings/Microsoft_Excel_Worksheet15.xlsx"/><Relationship Id="rId7" Type="http://schemas.openxmlformats.org/officeDocument/2006/relationships/package" Target="../embeddings/Microsoft_Excel_Worksheet17.xlsx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11" Type="http://schemas.openxmlformats.org/officeDocument/2006/relationships/package" Target="../embeddings/Microsoft_Excel_Worksheet19.xlsx"/><Relationship Id="rId5" Type="http://schemas.openxmlformats.org/officeDocument/2006/relationships/package" Target="../embeddings/Microsoft_Excel_Worksheet16.xlsx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package" Target="../embeddings/Microsoft_Excel_Worksheet18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1.xlsx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package" Target="../embeddings/Microsoft_Excel_Worksheet3.xls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package" Target="../embeddings/Microsoft_Excel_Worksheet4.xlsx"/><Relationship Id="rId7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5.xlsx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package" Target="../embeddings/Microsoft_Excel_Worksheet7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8FA1-6D06-4407-9268-D19B49A6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CP5804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C56D-97F8-494E-8047-60510DEA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Assessment 4B: Week 3 lab</a:t>
            </a:r>
          </a:p>
          <a:p>
            <a:pPr lvl="1"/>
            <a:r>
              <a:rPr lang="en-AU" dirty="0"/>
              <a:t>DUE Sunday 29 March 2020 11:59PM AEST</a:t>
            </a:r>
          </a:p>
          <a:p>
            <a:r>
              <a:rPr lang="en-AU" dirty="0"/>
              <a:t>Assessment 2: Normalisation</a:t>
            </a:r>
          </a:p>
          <a:p>
            <a:pPr lvl="1"/>
            <a:r>
              <a:rPr lang="en-AU" dirty="0"/>
              <a:t>DUE Sunday 5 April 2020 11:59PM AEST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20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3C6C9BF-B5D4-4862-A448-107E7B9CB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24058"/>
              </p:ext>
            </p:extLst>
          </p:nvPr>
        </p:nvGraphicFramePr>
        <p:xfrm>
          <a:off x="1015753" y="742556"/>
          <a:ext cx="9862507" cy="31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Worksheet" r:id="rId3" imgW="5943600" imgH="190469" progId="Excel.Sheet.12">
                  <p:embed/>
                </p:oleObj>
              </mc:Choice>
              <mc:Fallback>
                <p:oleObj name="Worksheet" r:id="rId3" imgW="5943600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5753" y="742556"/>
                        <a:ext cx="9862507" cy="316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F5B128-80FE-4AE7-BA6D-C0CA3732A062}"/>
              </a:ext>
            </a:extLst>
          </p:cNvPr>
          <p:cNvCxnSpPr/>
          <p:nvPr/>
        </p:nvCxnSpPr>
        <p:spPr>
          <a:xfrm flipV="1">
            <a:off x="1447060" y="3107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258275-CEB2-433F-AB95-10BF1D17EF3D}"/>
              </a:ext>
            </a:extLst>
          </p:cNvPr>
          <p:cNvCxnSpPr/>
          <p:nvPr/>
        </p:nvCxnSpPr>
        <p:spPr>
          <a:xfrm>
            <a:off x="1447060" y="310718"/>
            <a:ext cx="8629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E3198C-7B65-45D1-B8CD-D8DAE4FD27AD}"/>
              </a:ext>
            </a:extLst>
          </p:cNvPr>
          <p:cNvCxnSpPr/>
          <p:nvPr/>
        </p:nvCxnSpPr>
        <p:spPr>
          <a:xfrm>
            <a:off x="10093910" y="3107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04438-4E78-4359-953F-4866E7F78C8C}"/>
              </a:ext>
            </a:extLst>
          </p:cNvPr>
          <p:cNvCxnSpPr>
            <a:cxnSpLocks/>
          </p:cNvCxnSpPr>
          <p:nvPr/>
        </p:nvCxnSpPr>
        <p:spPr>
          <a:xfrm flipV="1">
            <a:off x="4101483" y="310718"/>
            <a:ext cx="0" cy="431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1C806B-3F19-4985-88ED-38CEDD20FAEF}"/>
              </a:ext>
            </a:extLst>
          </p:cNvPr>
          <p:cNvCxnSpPr/>
          <p:nvPr/>
        </p:nvCxnSpPr>
        <p:spPr>
          <a:xfrm>
            <a:off x="2725444" y="310718"/>
            <a:ext cx="0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23D29A-841E-4A5E-AC3B-84177DBC97C7}"/>
              </a:ext>
            </a:extLst>
          </p:cNvPr>
          <p:cNvCxnSpPr/>
          <p:nvPr/>
        </p:nvCxnSpPr>
        <p:spPr>
          <a:xfrm>
            <a:off x="5335479" y="310718"/>
            <a:ext cx="0" cy="43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36A704-3E2B-422E-B053-B3F9D85485B4}"/>
              </a:ext>
            </a:extLst>
          </p:cNvPr>
          <p:cNvCxnSpPr/>
          <p:nvPr/>
        </p:nvCxnSpPr>
        <p:spPr>
          <a:xfrm>
            <a:off x="6818050" y="310718"/>
            <a:ext cx="0" cy="43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73DF93-579C-4FB0-AC1D-1267C99FA68E}"/>
              </a:ext>
            </a:extLst>
          </p:cNvPr>
          <p:cNvCxnSpPr/>
          <p:nvPr/>
        </p:nvCxnSpPr>
        <p:spPr>
          <a:xfrm>
            <a:off x="8309499" y="310718"/>
            <a:ext cx="0" cy="43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3BEBB7-B81B-47EF-8142-8ACD9F5095AD}"/>
              </a:ext>
            </a:extLst>
          </p:cNvPr>
          <p:cNvCxnSpPr/>
          <p:nvPr/>
        </p:nvCxnSpPr>
        <p:spPr>
          <a:xfrm>
            <a:off x="1447060" y="1058662"/>
            <a:ext cx="0" cy="42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671E7E-AA05-4F93-AA44-F2E4293580FB}"/>
              </a:ext>
            </a:extLst>
          </p:cNvPr>
          <p:cNvCxnSpPr/>
          <p:nvPr/>
        </p:nvCxnSpPr>
        <p:spPr>
          <a:xfrm>
            <a:off x="1447060" y="1526959"/>
            <a:ext cx="1278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D47451-8E16-4493-90C6-FCA576EB3580}"/>
              </a:ext>
            </a:extLst>
          </p:cNvPr>
          <p:cNvCxnSpPr>
            <a:cxnSpLocks/>
          </p:cNvCxnSpPr>
          <p:nvPr/>
        </p:nvCxnSpPr>
        <p:spPr>
          <a:xfrm flipV="1">
            <a:off x="2725444" y="1058662"/>
            <a:ext cx="0" cy="42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4B1C13-7986-455B-AB2F-4CF436652BD0}"/>
              </a:ext>
            </a:extLst>
          </p:cNvPr>
          <p:cNvSpPr txBox="1"/>
          <p:nvPr/>
        </p:nvSpPr>
        <p:spPr>
          <a:xfrm>
            <a:off x="1926454" y="1225118"/>
            <a:ext cx="3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DAD522-1082-4194-9E71-33B4B23BA1B3}"/>
              </a:ext>
            </a:extLst>
          </p:cNvPr>
          <p:cNvCxnSpPr/>
          <p:nvPr/>
        </p:nvCxnSpPr>
        <p:spPr>
          <a:xfrm>
            <a:off x="4101483" y="1058662"/>
            <a:ext cx="0" cy="79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F7F3BE-9796-4877-A351-9DD262D574BA}"/>
              </a:ext>
            </a:extLst>
          </p:cNvPr>
          <p:cNvCxnSpPr/>
          <p:nvPr/>
        </p:nvCxnSpPr>
        <p:spPr>
          <a:xfrm>
            <a:off x="4101483" y="1917577"/>
            <a:ext cx="4403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764234-41BC-4869-BC75-1DBA3BB21D34}"/>
              </a:ext>
            </a:extLst>
          </p:cNvPr>
          <p:cNvCxnSpPr/>
          <p:nvPr/>
        </p:nvCxnSpPr>
        <p:spPr>
          <a:xfrm flipV="1">
            <a:off x="8504807" y="1058662"/>
            <a:ext cx="0" cy="85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2B42D2-FE97-4728-96CC-DFE6B042CACC}"/>
              </a:ext>
            </a:extLst>
          </p:cNvPr>
          <p:cNvCxnSpPr/>
          <p:nvPr/>
        </p:nvCxnSpPr>
        <p:spPr>
          <a:xfrm flipV="1">
            <a:off x="5335479" y="1058662"/>
            <a:ext cx="0" cy="85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FC941F-5140-4960-8B8E-A80C6AF43EBE}"/>
              </a:ext>
            </a:extLst>
          </p:cNvPr>
          <p:cNvCxnSpPr/>
          <p:nvPr/>
        </p:nvCxnSpPr>
        <p:spPr>
          <a:xfrm flipV="1">
            <a:off x="6273553" y="1058662"/>
            <a:ext cx="0" cy="85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E33AF04-6B53-4F8C-AC8D-BFA3732D07C0}"/>
              </a:ext>
            </a:extLst>
          </p:cNvPr>
          <p:cNvSpPr txBox="1"/>
          <p:nvPr/>
        </p:nvSpPr>
        <p:spPr>
          <a:xfrm>
            <a:off x="4181382" y="1526959"/>
            <a:ext cx="39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398AB2-157D-4110-8315-E53879CBB111}"/>
              </a:ext>
            </a:extLst>
          </p:cNvPr>
          <p:cNvCxnSpPr/>
          <p:nvPr/>
        </p:nvCxnSpPr>
        <p:spPr>
          <a:xfrm>
            <a:off x="6818050" y="1058662"/>
            <a:ext cx="0" cy="2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04B668F-C45B-4908-B40C-C05E90F1CA6A}"/>
              </a:ext>
            </a:extLst>
          </p:cNvPr>
          <p:cNvCxnSpPr/>
          <p:nvPr/>
        </p:nvCxnSpPr>
        <p:spPr>
          <a:xfrm>
            <a:off x="6818050" y="1358283"/>
            <a:ext cx="1251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5C27F8-BC97-4634-8993-7D741F246C66}"/>
              </a:ext>
            </a:extLst>
          </p:cNvPr>
          <p:cNvCxnSpPr/>
          <p:nvPr/>
        </p:nvCxnSpPr>
        <p:spPr>
          <a:xfrm flipV="1">
            <a:off x="8069802" y="1058662"/>
            <a:ext cx="0" cy="36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6BA8868-670D-4948-96A8-88CEB72E3DD5}"/>
              </a:ext>
            </a:extLst>
          </p:cNvPr>
          <p:cNvSpPr txBox="1"/>
          <p:nvPr/>
        </p:nvSpPr>
        <p:spPr>
          <a:xfrm>
            <a:off x="7332975" y="1023807"/>
            <a:ext cx="4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</a:t>
            </a:r>
          </a:p>
        </p:txBody>
      </p:sp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358E1E93-0BE5-4EF1-8736-114C7EBD6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388212"/>
              </p:ext>
            </p:extLst>
          </p:nvPr>
        </p:nvGraphicFramePr>
        <p:xfrm>
          <a:off x="4913652" y="4467792"/>
          <a:ext cx="6446837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Worksheet" r:id="rId5" imgW="6446733" imgH="1470723" progId="Excel.Sheet.12">
                  <p:embed/>
                </p:oleObj>
              </mc:Choice>
              <mc:Fallback>
                <p:oleObj name="Worksheet" r:id="rId5" imgW="6446733" imgH="14707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3652" y="4467792"/>
                        <a:ext cx="6446837" cy="147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9D172FD7-55AC-4576-A842-0493834CA4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200299"/>
              </p:ext>
            </p:extLst>
          </p:nvPr>
        </p:nvGraphicFramePr>
        <p:xfrm>
          <a:off x="110833" y="2629870"/>
          <a:ext cx="6446837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Worksheet" r:id="rId7" imgW="6446733" imgH="1470723" progId="Excel.Sheet.12">
                  <p:embed/>
                </p:oleObj>
              </mc:Choice>
              <mc:Fallback>
                <p:oleObj name="Worksheet" r:id="rId7" imgW="6446733" imgH="14707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833" y="2629870"/>
                        <a:ext cx="6446837" cy="147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6ED42D4-2185-492E-AD98-F84B94F06CFD}"/>
              </a:ext>
            </a:extLst>
          </p:cNvPr>
          <p:cNvCxnSpPr/>
          <p:nvPr/>
        </p:nvCxnSpPr>
        <p:spPr>
          <a:xfrm>
            <a:off x="2334827" y="4234649"/>
            <a:ext cx="2246055" cy="968155"/>
          </a:xfrm>
          <a:prstGeom prst="bentConnector3">
            <a:avLst>
              <a:gd name="adj1" fmla="val -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DFA2F47-5336-46B9-957B-3D1C67B85D78}"/>
              </a:ext>
            </a:extLst>
          </p:cNvPr>
          <p:cNvSpPr txBox="1"/>
          <p:nvPr/>
        </p:nvSpPr>
        <p:spPr>
          <a:xfrm>
            <a:off x="831511" y="5202804"/>
            <a:ext cx="3435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Original data has repeating groups, so not even in 1NF. We fill the table out and identify the PK to reach 1NF.</a:t>
            </a:r>
          </a:p>
        </p:txBody>
      </p:sp>
    </p:spTree>
    <p:extLst>
      <p:ext uri="{BB962C8B-B14F-4D97-AF65-F5344CB8AC3E}">
        <p14:creationId xmlns:p14="http://schemas.microsoft.com/office/powerpoint/2010/main" val="142286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1769897-90BD-4857-B14F-0486A60BF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678203"/>
              </p:ext>
            </p:extLst>
          </p:nvPr>
        </p:nvGraphicFramePr>
        <p:xfrm>
          <a:off x="483093" y="1645406"/>
          <a:ext cx="2470982" cy="34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Worksheet" r:id="rId3" imgW="1371600" imgH="190469" progId="Excel.Sheet.12">
                  <p:embed/>
                </p:oleObj>
              </mc:Choice>
              <mc:Fallback>
                <p:oleObj name="Worksheet" r:id="rId3" imgW="1371600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093" y="1645406"/>
                        <a:ext cx="2470982" cy="343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95FF039-3143-4D3E-A5E3-9856F1DCE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116001"/>
              </p:ext>
            </p:extLst>
          </p:nvPr>
        </p:nvGraphicFramePr>
        <p:xfrm>
          <a:off x="4312242" y="1645407"/>
          <a:ext cx="4790375" cy="343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Worksheet" r:id="rId5" imgW="2659415" imgH="190469" progId="Excel.Sheet.12">
                  <p:embed/>
                </p:oleObj>
              </mc:Choice>
              <mc:Fallback>
                <p:oleObj name="Worksheet" r:id="rId5" imgW="2659415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2242" y="1645407"/>
                        <a:ext cx="4790375" cy="343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11EDC30-8682-4DF0-88CC-CE8FBB572F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43558"/>
              </p:ext>
            </p:extLst>
          </p:nvPr>
        </p:nvGraphicFramePr>
        <p:xfrm>
          <a:off x="483093" y="3642881"/>
          <a:ext cx="3583485" cy="343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Worksheet" r:id="rId7" imgW="1988714" imgH="190469" progId="Excel.Sheet.12">
                  <p:embed/>
                </p:oleObj>
              </mc:Choice>
              <mc:Fallback>
                <p:oleObj name="Worksheet" r:id="rId7" imgW="1988714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3093" y="3642881"/>
                        <a:ext cx="3583485" cy="343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14F46D-2C38-4DF5-9134-2B2D41873117}"/>
              </a:ext>
            </a:extLst>
          </p:cNvPr>
          <p:cNvCxnSpPr/>
          <p:nvPr/>
        </p:nvCxnSpPr>
        <p:spPr>
          <a:xfrm flipV="1">
            <a:off x="967666" y="1313895"/>
            <a:ext cx="0" cy="33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3934BA-40B5-4D07-961F-2FDF67687086}"/>
              </a:ext>
            </a:extLst>
          </p:cNvPr>
          <p:cNvCxnSpPr/>
          <p:nvPr/>
        </p:nvCxnSpPr>
        <p:spPr>
          <a:xfrm>
            <a:off x="967666" y="1313895"/>
            <a:ext cx="1242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044E9C-8C07-4F76-8E3B-97AB2A90FBCE}"/>
              </a:ext>
            </a:extLst>
          </p:cNvPr>
          <p:cNvCxnSpPr/>
          <p:nvPr/>
        </p:nvCxnSpPr>
        <p:spPr>
          <a:xfrm>
            <a:off x="2263806" y="1313895"/>
            <a:ext cx="0" cy="33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0129E-6DDE-45C3-AC5C-E5EDC12E4A21}"/>
              </a:ext>
            </a:extLst>
          </p:cNvPr>
          <p:cNvSpPr txBox="1"/>
          <p:nvPr/>
        </p:nvSpPr>
        <p:spPr>
          <a:xfrm>
            <a:off x="2954075" y="1619266"/>
            <a:ext cx="9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3NF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EBA6C8-3ABA-4588-8673-0C69BDBCF426}"/>
              </a:ext>
            </a:extLst>
          </p:cNvPr>
          <p:cNvCxnSpPr/>
          <p:nvPr/>
        </p:nvCxnSpPr>
        <p:spPr>
          <a:xfrm flipV="1">
            <a:off x="4767309" y="1313895"/>
            <a:ext cx="0" cy="33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544421-CCFE-46D3-9504-30AD25DEDC46}"/>
              </a:ext>
            </a:extLst>
          </p:cNvPr>
          <p:cNvCxnSpPr/>
          <p:nvPr/>
        </p:nvCxnSpPr>
        <p:spPr>
          <a:xfrm>
            <a:off x="4758431" y="1313895"/>
            <a:ext cx="3648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901436-ECF7-403A-BCDF-1212D0999617}"/>
              </a:ext>
            </a:extLst>
          </p:cNvPr>
          <p:cNvCxnSpPr/>
          <p:nvPr/>
        </p:nvCxnSpPr>
        <p:spPr>
          <a:xfrm>
            <a:off x="8389398" y="1313895"/>
            <a:ext cx="0" cy="33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CA8271-EC11-41CA-AC51-556DA69A87A4}"/>
              </a:ext>
            </a:extLst>
          </p:cNvPr>
          <p:cNvCxnSpPr/>
          <p:nvPr/>
        </p:nvCxnSpPr>
        <p:spPr>
          <a:xfrm>
            <a:off x="7093258" y="1313895"/>
            <a:ext cx="0" cy="33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102C90-982B-4BA0-B7D9-73DD6432FF04}"/>
              </a:ext>
            </a:extLst>
          </p:cNvPr>
          <p:cNvCxnSpPr/>
          <p:nvPr/>
        </p:nvCxnSpPr>
        <p:spPr>
          <a:xfrm>
            <a:off x="5779363" y="1313895"/>
            <a:ext cx="0" cy="30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ACF718-F2DF-4CBC-908A-B5420CE730FC}"/>
              </a:ext>
            </a:extLst>
          </p:cNvPr>
          <p:cNvCxnSpPr/>
          <p:nvPr/>
        </p:nvCxnSpPr>
        <p:spPr>
          <a:xfrm>
            <a:off x="7093258" y="1988598"/>
            <a:ext cx="0" cy="363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0585C7-00D5-49A5-A5E7-ED5C8DA422D4}"/>
              </a:ext>
            </a:extLst>
          </p:cNvPr>
          <p:cNvCxnSpPr/>
          <p:nvPr/>
        </p:nvCxnSpPr>
        <p:spPr>
          <a:xfrm>
            <a:off x="7093258" y="2379216"/>
            <a:ext cx="1296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A2AE33-5218-45B1-9507-F23DE8C1B4E3}"/>
              </a:ext>
            </a:extLst>
          </p:cNvPr>
          <p:cNvCxnSpPr/>
          <p:nvPr/>
        </p:nvCxnSpPr>
        <p:spPr>
          <a:xfrm flipV="1">
            <a:off x="8389398" y="1988598"/>
            <a:ext cx="17755" cy="36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DFA39-3088-4E73-B54B-2E2D32B32942}"/>
              </a:ext>
            </a:extLst>
          </p:cNvPr>
          <p:cNvSpPr txBox="1"/>
          <p:nvPr/>
        </p:nvSpPr>
        <p:spPr>
          <a:xfrm>
            <a:off x="7608163" y="2036024"/>
            <a:ext cx="39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BA5991-581C-4132-9267-99E81C444242}"/>
              </a:ext>
            </a:extLst>
          </p:cNvPr>
          <p:cNvSpPr txBox="1"/>
          <p:nvPr/>
        </p:nvSpPr>
        <p:spPr>
          <a:xfrm>
            <a:off x="9223899" y="1619266"/>
            <a:ext cx="104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2NF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1278B3-EA28-4DE9-BE18-3DD44F94FF9F}"/>
              </a:ext>
            </a:extLst>
          </p:cNvPr>
          <p:cNvCxnSpPr/>
          <p:nvPr/>
        </p:nvCxnSpPr>
        <p:spPr>
          <a:xfrm flipV="1">
            <a:off x="967666" y="3293616"/>
            <a:ext cx="0" cy="34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FCD371-DB06-404A-BA6C-660C9E19E977}"/>
              </a:ext>
            </a:extLst>
          </p:cNvPr>
          <p:cNvCxnSpPr/>
          <p:nvPr/>
        </p:nvCxnSpPr>
        <p:spPr>
          <a:xfrm>
            <a:off x="967666" y="3293616"/>
            <a:ext cx="2352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801EF4-83C2-4AA2-8C2A-DBDCC0664C80}"/>
              </a:ext>
            </a:extLst>
          </p:cNvPr>
          <p:cNvCxnSpPr/>
          <p:nvPr/>
        </p:nvCxnSpPr>
        <p:spPr>
          <a:xfrm>
            <a:off x="3320249" y="3293616"/>
            <a:ext cx="0" cy="34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841BB-AE0F-4BC1-9818-C397EE3D6DD2}"/>
              </a:ext>
            </a:extLst>
          </p:cNvPr>
          <p:cNvCxnSpPr/>
          <p:nvPr/>
        </p:nvCxnSpPr>
        <p:spPr>
          <a:xfrm>
            <a:off x="2068497" y="3293616"/>
            <a:ext cx="0" cy="34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E39D9E2-9E50-48F8-B584-B1187CE13075}"/>
              </a:ext>
            </a:extLst>
          </p:cNvPr>
          <p:cNvSpPr txBox="1"/>
          <p:nvPr/>
        </p:nvSpPr>
        <p:spPr>
          <a:xfrm>
            <a:off x="4066578" y="3642881"/>
            <a:ext cx="110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3NF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F8A0A503-4CF6-47D9-AA3D-ECEFD55D7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400389"/>
              </p:ext>
            </p:extLst>
          </p:nvPr>
        </p:nvGraphicFramePr>
        <p:xfrm>
          <a:off x="5210107" y="3589620"/>
          <a:ext cx="5969838" cy="39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Worksheet" r:id="rId9" imgW="2910769" imgH="190469" progId="Excel.Sheet.12">
                  <p:embed/>
                </p:oleObj>
              </mc:Choice>
              <mc:Fallback>
                <p:oleObj name="Worksheet" r:id="rId9" imgW="2910769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0107" y="3589620"/>
                        <a:ext cx="5969838" cy="390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65CCFA-8CD4-4EE4-A4CA-BE4A3682DD37}"/>
              </a:ext>
            </a:extLst>
          </p:cNvPr>
          <p:cNvCxnSpPr/>
          <p:nvPr/>
        </p:nvCxnSpPr>
        <p:spPr>
          <a:xfrm flipV="1">
            <a:off x="6205491" y="3293616"/>
            <a:ext cx="0" cy="29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26EAE7-69C1-446E-8FC8-04B7CFA124BB}"/>
              </a:ext>
            </a:extLst>
          </p:cNvPr>
          <p:cNvCxnSpPr/>
          <p:nvPr/>
        </p:nvCxnSpPr>
        <p:spPr>
          <a:xfrm>
            <a:off x="6196614" y="3293616"/>
            <a:ext cx="2906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8CBADF-7777-4C5A-BC41-E3B23C65F115}"/>
              </a:ext>
            </a:extLst>
          </p:cNvPr>
          <p:cNvCxnSpPr/>
          <p:nvPr/>
        </p:nvCxnSpPr>
        <p:spPr>
          <a:xfrm>
            <a:off x="9102617" y="3293616"/>
            <a:ext cx="0" cy="29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7000CE1-A8AC-48BA-9123-797497ACA7EC}"/>
              </a:ext>
            </a:extLst>
          </p:cNvPr>
          <p:cNvSpPr txBox="1"/>
          <p:nvPr/>
        </p:nvSpPr>
        <p:spPr>
          <a:xfrm>
            <a:off x="11179945" y="3610899"/>
            <a:ext cx="135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D74EE7-270B-47E8-8E91-87445DA6D0F3}"/>
              </a:ext>
            </a:extLst>
          </p:cNvPr>
          <p:cNvSpPr txBox="1"/>
          <p:nvPr/>
        </p:nvSpPr>
        <p:spPr>
          <a:xfrm>
            <a:off x="483093" y="51719"/>
            <a:ext cx="6711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We split out partial dependencies to new tables to get to at least 2NF (and create a new </a:t>
            </a:r>
            <a:r>
              <a:rPr lang="en-AU" dirty="0" err="1">
                <a:solidFill>
                  <a:srgbClr val="00B050"/>
                </a:solidFill>
              </a:rPr>
              <a:t>AwardId</a:t>
            </a:r>
            <a:r>
              <a:rPr lang="en-AU" dirty="0">
                <a:solidFill>
                  <a:srgbClr val="00B050"/>
                </a:solidFill>
              </a:rPr>
              <a:t> surrogate key). We still have a transitive dependency in the ACTOR table.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DFDA81-3AC9-4CCB-A917-3317C2ED6825}"/>
              </a:ext>
            </a:extLst>
          </p:cNvPr>
          <p:cNvSpPr txBox="1"/>
          <p:nvPr/>
        </p:nvSpPr>
        <p:spPr>
          <a:xfrm>
            <a:off x="852256" y="2036024"/>
            <a:ext cx="180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MOVIE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2D8BAE-B4C5-4593-AE65-1704C5101C09}"/>
              </a:ext>
            </a:extLst>
          </p:cNvPr>
          <p:cNvSpPr txBox="1"/>
          <p:nvPr/>
        </p:nvSpPr>
        <p:spPr>
          <a:xfrm>
            <a:off x="4163627" y="2056091"/>
            <a:ext cx="19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ACTOR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533787-6719-46E2-BD93-7AE99F3261E8}"/>
              </a:ext>
            </a:extLst>
          </p:cNvPr>
          <p:cNvSpPr txBox="1"/>
          <p:nvPr/>
        </p:nvSpPr>
        <p:spPr>
          <a:xfrm>
            <a:off x="736847" y="4026445"/>
            <a:ext cx="21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ACTOR_AWARD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74C3B1-C319-41D1-9113-9F9E84DB01BE}"/>
              </a:ext>
            </a:extLst>
          </p:cNvPr>
          <p:cNvSpPr txBox="1"/>
          <p:nvPr/>
        </p:nvSpPr>
        <p:spPr>
          <a:xfrm>
            <a:off x="5210107" y="4059639"/>
            <a:ext cx="22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AWARD</a:t>
            </a:r>
          </a:p>
        </p:txBody>
      </p:sp>
    </p:spTree>
    <p:extLst>
      <p:ext uri="{BB962C8B-B14F-4D97-AF65-F5344CB8AC3E}">
        <p14:creationId xmlns:p14="http://schemas.microsoft.com/office/powerpoint/2010/main" val="211797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1769897-90BD-4857-B14F-0486A60BF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093" y="1645406"/>
          <a:ext cx="2470982" cy="34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Worksheet" r:id="rId3" imgW="1371600" imgH="190469" progId="Excel.Sheet.12">
                  <p:embed/>
                </p:oleObj>
              </mc:Choice>
              <mc:Fallback>
                <p:oleObj name="Worksheet" r:id="rId3" imgW="1371600" imgH="190469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1769897-90BD-4857-B14F-0486A60BFB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093" y="1645406"/>
                        <a:ext cx="2470982" cy="343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68801A8-5A50-4D29-BB8E-2F041640D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658675"/>
              </p:ext>
            </p:extLst>
          </p:nvPr>
        </p:nvGraphicFramePr>
        <p:xfrm>
          <a:off x="5993410" y="1689794"/>
          <a:ext cx="3692175" cy="34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Worksheet" r:id="rId5" imgW="2049957" imgH="190469" progId="Excel.Sheet.12">
                  <p:embed/>
                </p:oleObj>
              </mc:Choice>
              <mc:Fallback>
                <p:oleObj name="Worksheet" r:id="rId5" imgW="2049957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93410" y="1689794"/>
                        <a:ext cx="3692175" cy="343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991095E-A723-4290-92AD-89B7BB95E6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18520"/>
              </p:ext>
            </p:extLst>
          </p:nvPr>
        </p:nvGraphicFramePr>
        <p:xfrm>
          <a:off x="5951378" y="3519996"/>
          <a:ext cx="3734207" cy="347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Worksheet" r:id="rId7" imgW="2049957" imgH="190469" progId="Excel.Sheet.12">
                  <p:embed/>
                </p:oleObj>
              </mc:Choice>
              <mc:Fallback>
                <p:oleObj name="Worksheet" r:id="rId7" imgW="2049957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1378" y="3519996"/>
                        <a:ext cx="3734207" cy="347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C0DE051-819A-4088-B503-E032CFAE27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691694"/>
              </p:ext>
            </p:extLst>
          </p:nvPr>
        </p:nvGraphicFramePr>
        <p:xfrm>
          <a:off x="483093" y="3532779"/>
          <a:ext cx="3308932" cy="343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Worksheet" r:id="rId9" imgW="1836455" imgH="190469" progId="Excel.Sheet.12">
                  <p:embed/>
                </p:oleObj>
              </mc:Choice>
              <mc:Fallback>
                <p:oleObj name="Worksheet" r:id="rId9" imgW="1836455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093" y="3532779"/>
                        <a:ext cx="3308932" cy="343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C3A5AA9-4BCE-42DD-8F60-84F5B7627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979046"/>
              </p:ext>
            </p:extLst>
          </p:nvPr>
        </p:nvGraphicFramePr>
        <p:xfrm>
          <a:off x="482600" y="5213350"/>
          <a:ext cx="2686728" cy="39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Worksheet" r:id="rId11" imgW="1303126" imgH="190469" progId="Excel.Sheet.12">
                  <p:embed/>
                </p:oleObj>
              </mc:Choice>
              <mc:Fallback>
                <p:oleObj name="Worksheet" r:id="rId11" imgW="1303126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2600" y="5213350"/>
                        <a:ext cx="2686728" cy="391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3C6CE-AE65-4E4A-96DD-892363CF45B1}"/>
              </a:ext>
            </a:extLst>
          </p:cNvPr>
          <p:cNvCxnSpPr/>
          <p:nvPr/>
        </p:nvCxnSpPr>
        <p:spPr>
          <a:xfrm flipV="1">
            <a:off x="941033" y="3257833"/>
            <a:ext cx="0" cy="34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991819-2D5B-47A4-82EF-648CC83EDF4B}"/>
              </a:ext>
            </a:extLst>
          </p:cNvPr>
          <p:cNvCxnSpPr/>
          <p:nvPr/>
        </p:nvCxnSpPr>
        <p:spPr>
          <a:xfrm>
            <a:off x="941033" y="3257833"/>
            <a:ext cx="2352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B363ED-CEB0-494F-A04F-6E6B77BD2A75}"/>
              </a:ext>
            </a:extLst>
          </p:cNvPr>
          <p:cNvCxnSpPr/>
          <p:nvPr/>
        </p:nvCxnSpPr>
        <p:spPr>
          <a:xfrm>
            <a:off x="3293616" y="3257833"/>
            <a:ext cx="0" cy="34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14D9A9-EA99-441A-994C-5679B45CA71A}"/>
              </a:ext>
            </a:extLst>
          </p:cNvPr>
          <p:cNvCxnSpPr/>
          <p:nvPr/>
        </p:nvCxnSpPr>
        <p:spPr>
          <a:xfrm>
            <a:off x="2041864" y="3257833"/>
            <a:ext cx="0" cy="34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222A56-81D8-488E-BF79-1F90BE55A5DA}"/>
              </a:ext>
            </a:extLst>
          </p:cNvPr>
          <p:cNvSpPr txBox="1"/>
          <p:nvPr/>
        </p:nvSpPr>
        <p:spPr>
          <a:xfrm>
            <a:off x="710214" y="3990662"/>
            <a:ext cx="21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ACTOR_AWARD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8B8C8C-1DF2-488D-952B-725C6AAA9D7A}"/>
              </a:ext>
            </a:extLst>
          </p:cNvPr>
          <p:cNvCxnSpPr/>
          <p:nvPr/>
        </p:nvCxnSpPr>
        <p:spPr>
          <a:xfrm flipV="1">
            <a:off x="949911" y="1310857"/>
            <a:ext cx="0" cy="33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89095E-DFA2-43F0-BB24-F64946ABADF8}"/>
              </a:ext>
            </a:extLst>
          </p:cNvPr>
          <p:cNvCxnSpPr/>
          <p:nvPr/>
        </p:nvCxnSpPr>
        <p:spPr>
          <a:xfrm>
            <a:off x="949911" y="1310857"/>
            <a:ext cx="1242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8AC9A5-D578-4C66-B62A-7F4CAF0BA0D9}"/>
              </a:ext>
            </a:extLst>
          </p:cNvPr>
          <p:cNvCxnSpPr/>
          <p:nvPr/>
        </p:nvCxnSpPr>
        <p:spPr>
          <a:xfrm>
            <a:off x="2246051" y="1310857"/>
            <a:ext cx="0" cy="33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61D785-8D72-4111-AC51-A909BF007996}"/>
              </a:ext>
            </a:extLst>
          </p:cNvPr>
          <p:cNvSpPr txBox="1"/>
          <p:nvPr/>
        </p:nvSpPr>
        <p:spPr>
          <a:xfrm>
            <a:off x="834501" y="2032986"/>
            <a:ext cx="180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MOVIE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AB6461-AF1E-400D-9497-F6A63C28BE9E}"/>
              </a:ext>
            </a:extLst>
          </p:cNvPr>
          <p:cNvCxnSpPr/>
          <p:nvPr/>
        </p:nvCxnSpPr>
        <p:spPr>
          <a:xfrm flipV="1">
            <a:off x="6555060" y="1384423"/>
            <a:ext cx="0" cy="33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C42C9F-B214-4ABF-9FFB-2DB6832FBBF7}"/>
              </a:ext>
            </a:extLst>
          </p:cNvPr>
          <p:cNvCxnSpPr/>
          <p:nvPr/>
        </p:nvCxnSpPr>
        <p:spPr>
          <a:xfrm>
            <a:off x="8881009" y="1384423"/>
            <a:ext cx="0" cy="33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8D3D37-170B-475D-9C28-3F694DE1D868}"/>
              </a:ext>
            </a:extLst>
          </p:cNvPr>
          <p:cNvCxnSpPr/>
          <p:nvPr/>
        </p:nvCxnSpPr>
        <p:spPr>
          <a:xfrm>
            <a:off x="7567114" y="1384423"/>
            <a:ext cx="0" cy="30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68799E-BF3F-4511-93C1-E746BBE8AADD}"/>
              </a:ext>
            </a:extLst>
          </p:cNvPr>
          <p:cNvSpPr txBox="1"/>
          <p:nvPr/>
        </p:nvSpPr>
        <p:spPr>
          <a:xfrm>
            <a:off x="5951378" y="2126619"/>
            <a:ext cx="19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8EF9A0-52C2-4D2A-98F4-A1E9BB7522D7}"/>
              </a:ext>
            </a:extLst>
          </p:cNvPr>
          <p:cNvCxnSpPr/>
          <p:nvPr/>
        </p:nvCxnSpPr>
        <p:spPr>
          <a:xfrm>
            <a:off x="6555060" y="1384423"/>
            <a:ext cx="2325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2B14C4-E297-4F8A-9FA6-326239146348}"/>
              </a:ext>
            </a:extLst>
          </p:cNvPr>
          <p:cNvCxnSpPr/>
          <p:nvPr/>
        </p:nvCxnSpPr>
        <p:spPr>
          <a:xfrm flipV="1">
            <a:off x="976548" y="4916590"/>
            <a:ext cx="0" cy="29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403CFB-3331-4419-B8F2-A4DE08F6E365}"/>
              </a:ext>
            </a:extLst>
          </p:cNvPr>
          <p:cNvCxnSpPr>
            <a:cxnSpLocks/>
          </p:cNvCxnSpPr>
          <p:nvPr/>
        </p:nvCxnSpPr>
        <p:spPr>
          <a:xfrm>
            <a:off x="976548" y="4916590"/>
            <a:ext cx="1627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028C74-5D7E-4549-9EB1-120FBE7450FC}"/>
              </a:ext>
            </a:extLst>
          </p:cNvPr>
          <p:cNvCxnSpPr/>
          <p:nvPr/>
        </p:nvCxnSpPr>
        <p:spPr>
          <a:xfrm>
            <a:off x="2604167" y="4916590"/>
            <a:ext cx="0" cy="29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FD9CA7-CFD6-47D6-9170-6420AE8ABC18}"/>
              </a:ext>
            </a:extLst>
          </p:cNvPr>
          <p:cNvSpPr txBox="1"/>
          <p:nvPr/>
        </p:nvSpPr>
        <p:spPr>
          <a:xfrm>
            <a:off x="931074" y="5627070"/>
            <a:ext cx="22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AWARD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E99592-E2CE-43B1-8A8C-AA0DBAC651C8}"/>
              </a:ext>
            </a:extLst>
          </p:cNvPr>
          <p:cNvCxnSpPr/>
          <p:nvPr/>
        </p:nvCxnSpPr>
        <p:spPr>
          <a:xfrm flipV="1">
            <a:off x="6555060" y="3201382"/>
            <a:ext cx="0" cy="33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141D8C-F385-46A7-BF0A-A0565C46BED5}"/>
              </a:ext>
            </a:extLst>
          </p:cNvPr>
          <p:cNvCxnSpPr/>
          <p:nvPr/>
        </p:nvCxnSpPr>
        <p:spPr>
          <a:xfrm>
            <a:off x="8881009" y="3201382"/>
            <a:ext cx="0" cy="33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7BA16B-0B03-4174-8514-B370D31CA7F3}"/>
              </a:ext>
            </a:extLst>
          </p:cNvPr>
          <p:cNvCxnSpPr/>
          <p:nvPr/>
        </p:nvCxnSpPr>
        <p:spPr>
          <a:xfrm>
            <a:off x="7567114" y="3201382"/>
            <a:ext cx="0" cy="30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DFEC7FA-99BC-4B85-9011-5D16739206B5}"/>
              </a:ext>
            </a:extLst>
          </p:cNvPr>
          <p:cNvSpPr txBox="1"/>
          <p:nvPr/>
        </p:nvSpPr>
        <p:spPr>
          <a:xfrm>
            <a:off x="5951378" y="3943578"/>
            <a:ext cx="19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AGENT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840208-1A7D-4FF7-8F83-6452C624F5D9}"/>
              </a:ext>
            </a:extLst>
          </p:cNvPr>
          <p:cNvCxnSpPr/>
          <p:nvPr/>
        </p:nvCxnSpPr>
        <p:spPr>
          <a:xfrm>
            <a:off x="6555060" y="3201382"/>
            <a:ext cx="2325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FFF843-2E89-4C2F-944C-782744EBDC5E}"/>
              </a:ext>
            </a:extLst>
          </p:cNvPr>
          <p:cNvSpPr txBox="1"/>
          <p:nvPr/>
        </p:nvSpPr>
        <p:spPr>
          <a:xfrm>
            <a:off x="337351" y="195086"/>
            <a:ext cx="7359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We create a new table AGENT to remove the transitive dependency from ACTOR, and create a surrogate key, as </a:t>
            </a:r>
            <a:r>
              <a:rPr lang="en-AU" dirty="0" err="1">
                <a:solidFill>
                  <a:srgbClr val="00B050"/>
                </a:solidFill>
              </a:rPr>
              <a:t>AgentName</a:t>
            </a:r>
            <a:r>
              <a:rPr lang="en-AU" dirty="0">
                <a:solidFill>
                  <a:srgbClr val="00B050"/>
                </a:solidFill>
              </a:rPr>
              <a:t> is not a good PK. All tables are now in 3NF.</a:t>
            </a:r>
          </a:p>
        </p:txBody>
      </p:sp>
    </p:spTree>
    <p:extLst>
      <p:ext uri="{BB962C8B-B14F-4D97-AF65-F5344CB8AC3E}">
        <p14:creationId xmlns:p14="http://schemas.microsoft.com/office/powerpoint/2010/main" val="2602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F416-1DE0-4805-8133-E182CA5D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Lab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B824-9878-45FA-AF86-5D970A8D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Make sure to name relationships</a:t>
            </a:r>
          </a:p>
          <a:p>
            <a:r>
              <a:rPr lang="en-AU" dirty="0"/>
              <a:t>Don’t need cardinalities for (0, 1), (1, 1), (0, N), (1, N)</a:t>
            </a:r>
          </a:p>
          <a:p>
            <a:r>
              <a:rPr lang="en-AU" dirty="0"/>
              <a:t>Default choice shouldn’t be to have a strong relationship – consider whether relationships could change. </a:t>
            </a:r>
          </a:p>
          <a:p>
            <a:pPr lvl="1"/>
            <a:r>
              <a:rPr lang="en-AU" dirty="0"/>
              <a:t>PKs shouldn’t change</a:t>
            </a:r>
          </a:p>
          <a:p>
            <a:pPr lvl="1"/>
            <a:r>
              <a:rPr lang="en-AU" dirty="0"/>
              <a:t>Single-attribute PKs are preferable</a:t>
            </a:r>
          </a:p>
          <a:p>
            <a:r>
              <a:rPr lang="en-AU" dirty="0"/>
              <a:t>Be careful with </a:t>
            </a:r>
            <a:r>
              <a:rPr lang="en-AU" dirty="0" err="1"/>
              <a:t>optionalities</a:t>
            </a:r>
            <a:endParaRPr lang="en-AU" dirty="0"/>
          </a:p>
          <a:p>
            <a:r>
              <a:rPr lang="en-AU" dirty="0"/>
              <a:t>In 1:1 relationships, FK should go on the side that mandatorily participates in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75376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1959-564B-4AA4-9399-3C442F2A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593D7-6DED-4498-A7C7-D52E53CD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1" y="2341197"/>
            <a:ext cx="11364601" cy="26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3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learn.jcu.edu.au/bbcswebdav/courses/19-CP5804-ONL-EXT-SP84/HTML/images/week2/w2_t5_101.png">
            <a:extLst>
              <a:ext uri="{FF2B5EF4-FFF2-40B4-BE49-F238E27FC236}">
                <a16:creationId xmlns:a16="http://schemas.microsoft.com/office/drawing/2014/main" id="{1993BF5A-39E2-4009-86CA-E44D82496D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14E3C-F290-45B3-8169-AEC6B2D7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49" y="159517"/>
            <a:ext cx="8888535" cy="649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3095-0761-471A-B1FC-785324CD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36B6-62EB-4AB2-962D-B3E4FFF1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Normalisation is the process for evaluating and correcting table structures to minimise data redundancies and to reduce data anomalies</a:t>
            </a:r>
          </a:p>
          <a:p>
            <a:r>
              <a:rPr lang="en-GB" dirty="0"/>
              <a:t>During the normalisation process, we analyse the relationship among the attributes within each entity. Attributes are assigned to each table based on determination</a:t>
            </a:r>
          </a:p>
          <a:p>
            <a:r>
              <a:rPr lang="en-GB" dirty="0"/>
              <a:t>After normalisation, each table is free from anomalies of insertion, update, and deletion</a:t>
            </a:r>
          </a:p>
          <a:p>
            <a:r>
              <a:rPr lang="en-GB" dirty="0"/>
              <a:t>Normalisation improves the existing data structures and creates an appropriate database design.</a:t>
            </a:r>
          </a:p>
        </p:txBody>
      </p:sp>
    </p:spTree>
    <p:extLst>
      <p:ext uri="{BB962C8B-B14F-4D97-AF65-F5344CB8AC3E}">
        <p14:creationId xmlns:p14="http://schemas.microsoft.com/office/powerpoint/2010/main" val="47097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7A2D-FA88-4183-B3ED-764F59C3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Normalisation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D82D4-5E5C-4C74-ACB5-DD97A53C8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2090737"/>
            <a:ext cx="11458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0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009F-1137-4F28-86C4-BD70F69B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Normalisation 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6E387-4358-41B7-A461-567ED8DF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82680"/>
            <a:ext cx="9791700" cy="3028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38237-ED11-4324-92AA-0C701F60FE19}"/>
              </a:ext>
            </a:extLst>
          </p:cNvPr>
          <p:cNvSpPr txBox="1"/>
          <p:nvPr/>
        </p:nvSpPr>
        <p:spPr>
          <a:xfrm>
            <a:off x="494521" y="4721290"/>
            <a:ext cx="10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MEDICINE (</a:t>
            </a:r>
            <a:r>
              <a:rPr lang="en-AU" u="sng" dirty="0"/>
              <a:t>MedName</a:t>
            </a:r>
            <a:r>
              <a:rPr lang="en-AU" dirty="0"/>
              <a:t>, ShelfLife)</a:t>
            </a:r>
          </a:p>
          <a:p>
            <a:r>
              <a:rPr lang="en-AU" dirty="0"/>
              <a:t>PATIENT (</a:t>
            </a:r>
            <a:r>
              <a:rPr lang="en-AU" u="sng" dirty="0" err="1"/>
              <a:t>PatientId</a:t>
            </a:r>
            <a:r>
              <a:rPr lang="en-AU" dirty="0"/>
              <a:t>, PatientName)</a:t>
            </a:r>
            <a:endParaRPr lang="en-AU" u="sng" dirty="0"/>
          </a:p>
          <a:p>
            <a:r>
              <a:rPr lang="en-AU" dirty="0"/>
              <a:t>PRESCRIPTION (</a:t>
            </a:r>
            <a:r>
              <a:rPr lang="en-AU" u="sng" dirty="0"/>
              <a:t>MedName,</a:t>
            </a:r>
            <a:r>
              <a:rPr lang="en-AU" dirty="0"/>
              <a:t> </a:t>
            </a:r>
            <a:r>
              <a:rPr lang="en-AU" u="sng" dirty="0"/>
              <a:t>PatientID,</a:t>
            </a:r>
            <a:r>
              <a:rPr lang="en-AU" dirty="0"/>
              <a:t> </a:t>
            </a:r>
            <a:r>
              <a:rPr lang="en-AU" u="sng" dirty="0"/>
              <a:t>Date</a:t>
            </a:r>
            <a:r>
              <a:rPr lang="en-AU" dirty="0"/>
              <a:t>, </a:t>
            </a:r>
            <a:r>
              <a:rPr lang="en-AU" dirty="0" err="1"/>
              <a:t>RefillsAllowed</a:t>
            </a:r>
            <a:r>
              <a:rPr lang="en-AU" dirty="0"/>
              <a:t>, Dosage)</a:t>
            </a:r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343387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931B11-E141-4D2E-BEB7-7647A3ECE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355809"/>
              </p:ext>
            </p:extLst>
          </p:nvPr>
        </p:nvGraphicFramePr>
        <p:xfrm>
          <a:off x="251127" y="1352442"/>
          <a:ext cx="7927443" cy="35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Worksheet" r:id="rId3" imgW="4290025" imgH="190469" progId="Excel.Sheet.12">
                  <p:embed/>
                </p:oleObj>
              </mc:Choice>
              <mc:Fallback>
                <p:oleObj name="Worksheet" r:id="rId3" imgW="4290025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127" y="1352442"/>
                        <a:ext cx="7927443" cy="35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01DC95-3482-44CD-9051-596AE8F8D478}"/>
              </a:ext>
            </a:extLst>
          </p:cNvPr>
          <p:cNvCxnSpPr/>
          <p:nvPr/>
        </p:nvCxnSpPr>
        <p:spPr>
          <a:xfrm flipV="1">
            <a:off x="772357" y="1091953"/>
            <a:ext cx="0" cy="260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EA39B3-CCDD-45D7-89BB-7F9A29E90B8F}"/>
              </a:ext>
            </a:extLst>
          </p:cNvPr>
          <p:cNvCxnSpPr/>
          <p:nvPr/>
        </p:nvCxnSpPr>
        <p:spPr>
          <a:xfrm>
            <a:off x="763480" y="1091953"/>
            <a:ext cx="2077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F157A3-F4C0-4E85-AA47-713F0B211F6E}"/>
              </a:ext>
            </a:extLst>
          </p:cNvPr>
          <p:cNvCxnSpPr/>
          <p:nvPr/>
        </p:nvCxnSpPr>
        <p:spPr>
          <a:xfrm>
            <a:off x="2849732" y="1091953"/>
            <a:ext cx="0" cy="260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7D367-8174-465F-89A5-3988DF534A39}"/>
              </a:ext>
            </a:extLst>
          </p:cNvPr>
          <p:cNvCxnSpPr/>
          <p:nvPr/>
        </p:nvCxnSpPr>
        <p:spPr>
          <a:xfrm>
            <a:off x="1908699" y="1091953"/>
            <a:ext cx="0" cy="260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984AD6-9A1D-4CB5-97CC-79EB1BFD5070}"/>
              </a:ext>
            </a:extLst>
          </p:cNvPr>
          <p:cNvCxnSpPr/>
          <p:nvPr/>
        </p:nvCxnSpPr>
        <p:spPr>
          <a:xfrm flipV="1">
            <a:off x="1926454" y="825623"/>
            <a:ext cx="0" cy="26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DC2C78-BCBF-43A1-B154-C08D73DEA026}"/>
              </a:ext>
            </a:extLst>
          </p:cNvPr>
          <p:cNvCxnSpPr>
            <a:cxnSpLocks/>
          </p:cNvCxnSpPr>
          <p:nvPr/>
        </p:nvCxnSpPr>
        <p:spPr>
          <a:xfrm>
            <a:off x="1908699" y="790113"/>
            <a:ext cx="5646198" cy="3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C1B692-035C-454F-B43D-0C5562F62925}"/>
              </a:ext>
            </a:extLst>
          </p:cNvPr>
          <p:cNvCxnSpPr/>
          <p:nvPr/>
        </p:nvCxnSpPr>
        <p:spPr>
          <a:xfrm>
            <a:off x="7554897" y="825623"/>
            <a:ext cx="0" cy="52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B18B0E-B4AB-4FF9-BEC0-F743A07ACA31}"/>
              </a:ext>
            </a:extLst>
          </p:cNvPr>
          <p:cNvCxnSpPr/>
          <p:nvPr/>
        </p:nvCxnSpPr>
        <p:spPr>
          <a:xfrm>
            <a:off x="6667130" y="790113"/>
            <a:ext cx="0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FD0978-6CB6-4C2D-B2BC-575F98D18563}"/>
              </a:ext>
            </a:extLst>
          </p:cNvPr>
          <p:cNvCxnSpPr/>
          <p:nvPr/>
        </p:nvCxnSpPr>
        <p:spPr>
          <a:xfrm>
            <a:off x="5459767" y="790113"/>
            <a:ext cx="0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6EE1B5-2F5A-47FB-AB0E-F5D326954A19}"/>
              </a:ext>
            </a:extLst>
          </p:cNvPr>
          <p:cNvCxnSpPr/>
          <p:nvPr/>
        </p:nvCxnSpPr>
        <p:spPr>
          <a:xfrm>
            <a:off x="4057095" y="790113"/>
            <a:ext cx="0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5B6CAF-C52E-49DF-A139-EEE62DBA8E47}"/>
              </a:ext>
            </a:extLst>
          </p:cNvPr>
          <p:cNvCxnSpPr/>
          <p:nvPr/>
        </p:nvCxnSpPr>
        <p:spPr>
          <a:xfrm>
            <a:off x="1908699" y="1704512"/>
            <a:ext cx="0" cy="3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A21441-1FE8-49AA-84FB-DC081E2B385B}"/>
              </a:ext>
            </a:extLst>
          </p:cNvPr>
          <p:cNvCxnSpPr>
            <a:cxnSpLocks/>
          </p:cNvCxnSpPr>
          <p:nvPr/>
        </p:nvCxnSpPr>
        <p:spPr>
          <a:xfrm flipV="1">
            <a:off x="1908699" y="2104008"/>
            <a:ext cx="3630967" cy="1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401B16-7353-4928-BB52-1D7004B335C6}"/>
              </a:ext>
            </a:extLst>
          </p:cNvPr>
          <p:cNvCxnSpPr>
            <a:cxnSpLocks/>
          </p:cNvCxnSpPr>
          <p:nvPr/>
        </p:nvCxnSpPr>
        <p:spPr>
          <a:xfrm flipH="1" flipV="1">
            <a:off x="5530788" y="1704513"/>
            <a:ext cx="8878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5E5214-293F-4749-A8B0-AE1F5B8EE9CB}"/>
              </a:ext>
            </a:extLst>
          </p:cNvPr>
          <p:cNvSpPr txBox="1"/>
          <p:nvPr/>
        </p:nvSpPr>
        <p:spPr>
          <a:xfrm>
            <a:off x="3213717" y="1766656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67C668-A1E5-4BE9-932E-1082F20F5A03}"/>
              </a:ext>
            </a:extLst>
          </p:cNvPr>
          <p:cNvCxnSpPr/>
          <p:nvPr/>
        </p:nvCxnSpPr>
        <p:spPr>
          <a:xfrm>
            <a:off x="772357" y="1704512"/>
            <a:ext cx="0" cy="72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18C5F5-1004-47D9-AFD2-A0E06008C428}"/>
              </a:ext>
            </a:extLst>
          </p:cNvPr>
          <p:cNvCxnSpPr/>
          <p:nvPr/>
        </p:nvCxnSpPr>
        <p:spPr>
          <a:xfrm>
            <a:off x="772357" y="2432482"/>
            <a:ext cx="6782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90CB2-A157-423F-A49B-64347612D4EF}"/>
              </a:ext>
            </a:extLst>
          </p:cNvPr>
          <p:cNvCxnSpPr/>
          <p:nvPr/>
        </p:nvCxnSpPr>
        <p:spPr>
          <a:xfrm flipV="1">
            <a:off x="7554897" y="1704512"/>
            <a:ext cx="0" cy="72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313F0E1-55B7-46F6-A186-25CCF26E255E}"/>
              </a:ext>
            </a:extLst>
          </p:cNvPr>
          <p:cNvSpPr txBox="1"/>
          <p:nvPr/>
        </p:nvSpPr>
        <p:spPr>
          <a:xfrm>
            <a:off x="1074198" y="2135988"/>
            <a:ext cx="3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30413E-4777-4506-81E8-4D938E393104}"/>
              </a:ext>
            </a:extLst>
          </p:cNvPr>
          <p:cNvSpPr txBox="1"/>
          <p:nvPr/>
        </p:nvSpPr>
        <p:spPr>
          <a:xfrm>
            <a:off x="8229601" y="1352442"/>
            <a:ext cx="17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1NF</a:t>
            </a:r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3A5F7F31-AA3E-4A10-81BE-94EA02A88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791202"/>
              </p:ext>
            </p:extLst>
          </p:nvPr>
        </p:nvGraphicFramePr>
        <p:xfrm>
          <a:off x="540596" y="3429000"/>
          <a:ext cx="3183586" cy="47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Worksheet" r:id="rId5" imgW="1272505" imgH="190469" progId="Excel.Sheet.12">
                  <p:embed/>
                </p:oleObj>
              </mc:Choice>
              <mc:Fallback>
                <p:oleObj name="Worksheet" r:id="rId5" imgW="1272505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596" y="3429000"/>
                        <a:ext cx="3183586" cy="476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87E564-D155-4553-9499-72F8BB75E007}"/>
              </a:ext>
            </a:extLst>
          </p:cNvPr>
          <p:cNvCxnSpPr/>
          <p:nvPr/>
        </p:nvCxnSpPr>
        <p:spPr>
          <a:xfrm flipV="1">
            <a:off x="1358283" y="3053918"/>
            <a:ext cx="0" cy="37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E413E6-65F8-440F-B139-B13B10F30CCF}"/>
              </a:ext>
            </a:extLst>
          </p:cNvPr>
          <p:cNvCxnSpPr/>
          <p:nvPr/>
        </p:nvCxnSpPr>
        <p:spPr>
          <a:xfrm>
            <a:off x="1429303" y="3080551"/>
            <a:ext cx="1420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8A5A88-3738-4984-A892-2956C2068EC6}"/>
              </a:ext>
            </a:extLst>
          </p:cNvPr>
          <p:cNvCxnSpPr/>
          <p:nvPr/>
        </p:nvCxnSpPr>
        <p:spPr>
          <a:xfrm>
            <a:off x="2849732" y="3053918"/>
            <a:ext cx="0" cy="37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1AEDE17-4481-4B82-9579-A4C39D12C53D}"/>
              </a:ext>
            </a:extLst>
          </p:cNvPr>
          <p:cNvSpPr txBox="1"/>
          <p:nvPr/>
        </p:nvSpPr>
        <p:spPr>
          <a:xfrm>
            <a:off x="3724182" y="3476920"/>
            <a:ext cx="14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3NF</a:t>
            </a:r>
          </a:p>
        </p:txBody>
      </p: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8F8ECB02-2237-4447-9D3B-F826CAB34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666742"/>
              </p:ext>
            </p:extLst>
          </p:nvPr>
        </p:nvGraphicFramePr>
        <p:xfrm>
          <a:off x="5459767" y="3476920"/>
          <a:ext cx="3659595" cy="47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Worksheet" r:id="rId7" imgW="1463040" imgH="190469" progId="Excel.Sheet.12">
                  <p:embed/>
                </p:oleObj>
              </mc:Choice>
              <mc:Fallback>
                <p:oleObj name="Worksheet" r:id="rId7" imgW="1463040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59767" y="3476920"/>
                        <a:ext cx="3659595" cy="476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4DB2239-153B-4996-834A-16F8F2275C2B}"/>
              </a:ext>
            </a:extLst>
          </p:cNvPr>
          <p:cNvCxnSpPr/>
          <p:nvPr/>
        </p:nvCxnSpPr>
        <p:spPr>
          <a:xfrm flipV="1">
            <a:off x="6385521" y="3144174"/>
            <a:ext cx="0" cy="37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D4F344F-A3FF-49E0-B355-2D43D8C04934}"/>
              </a:ext>
            </a:extLst>
          </p:cNvPr>
          <p:cNvCxnSpPr/>
          <p:nvPr/>
        </p:nvCxnSpPr>
        <p:spPr>
          <a:xfrm>
            <a:off x="6456541" y="3170807"/>
            <a:ext cx="1420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618FFD-B467-48FD-9181-6E4CE9D8F37E}"/>
              </a:ext>
            </a:extLst>
          </p:cNvPr>
          <p:cNvCxnSpPr/>
          <p:nvPr/>
        </p:nvCxnSpPr>
        <p:spPr>
          <a:xfrm>
            <a:off x="7876970" y="3144174"/>
            <a:ext cx="0" cy="37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21E56-A580-4B77-A521-31615D8C299E}"/>
              </a:ext>
            </a:extLst>
          </p:cNvPr>
          <p:cNvSpPr txBox="1"/>
          <p:nvPr/>
        </p:nvSpPr>
        <p:spPr>
          <a:xfrm>
            <a:off x="9081855" y="3536015"/>
            <a:ext cx="14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3NF</a:t>
            </a:r>
          </a:p>
        </p:txBody>
      </p:sp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D014B924-D697-4861-ABB6-C4B802489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703113"/>
              </p:ext>
            </p:extLst>
          </p:nvPr>
        </p:nvGraphicFramePr>
        <p:xfrm>
          <a:off x="472690" y="5452326"/>
          <a:ext cx="5482053" cy="355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Worksheet" r:id="rId9" imgW="2941391" imgH="190469" progId="Excel.Sheet.12">
                  <p:embed/>
                </p:oleObj>
              </mc:Choice>
              <mc:Fallback>
                <p:oleObj name="Worksheet" r:id="rId9" imgW="2941391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690" y="5452326"/>
                        <a:ext cx="5482053" cy="355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F83880-E75C-4458-AEBA-7E1E07A50AD3}"/>
              </a:ext>
            </a:extLst>
          </p:cNvPr>
          <p:cNvCxnSpPr/>
          <p:nvPr/>
        </p:nvCxnSpPr>
        <p:spPr>
          <a:xfrm flipV="1">
            <a:off x="1074198" y="5201408"/>
            <a:ext cx="0" cy="205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08422-9600-4C11-B9F3-E6276C0672CF}"/>
              </a:ext>
            </a:extLst>
          </p:cNvPr>
          <p:cNvCxnSpPr/>
          <p:nvPr/>
        </p:nvCxnSpPr>
        <p:spPr>
          <a:xfrm>
            <a:off x="1074198" y="5122416"/>
            <a:ext cx="200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551313-3BA4-415B-AB3D-D8758AC9B7C1}"/>
              </a:ext>
            </a:extLst>
          </p:cNvPr>
          <p:cNvCxnSpPr/>
          <p:nvPr/>
        </p:nvCxnSpPr>
        <p:spPr>
          <a:xfrm>
            <a:off x="3053918" y="5122416"/>
            <a:ext cx="0" cy="329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BCBECD-502F-4030-8246-BAFF573DC770}"/>
              </a:ext>
            </a:extLst>
          </p:cNvPr>
          <p:cNvCxnSpPr/>
          <p:nvPr/>
        </p:nvCxnSpPr>
        <p:spPr>
          <a:xfrm flipV="1">
            <a:off x="2077374" y="4873841"/>
            <a:ext cx="0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0AD600B-8BA8-4521-8D3D-C85D931CB649}"/>
              </a:ext>
            </a:extLst>
          </p:cNvPr>
          <p:cNvCxnSpPr/>
          <p:nvPr/>
        </p:nvCxnSpPr>
        <p:spPr>
          <a:xfrm>
            <a:off x="2077374" y="4847208"/>
            <a:ext cx="3284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67381CC-F1A6-4E92-B603-0403E22D07F3}"/>
              </a:ext>
            </a:extLst>
          </p:cNvPr>
          <p:cNvCxnSpPr/>
          <p:nvPr/>
        </p:nvCxnSpPr>
        <p:spPr>
          <a:xfrm>
            <a:off x="5379868" y="4873841"/>
            <a:ext cx="0" cy="57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2BD8A8-F6BF-4477-B1CD-3CDAC0E8F558}"/>
              </a:ext>
            </a:extLst>
          </p:cNvPr>
          <p:cNvCxnSpPr/>
          <p:nvPr/>
        </p:nvCxnSpPr>
        <p:spPr>
          <a:xfrm>
            <a:off x="4163627" y="4873841"/>
            <a:ext cx="0" cy="57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4B97B14-11C4-4A00-83AC-69FAA57A8F09}"/>
              </a:ext>
            </a:extLst>
          </p:cNvPr>
          <p:cNvSpPr txBox="1"/>
          <p:nvPr/>
        </p:nvSpPr>
        <p:spPr>
          <a:xfrm>
            <a:off x="6096000" y="5406501"/>
            <a:ext cx="14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6FB440-974F-4FAD-8356-43E2BED2D956}"/>
              </a:ext>
            </a:extLst>
          </p:cNvPr>
          <p:cNvSpPr txBox="1"/>
          <p:nvPr/>
        </p:nvSpPr>
        <p:spPr>
          <a:xfrm>
            <a:off x="8682361" y="1926454"/>
            <a:ext cx="30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Remove partial dependencies by creating new tables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00FAFD-4EAA-4D30-A21A-6D1EC8F2A3FD}"/>
              </a:ext>
            </a:extLst>
          </p:cNvPr>
          <p:cNvSpPr txBox="1"/>
          <p:nvPr/>
        </p:nvSpPr>
        <p:spPr>
          <a:xfrm>
            <a:off x="6960093" y="5406501"/>
            <a:ext cx="375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Don’t forget the original table, with the dependent attributes now removed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36A0B8-032D-48F5-94CD-B4DF9817F643}"/>
              </a:ext>
            </a:extLst>
          </p:cNvPr>
          <p:cNvSpPr txBox="1"/>
          <p:nvPr/>
        </p:nvSpPr>
        <p:spPr>
          <a:xfrm>
            <a:off x="596553" y="4093062"/>
            <a:ext cx="321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MEDICINE</a:t>
            </a:r>
            <a:endParaRPr lang="en-AU" u="sn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C9FCF4-9BD4-4DB7-8C6C-D2E910D2B642}"/>
              </a:ext>
            </a:extLst>
          </p:cNvPr>
          <p:cNvSpPr txBox="1"/>
          <p:nvPr/>
        </p:nvSpPr>
        <p:spPr>
          <a:xfrm>
            <a:off x="5284907" y="3924370"/>
            <a:ext cx="330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PATIENT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1C80A4-48F6-4830-B9F7-4E0F90AED192}"/>
              </a:ext>
            </a:extLst>
          </p:cNvPr>
          <p:cNvSpPr txBox="1"/>
          <p:nvPr/>
        </p:nvSpPr>
        <p:spPr>
          <a:xfrm>
            <a:off x="596553" y="5869970"/>
            <a:ext cx="37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PRESCRIPTION</a:t>
            </a:r>
          </a:p>
        </p:txBody>
      </p:sp>
    </p:spTree>
    <p:extLst>
      <p:ext uri="{BB962C8B-B14F-4D97-AF65-F5344CB8AC3E}">
        <p14:creationId xmlns:p14="http://schemas.microsoft.com/office/powerpoint/2010/main" val="116682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1E2F57-6FF3-497A-B6D4-4D6B5DB00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601" y="1130500"/>
          <a:ext cx="8804548" cy="38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Worksheet" r:id="rId3" imgW="4328302" imgH="190469" progId="Excel.Sheet.12">
                  <p:embed/>
                </p:oleObj>
              </mc:Choice>
              <mc:Fallback>
                <p:oleObj name="Worksheet" r:id="rId3" imgW="4328302" imgH="190469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1E2F57-6FF3-497A-B6D4-4D6B5DB002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601" y="1130500"/>
                        <a:ext cx="8804548" cy="387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689B0C-DDE3-4167-88A6-0D377AA151E1}"/>
              </a:ext>
            </a:extLst>
          </p:cNvPr>
          <p:cNvCxnSpPr/>
          <p:nvPr/>
        </p:nvCxnSpPr>
        <p:spPr>
          <a:xfrm flipV="1">
            <a:off x="1216241" y="816746"/>
            <a:ext cx="0" cy="3137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EFC399-C7AA-455B-9B65-29CCA901ED60}"/>
              </a:ext>
            </a:extLst>
          </p:cNvPr>
          <p:cNvCxnSpPr/>
          <p:nvPr/>
        </p:nvCxnSpPr>
        <p:spPr>
          <a:xfrm>
            <a:off x="1233996" y="807868"/>
            <a:ext cx="2157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76015A-F238-4C00-BE25-F2B81C84068D}"/>
              </a:ext>
            </a:extLst>
          </p:cNvPr>
          <p:cNvCxnSpPr/>
          <p:nvPr/>
        </p:nvCxnSpPr>
        <p:spPr>
          <a:xfrm>
            <a:off x="3382392" y="816746"/>
            <a:ext cx="0" cy="3137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37C151-1814-44FC-A947-8D14F09C8315}"/>
              </a:ext>
            </a:extLst>
          </p:cNvPr>
          <p:cNvCxnSpPr/>
          <p:nvPr/>
        </p:nvCxnSpPr>
        <p:spPr>
          <a:xfrm>
            <a:off x="2379216" y="807868"/>
            <a:ext cx="0" cy="3226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D356CB-1A45-4668-9DF8-8AF71491F4DC}"/>
              </a:ext>
            </a:extLst>
          </p:cNvPr>
          <p:cNvCxnSpPr/>
          <p:nvPr/>
        </p:nvCxnSpPr>
        <p:spPr>
          <a:xfrm flipV="1">
            <a:off x="2379216" y="488272"/>
            <a:ext cx="0" cy="3195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B61803-2EBE-47BD-9060-0F0E0AFE562E}"/>
              </a:ext>
            </a:extLst>
          </p:cNvPr>
          <p:cNvCxnSpPr/>
          <p:nvPr/>
        </p:nvCxnSpPr>
        <p:spPr>
          <a:xfrm>
            <a:off x="2379216" y="470517"/>
            <a:ext cx="62853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034744-D1DB-4909-A8CF-9ED266D3DEFE}"/>
              </a:ext>
            </a:extLst>
          </p:cNvPr>
          <p:cNvCxnSpPr/>
          <p:nvPr/>
        </p:nvCxnSpPr>
        <p:spPr>
          <a:xfrm>
            <a:off x="8700117" y="488272"/>
            <a:ext cx="0" cy="642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A69C0-65CA-49DA-8F54-CDFB7FA3159B}"/>
              </a:ext>
            </a:extLst>
          </p:cNvPr>
          <p:cNvCxnSpPr/>
          <p:nvPr/>
        </p:nvCxnSpPr>
        <p:spPr>
          <a:xfrm>
            <a:off x="7546019" y="470517"/>
            <a:ext cx="0" cy="659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3404C4-7964-486F-9FC8-25A30211571B}"/>
              </a:ext>
            </a:extLst>
          </p:cNvPr>
          <p:cNvCxnSpPr/>
          <p:nvPr/>
        </p:nvCxnSpPr>
        <p:spPr>
          <a:xfrm>
            <a:off x="6214369" y="470517"/>
            <a:ext cx="0" cy="659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3AC567-1FCD-43E5-8DA5-D4B5AD4083CE}"/>
              </a:ext>
            </a:extLst>
          </p:cNvPr>
          <p:cNvCxnSpPr/>
          <p:nvPr/>
        </p:nvCxnSpPr>
        <p:spPr>
          <a:xfrm>
            <a:off x="4572000" y="470517"/>
            <a:ext cx="0" cy="659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FABF31-5107-40C5-8BDF-1E567E5DB6C4}"/>
              </a:ext>
            </a:extLst>
          </p:cNvPr>
          <p:cNvCxnSpPr>
            <a:cxnSpLocks/>
          </p:cNvCxnSpPr>
          <p:nvPr/>
        </p:nvCxnSpPr>
        <p:spPr>
          <a:xfrm>
            <a:off x="1216241" y="1518081"/>
            <a:ext cx="17755" cy="642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6800FE-7561-4915-B472-D20BF32A2B57}"/>
              </a:ext>
            </a:extLst>
          </p:cNvPr>
          <p:cNvCxnSpPr/>
          <p:nvPr/>
        </p:nvCxnSpPr>
        <p:spPr>
          <a:xfrm>
            <a:off x="1233996" y="2160309"/>
            <a:ext cx="74306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1CD08B-43DE-4064-BDB1-E9A57992C922}"/>
              </a:ext>
            </a:extLst>
          </p:cNvPr>
          <p:cNvCxnSpPr/>
          <p:nvPr/>
        </p:nvCxnSpPr>
        <p:spPr>
          <a:xfrm flipV="1">
            <a:off x="8664606" y="1518081"/>
            <a:ext cx="35511" cy="642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9D3B934-746E-4664-9B84-B5954BAC1A6E}"/>
              </a:ext>
            </a:extLst>
          </p:cNvPr>
          <p:cNvCxnSpPr/>
          <p:nvPr/>
        </p:nvCxnSpPr>
        <p:spPr>
          <a:xfrm>
            <a:off x="2450237" y="1518081"/>
            <a:ext cx="0" cy="301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81AF60-B00D-4F71-937A-03327F45863C}"/>
              </a:ext>
            </a:extLst>
          </p:cNvPr>
          <p:cNvCxnSpPr/>
          <p:nvPr/>
        </p:nvCxnSpPr>
        <p:spPr>
          <a:xfrm>
            <a:off x="2459115" y="1846555"/>
            <a:ext cx="37552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76667F-52F9-4434-AE93-A28287E34FF7}"/>
              </a:ext>
            </a:extLst>
          </p:cNvPr>
          <p:cNvCxnSpPr/>
          <p:nvPr/>
        </p:nvCxnSpPr>
        <p:spPr>
          <a:xfrm flipV="1">
            <a:off x="6214369" y="1518081"/>
            <a:ext cx="0" cy="30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C051410F-7E85-41D8-9792-4F0331CCC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192037"/>
              </p:ext>
            </p:extLst>
          </p:nvPr>
        </p:nvGraphicFramePr>
        <p:xfrm>
          <a:off x="567601" y="5277760"/>
          <a:ext cx="5256358" cy="34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Worksheet" r:id="rId5" imgW="2918425" imgH="190469" progId="Excel.Sheet.12">
                  <p:embed/>
                </p:oleObj>
              </mc:Choice>
              <mc:Fallback>
                <p:oleObj name="Worksheet" r:id="rId5" imgW="2918425" imgH="190469" progId="Excel.Sheet.12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C051410F-7E85-41D8-9792-4F0331CCCE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7601" y="5277760"/>
                        <a:ext cx="5256358" cy="343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B747E8AE-3D5A-41C7-8155-F20CEE11D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6388" y="3332162"/>
          <a:ext cx="2553808" cy="34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Worksheet" r:id="rId7" imgW="1417533" imgH="190469" progId="Excel.Sheet.12">
                  <p:embed/>
                </p:oleObj>
              </mc:Choice>
              <mc:Fallback>
                <p:oleObj name="Worksheet" r:id="rId7" imgW="1417533" imgH="190469" progId="Excel.Sheet.12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B747E8AE-3D5A-41C7-8155-F20CEE11DC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6388" y="3332162"/>
                        <a:ext cx="2553808" cy="343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A0D230-A5E6-4408-9276-7A8784BC6658}"/>
              </a:ext>
            </a:extLst>
          </p:cNvPr>
          <p:cNvCxnSpPr/>
          <p:nvPr/>
        </p:nvCxnSpPr>
        <p:spPr>
          <a:xfrm flipV="1">
            <a:off x="1376039" y="3124940"/>
            <a:ext cx="0" cy="2345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D1BD96-5A7D-4E4C-9D78-1D9ACC4A2E97}"/>
              </a:ext>
            </a:extLst>
          </p:cNvPr>
          <p:cNvCxnSpPr>
            <a:cxnSpLocks/>
          </p:cNvCxnSpPr>
          <p:nvPr/>
        </p:nvCxnSpPr>
        <p:spPr>
          <a:xfrm>
            <a:off x="1367161" y="3098307"/>
            <a:ext cx="2095130" cy="2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B9DE4F-9ECD-4CFD-BDE6-895A676CBBD3}"/>
              </a:ext>
            </a:extLst>
          </p:cNvPr>
          <p:cNvCxnSpPr/>
          <p:nvPr/>
        </p:nvCxnSpPr>
        <p:spPr>
          <a:xfrm>
            <a:off x="2681056" y="3124940"/>
            <a:ext cx="0" cy="234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FA0237-5985-43C6-A36C-5181C860EBA3}"/>
              </a:ext>
            </a:extLst>
          </p:cNvPr>
          <p:cNvCxnSpPr/>
          <p:nvPr/>
        </p:nvCxnSpPr>
        <p:spPr>
          <a:xfrm flipV="1">
            <a:off x="5823959" y="3124940"/>
            <a:ext cx="0" cy="20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C19B10-82C6-4F38-894C-703E0688136A}"/>
              </a:ext>
            </a:extLst>
          </p:cNvPr>
          <p:cNvCxnSpPr/>
          <p:nvPr/>
        </p:nvCxnSpPr>
        <p:spPr>
          <a:xfrm>
            <a:off x="5823959" y="3098307"/>
            <a:ext cx="14024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FBABCA1-BBBB-4FA6-A550-AEEC7AE3EB82}"/>
              </a:ext>
            </a:extLst>
          </p:cNvPr>
          <p:cNvCxnSpPr/>
          <p:nvPr/>
        </p:nvCxnSpPr>
        <p:spPr>
          <a:xfrm>
            <a:off x="7244179" y="3124940"/>
            <a:ext cx="0" cy="20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D1586B-E602-42C9-8752-382CCA2AB6E3}"/>
              </a:ext>
            </a:extLst>
          </p:cNvPr>
          <p:cNvCxnSpPr/>
          <p:nvPr/>
        </p:nvCxnSpPr>
        <p:spPr>
          <a:xfrm flipV="1">
            <a:off x="898124" y="4955205"/>
            <a:ext cx="0" cy="3137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35DEFA-50C5-49FA-8246-E63FC2CBF81E}"/>
              </a:ext>
            </a:extLst>
          </p:cNvPr>
          <p:cNvCxnSpPr/>
          <p:nvPr/>
        </p:nvCxnSpPr>
        <p:spPr>
          <a:xfrm>
            <a:off x="915879" y="4946327"/>
            <a:ext cx="2157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6754406-8AA8-418E-94AB-D5CEF6BF19AF}"/>
              </a:ext>
            </a:extLst>
          </p:cNvPr>
          <p:cNvCxnSpPr/>
          <p:nvPr/>
        </p:nvCxnSpPr>
        <p:spPr>
          <a:xfrm>
            <a:off x="3064275" y="4955205"/>
            <a:ext cx="0" cy="3137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B536315-198B-4848-996D-E4EC306AEA77}"/>
              </a:ext>
            </a:extLst>
          </p:cNvPr>
          <p:cNvCxnSpPr/>
          <p:nvPr/>
        </p:nvCxnSpPr>
        <p:spPr>
          <a:xfrm>
            <a:off x="2061099" y="4946327"/>
            <a:ext cx="0" cy="3226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D78A452-7261-40ED-81B2-B79D7C14B435}"/>
              </a:ext>
            </a:extLst>
          </p:cNvPr>
          <p:cNvCxnSpPr>
            <a:cxnSpLocks/>
          </p:cNvCxnSpPr>
          <p:nvPr/>
        </p:nvCxnSpPr>
        <p:spPr>
          <a:xfrm>
            <a:off x="2061099" y="4608976"/>
            <a:ext cx="33252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25FB9-64DF-4EF4-9239-81266F324A67}"/>
              </a:ext>
            </a:extLst>
          </p:cNvPr>
          <p:cNvCxnSpPr/>
          <p:nvPr/>
        </p:nvCxnSpPr>
        <p:spPr>
          <a:xfrm>
            <a:off x="5361234" y="4608976"/>
            <a:ext cx="0" cy="659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3FDDFF-5F6C-4D9B-9DAC-D55B288F8CCB}"/>
              </a:ext>
            </a:extLst>
          </p:cNvPr>
          <p:cNvCxnSpPr/>
          <p:nvPr/>
        </p:nvCxnSpPr>
        <p:spPr>
          <a:xfrm>
            <a:off x="4253883" y="4608976"/>
            <a:ext cx="0" cy="659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8A4EC0-43B1-4ECB-8C97-EEB3B84A7525}"/>
              </a:ext>
            </a:extLst>
          </p:cNvPr>
          <p:cNvCxnSpPr/>
          <p:nvPr/>
        </p:nvCxnSpPr>
        <p:spPr>
          <a:xfrm flipV="1">
            <a:off x="2061099" y="4635609"/>
            <a:ext cx="0" cy="3195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9E42689-381D-4DE6-8D00-9AEA39EED71A}"/>
              </a:ext>
            </a:extLst>
          </p:cNvPr>
          <p:cNvSpPr txBox="1"/>
          <p:nvPr/>
        </p:nvSpPr>
        <p:spPr>
          <a:xfrm>
            <a:off x="3844031" y="1518081"/>
            <a:ext cx="105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E3E3F6-7024-4550-9E90-B5EB1693F3FC}"/>
              </a:ext>
            </a:extLst>
          </p:cNvPr>
          <p:cNvSpPr txBox="1"/>
          <p:nvPr/>
        </p:nvSpPr>
        <p:spPr>
          <a:xfrm>
            <a:off x="4472870" y="2145562"/>
            <a:ext cx="105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697ED7-9015-4787-ABEB-7B926AF9D8AC}"/>
              </a:ext>
            </a:extLst>
          </p:cNvPr>
          <p:cNvSpPr txBox="1"/>
          <p:nvPr/>
        </p:nvSpPr>
        <p:spPr>
          <a:xfrm>
            <a:off x="771412" y="3844031"/>
            <a:ext cx="321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MEDICINE</a:t>
            </a:r>
            <a:endParaRPr lang="en-AU" u="sn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69A525-9458-4AB6-A7DC-3F5661F8411A}"/>
              </a:ext>
            </a:extLst>
          </p:cNvPr>
          <p:cNvSpPr txBox="1"/>
          <p:nvPr/>
        </p:nvSpPr>
        <p:spPr>
          <a:xfrm>
            <a:off x="5459766" y="3675339"/>
            <a:ext cx="330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PATIENT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C0E170-7583-488B-B44B-9AFBCD9B3EE5}"/>
              </a:ext>
            </a:extLst>
          </p:cNvPr>
          <p:cNvSpPr txBox="1"/>
          <p:nvPr/>
        </p:nvSpPr>
        <p:spPr>
          <a:xfrm>
            <a:off x="771412" y="5620939"/>
            <a:ext cx="37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PRESCRIPTION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314F1FA-D0E8-4D68-AAC5-F4AF21275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41433"/>
              </p:ext>
            </p:extLst>
          </p:nvPr>
        </p:nvGraphicFramePr>
        <p:xfrm>
          <a:off x="1006257" y="3385729"/>
          <a:ext cx="2979816" cy="343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Worksheet" r:id="rId9" imgW="1653575" imgH="190469" progId="Excel.Sheet.12">
                  <p:embed/>
                </p:oleObj>
              </mc:Choice>
              <mc:Fallback>
                <p:oleObj name="Worksheet" r:id="rId9" imgW="1653575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6257" y="3385729"/>
                        <a:ext cx="2979816" cy="343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2C3BBFE-D1B3-4626-A55F-D7870445B504}"/>
              </a:ext>
            </a:extLst>
          </p:cNvPr>
          <p:cNvCxnSpPr/>
          <p:nvPr/>
        </p:nvCxnSpPr>
        <p:spPr>
          <a:xfrm>
            <a:off x="3462291" y="3124940"/>
            <a:ext cx="0" cy="234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ABF956-E09E-4F5D-A32D-BFA1E9426949}"/>
              </a:ext>
            </a:extLst>
          </p:cNvPr>
          <p:cNvSpPr txBox="1"/>
          <p:nvPr/>
        </p:nvSpPr>
        <p:spPr>
          <a:xfrm>
            <a:off x="6613864" y="4955205"/>
            <a:ext cx="404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We add a surrogate key, </a:t>
            </a:r>
            <a:r>
              <a:rPr lang="en-AU" dirty="0" err="1">
                <a:solidFill>
                  <a:srgbClr val="00B050"/>
                </a:solidFill>
              </a:rPr>
              <a:t>MedID</a:t>
            </a:r>
            <a:r>
              <a:rPr lang="en-AU" dirty="0">
                <a:solidFill>
                  <a:srgbClr val="00B050"/>
                </a:solidFill>
              </a:rPr>
              <a:t>, to MEDICINE as textual PKs are usually not a good choice. This also becomes a PK/FK in PRESCRIPTION</a:t>
            </a:r>
          </a:p>
        </p:txBody>
      </p:sp>
    </p:spTree>
    <p:extLst>
      <p:ext uri="{BB962C8B-B14F-4D97-AF65-F5344CB8AC3E}">
        <p14:creationId xmlns:p14="http://schemas.microsoft.com/office/powerpoint/2010/main" val="399281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11110</TotalTime>
  <Words>380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Excel Worksheet</vt:lpstr>
      <vt:lpstr>CP5804 Week 3</vt:lpstr>
      <vt:lpstr>Lab 2 review</vt:lpstr>
      <vt:lpstr>PowerPoint Presentation</vt:lpstr>
      <vt:lpstr>PowerPoint Presentation</vt:lpstr>
      <vt:lpstr>Normalisation</vt:lpstr>
      <vt:lpstr>Normalisation</vt:lpstr>
      <vt:lpstr>Normalisation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Andersen</dc:creator>
  <cp:lastModifiedBy>Andersen, Trevor</cp:lastModifiedBy>
  <cp:revision>33</cp:revision>
  <dcterms:created xsi:type="dcterms:W3CDTF">2018-11-10T01:50:44Z</dcterms:created>
  <dcterms:modified xsi:type="dcterms:W3CDTF">2020-03-26T13:03:02Z</dcterms:modified>
</cp:coreProperties>
</file>