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3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5ED8-EF4B-4760-90B3-2E0B5E194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2F1B-B1AA-4D82-A588-E5F7D0C0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3D1A-168A-4B90-8EEC-7C141F4B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9BE1-ECD3-4B55-9A3E-C4910C94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C6A5-9D6D-410C-A6CA-F700CFB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3B6A-E301-4FA3-8C34-C4FED02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2222F-8A9A-4F04-8AC4-D5A0B306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7948-F225-41B8-89E2-608DFF60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B56E-8C45-4654-AC32-CD46BE4B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46EE-CB88-407D-83A5-AA3BDD8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7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DB1BD-F921-43C0-8EE5-613321B7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96FB8-7B63-4004-9BEC-76D914D1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DB17-5F0E-40C5-8F55-178AB33D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1052-49AB-4311-AC49-B22E0205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7C96-D47A-4A8E-8327-4714242C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3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901-A157-4783-AD13-198FE73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1387-67B6-4E1E-99B3-C9ADA3AE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F1FF-6CD5-4CC8-A075-10F89C7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92CA-0E12-4BF4-9D76-8895228F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9166-0963-4DDC-9B83-F502D9B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7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DD86-28CD-44B9-B450-1B461AB1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F94D-BBF8-432F-ADC9-079EDBD0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328-75FC-4AD5-B88A-679D7BCB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1407-15DA-4B4C-ABFD-7C9C499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C431-3719-4189-B900-7F1DCD8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8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070D-08AF-4CB4-A047-97CFF9B4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EE9F-4BEF-4B84-BF84-69514B23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B1B1-B85D-4AEE-88F4-E92CFF7F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81A1-4DA5-4A4C-80E2-31B300F7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9C16-D098-4AA2-B0B3-3252458B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582B-CB51-485C-9B5E-DBE595FD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5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D79A-80B5-4786-9BF5-9C3149E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7BC6-7539-4B8D-87A9-04495C95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910C0-64BF-4EE2-B514-0867B7FBA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D7FF0-49F1-45BE-8AC5-0C91F0458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8CE6-B5FB-4597-A96E-4BA205DF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AA48-6472-4798-A58F-E86A02A9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237DB-C852-4EE8-B32A-22D4838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DC11B-F69F-4C10-B29B-1F983C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3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41D0-5933-4162-BA44-839CE08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D95A8-A93E-4167-86F0-1FE7AE6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87EAF-70B8-4F03-9037-20AB5071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BB90D-FECA-4111-B270-E13D36B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4550C-AFE3-4CA6-A096-EBA3E43E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2FDCB-354C-4D07-A061-6857D750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C3A1-201E-417E-8F0A-C782338D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57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71F-23EE-469D-B699-12456D9D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A191-CCE8-4706-A444-8DA2B385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0B133-5992-445C-8DB3-7CE7C43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91E1-70EE-4CE8-8BF4-1153D99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E841-477D-4C0A-A022-3FBCCA8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A906-CD92-45DD-A537-60516A0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ED6F-6A3E-49A3-9EA7-DEC1B893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4478C-EFB2-485B-831D-575CDFAA6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BE80B-EB6E-4D2C-B7C9-265B27C1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8B71-EB7B-4ED3-AD84-C73EAAA3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6C70E-0889-4BBA-9887-2823139E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DB8C-6A2E-4CA5-9FC4-229A5C7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2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49F5-01B0-4A22-BBE0-3A9C1E63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2A96-5726-4E3A-98D8-0F623EF7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9B40-10BD-46D3-9285-23CFDE11A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82FF-651E-41A7-95B7-A8BDE4F959AC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85F4-D5C5-4BB1-9890-17419BFB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82A6-6A80-4331-8197-33F2221F5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FA1-6D06-4407-9268-D19B49A6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CP5804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C56D-97F8-494E-8047-60510DEA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Assessment 2: Normalisation</a:t>
            </a:r>
          </a:p>
          <a:p>
            <a:pPr lvl="1"/>
            <a:r>
              <a:rPr lang="en-AU" dirty="0"/>
              <a:t>DUE Sunday 5 April 11:59PM AEST</a:t>
            </a:r>
          </a:p>
          <a:p>
            <a:r>
              <a:rPr lang="en-AU" dirty="0"/>
              <a:t>Assessment 4C: Week 4 Lab – importing data into MySQL</a:t>
            </a:r>
          </a:p>
          <a:p>
            <a:pPr lvl="1"/>
            <a:r>
              <a:rPr lang="en-AU" dirty="0"/>
              <a:t>DUE Sunday 5 April 11:59PM AEST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20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827E-142E-4760-A71E-75B6BA45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E2FBA-38A0-40C4-AF3F-A8F90C20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7" y="1560223"/>
            <a:ext cx="7200900" cy="48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3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685-9823-4766-AAEE-7A62535C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 and Right Outer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CC1-B12A-41F8-8162-C0A64E1B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7" y="1690688"/>
            <a:ext cx="9347200" cy="47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3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AD87-217A-416D-BDDB-83FBBD08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Full outer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ED5DA-D28F-4868-A4C8-A0D414C5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99" y="1690688"/>
            <a:ext cx="9551802" cy="37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D00F-3CB0-4DFA-A27F-ADDDBBD3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Definition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BF16C-6AEB-4BB5-B93C-C34E1D48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80677"/>
              </p:ext>
            </p:extLst>
          </p:nvPr>
        </p:nvGraphicFramePr>
        <p:xfrm>
          <a:off x="3001108" y="1330160"/>
          <a:ext cx="5509312" cy="5419185"/>
        </p:xfrm>
        <a:graphic>
          <a:graphicData uri="http://schemas.openxmlformats.org/drawingml/2006/table">
            <a:tbl>
              <a:tblPr/>
              <a:tblGrid>
                <a:gridCol w="2754656">
                  <a:extLst>
                    <a:ext uri="{9D8B030D-6E8A-4147-A177-3AD203B41FA5}">
                      <a16:colId xmlns:a16="http://schemas.microsoft.com/office/drawing/2014/main" val="1285913917"/>
                    </a:ext>
                  </a:extLst>
                </a:gridCol>
                <a:gridCol w="2754656">
                  <a:extLst>
                    <a:ext uri="{9D8B030D-6E8A-4147-A177-3AD203B41FA5}">
                      <a16:colId xmlns:a16="http://schemas.microsoft.com/office/drawing/2014/main" val="3886742187"/>
                    </a:ext>
                  </a:extLst>
                </a:gridCol>
              </a:tblGrid>
              <a:tr h="243833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>
                          <a:effectLst/>
                        </a:rPr>
                        <a:t>COMMAND OR OPTION</a:t>
                      </a:r>
                    </a:p>
                  </a:txBody>
                  <a:tcPr marL="30113" marR="30113" marT="30113" marB="301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1">
                          <a:effectLst/>
                        </a:rPr>
                        <a:t>DESCRIPTION</a:t>
                      </a:r>
                    </a:p>
                  </a:txBody>
                  <a:tcPr marL="30113" marR="30113" marT="30113" marB="301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63173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CREATE SCHEMA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Creates a database schema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51092"/>
                  </a:ext>
                </a:extLst>
              </a:tr>
              <a:tr h="413268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CREATE TABLE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Creates a new table in the user's database schema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82920"/>
                  </a:ext>
                </a:extLst>
              </a:tr>
              <a:tr h="413268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NOT NULL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 dirty="0">
                          <a:effectLst/>
                        </a:rPr>
                        <a:t>Ensures that ac </a:t>
                      </a:r>
                      <a:r>
                        <a:rPr lang="en-GB" sz="900" dirty="0" err="1">
                          <a:effectLst/>
                        </a:rPr>
                        <a:t>olumn</a:t>
                      </a:r>
                      <a:r>
                        <a:rPr lang="en-GB" sz="900" dirty="0">
                          <a:effectLst/>
                        </a:rPr>
                        <a:t> will not have null values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94300"/>
                  </a:ext>
                </a:extLst>
              </a:tr>
              <a:tr h="413268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UNIQUE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Ensures that a column will not have duplicate values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85456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PRIMARY KEY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Defines a primary key for a table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46854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FOREIGN KEY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Defines a foreign key for a table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77061"/>
                  </a:ext>
                </a:extLst>
              </a:tr>
              <a:tr h="413268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DEFAULT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Defines a default value for a column (when no value is given)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4984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CHECK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Validates data in an attribute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19633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CREATE INDEX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Creates an inde for a table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04740"/>
                  </a:ext>
                </a:extLst>
              </a:tr>
              <a:tr h="58270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CREATE VIEW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 dirty="0">
                          <a:effectLst/>
                        </a:rPr>
                        <a:t>Creates a dynamic subset of rows and columns from one or more tables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(see Chapter 8, Advanced SQL)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73323"/>
                  </a:ext>
                </a:extLst>
              </a:tr>
              <a:tr h="582703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ALTER TABLE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Modifies a table's definition (adds, modifies, or deletes attributes or constraints)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17385"/>
                  </a:ext>
                </a:extLst>
              </a:tr>
              <a:tr h="40621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CREATE TABLE AS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Creates a new table based on a query in the user's database schema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39509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DROP TABLE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Permanently deletes a table (and its data)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19659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DROP INDEX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Permanently deletes an index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573068"/>
                  </a:ext>
                </a:extLst>
              </a:tr>
              <a:tr h="243833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DROP VIEW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Permanently deletes a view</a:t>
                      </a:r>
                    </a:p>
                  </a:txBody>
                  <a:tcPr marL="30113" marR="30113" marT="30113" marB="3011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7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3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A028-40D3-45C3-B555-55197749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Manipulation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61BC79-3582-4ECF-878C-1E1C875E8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57324"/>
              </p:ext>
            </p:extLst>
          </p:nvPr>
        </p:nvGraphicFramePr>
        <p:xfrm>
          <a:off x="3065525" y="1825626"/>
          <a:ext cx="6060950" cy="4064192"/>
        </p:xfrm>
        <a:graphic>
          <a:graphicData uri="http://schemas.openxmlformats.org/drawingml/2006/table">
            <a:tbl>
              <a:tblPr/>
              <a:tblGrid>
                <a:gridCol w="3030475">
                  <a:extLst>
                    <a:ext uri="{9D8B030D-6E8A-4147-A177-3AD203B41FA5}">
                      <a16:colId xmlns:a16="http://schemas.microsoft.com/office/drawing/2014/main" val="3473493725"/>
                    </a:ext>
                  </a:extLst>
                </a:gridCol>
                <a:gridCol w="3030475">
                  <a:extLst>
                    <a:ext uri="{9D8B030D-6E8A-4147-A177-3AD203B41FA5}">
                      <a16:colId xmlns:a16="http://schemas.microsoft.com/office/drawing/2014/main" val="214935589"/>
                    </a:ext>
                  </a:extLst>
                </a:gridCol>
              </a:tblGrid>
              <a:tr h="287144">
                <a:tc>
                  <a:txBody>
                    <a:bodyPr/>
                    <a:lstStyle/>
                    <a:p>
                      <a:pPr fontAlgn="t"/>
                      <a:r>
                        <a:rPr lang="en-AU" sz="1300">
                          <a:effectLst/>
                        </a:rPr>
                        <a:t>INSERT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Inserts row(s) into a table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12768"/>
                  </a:ext>
                </a:extLst>
              </a:tr>
              <a:tr h="485936">
                <a:tc>
                  <a:txBody>
                    <a:bodyPr/>
                    <a:lstStyle/>
                    <a:p>
                      <a:pPr fontAlgn="t"/>
                      <a:r>
                        <a:rPr lang="en-AU" sz="1300">
                          <a:effectLst/>
                        </a:rPr>
                        <a:t>SELECT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Selects attributes from rows in one or more tables or views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49230"/>
                  </a:ext>
                </a:extLst>
              </a:tr>
              <a:tr h="485936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WHERE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 dirty="0">
                          <a:effectLst/>
                        </a:rPr>
                        <a:t>Restricts the selection of rows based on a conditional expression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539"/>
                  </a:ext>
                </a:extLst>
              </a:tr>
              <a:tr h="485936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GROUP BY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Groups the selected rows based on one or more attributes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28958"/>
                  </a:ext>
                </a:extLst>
              </a:tr>
              <a:tr h="485936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HAVING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Restricts the selection of grouped rows based on a condition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48663"/>
                  </a:ext>
                </a:extLst>
              </a:tr>
              <a:tr h="485936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ORDER BY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Orders the selected rows based on one or more attributes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63374"/>
                  </a:ext>
                </a:extLst>
              </a:tr>
              <a:tr h="485936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UPDATE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Modifies an attribute's values in one or more table's rows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17097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DELETE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>
                          <a:effectLst/>
                        </a:rPr>
                        <a:t>Deletes one or more rows from a table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6940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COMMIT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300" dirty="0">
                          <a:effectLst/>
                        </a:rPr>
                        <a:t>Permanently saves data changes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14340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fontAlgn="t"/>
                      <a:r>
                        <a:rPr lang="en-AU" sz="1300">
                          <a:effectLst/>
                        </a:rPr>
                        <a:t>ROLLBACK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300" dirty="0">
                          <a:effectLst/>
                        </a:rPr>
                        <a:t>Restores data to its original values</a:t>
                      </a:r>
                    </a:p>
                  </a:txBody>
                  <a:tcPr marL="44176" marR="44176" marT="44176" marB="441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7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A028-40D3-45C3-B555-55197749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Manipulation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CA00C2-F122-4C49-BDBA-7BCCC6AAD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4174"/>
              </p:ext>
            </p:extLst>
          </p:nvPr>
        </p:nvGraphicFramePr>
        <p:xfrm>
          <a:off x="3107093" y="289169"/>
          <a:ext cx="7373338" cy="6361838"/>
        </p:xfrm>
        <a:graphic>
          <a:graphicData uri="http://schemas.openxmlformats.org/drawingml/2006/table">
            <a:tbl>
              <a:tblPr/>
              <a:tblGrid>
                <a:gridCol w="3686669">
                  <a:extLst>
                    <a:ext uri="{9D8B030D-6E8A-4147-A177-3AD203B41FA5}">
                      <a16:colId xmlns:a16="http://schemas.microsoft.com/office/drawing/2014/main" val="2473297944"/>
                    </a:ext>
                  </a:extLst>
                </a:gridCol>
                <a:gridCol w="3686669">
                  <a:extLst>
                    <a:ext uri="{9D8B030D-6E8A-4147-A177-3AD203B41FA5}">
                      <a16:colId xmlns:a16="http://schemas.microsoft.com/office/drawing/2014/main" val="438448395"/>
                    </a:ext>
                  </a:extLst>
                </a:gridCol>
              </a:tblGrid>
              <a:tr h="252486">
                <a:tc gridSpan="2">
                  <a:txBody>
                    <a:bodyPr/>
                    <a:lstStyle/>
                    <a:p>
                      <a:pPr fontAlgn="t"/>
                      <a:r>
                        <a:rPr lang="en-AU" sz="900" b="1">
                          <a:effectLst/>
                        </a:rPr>
                        <a:t>Comparison operators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19813"/>
                  </a:ext>
                </a:extLst>
              </a:tr>
              <a:tr h="273506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=,&lt;,&gt;,&lt;=,&gt;=,&lt;&gt;,!=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Used in conditional expressions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9523"/>
                  </a:ext>
                </a:extLst>
              </a:tr>
              <a:tr h="273506">
                <a:tc gridSpan="2">
                  <a:txBody>
                    <a:bodyPr/>
                    <a:lstStyle/>
                    <a:p>
                      <a:pPr fontAlgn="t"/>
                      <a:r>
                        <a:rPr lang="en-AU" sz="900" b="1">
                          <a:effectLst/>
                        </a:rPr>
                        <a:t>Logical operators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62116"/>
                  </a:ext>
                </a:extLst>
              </a:tr>
              <a:tr h="273506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AND/OR/NOT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Used in conditional expressions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83510"/>
                  </a:ext>
                </a:extLst>
              </a:tr>
              <a:tr h="273506">
                <a:tc gridSpan="2">
                  <a:txBody>
                    <a:bodyPr/>
                    <a:lstStyle/>
                    <a:p>
                      <a:pPr fontAlgn="t"/>
                      <a:r>
                        <a:rPr lang="en-AU" sz="900" b="1">
                          <a:effectLst/>
                        </a:rPr>
                        <a:t>Special operators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0721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BETWEEN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Checks whether an attribute value is within a range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59591"/>
                  </a:ext>
                </a:extLst>
              </a:tr>
              <a:tr h="273506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IS NULL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Checks whether an attribute value is null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3136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LIKE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Checks whether an attribute value matches a given string pattern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2677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IN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 dirty="0">
                          <a:effectLst/>
                        </a:rPr>
                        <a:t>Checks whether an attribute value matches any value within a value list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518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EXISTS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Checks whether a subquery returns any rows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02142"/>
                  </a:ext>
                </a:extLst>
              </a:tr>
              <a:tr h="273506"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DISTINCT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900">
                          <a:effectLst/>
                        </a:rPr>
                        <a:t>Limits values to unique values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33617"/>
                  </a:ext>
                </a:extLst>
              </a:tr>
              <a:tr h="273506">
                <a:tc gridSpan="2">
                  <a:txBody>
                    <a:bodyPr/>
                    <a:lstStyle/>
                    <a:p>
                      <a:pPr fontAlgn="t"/>
                      <a:r>
                        <a:rPr lang="en-AU" sz="900" b="1">
                          <a:effectLst/>
                        </a:rPr>
                        <a:t>Aggregate functions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33193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COUNT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Returns the number of rows with non-null values for a given column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63726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MIN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Returns the minimum attribute value found in a given column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42625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MAX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Returns the maximum attribute value found in a given column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7178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SUM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>
                          <a:effectLst/>
                        </a:rPr>
                        <a:t>Returns the sum of all values for a given column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5418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fontAlgn="t"/>
                      <a:r>
                        <a:rPr lang="en-AU" sz="900" dirty="0">
                          <a:effectLst/>
                        </a:rPr>
                        <a:t>AVG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900" dirty="0">
                          <a:effectLst/>
                        </a:rPr>
                        <a:t>Returns the average values for a given column</a:t>
                      </a:r>
                    </a:p>
                  </a:txBody>
                  <a:tcPr marL="28817" marR="28817" marT="28817" marB="2881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6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3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7197-96FE-410A-AB4C-2B39B134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27"/>
            <a:ext cx="10515600" cy="1325563"/>
          </a:xfrm>
        </p:spPr>
        <p:txBody>
          <a:bodyPr/>
          <a:lstStyle/>
          <a:p>
            <a:r>
              <a:rPr lang="en-AU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D911-CABE-4CDE-934B-CF68B73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507244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Mathematical operations on relations (sets of tuples)</a:t>
            </a:r>
          </a:p>
          <a:p>
            <a:r>
              <a:rPr lang="en-AU" dirty="0"/>
              <a:t>Theoretical foundation for SQL, but not exactly the same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Projection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Product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Division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Intersection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46313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760B-3F63-4DC8-B1AD-C58D12DF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&amp;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4661-0758-4EFB-8DD6-4745FFD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Selection on a relation yields a subset of the rows of the relation according to some condition</a:t>
            </a:r>
          </a:p>
          <a:p>
            <a:r>
              <a:rPr lang="en-AU" dirty="0"/>
              <a:t>Projection on a relation yields a subset formed by taking only specific columns</a:t>
            </a:r>
          </a:p>
          <a:p>
            <a:endParaRPr lang="en-AU" dirty="0"/>
          </a:p>
          <a:p>
            <a:r>
              <a:rPr lang="en-AU" dirty="0"/>
              <a:t>SQL provides a SELECT statement that performs both</a:t>
            </a:r>
            <a:br>
              <a:rPr lang="en-AU" dirty="0"/>
            </a:br>
            <a:r>
              <a:rPr lang="en-AU" dirty="0"/>
              <a:t>	</a:t>
            </a:r>
            <a:r>
              <a:rPr lang="en-AU" dirty="0">
                <a:latin typeface="Miriam Fixed" panose="020B0604020202020204" pitchFamily="49" charset="-79"/>
                <a:ea typeface="Roboto Mono Thin" pitchFamily="2" charset="0"/>
                <a:cs typeface="Miriam Fixed" panose="020B0604020202020204" pitchFamily="49" charset="-79"/>
              </a:rPr>
              <a:t>SELECT &lt;columns&gt;</a:t>
            </a:r>
            <a:br>
              <a:rPr lang="en-AU" dirty="0">
                <a:latin typeface="Miriam Fixed" panose="020B0604020202020204" pitchFamily="49" charset="-79"/>
                <a:ea typeface="Roboto Mono Thin" pitchFamily="2" charset="0"/>
                <a:cs typeface="Miriam Fixed" panose="020B0604020202020204" pitchFamily="49" charset="-79"/>
              </a:rPr>
            </a:br>
            <a:r>
              <a:rPr lang="en-AU" dirty="0">
                <a:latin typeface="Miriam Fixed" panose="020B0604020202020204" pitchFamily="49" charset="-79"/>
                <a:ea typeface="Roboto Mono Thin" pitchFamily="2" charset="0"/>
                <a:cs typeface="Miriam Fixed" panose="020B0604020202020204" pitchFamily="49" charset="-79"/>
              </a:rPr>
              <a:t>	FROM &lt;table&gt;</a:t>
            </a:r>
            <a:br>
              <a:rPr lang="en-AU" dirty="0">
                <a:latin typeface="Miriam Fixed" panose="020B0604020202020204" pitchFamily="49" charset="-79"/>
                <a:ea typeface="Roboto Mono Thin" pitchFamily="2" charset="0"/>
                <a:cs typeface="Miriam Fixed" panose="020B0604020202020204" pitchFamily="49" charset="-79"/>
              </a:rPr>
            </a:br>
            <a:r>
              <a:rPr lang="en-AU" dirty="0">
                <a:latin typeface="Miriam Fixed" panose="020B0604020202020204" pitchFamily="49" charset="-79"/>
                <a:ea typeface="Roboto Mono Thin" pitchFamily="2" charset="0"/>
                <a:cs typeface="Miriam Fixed" panose="020B0604020202020204" pitchFamily="49" charset="-79"/>
              </a:rPr>
              <a:t>	WHERE &lt;condition&gt;</a:t>
            </a:r>
            <a:endParaRPr lang="en-AU" dirty="0">
              <a:latin typeface="Miriam Fixed" panose="020B0604020202020204" pitchFamily="49" charset="-79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984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A03E-A61F-49A9-B9CF-BE4AF3DB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Union, Intersection, and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87A61-3E39-40EB-8E10-07484F55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90688"/>
            <a:ext cx="11619123" cy="40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A03E-A61F-49A9-B9CF-BE4AF3DB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Union, Intersection, and Difference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9784C-2BFE-4752-88C0-09E37794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91" y="1196975"/>
            <a:ext cx="6781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18F8-3205-410A-BFF7-FBE9C964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Cartesian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4C202-8864-4725-890A-8D38A4D2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690688"/>
            <a:ext cx="7048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B214-49FD-46C5-A77B-4328C600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37C33-4A1E-41B9-88FC-219FAB41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98" y="1172296"/>
            <a:ext cx="5342803" cy="52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1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937-535A-4D94-B545-CDB28A63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D08D-E635-4792-98FF-F7D94872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new relations join tuples from two relations together</a:t>
            </a:r>
          </a:p>
          <a:p>
            <a:r>
              <a:rPr lang="en-AU" dirty="0"/>
              <a:t>Logically the same as a select from the Cartesian product of two relations</a:t>
            </a:r>
          </a:p>
          <a:p>
            <a:r>
              <a:rPr lang="en-AU" dirty="0"/>
              <a:t>Theta-join can use any condition to join relations</a:t>
            </a:r>
          </a:p>
          <a:p>
            <a:r>
              <a:rPr lang="en-AU" dirty="0" err="1"/>
              <a:t>Equi</a:t>
            </a:r>
            <a:r>
              <a:rPr lang="en-AU" dirty="0"/>
              <a:t>-join joins where two attributes are equal</a:t>
            </a:r>
          </a:p>
          <a:p>
            <a:r>
              <a:rPr lang="en-AU" dirty="0"/>
              <a:t>Natural join joins relations where there are equal values in common attributes and projects to remove duplicate columns</a:t>
            </a:r>
          </a:p>
          <a:p>
            <a:r>
              <a:rPr lang="en-AU" dirty="0"/>
              <a:t>Outer joins keep unmatched tuples</a:t>
            </a:r>
          </a:p>
        </p:txBody>
      </p:sp>
    </p:spTree>
    <p:extLst>
      <p:ext uri="{BB962C8B-B14F-4D97-AF65-F5344CB8AC3E}">
        <p14:creationId xmlns:p14="http://schemas.microsoft.com/office/powerpoint/2010/main" val="369322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39A-8A99-41E9-9D34-8A6AF983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Equi</a:t>
            </a:r>
            <a:r>
              <a:rPr lang="en-AU" dirty="0"/>
              <a:t>-join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8809C-47C4-4AD5-A829-C9B16BB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9" y="1504805"/>
            <a:ext cx="7182427" cy="48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7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13718</TotalTime>
  <Words>616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Miriam Fixed</vt:lpstr>
      <vt:lpstr>Office Theme</vt:lpstr>
      <vt:lpstr>CP5804 Week 4</vt:lpstr>
      <vt:lpstr>Relational algebra</vt:lpstr>
      <vt:lpstr>Selection &amp; Projection</vt:lpstr>
      <vt:lpstr>Union, Intersection, and Difference</vt:lpstr>
      <vt:lpstr>Union, Intersection, and Difference</vt:lpstr>
      <vt:lpstr>Cartesian Product</vt:lpstr>
      <vt:lpstr>Division</vt:lpstr>
      <vt:lpstr>Joins</vt:lpstr>
      <vt:lpstr>Equi-join</vt:lpstr>
      <vt:lpstr>Natural Join</vt:lpstr>
      <vt:lpstr>Left and Right Outer Joins</vt:lpstr>
      <vt:lpstr>Full outer join</vt:lpstr>
      <vt:lpstr>SQL Data Definition </vt:lpstr>
      <vt:lpstr>SQL Data Manipulation</vt:lpstr>
      <vt:lpstr>SQL Data 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Andersen</dc:creator>
  <cp:lastModifiedBy>Andersen, Trevor</cp:lastModifiedBy>
  <cp:revision>32</cp:revision>
  <dcterms:created xsi:type="dcterms:W3CDTF">2018-11-10T01:50:44Z</dcterms:created>
  <dcterms:modified xsi:type="dcterms:W3CDTF">2020-04-02T09:56:13Z</dcterms:modified>
</cp:coreProperties>
</file>