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5ED8-EF4B-4760-90B3-2E0B5E194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2F1B-B1AA-4D82-A588-E5F7D0C0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3D1A-168A-4B90-8EEC-7C141F4B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9BE1-ECD3-4B55-9A3E-C4910C94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C6A5-9D6D-410C-A6CA-F700CFB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3B6A-E301-4FA3-8C34-C4FED02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2222F-8A9A-4F04-8AC4-D5A0B306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7948-F225-41B8-89E2-608DFF60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B56E-8C45-4654-AC32-CD46BE4B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46EE-CB88-407D-83A5-AA3BDD8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7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DB1BD-F921-43C0-8EE5-613321B7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96FB8-7B63-4004-9BEC-76D914D1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DB17-5F0E-40C5-8F55-178AB33D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1052-49AB-4311-AC49-B22E0205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7C96-D47A-4A8E-8327-4714242C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3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901-A157-4783-AD13-198FE73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1387-67B6-4E1E-99B3-C9ADA3AE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F1FF-6CD5-4CC8-A075-10F89C7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92CA-0E12-4BF4-9D76-8895228F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9166-0963-4DDC-9B83-F502D9B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7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DD86-28CD-44B9-B450-1B461AB1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F94D-BBF8-432F-ADC9-079EDBD0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328-75FC-4AD5-B88A-679D7BCB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1407-15DA-4B4C-ABFD-7C9C499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C431-3719-4189-B900-7F1DCD8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8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070D-08AF-4CB4-A047-97CFF9B4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EE9F-4BEF-4B84-BF84-69514B23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B1B1-B85D-4AEE-88F4-E92CFF7F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81A1-4DA5-4A4C-80E2-31B300F7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9C16-D098-4AA2-B0B3-3252458B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582B-CB51-485C-9B5E-DBE595FD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5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D79A-80B5-4786-9BF5-9C3149E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7BC6-7539-4B8D-87A9-04495C95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910C0-64BF-4EE2-B514-0867B7FBA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D7FF0-49F1-45BE-8AC5-0C91F0458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8CE6-B5FB-4597-A96E-4BA205DF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AA48-6472-4798-A58F-E86A02A9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237DB-C852-4EE8-B32A-22D4838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DC11B-F69F-4C10-B29B-1F983C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3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41D0-5933-4162-BA44-839CE08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D95A8-A93E-4167-86F0-1FE7AE6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87EAF-70B8-4F03-9037-20AB5071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BB90D-FECA-4111-B270-E13D36B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4550C-AFE3-4CA6-A096-EBA3E43E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2FDCB-354C-4D07-A061-6857D750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C3A1-201E-417E-8F0A-C782338D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57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71F-23EE-469D-B699-12456D9D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A191-CCE8-4706-A444-8DA2B385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0B133-5992-445C-8DB3-7CE7C43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91E1-70EE-4CE8-8BF4-1153D99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E841-477D-4C0A-A022-3FBCCA8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A906-CD92-45DD-A537-60516A0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ED6F-6A3E-49A3-9EA7-DEC1B893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4478C-EFB2-485B-831D-575CDFAA6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BE80B-EB6E-4D2C-B7C9-265B27C1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8B71-EB7B-4ED3-AD84-C73EAAA3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6C70E-0889-4BBA-9887-2823139E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DB8C-6A2E-4CA5-9FC4-229A5C7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2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49F5-01B0-4A22-BBE0-3A9C1E63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2A96-5726-4E3A-98D8-0F623EF7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9B40-10BD-46D3-9285-23CFDE11A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82FF-651E-41A7-95B7-A8BDE4F959A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85F4-D5C5-4BB1-9890-17419BFB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82A6-6A80-4331-8197-33F2221F5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FA1-6D06-4407-9268-D19B49A6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CP5804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C56D-97F8-494E-8047-60510DEA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Assessment 4A: Week 2 lab</a:t>
            </a:r>
          </a:p>
          <a:p>
            <a:pPr lvl="1"/>
            <a:r>
              <a:rPr lang="en-AU" dirty="0"/>
              <a:t>Due tomorrow – 21 July 2019 11:59PM AEST</a:t>
            </a:r>
          </a:p>
          <a:p>
            <a:r>
              <a:rPr lang="en-AU" dirty="0"/>
              <a:t>Assessment 1: Conceptual Database Modelling</a:t>
            </a:r>
          </a:p>
          <a:p>
            <a:pPr lvl="1"/>
            <a:r>
              <a:rPr lang="en-AU" dirty="0"/>
              <a:t>Due end of week 5 – 11 August 2019 11:59PM</a:t>
            </a:r>
          </a:p>
          <a:p>
            <a:r>
              <a:rPr lang="en-AU" dirty="0"/>
              <a:t>Assessment 2: Normalisation (15%)</a:t>
            </a:r>
          </a:p>
          <a:p>
            <a:pPr lvl="1"/>
            <a:r>
              <a:rPr lang="en-AU" dirty="0"/>
              <a:t>Due end of week 4 – 4 August 2019 11:59PM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20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D429-FF13-434D-8691-D0EEAD5E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Composite 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EE6-4FC9-4C0D-9F88-88BABED9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Composite primary keys are useful:</a:t>
            </a:r>
            <a:endParaRPr lang="en-GB" dirty="0"/>
          </a:p>
          <a:p>
            <a:r>
              <a:rPr lang="en-GB" dirty="0"/>
              <a:t>For composite entities:</a:t>
            </a:r>
          </a:p>
          <a:p>
            <a:pPr lvl="1"/>
            <a:r>
              <a:rPr lang="en-GB" dirty="0"/>
              <a:t>Each primary key combination is allowed only once in M:N relationship</a:t>
            </a:r>
          </a:p>
          <a:p>
            <a:pPr lvl="1"/>
            <a:r>
              <a:rPr lang="en-GB" dirty="0"/>
              <a:t>Automatically provides benefit of ensuring that there cannot be duplicate values.</a:t>
            </a:r>
          </a:p>
          <a:p>
            <a:r>
              <a:rPr lang="en-GB" dirty="0"/>
              <a:t>For weak entities:</a:t>
            </a:r>
          </a:p>
          <a:p>
            <a:pPr lvl="1"/>
            <a:r>
              <a:rPr lang="en-GB" dirty="0"/>
              <a:t>A weak entity has strong identifying relationship with parent entity</a:t>
            </a:r>
          </a:p>
          <a:p>
            <a:pPr lvl="1"/>
            <a:r>
              <a:rPr lang="en-GB" dirty="0"/>
              <a:t>Normally used to represent:</a:t>
            </a:r>
          </a:p>
          <a:p>
            <a:pPr lvl="2"/>
            <a:r>
              <a:rPr lang="en-GB" dirty="0"/>
              <a:t>A real-world object that is existent dependent on another real-world object</a:t>
            </a:r>
          </a:p>
          <a:p>
            <a:pPr lvl="2"/>
            <a:r>
              <a:rPr lang="en-GB" dirty="0"/>
              <a:t>A real-world object that is represented in data model as two separate entities in strong identifying relationship.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36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FB2-2052-4A41-A735-6C624CFC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Surrogate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2776-68DA-4EDA-83C9-3F07B5BE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key used to simplify the identification of entity instances</a:t>
            </a:r>
          </a:p>
          <a:p>
            <a:r>
              <a:rPr lang="en-GB" dirty="0"/>
              <a:t>Especially helpful when there is:</a:t>
            </a:r>
          </a:p>
          <a:p>
            <a:pPr lvl="1"/>
            <a:r>
              <a:rPr lang="en-GB" dirty="0"/>
              <a:t>No natural key</a:t>
            </a:r>
          </a:p>
          <a:p>
            <a:pPr lvl="1"/>
            <a:r>
              <a:rPr lang="en-GB" dirty="0"/>
              <a:t>Selected candidate key has embedded semantic contents</a:t>
            </a:r>
          </a:p>
          <a:p>
            <a:pPr lvl="1"/>
            <a:r>
              <a:rPr lang="en-GB" dirty="0"/>
              <a:t>Selected candidate key is too long or cumbersome.</a:t>
            </a:r>
          </a:p>
          <a:p>
            <a:r>
              <a:rPr lang="en-GB" dirty="0"/>
              <a:t>If you use surrogate key, ensure that candidate key of entity in question performs properly through use of “unique index” and “not null” constraints.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2713-C8A3-443D-B51E-2868C5DB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FCE1-3FE7-4C4F-BABA-2C35F74C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veterinary practice would like you to design a database to manage their records. </a:t>
            </a:r>
          </a:p>
          <a:p>
            <a:pPr marL="0" indent="0">
              <a:buNone/>
            </a:pPr>
            <a:r>
              <a:rPr lang="en-GB" dirty="0"/>
              <a:t>The practice performs various types of procedures. Each animal that is brought in for a procedure is owned by a customer. Each procedure is managed by a veterinarian. Each animal is a member of a species. Some veterinarians specialise in the care of one or two species. Sometimes animals will need to stay overnight in a lodgement location at the practice.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83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000FD3-3B56-4F39-9AEC-DDD2BA58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2875"/>
            <a:ext cx="87153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86BF51-3FE4-4D7E-8681-DDC5F51D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42925"/>
            <a:ext cx="86868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15F0-43CD-4B73-A4F0-2B5D15BC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0BF-61D3-488C-ADA4-82E647EF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two-dimensional structure with rows and columns</a:t>
            </a:r>
          </a:p>
          <a:p>
            <a:r>
              <a:rPr lang="en-GB" dirty="0"/>
              <a:t>rows (tuples) represent single entity</a:t>
            </a:r>
          </a:p>
          <a:p>
            <a:r>
              <a:rPr lang="en-GB" dirty="0"/>
              <a:t>columns represent attributes</a:t>
            </a:r>
          </a:p>
          <a:p>
            <a:r>
              <a:rPr lang="en-GB" dirty="0"/>
              <a:t>row/column intersection represents single value</a:t>
            </a:r>
          </a:p>
          <a:p>
            <a:r>
              <a:rPr lang="en-GB" dirty="0"/>
              <a:t>tables must have an attribute (or attributes) called "key" to uniquely identify each row</a:t>
            </a:r>
          </a:p>
          <a:p>
            <a:r>
              <a:rPr lang="en-GB" dirty="0"/>
              <a:t>structural independent</a:t>
            </a:r>
          </a:p>
          <a:p>
            <a:pPr lvl="1"/>
            <a:r>
              <a:rPr lang="en-GB" dirty="0"/>
              <a:t>how data are physically stored is of no concern to the user/designer</a:t>
            </a:r>
          </a:p>
          <a:p>
            <a:r>
              <a:rPr lang="en-GB" dirty="0"/>
              <a:t>values of the same column have same data format (e.g. numeric, character/text, date, logical)</a:t>
            </a:r>
          </a:p>
          <a:p>
            <a:r>
              <a:rPr lang="en-GB" dirty="0"/>
              <a:t>each column has a possible range of values called attribute domain</a:t>
            </a:r>
          </a:p>
          <a:p>
            <a:r>
              <a:rPr lang="en-GB" dirty="0"/>
              <a:t>order of the rows and columns is not important to the DBMS.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50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4247-3BF6-4DB3-BB56-E71A6B34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F7A7-367D-472E-89E7-9B9BA36A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One or more attributes that determine other attributes</a:t>
            </a:r>
          </a:p>
          <a:p>
            <a:r>
              <a:rPr lang="en-GB" dirty="0"/>
              <a:t>Used to:</a:t>
            </a:r>
          </a:p>
          <a:p>
            <a:pPr lvl="1"/>
            <a:r>
              <a:rPr lang="en-GB" dirty="0"/>
              <a:t>ensure that each row in a table is uniquely identifiable</a:t>
            </a:r>
          </a:p>
          <a:p>
            <a:pPr lvl="1"/>
            <a:r>
              <a:rPr lang="en-GB" dirty="0"/>
              <a:t>establish relationships among tables and to ensure the integrity of the data</a:t>
            </a:r>
          </a:p>
          <a:p>
            <a:r>
              <a:rPr lang="en-GB" dirty="0"/>
              <a:t>The key’s role is based on a concept known as determination, which is used in the definition of functional dependence.</a:t>
            </a:r>
          </a:p>
          <a:p>
            <a:pPr lvl="1"/>
            <a:r>
              <a:rPr lang="en-GB" dirty="0"/>
              <a:t>A → B (A determines B. B is functionally dependent on A)‏</a:t>
            </a:r>
          </a:p>
          <a:p>
            <a:pPr lvl="1"/>
            <a:r>
              <a:rPr lang="en-GB" dirty="0"/>
              <a:t>‘A is eligible to be a primary key of one table’ means:</a:t>
            </a:r>
          </a:p>
          <a:p>
            <a:pPr lvl="2"/>
            <a:r>
              <a:rPr lang="en-GB" dirty="0"/>
              <a:t>Knowing the value of an attribute A makes it possible to determine the value of any other attribute in the table.</a:t>
            </a:r>
          </a:p>
          <a:p>
            <a:r>
              <a:rPr lang="en-GB" dirty="0"/>
              <a:t>Types of keys:</a:t>
            </a:r>
          </a:p>
          <a:p>
            <a:pPr lvl="1"/>
            <a:r>
              <a:rPr lang="en-GB" dirty="0" err="1"/>
              <a:t>Superkey</a:t>
            </a:r>
            <a:r>
              <a:rPr lang="en-GB" dirty="0"/>
              <a:t>: Attribute or combination of attributes that uniquely identifies any given row (not necessary to be minimal)</a:t>
            </a:r>
          </a:p>
          <a:p>
            <a:pPr lvl="1"/>
            <a:r>
              <a:rPr lang="en-GB" dirty="0"/>
              <a:t>Candidate key (eligible as a primary key): Minimal </a:t>
            </a:r>
            <a:r>
              <a:rPr lang="en-GB" dirty="0" err="1"/>
              <a:t>superkey</a:t>
            </a:r>
            <a:endParaRPr lang="en-GB" dirty="0"/>
          </a:p>
          <a:p>
            <a:pPr lvl="1"/>
            <a:r>
              <a:rPr lang="en-GB" dirty="0"/>
              <a:t>Primary key (PK): One of candidate keys selected (can’t contain null entries)</a:t>
            </a:r>
          </a:p>
          <a:p>
            <a:pPr lvl="2"/>
            <a:r>
              <a:rPr lang="en-GB" dirty="0"/>
              <a:t>Composite PK: key that is composed of more than one attribute</a:t>
            </a:r>
          </a:p>
          <a:p>
            <a:pPr lvl="2"/>
            <a:r>
              <a:rPr lang="en-GB" dirty="0"/>
              <a:t>Key attribute: attribute that is a part of a key</a:t>
            </a:r>
          </a:p>
          <a:p>
            <a:pPr lvl="1"/>
            <a:r>
              <a:rPr lang="en-GB" dirty="0"/>
              <a:t>Secondary key: Used only for data retrieval (may NOT be unique)‏</a:t>
            </a:r>
          </a:p>
          <a:p>
            <a:pPr lvl="1"/>
            <a:r>
              <a:rPr lang="en-GB" dirty="0"/>
              <a:t>Foreign key: Values must match primary key in another table.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97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8F34-3AD7-4E6C-8D8E-17DD217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8D3E-BCD8-4D7D-94D0-576B7ACE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No data entry</a:t>
            </a:r>
          </a:p>
          <a:p>
            <a:r>
              <a:rPr lang="en-GB" dirty="0"/>
              <a:t>Can represent</a:t>
            </a:r>
          </a:p>
          <a:p>
            <a:pPr lvl="1"/>
            <a:r>
              <a:rPr lang="en-GB" dirty="0"/>
              <a:t>An unknown attribute value</a:t>
            </a:r>
          </a:p>
          <a:p>
            <a:pPr lvl="1"/>
            <a:r>
              <a:rPr lang="en-GB" dirty="0"/>
              <a:t>A known, but missing, attribute value</a:t>
            </a:r>
          </a:p>
          <a:p>
            <a:pPr lvl="1"/>
            <a:r>
              <a:rPr lang="en-GB" dirty="0"/>
              <a:t>A "not applicable" condition</a:t>
            </a:r>
          </a:p>
          <a:p>
            <a:r>
              <a:rPr lang="en-GB" dirty="0"/>
              <a:t>Can create problems when functions such as COUNT, AVERAGE, and SUM are used</a:t>
            </a:r>
          </a:p>
          <a:p>
            <a:r>
              <a:rPr lang="en-GB" dirty="0"/>
              <a:t>Can create logical problems when relational tables are linked</a:t>
            </a:r>
          </a:p>
          <a:p>
            <a:r>
              <a:rPr lang="en-GB" dirty="0"/>
              <a:t>Not permitted in primary key</a:t>
            </a:r>
          </a:p>
          <a:p>
            <a:br>
              <a:rPr lang="en-GB" dirty="0"/>
            </a:br>
            <a:r>
              <a:rPr lang="en-GB" dirty="0"/>
              <a:t>It would be best if we can avoid using null values even in other attributes. There are some ways used by database designers to avoid nulls.</a:t>
            </a:r>
          </a:p>
          <a:p>
            <a:r>
              <a:rPr lang="en-GB" b="1" dirty="0"/>
              <a:t>Flags</a:t>
            </a:r>
            <a:r>
              <a:rPr lang="en-GB" dirty="0"/>
              <a:t>: Special codes (called ‘flags’ or ‘dummy variables’) used to indicate the absence of some value</a:t>
            </a:r>
          </a:p>
          <a:p>
            <a:r>
              <a:rPr lang="en-GB" dirty="0"/>
              <a:t>NOT NULL constraint - Placed on a column to ensure that every row in the table has a value for that column</a:t>
            </a:r>
          </a:p>
          <a:p>
            <a:r>
              <a:rPr lang="en-GB" dirty="0"/>
              <a:t>UNIQUE constraint - Restriction placed on a column to ensure that no duplicate values exist for that column.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69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2D64-74E3-411B-8C37-4A007C65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683D-C0A6-4B83-8BD2-A56629AC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Entity integrity</a:t>
            </a:r>
          </a:p>
          <a:p>
            <a:pPr lvl="1"/>
            <a:r>
              <a:rPr lang="en-GB" dirty="0"/>
              <a:t>All primary key entries are unique, and no part of a primary key may be null</a:t>
            </a:r>
          </a:p>
          <a:p>
            <a:r>
              <a:rPr lang="en-GB" dirty="0"/>
              <a:t>Referential integrity</a:t>
            </a:r>
          </a:p>
          <a:p>
            <a:pPr lvl="1"/>
            <a:r>
              <a:rPr lang="en-GB" dirty="0"/>
              <a:t>A foreign key may have either a null entry, as long as it is not a part of its table's primary key, or an entry that matches the primary key value in a table to which it is related; (every non-null foreign key value must reference an existing primary key value)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14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1959-564B-4AA4-9399-3C442F2A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593D7-6DED-4498-A7C7-D52E53C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1" y="2341197"/>
            <a:ext cx="11364601" cy="26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3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BF45-436E-469B-BFBB-35FB735C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Relationship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30A3-7D51-44FC-9D6E-1B72751B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Weak (non-identifying) relationships</a:t>
            </a:r>
          </a:p>
          <a:p>
            <a:pPr lvl="1"/>
            <a:r>
              <a:rPr lang="en-GB" dirty="0"/>
              <a:t>A relationship is ‘weak’ if the PK of the related entity does not contain the PK component of the other related entity - In an ERD, the weak relationship is presented using a dotted line.</a:t>
            </a:r>
          </a:p>
          <a:p>
            <a:pPr lvl="1"/>
            <a:r>
              <a:rPr lang="en-GB" dirty="0"/>
              <a:t>In an ERD, the weak relationship is presented using a dotted line.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E8D61-3586-41BC-B587-753864F6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2" y="209050"/>
            <a:ext cx="5615473" cy="1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BF45-436E-469B-BFBB-35FB735C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Relationship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30A3-7D51-44FC-9D6E-1B72751B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Strong (identifying) relationships</a:t>
            </a:r>
          </a:p>
          <a:p>
            <a:pPr lvl="1"/>
            <a:r>
              <a:rPr lang="en-GB" dirty="0"/>
              <a:t>A relationship is ‘strong’ when the PK of the related entity (called ‘child’ or ‘dependent’ entity) contains any PK component of the other entity (this entity is called as ‘parent entity’)</a:t>
            </a:r>
          </a:p>
          <a:p>
            <a:pPr lvl="1"/>
            <a:r>
              <a:rPr lang="en-GB" dirty="0"/>
              <a:t>A strong relationship is presented in an ERD using a solid line</a:t>
            </a:r>
          </a:p>
          <a:p>
            <a:pPr lvl="1"/>
            <a:r>
              <a:rPr lang="en-GB" dirty="0"/>
              <a:t>The dependent entity associated in the strong relationship is called as ‘weak entity’</a:t>
            </a:r>
          </a:p>
          <a:p>
            <a:pPr lvl="1"/>
            <a:r>
              <a:rPr lang="en-GB" dirty="0"/>
              <a:t>The weak (child) entity is said to be ‘existence-dependent’ on the other entity</a:t>
            </a:r>
          </a:p>
          <a:p>
            <a:pPr lvl="1"/>
            <a:r>
              <a:rPr lang="en-GB" dirty="0"/>
              <a:t>The order in which the tables are created and located is very important if this ‘existence dependency’ is the issue in a relationship. (e.g. The Class table cannot be fully completed before the Course table is created, because the PK of Class contains the PK of Course)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3C799-E97F-4359-85A4-9F337982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65" y="263503"/>
            <a:ext cx="5662668" cy="1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learn.jcu.edu.au/bbcswebdav/courses/19-CP5804-ONL-EXT-SP84/HTML/images/week2/w2_t5_101.png">
            <a:extLst>
              <a:ext uri="{FF2B5EF4-FFF2-40B4-BE49-F238E27FC236}">
                <a16:creationId xmlns:a16="http://schemas.microsoft.com/office/drawing/2014/main" id="{1993BF5A-39E2-4009-86CA-E44D82496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14E3C-F290-45B3-8169-AEC6B2D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3" y="523722"/>
            <a:ext cx="7954053" cy="58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10967</TotalTime>
  <Words>946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CP5804 Week 2</vt:lpstr>
      <vt:lpstr>Relational tables</vt:lpstr>
      <vt:lpstr>Keys</vt:lpstr>
      <vt:lpstr>Null values</vt:lpstr>
      <vt:lpstr>Integrity rules</vt:lpstr>
      <vt:lpstr>PowerPoint Presentation</vt:lpstr>
      <vt:lpstr>Relationship strength</vt:lpstr>
      <vt:lpstr>Relationship strength</vt:lpstr>
      <vt:lpstr>PowerPoint Presentation</vt:lpstr>
      <vt:lpstr>Composite primary keys</vt:lpstr>
      <vt:lpstr>Surrogate keys</vt:lpstr>
      <vt:lpstr>Example scenario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Andersen</dc:creator>
  <cp:lastModifiedBy>Trevor Andersen</cp:lastModifiedBy>
  <cp:revision>20</cp:revision>
  <dcterms:created xsi:type="dcterms:W3CDTF">2018-11-10T01:50:44Z</dcterms:created>
  <dcterms:modified xsi:type="dcterms:W3CDTF">2019-07-20T09:53:28Z</dcterms:modified>
</cp:coreProperties>
</file>