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36"/>
  </p:notesMasterIdLst>
  <p:sldIdLst>
    <p:sldId id="256" r:id="rId2"/>
    <p:sldId id="289" r:id="rId3"/>
    <p:sldId id="290" r:id="rId4"/>
    <p:sldId id="291" r:id="rId5"/>
    <p:sldId id="301" r:id="rId6"/>
    <p:sldId id="292" r:id="rId7"/>
    <p:sldId id="293" r:id="rId8"/>
    <p:sldId id="302" r:id="rId9"/>
    <p:sldId id="303" r:id="rId10"/>
    <p:sldId id="304" r:id="rId11"/>
    <p:sldId id="294" r:id="rId12"/>
    <p:sldId id="287" r:id="rId13"/>
    <p:sldId id="288" r:id="rId14"/>
    <p:sldId id="264" r:id="rId15"/>
    <p:sldId id="265" r:id="rId16"/>
    <p:sldId id="266" r:id="rId17"/>
    <p:sldId id="298" r:id="rId18"/>
    <p:sldId id="299" r:id="rId19"/>
    <p:sldId id="300" r:id="rId20"/>
    <p:sldId id="267" r:id="rId21"/>
    <p:sldId id="268" r:id="rId22"/>
    <p:sldId id="295" r:id="rId23"/>
    <p:sldId id="296" r:id="rId24"/>
    <p:sldId id="269" r:id="rId25"/>
    <p:sldId id="270" r:id="rId26"/>
    <p:sldId id="271" r:id="rId27"/>
    <p:sldId id="297" r:id="rId28"/>
    <p:sldId id="305" r:id="rId29"/>
    <p:sldId id="306" r:id="rId30"/>
    <p:sldId id="312" r:id="rId31"/>
    <p:sldId id="310" r:id="rId32"/>
    <p:sldId id="311" r:id="rId33"/>
    <p:sldId id="309" r:id="rId34"/>
    <p:sldId id="308"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19" autoAdjust="0"/>
  </p:normalViewPr>
  <p:slideViewPr>
    <p:cSldViewPr>
      <p:cViewPr>
        <p:scale>
          <a:sx n="60" d="100"/>
          <a:sy n="60" d="100"/>
        </p:scale>
        <p:origin x="1686" y="2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C18E44-7AB9-4814-AA6F-4D6753D73FED}" type="datetimeFigureOut">
              <a:rPr lang="en-US" smtClean="0"/>
              <a:pPr/>
              <a:t>10/3/2017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D984E7-FE27-46D2-A930-669C6CD065B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ehow.com/facts_7259977_associative-memory-computer-organizaton_.html"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Humans learn and recall information much more easily if it is associated with prior knowledge. Information that is related to other content is far easier for humans to recall. Associative memory in computers is based on this same principle.</a:t>
            </a:r>
            <a:br>
              <a:rPr lang="en-US" dirty="0"/>
            </a:br>
            <a:br>
              <a:rPr lang="en-US" dirty="0"/>
            </a:br>
            <a:r>
              <a:rPr lang="en-US" dirty="0"/>
              <a:t>Read more : </a:t>
            </a:r>
            <a:r>
              <a:rPr lang="en-US" dirty="0">
                <a:hlinkClick r:id="rId3"/>
              </a:rPr>
              <a:t>http://www.ehow.com/facts_7259977_associative-memory-computer-organizaton_.html</a:t>
            </a:r>
            <a:endParaRPr lang="en-US" dirty="0"/>
          </a:p>
          <a:p>
            <a:endParaRPr lang="en-US" dirty="0"/>
          </a:p>
        </p:txBody>
      </p:sp>
      <p:sp>
        <p:nvSpPr>
          <p:cNvPr id="4" name="Slide Number Placeholder 3"/>
          <p:cNvSpPr>
            <a:spLocks noGrp="1"/>
          </p:cNvSpPr>
          <p:nvPr>
            <p:ph type="sldNum" sz="quarter" idx="10"/>
          </p:nvPr>
        </p:nvSpPr>
        <p:spPr/>
        <p:txBody>
          <a:bodyPr/>
          <a:lstStyle/>
          <a:p>
            <a:fld id="{ECD984E7-FE27-46D2-A930-669C6CD065B0}" type="slidenum">
              <a:rPr lang="en-US" smtClean="0"/>
              <a:pPr/>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EEF7B3FC-9DDB-4471-B901-F85CBEB91505}"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07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11CE22-D410-4480-B01D-14342B7FDF5B}" type="slidenum">
              <a:rPr lang="en-US" smtClean="0"/>
              <a:pPr/>
              <a:t>‹#›</a:t>
            </a:fld>
            <a:endParaRPr lang="en-US"/>
          </a:p>
        </p:txBody>
      </p:sp>
    </p:spTree>
    <p:extLst>
      <p:ext uri="{BB962C8B-B14F-4D97-AF65-F5344CB8AC3E}">
        <p14:creationId xmlns:p14="http://schemas.microsoft.com/office/powerpoint/2010/main" val="1621027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1CE22-D410-4480-B01D-14342B7FDF5B}"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1522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1CE22-D410-4480-B01D-14342B7FDF5B}"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3546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1CE22-D410-4480-B01D-14342B7FDF5B}" type="slidenum">
              <a:rPr lang="en-US" smtClean="0"/>
              <a:pPr/>
              <a:t>‹#›</a:t>
            </a:fld>
            <a:endParaRPr lang="en-US"/>
          </a:p>
        </p:txBody>
      </p:sp>
    </p:spTree>
    <p:extLst>
      <p:ext uri="{BB962C8B-B14F-4D97-AF65-F5344CB8AC3E}">
        <p14:creationId xmlns:p14="http://schemas.microsoft.com/office/powerpoint/2010/main" val="457296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1CE22-D410-4480-B01D-14342B7FDF5B}"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6871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1CE22-D410-4480-B01D-14342B7FDF5B}"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0550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339FE-3156-427C-910D-A2EE4DCC48BE}"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0908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BA6B4-8315-41CF-BE2B-87C047DDB85E}"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1185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67E65-5052-429A-8FB1-7F6EA70A5FFB}" type="slidenum">
              <a:rPr lang="en-US" smtClean="0"/>
              <a:pPr/>
              <a:t>‹#›</a:t>
            </a:fld>
            <a:endParaRPr lang="en-US"/>
          </a:p>
        </p:txBody>
      </p:sp>
    </p:spTree>
    <p:extLst>
      <p:ext uri="{BB962C8B-B14F-4D97-AF65-F5344CB8AC3E}">
        <p14:creationId xmlns:p14="http://schemas.microsoft.com/office/powerpoint/2010/main" val="3001068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5132B-63A2-4EAD-9E76-FDBB05DC4A7A}"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8278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D461E-BF50-4722-97DC-29F8E5E8BFBC}" type="slidenum">
              <a:rPr lang="en-US" smtClean="0"/>
              <a:pPr/>
              <a:t>‹#›</a:t>
            </a:fld>
            <a:endParaRPr lang="en-US"/>
          </a:p>
        </p:txBody>
      </p:sp>
    </p:spTree>
    <p:extLst>
      <p:ext uri="{BB962C8B-B14F-4D97-AF65-F5344CB8AC3E}">
        <p14:creationId xmlns:p14="http://schemas.microsoft.com/office/powerpoint/2010/main" val="507088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27CA58-AC91-4514-B28B-5F96B3A07D55}"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7485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766137-E69B-4992-A40A-183EF0E1B8D0}"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313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C9B765-3CBD-4E3A-B4F8-7583366535A3}" type="slidenum">
              <a:rPr lang="en-US" smtClean="0"/>
              <a:pPr/>
              <a:t>‹#›</a:t>
            </a:fld>
            <a:endParaRPr lang="en-US"/>
          </a:p>
        </p:txBody>
      </p:sp>
    </p:spTree>
    <p:extLst>
      <p:ext uri="{BB962C8B-B14F-4D97-AF65-F5344CB8AC3E}">
        <p14:creationId xmlns:p14="http://schemas.microsoft.com/office/powerpoint/2010/main" val="395929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4A2021-ECC5-48F9-9E9B-9F9274923B04}"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2197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D4144F-5CEB-44B2-8996-E5E8C1FC5E9C}" type="slidenum">
              <a:rPr lang="en-US" smtClean="0"/>
              <a:pPr/>
              <a:t>‹#›</a:t>
            </a:fld>
            <a:endParaRPr lang="en-US"/>
          </a:p>
        </p:txBody>
      </p:sp>
    </p:spTree>
    <p:extLst>
      <p:ext uri="{BB962C8B-B14F-4D97-AF65-F5344CB8AC3E}">
        <p14:creationId xmlns:p14="http://schemas.microsoft.com/office/powerpoint/2010/main" val="1946306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11CE22-D410-4480-B01D-14342B7FDF5B}" type="slidenum">
              <a:rPr lang="en-US" smtClean="0"/>
              <a:pPr/>
              <a:t>‹#›</a:t>
            </a:fld>
            <a:endParaRPr lang="en-US"/>
          </a:p>
        </p:txBody>
      </p:sp>
    </p:spTree>
    <p:extLst>
      <p:ext uri="{BB962C8B-B14F-4D97-AF65-F5344CB8AC3E}">
        <p14:creationId xmlns:p14="http://schemas.microsoft.com/office/powerpoint/2010/main" val="341664945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2.bp.blogspot.com/-WOhJSwb_NxM/UM7i9zm7Y6I/AAAAAAAAAYA/LgLIkdk-gII/s1600/associativeblockdiagram.jp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ctrTitle"/>
          </p:nvPr>
        </p:nvSpPr>
        <p:spPr/>
        <p:txBody>
          <a:bodyPr/>
          <a:lstStyle/>
          <a:p>
            <a:r>
              <a:rPr lang="en-US" sz="4800" dirty="0"/>
              <a:t>High Speed memory: Memory Interleaving</a:t>
            </a:r>
          </a:p>
        </p:txBody>
      </p:sp>
      <p:sp>
        <p:nvSpPr>
          <p:cNvPr id="9318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1" y="1295400"/>
            <a:ext cx="7696200" cy="4800601"/>
          </a:xfrm>
        </p:spPr>
        <p:txBody>
          <a:bodyPr>
            <a:normAutofit/>
          </a:bodyPr>
          <a:lstStyle/>
          <a:p>
            <a:r>
              <a:rPr lang="en-US" sz="2800" dirty="0"/>
              <a:t>It is most helpful on high-end systems,</a:t>
            </a:r>
          </a:p>
          <a:p>
            <a:pPr>
              <a:buNone/>
            </a:pPr>
            <a:r>
              <a:rPr lang="en-US" sz="2800" dirty="0"/>
              <a:t>especially servers, that have to process a great deal of information quickly.</a:t>
            </a:r>
          </a:p>
          <a:p>
            <a:r>
              <a:rPr lang="en-US" sz="2800" dirty="0"/>
              <a:t>The </a:t>
            </a:r>
            <a:r>
              <a:rPr lang="en-US" sz="2800" u="sng" dirty="0"/>
              <a:t>Intel Orion chipset </a:t>
            </a:r>
            <a:r>
              <a:rPr lang="en-US" sz="2800" dirty="0"/>
              <a:t>is one that does support memory interleaving.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176866" y="1"/>
            <a:ext cx="6798734" cy="609600"/>
          </a:xfrm>
        </p:spPr>
        <p:txBody>
          <a:bodyPr>
            <a:normAutofit fontScale="90000"/>
          </a:bodyPr>
          <a:lstStyle/>
          <a:p>
            <a:r>
              <a:rPr lang="en-US" dirty="0"/>
              <a:t>Interleaved Memory Banks</a:t>
            </a:r>
          </a:p>
        </p:txBody>
      </p:sp>
      <p:sp>
        <p:nvSpPr>
          <p:cNvPr id="57347" name="Rectangle 3"/>
          <p:cNvSpPr>
            <a:spLocks noGrp="1" noChangeArrowheads="1"/>
          </p:cNvSpPr>
          <p:nvPr>
            <p:ph idx="1"/>
          </p:nvPr>
        </p:nvSpPr>
        <p:spPr>
          <a:xfrm>
            <a:off x="457200" y="685802"/>
            <a:ext cx="8686799" cy="6172200"/>
          </a:xfrm>
        </p:spPr>
        <p:txBody>
          <a:bodyPr/>
          <a:lstStyle/>
          <a:p>
            <a:r>
              <a:rPr lang="en-US" sz="2800" dirty="0"/>
              <a:t>Take advantage of </a:t>
            </a:r>
            <a:r>
              <a:rPr lang="en-US" sz="2800" u="sng" dirty="0"/>
              <a:t>potential parallelism </a:t>
            </a:r>
            <a:r>
              <a:rPr lang="en-US" sz="2800" dirty="0"/>
              <a:t>by interleaving memory</a:t>
            </a:r>
          </a:p>
          <a:p>
            <a:r>
              <a:rPr lang="en-US" sz="2800" u="sng" dirty="0"/>
              <a:t>Bus bandwidth is the same </a:t>
            </a:r>
            <a:r>
              <a:rPr lang="en-US" sz="2800" dirty="0"/>
              <a:t>but we make it work more often</a:t>
            </a:r>
          </a:p>
          <a:p>
            <a:r>
              <a:rPr lang="en-US" sz="2800" dirty="0"/>
              <a:t>4-way interleaved </a:t>
            </a:r>
            <a:r>
              <a:rPr lang="en-US" dirty="0"/>
              <a:t>memory</a:t>
            </a:r>
          </a:p>
        </p:txBody>
      </p:sp>
      <p:pic>
        <p:nvPicPr>
          <p:cNvPr id="57348" name="Picture 4"/>
          <p:cNvPicPr>
            <a:picLocks noChangeAspect="1" noChangeArrowheads="1"/>
          </p:cNvPicPr>
          <p:nvPr/>
        </p:nvPicPr>
        <p:blipFill>
          <a:blip r:embed="rId2" cstate="print"/>
          <a:srcRect/>
          <a:stretch>
            <a:fillRect/>
          </a:stretch>
        </p:blipFill>
        <p:spPr bwMode="auto">
          <a:xfrm>
            <a:off x="0" y="2901616"/>
            <a:ext cx="9144000" cy="2051384"/>
          </a:xfrm>
          <a:prstGeom prst="rect">
            <a:avLst/>
          </a:prstGeom>
          <a:noFill/>
          <a:ln w="9525">
            <a:noFill/>
            <a:miter lim="800000"/>
            <a:headEnd/>
            <a:tailEnd/>
          </a:ln>
          <a:effectLst/>
        </p:spPr>
      </p:pic>
      <p:sp>
        <p:nvSpPr>
          <p:cNvPr id="57349" name="Text Box 5"/>
          <p:cNvSpPr txBox="1">
            <a:spLocks noChangeArrowheads="1"/>
          </p:cNvSpPr>
          <p:nvPr/>
        </p:nvSpPr>
        <p:spPr bwMode="auto">
          <a:xfrm>
            <a:off x="457200" y="5213003"/>
            <a:ext cx="8229600" cy="1384995"/>
          </a:xfrm>
          <a:prstGeom prst="rect">
            <a:avLst/>
          </a:prstGeom>
          <a:noFill/>
          <a:ln w="9525">
            <a:noFill/>
            <a:miter lim="800000"/>
            <a:headEnd/>
            <a:tailEnd/>
          </a:ln>
          <a:effectLst/>
        </p:spPr>
        <p:txBody>
          <a:bodyPr wrap="square">
            <a:spAutoFit/>
          </a:bodyPr>
          <a:lstStyle/>
          <a:p>
            <a:r>
              <a:rPr lang="en-US" sz="2800" i="0" dirty="0"/>
              <a:t>Allow simultaneous access to data in different memory </a:t>
            </a:r>
            <a:r>
              <a:rPr lang="en-US" sz="2800" dirty="0"/>
              <a:t>banks then each deliver one word to bus interleaving</a:t>
            </a:r>
            <a:endParaRPr lang="en-US" sz="2800" i="0" dirty="0"/>
          </a:p>
          <a:p>
            <a:r>
              <a:rPr lang="en-US" sz="2800" i="0" dirty="0"/>
              <a:t>Good for sequential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152401"/>
            <a:ext cx="6798734" cy="685799"/>
          </a:xfrm>
        </p:spPr>
        <p:txBody>
          <a:bodyPr>
            <a:normAutofit fontScale="90000"/>
          </a:bodyPr>
          <a:lstStyle/>
          <a:p>
            <a:r>
              <a:rPr lang="en-US" dirty="0"/>
              <a:t>Interleaved memory</a:t>
            </a:r>
            <a:br>
              <a:rPr lang="en-US" dirty="0"/>
            </a:br>
            <a:endParaRPr lang="en-US" dirty="0"/>
          </a:p>
        </p:txBody>
      </p:sp>
      <p:sp>
        <p:nvSpPr>
          <p:cNvPr id="3" name="Content Placeholder 2"/>
          <p:cNvSpPr>
            <a:spLocks noGrp="1"/>
          </p:cNvSpPr>
          <p:nvPr>
            <p:ph idx="1"/>
          </p:nvPr>
        </p:nvSpPr>
        <p:spPr>
          <a:xfrm>
            <a:off x="609601" y="685800"/>
            <a:ext cx="7924800" cy="6172199"/>
          </a:xfrm>
        </p:spPr>
        <p:txBody>
          <a:bodyPr>
            <a:normAutofit/>
          </a:bodyPr>
          <a:lstStyle/>
          <a:p>
            <a:r>
              <a:rPr lang="en-US" sz="2800" b="1" dirty="0">
                <a:solidFill>
                  <a:schemeClr val="tx1"/>
                </a:solidFill>
                <a:latin typeface="Times New Roman" pitchFamily="18" charset="0"/>
                <a:cs typeface="Times New Roman" pitchFamily="18" charset="0"/>
              </a:rPr>
              <a:t>Interleaved memory</a:t>
            </a:r>
            <a:r>
              <a:rPr lang="en-US" sz="2800" dirty="0">
                <a:solidFill>
                  <a:schemeClr val="tx1"/>
                </a:solidFill>
                <a:latin typeface="Times New Roman" pitchFamily="18" charset="0"/>
                <a:cs typeface="Times New Roman" pitchFamily="18" charset="0"/>
              </a:rPr>
              <a:t> is a technique for compensating </a:t>
            </a:r>
            <a:r>
              <a:rPr lang="en-US" sz="2800" b="1" dirty="0">
                <a:solidFill>
                  <a:schemeClr val="tx1"/>
                </a:solidFill>
                <a:latin typeface="Times New Roman" pitchFamily="18" charset="0"/>
                <a:cs typeface="Times New Roman" pitchFamily="18" charset="0"/>
              </a:rPr>
              <a:t>the relatively low speed of DRAM. </a:t>
            </a:r>
          </a:p>
          <a:p>
            <a:r>
              <a:rPr lang="en-IN" sz="2800" dirty="0">
                <a:solidFill>
                  <a:schemeClr val="tx1"/>
                </a:solidFill>
              </a:rPr>
              <a:t>The CPU can access alternative sections immediately without waiting for memory to be cached. Multiple memory banks take turns supplying data. </a:t>
            </a:r>
          </a:p>
          <a:p>
            <a:r>
              <a:rPr lang="en-US" sz="2800" dirty="0">
                <a:solidFill>
                  <a:schemeClr val="tx1"/>
                </a:solidFill>
              </a:rPr>
              <a:t>An interleaved memory with "n" banks is said to be </a:t>
            </a:r>
            <a:r>
              <a:rPr lang="en-US" sz="2800" i="1" dirty="0">
                <a:solidFill>
                  <a:schemeClr val="tx1"/>
                </a:solidFill>
              </a:rPr>
              <a:t>n-way interleaved</a:t>
            </a:r>
            <a:r>
              <a:rPr lang="en-US" sz="2800" dirty="0">
                <a:solidFill>
                  <a:schemeClr val="tx1"/>
                </a:solidFill>
              </a:rPr>
              <a:t>. </a:t>
            </a:r>
          </a:p>
          <a:p>
            <a:r>
              <a:rPr lang="en-US" sz="2800" dirty="0">
                <a:solidFill>
                  <a:schemeClr val="tx1"/>
                </a:solidFill>
              </a:rPr>
              <a:t>If there are "n" banks, memory location "</a:t>
            </a:r>
            <a:r>
              <a:rPr lang="en-US" sz="2800" dirty="0" err="1">
                <a:solidFill>
                  <a:schemeClr val="tx1"/>
                </a:solidFill>
              </a:rPr>
              <a:t>i</a:t>
            </a:r>
            <a:r>
              <a:rPr lang="en-US" sz="2800" dirty="0">
                <a:solidFill>
                  <a:schemeClr val="tx1"/>
                </a:solidFill>
              </a:rPr>
              <a:t>" would reside in bank number</a:t>
            </a:r>
            <a:r>
              <a:rPr lang="en-US" sz="2800" u="sng" dirty="0">
                <a:solidFill>
                  <a:schemeClr val="tx1"/>
                </a:solidFill>
              </a:rPr>
              <a:t> </a:t>
            </a:r>
            <a:r>
              <a:rPr lang="en-US" sz="2800" b="1" i="1" u="sng" dirty="0" err="1">
                <a:solidFill>
                  <a:schemeClr val="tx1"/>
                </a:solidFill>
              </a:rPr>
              <a:t>i</a:t>
            </a:r>
            <a:r>
              <a:rPr lang="en-US" sz="2800" b="1" i="1" u="sng" dirty="0">
                <a:solidFill>
                  <a:schemeClr val="tx1"/>
                </a:solidFill>
              </a:rPr>
              <a:t> mod n</a:t>
            </a:r>
            <a:r>
              <a:rPr lang="en-US" sz="2800" u="sng" dirty="0">
                <a:solidFill>
                  <a:schemeClr val="tx1"/>
                </a:solidFill>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838199"/>
            <a:ext cx="7848600" cy="5257801"/>
          </a:xfrm>
        </p:spPr>
        <p:txBody>
          <a:bodyPr/>
          <a:lstStyle/>
          <a:p>
            <a:r>
              <a:rPr lang="en-US" sz="2800" dirty="0"/>
              <a:t>Main memory is composed of a collection of DRAM memory chips. A number of chips can be grouped together to form a memory bank. It is possible to organize the memory banks in a way is know as </a:t>
            </a:r>
            <a:r>
              <a:rPr lang="en-US" sz="2800" b="1" u="sng" dirty="0">
                <a:effectLst/>
              </a:rPr>
              <a:t>interleaved memory</a:t>
            </a:r>
            <a:r>
              <a:rPr lang="en-US" sz="2800" b="1" dirty="0">
                <a:effectLst/>
              </a:rPr>
              <a:t>.</a:t>
            </a:r>
          </a:p>
          <a:p>
            <a:endParaRPr lang="en-US" sz="2800" dirty="0"/>
          </a:p>
          <a:p>
            <a:r>
              <a:rPr lang="en-US" sz="2800" dirty="0"/>
              <a:t>Interleaved memory is one technique for </a:t>
            </a:r>
            <a:r>
              <a:rPr lang="en-US" sz="2800" u="sng" dirty="0"/>
              <a:t>compensating for the relatively slow speed of dynamic RAM (DRAM). </a:t>
            </a:r>
            <a:r>
              <a:rPr lang="en-US" sz="2800" dirty="0"/>
              <a:t>Other techniques include page-mode memory and memory caches.</a:t>
            </a:r>
            <a:br>
              <a:rPr lang="en-US" dirty="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172632" y="0"/>
            <a:ext cx="6798734" cy="1303867"/>
          </a:xfrm>
        </p:spPr>
        <p:txBody>
          <a:bodyPr/>
          <a:lstStyle/>
          <a:p>
            <a:r>
              <a:rPr lang="en-US" dirty="0"/>
              <a:t>Interleaving</a:t>
            </a:r>
          </a:p>
        </p:txBody>
      </p:sp>
      <p:sp>
        <p:nvSpPr>
          <p:cNvPr id="102403" name="Rectangle 3"/>
          <p:cNvSpPr>
            <a:spLocks noGrp="1" noChangeArrowheads="1"/>
          </p:cNvSpPr>
          <p:nvPr>
            <p:ph idx="1"/>
          </p:nvPr>
        </p:nvSpPr>
        <p:spPr>
          <a:xfrm>
            <a:off x="609600" y="1447801"/>
            <a:ext cx="8534399" cy="4648200"/>
          </a:xfrm>
        </p:spPr>
        <p:txBody>
          <a:bodyPr>
            <a:normAutofit/>
          </a:bodyPr>
          <a:lstStyle/>
          <a:p>
            <a:pPr marL="609600" indent="-609600"/>
            <a:r>
              <a:rPr lang="en-US" sz="2800" dirty="0"/>
              <a:t>Process used to divide the </a:t>
            </a:r>
            <a:r>
              <a:rPr lang="en-US" sz="2800" u="sng" dirty="0"/>
              <a:t>shared memory address space among the memory modules</a:t>
            </a:r>
          </a:p>
          <a:p>
            <a:pPr marL="609600" indent="-609600"/>
            <a:endParaRPr lang="en-US" sz="2800" dirty="0"/>
          </a:p>
          <a:p>
            <a:pPr marL="609600" indent="-609600"/>
            <a:r>
              <a:rPr lang="en-US" sz="2800" u="sng" dirty="0"/>
              <a:t>Two types of interleaving</a:t>
            </a:r>
          </a:p>
          <a:p>
            <a:pPr marL="990600" lvl="1" indent="-533400">
              <a:buFont typeface="Wingdings" pitchFamily="2" charset="2"/>
              <a:buAutoNum type="arabicPeriod"/>
            </a:pPr>
            <a:r>
              <a:rPr lang="en-US" sz="2800" dirty="0">
                <a:solidFill>
                  <a:schemeClr val="tx1"/>
                </a:solidFill>
              </a:rPr>
              <a:t>High-order</a:t>
            </a:r>
          </a:p>
          <a:p>
            <a:pPr marL="990600" lvl="1" indent="-533400">
              <a:buFont typeface="Wingdings" pitchFamily="2" charset="2"/>
              <a:buAutoNum type="arabicPeriod"/>
            </a:pPr>
            <a:r>
              <a:rPr lang="en-US" sz="2800" dirty="0">
                <a:solidFill>
                  <a:schemeClr val="tx1"/>
                </a:solidFill>
              </a:rPr>
              <a:t>Low-order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066800" y="16042"/>
            <a:ext cx="6798734" cy="1303867"/>
          </a:xfrm>
        </p:spPr>
        <p:txBody>
          <a:bodyPr/>
          <a:lstStyle/>
          <a:p>
            <a:r>
              <a:rPr lang="en-US" dirty="0"/>
              <a:t>High-order Interleaving</a:t>
            </a:r>
          </a:p>
        </p:txBody>
      </p:sp>
      <p:sp>
        <p:nvSpPr>
          <p:cNvPr id="103427" name="Rectangle 3"/>
          <p:cNvSpPr>
            <a:spLocks noGrp="1" noChangeArrowheads="1"/>
          </p:cNvSpPr>
          <p:nvPr>
            <p:ph idx="1"/>
          </p:nvPr>
        </p:nvSpPr>
        <p:spPr>
          <a:xfrm>
            <a:off x="762001" y="1319909"/>
            <a:ext cx="7848600" cy="5309491"/>
          </a:xfrm>
        </p:spPr>
        <p:txBody>
          <a:bodyPr>
            <a:normAutofit/>
          </a:bodyPr>
          <a:lstStyle/>
          <a:p>
            <a:r>
              <a:rPr lang="en-US" sz="2800" dirty="0"/>
              <a:t>Shared address space is divided into contiguous blocks of equal size.</a:t>
            </a:r>
          </a:p>
          <a:p>
            <a:endParaRPr lang="en-US" sz="2800" dirty="0"/>
          </a:p>
          <a:p>
            <a:r>
              <a:rPr lang="en-US" sz="2800" u="sng" dirty="0"/>
              <a:t>Two high-order bits of an address determine the module</a:t>
            </a:r>
            <a:r>
              <a:rPr lang="en-US" sz="2800" dirty="0"/>
              <a:t> in which the location of the address resides.</a:t>
            </a:r>
          </a:p>
          <a:p>
            <a:pPr lvl="1"/>
            <a:r>
              <a:rPr lang="en-US" sz="2800" dirty="0"/>
              <a:t>Hence the name High-order Interleaving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7" name="Rectangle 9"/>
          <p:cNvSpPr>
            <a:spLocks noGrp="1" noChangeArrowheads="1"/>
          </p:cNvSpPr>
          <p:nvPr>
            <p:ph type="title"/>
          </p:nvPr>
        </p:nvSpPr>
        <p:spPr/>
        <p:txBody>
          <a:bodyPr>
            <a:normAutofit fontScale="90000"/>
          </a:bodyPr>
          <a:lstStyle/>
          <a:p>
            <a:r>
              <a:rPr lang="en-US" sz="4000"/>
              <a:t>Example of 64 Mb shared memory with four modules</a:t>
            </a:r>
          </a:p>
        </p:txBody>
      </p:sp>
      <p:pic>
        <p:nvPicPr>
          <p:cNvPr id="104459" name="Picture 11" descr="P1"/>
          <p:cNvPicPr>
            <a:picLocks noGrp="1" noChangeAspect="1" noChangeArrowheads="1"/>
          </p:cNvPicPr>
          <p:nvPr>
            <p:ph idx="1"/>
          </p:nvPr>
        </p:nvPicPr>
        <p:blipFill>
          <a:blip r:embed="rId2" cstate="print"/>
          <a:stretch>
            <a:fillRect/>
          </a:stretch>
        </p:blipFill>
        <p:spPr>
          <a:xfrm>
            <a:off x="381000" y="2514600"/>
            <a:ext cx="8305800" cy="3200399"/>
          </a:xfrm>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12775" y="228600"/>
            <a:ext cx="8153400" cy="990600"/>
          </a:xfrm>
        </p:spPr>
        <p:txBody>
          <a:bodyPr/>
          <a:lstStyle/>
          <a:p>
            <a:pPr eaLnBrk="1" hangingPunct="1"/>
            <a:r>
              <a:rPr lang="en-US" b="1" dirty="0"/>
              <a:t>High-Order</a:t>
            </a:r>
            <a:r>
              <a:rPr lang="en-US" b="1" i="1" dirty="0"/>
              <a:t> </a:t>
            </a:r>
            <a:r>
              <a:rPr lang="en-US" b="1" dirty="0"/>
              <a:t>Interleaving (HOI)</a:t>
            </a:r>
            <a:endParaRPr lang="en-MY" dirty="0"/>
          </a:p>
        </p:txBody>
      </p:sp>
      <p:graphicFrame>
        <p:nvGraphicFramePr>
          <p:cNvPr id="4" name="Content Placeholder 3"/>
          <p:cNvGraphicFramePr>
            <a:graphicFrameLocks noGrp="1"/>
          </p:cNvGraphicFramePr>
          <p:nvPr>
            <p:ph idx="1"/>
          </p:nvPr>
        </p:nvGraphicFramePr>
        <p:xfrm>
          <a:off x="1447800" y="2514600"/>
          <a:ext cx="6781800" cy="548640"/>
        </p:xfrm>
        <a:graphic>
          <a:graphicData uri="http://schemas.openxmlformats.org/drawingml/2006/table">
            <a:tbl>
              <a:tblPr/>
              <a:tblGrid>
                <a:gridCol w="3829179">
                  <a:extLst>
                    <a:ext uri="{9D8B030D-6E8A-4147-A177-3AD203B41FA5}">
                      <a16:colId xmlns:a16="http://schemas.microsoft.com/office/drawing/2014/main" val="20000"/>
                    </a:ext>
                  </a:extLst>
                </a:gridCol>
                <a:gridCol w="2952621">
                  <a:extLst>
                    <a:ext uri="{9D8B030D-6E8A-4147-A177-3AD203B41FA5}">
                      <a16:colId xmlns:a16="http://schemas.microsoft.com/office/drawing/2014/main" val="20001"/>
                    </a:ext>
                  </a:extLst>
                </a:gridCol>
              </a:tblGrid>
              <a:tr h="510540">
                <a:tc>
                  <a:txBody>
                    <a:bodyPr/>
                    <a:lstStyle/>
                    <a:p>
                      <a:pPr algn="ctr">
                        <a:spcAft>
                          <a:spcPts val="0"/>
                        </a:spcAft>
                      </a:pPr>
                      <a:r>
                        <a:rPr lang="en-US" sz="1800" dirty="0">
                          <a:latin typeface="Times New Roman"/>
                          <a:ea typeface="Times New Roman"/>
                        </a:rPr>
                        <a:t>bank/module address </a:t>
                      </a:r>
                    </a:p>
                    <a:p>
                      <a:pPr algn="ctr">
                        <a:spcAft>
                          <a:spcPts val="0"/>
                        </a:spcAft>
                      </a:pPr>
                      <a:r>
                        <a:rPr lang="en-US" sz="1800" i="1" dirty="0">
                          <a:latin typeface="Times New Roman"/>
                          <a:ea typeface="Times New Roman"/>
                        </a:rPr>
                        <a:t>m</a:t>
                      </a:r>
                      <a:r>
                        <a:rPr lang="en-US" sz="1800" dirty="0">
                          <a:latin typeface="Times New Roman"/>
                          <a:ea typeface="Times New Roman"/>
                        </a:rPr>
                        <a:t> bits</a:t>
                      </a:r>
                      <a:endParaRPr lang="en-MY"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dirty="0">
                          <a:latin typeface="Times New Roman"/>
                          <a:ea typeface="Times New Roman"/>
                        </a:rPr>
                        <a:t>word in the bank/module</a:t>
                      </a:r>
                    </a:p>
                    <a:p>
                      <a:pPr algn="ctr">
                        <a:spcAft>
                          <a:spcPts val="0"/>
                        </a:spcAft>
                      </a:pPr>
                      <a:r>
                        <a:rPr lang="en-US" sz="1800" dirty="0">
                          <a:latin typeface="Times New Roman"/>
                          <a:ea typeface="Times New Roman"/>
                        </a:rPr>
                        <a:t>(</a:t>
                      </a:r>
                      <a:r>
                        <a:rPr lang="en-US" sz="1800" i="1" dirty="0">
                          <a:latin typeface="Times New Roman"/>
                          <a:ea typeface="Times New Roman"/>
                        </a:rPr>
                        <a:t>n-m</a:t>
                      </a:r>
                      <a:r>
                        <a:rPr lang="en-US" sz="1800" dirty="0">
                          <a:latin typeface="Times New Roman"/>
                          <a:ea typeface="Times New Roman"/>
                        </a:rPr>
                        <a:t>) bits</a:t>
                      </a:r>
                      <a:endParaRPr lang="en-MY"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pSp>
        <p:nvGrpSpPr>
          <p:cNvPr id="2" name="Group 17"/>
          <p:cNvGrpSpPr>
            <a:grpSpLocks/>
          </p:cNvGrpSpPr>
          <p:nvPr/>
        </p:nvGrpSpPr>
        <p:grpSpPr bwMode="auto">
          <a:xfrm>
            <a:off x="612775" y="3625850"/>
            <a:ext cx="7997825" cy="2241550"/>
            <a:chOff x="1524000" y="3429000"/>
            <a:chExt cx="6172200" cy="2241551"/>
          </a:xfrm>
        </p:grpSpPr>
        <p:grpSp>
          <p:nvGrpSpPr>
            <p:cNvPr id="3" name="Group 7"/>
            <p:cNvGrpSpPr>
              <a:grpSpLocks/>
            </p:cNvGrpSpPr>
            <p:nvPr/>
          </p:nvGrpSpPr>
          <p:grpSpPr bwMode="auto">
            <a:xfrm>
              <a:off x="1524000" y="3429000"/>
              <a:ext cx="1066800" cy="2241550"/>
              <a:chOff x="6934200" y="2743200"/>
              <a:chExt cx="1066800" cy="2242304"/>
            </a:xfrm>
          </p:grpSpPr>
          <p:sp>
            <p:nvSpPr>
              <p:cNvPr id="36889" name="Text Box 9"/>
              <p:cNvSpPr txBox="1">
                <a:spLocks noChangeArrowheads="1"/>
              </p:cNvSpPr>
              <p:nvPr/>
            </p:nvSpPr>
            <p:spPr bwMode="auto">
              <a:xfrm>
                <a:off x="6934200" y="2743200"/>
                <a:ext cx="1066800" cy="369332"/>
              </a:xfrm>
              <a:prstGeom prst="rect">
                <a:avLst/>
              </a:prstGeom>
              <a:noFill/>
              <a:ln w="9525">
                <a:noFill/>
                <a:miter lim="800000"/>
                <a:headEnd/>
                <a:tailEnd/>
              </a:ln>
            </p:spPr>
            <p:txBody>
              <a:bodyPr>
                <a:spAutoFit/>
              </a:bodyPr>
              <a:lstStyle/>
              <a:p>
                <a:pPr>
                  <a:spcBef>
                    <a:spcPct val="50000"/>
                  </a:spcBef>
                </a:pPr>
                <a:r>
                  <a:rPr lang="en-US">
                    <a:latin typeface="Tw Cen MT" pitchFamily="34" charset="0"/>
                  </a:rPr>
                  <a:t>Module 0</a:t>
                </a:r>
              </a:p>
            </p:txBody>
          </p:sp>
          <p:sp>
            <p:nvSpPr>
              <p:cNvPr id="36890" name="Text Box 10"/>
              <p:cNvSpPr txBox="1">
                <a:spLocks noChangeArrowheads="1"/>
              </p:cNvSpPr>
              <p:nvPr/>
            </p:nvSpPr>
            <p:spPr bwMode="auto">
              <a:xfrm>
                <a:off x="7162800" y="3200400"/>
                <a:ext cx="661988" cy="1785104"/>
              </a:xfrm>
              <a:prstGeom prst="rect">
                <a:avLst/>
              </a:prstGeom>
              <a:noFill/>
              <a:ln w="9525">
                <a:solidFill>
                  <a:schemeClr val="tx1"/>
                </a:solidFill>
                <a:miter lim="800000"/>
                <a:headEnd/>
                <a:tailEnd/>
              </a:ln>
            </p:spPr>
            <p:txBody>
              <a:bodyPr anchor="ctr" anchorCtr="1">
                <a:spAutoFit/>
              </a:bodyPr>
              <a:lstStyle/>
              <a:p>
                <a:pPr>
                  <a:spcBef>
                    <a:spcPct val="50000"/>
                  </a:spcBef>
                </a:pPr>
                <a:r>
                  <a:rPr lang="en-US" sz="2000">
                    <a:latin typeface="Tw Cen MT" pitchFamily="34" charset="0"/>
                  </a:rPr>
                  <a:t>0</a:t>
                </a:r>
              </a:p>
              <a:p>
                <a:pPr>
                  <a:spcBef>
                    <a:spcPct val="50000"/>
                  </a:spcBef>
                </a:pPr>
                <a:r>
                  <a:rPr lang="en-US" sz="2000">
                    <a:latin typeface="Tw Cen MT" pitchFamily="34" charset="0"/>
                  </a:rPr>
                  <a:t>1</a:t>
                </a:r>
              </a:p>
              <a:p>
                <a:pPr>
                  <a:spcBef>
                    <a:spcPct val="50000"/>
                  </a:spcBef>
                </a:pPr>
                <a:r>
                  <a:rPr lang="en-US" sz="2000">
                    <a:latin typeface="Tw Cen MT" pitchFamily="34" charset="0"/>
                  </a:rPr>
                  <a:t>2</a:t>
                </a:r>
              </a:p>
              <a:p>
                <a:pPr>
                  <a:spcBef>
                    <a:spcPct val="50000"/>
                  </a:spcBef>
                </a:pPr>
                <a:r>
                  <a:rPr lang="en-US" sz="2000">
                    <a:latin typeface="Tw Cen MT" pitchFamily="34" charset="0"/>
                  </a:rPr>
                  <a:t>3</a:t>
                </a:r>
              </a:p>
            </p:txBody>
          </p:sp>
        </p:grpSp>
        <p:grpSp>
          <p:nvGrpSpPr>
            <p:cNvPr id="5" name="Group 8"/>
            <p:cNvGrpSpPr>
              <a:grpSpLocks/>
            </p:cNvGrpSpPr>
            <p:nvPr/>
          </p:nvGrpSpPr>
          <p:grpSpPr bwMode="auto">
            <a:xfrm>
              <a:off x="3276600" y="3429000"/>
              <a:ext cx="1066800" cy="2241551"/>
              <a:chOff x="6934200" y="2743199"/>
              <a:chExt cx="1066800" cy="2242305"/>
            </a:xfrm>
          </p:grpSpPr>
          <p:sp>
            <p:nvSpPr>
              <p:cNvPr id="36887" name="Text Box 9"/>
              <p:cNvSpPr txBox="1">
                <a:spLocks noChangeArrowheads="1"/>
              </p:cNvSpPr>
              <p:nvPr/>
            </p:nvSpPr>
            <p:spPr bwMode="auto">
              <a:xfrm>
                <a:off x="6934200" y="2743199"/>
                <a:ext cx="1066800" cy="369332"/>
              </a:xfrm>
              <a:prstGeom prst="rect">
                <a:avLst/>
              </a:prstGeom>
              <a:noFill/>
              <a:ln w="9525">
                <a:noFill/>
                <a:miter lim="800000"/>
                <a:headEnd/>
                <a:tailEnd/>
              </a:ln>
            </p:spPr>
            <p:txBody>
              <a:bodyPr>
                <a:spAutoFit/>
              </a:bodyPr>
              <a:lstStyle/>
              <a:p>
                <a:pPr>
                  <a:spcBef>
                    <a:spcPct val="50000"/>
                  </a:spcBef>
                </a:pPr>
                <a:r>
                  <a:rPr lang="en-US">
                    <a:latin typeface="Tw Cen MT" pitchFamily="34" charset="0"/>
                  </a:rPr>
                  <a:t>Module 1</a:t>
                </a:r>
              </a:p>
            </p:txBody>
          </p:sp>
          <p:sp>
            <p:nvSpPr>
              <p:cNvPr id="36888" name="Text Box 10"/>
              <p:cNvSpPr txBox="1">
                <a:spLocks noChangeArrowheads="1"/>
              </p:cNvSpPr>
              <p:nvPr/>
            </p:nvSpPr>
            <p:spPr bwMode="auto">
              <a:xfrm>
                <a:off x="7162800" y="3200400"/>
                <a:ext cx="661988" cy="1785104"/>
              </a:xfrm>
              <a:prstGeom prst="rect">
                <a:avLst/>
              </a:prstGeom>
              <a:noFill/>
              <a:ln w="9525">
                <a:solidFill>
                  <a:schemeClr val="tx1"/>
                </a:solidFill>
                <a:miter lim="800000"/>
                <a:headEnd/>
                <a:tailEnd/>
              </a:ln>
            </p:spPr>
            <p:txBody>
              <a:bodyPr anchor="ctr" anchorCtr="1">
                <a:spAutoFit/>
              </a:bodyPr>
              <a:lstStyle/>
              <a:p>
                <a:pPr>
                  <a:spcBef>
                    <a:spcPct val="50000"/>
                  </a:spcBef>
                </a:pPr>
                <a:r>
                  <a:rPr lang="en-US" sz="2000">
                    <a:latin typeface="Tw Cen MT" pitchFamily="34" charset="0"/>
                  </a:rPr>
                  <a:t>4</a:t>
                </a:r>
              </a:p>
              <a:p>
                <a:pPr>
                  <a:spcBef>
                    <a:spcPct val="50000"/>
                  </a:spcBef>
                </a:pPr>
                <a:r>
                  <a:rPr lang="en-US" sz="2000">
                    <a:latin typeface="Tw Cen MT" pitchFamily="34" charset="0"/>
                  </a:rPr>
                  <a:t>5</a:t>
                </a:r>
              </a:p>
              <a:p>
                <a:pPr>
                  <a:spcBef>
                    <a:spcPct val="50000"/>
                  </a:spcBef>
                </a:pPr>
                <a:r>
                  <a:rPr lang="en-US" sz="2000">
                    <a:latin typeface="Tw Cen MT" pitchFamily="34" charset="0"/>
                  </a:rPr>
                  <a:t>6</a:t>
                </a:r>
              </a:p>
              <a:p>
                <a:pPr>
                  <a:spcBef>
                    <a:spcPct val="50000"/>
                  </a:spcBef>
                </a:pPr>
                <a:r>
                  <a:rPr lang="en-US" sz="2000">
                    <a:latin typeface="Tw Cen MT" pitchFamily="34" charset="0"/>
                  </a:rPr>
                  <a:t>7</a:t>
                </a:r>
              </a:p>
            </p:txBody>
          </p:sp>
        </p:grpSp>
        <p:grpSp>
          <p:nvGrpSpPr>
            <p:cNvPr id="6" name="Group 11"/>
            <p:cNvGrpSpPr>
              <a:grpSpLocks/>
            </p:cNvGrpSpPr>
            <p:nvPr/>
          </p:nvGrpSpPr>
          <p:grpSpPr bwMode="auto">
            <a:xfrm>
              <a:off x="5029200" y="3429000"/>
              <a:ext cx="1066800" cy="2241549"/>
              <a:chOff x="6934200" y="2743201"/>
              <a:chExt cx="1066800" cy="2242303"/>
            </a:xfrm>
          </p:grpSpPr>
          <p:sp>
            <p:nvSpPr>
              <p:cNvPr id="36885" name="Text Box 9"/>
              <p:cNvSpPr txBox="1">
                <a:spLocks noChangeArrowheads="1"/>
              </p:cNvSpPr>
              <p:nvPr/>
            </p:nvSpPr>
            <p:spPr bwMode="auto">
              <a:xfrm>
                <a:off x="6934200" y="2743201"/>
                <a:ext cx="1066800" cy="369332"/>
              </a:xfrm>
              <a:prstGeom prst="rect">
                <a:avLst/>
              </a:prstGeom>
              <a:noFill/>
              <a:ln w="9525">
                <a:noFill/>
                <a:miter lim="800000"/>
                <a:headEnd/>
                <a:tailEnd/>
              </a:ln>
            </p:spPr>
            <p:txBody>
              <a:bodyPr>
                <a:spAutoFit/>
              </a:bodyPr>
              <a:lstStyle/>
              <a:p>
                <a:pPr>
                  <a:spcBef>
                    <a:spcPct val="50000"/>
                  </a:spcBef>
                </a:pPr>
                <a:r>
                  <a:rPr lang="en-US">
                    <a:latin typeface="Tw Cen MT" pitchFamily="34" charset="0"/>
                  </a:rPr>
                  <a:t>Module 2</a:t>
                </a:r>
              </a:p>
            </p:txBody>
          </p:sp>
          <p:sp>
            <p:nvSpPr>
              <p:cNvPr id="36886" name="Text Box 10"/>
              <p:cNvSpPr txBox="1">
                <a:spLocks noChangeArrowheads="1"/>
              </p:cNvSpPr>
              <p:nvPr/>
            </p:nvSpPr>
            <p:spPr bwMode="auto">
              <a:xfrm>
                <a:off x="7162800" y="3200400"/>
                <a:ext cx="661988" cy="1785104"/>
              </a:xfrm>
              <a:prstGeom prst="rect">
                <a:avLst/>
              </a:prstGeom>
              <a:noFill/>
              <a:ln w="9525">
                <a:solidFill>
                  <a:schemeClr val="tx1"/>
                </a:solidFill>
                <a:miter lim="800000"/>
                <a:headEnd/>
                <a:tailEnd/>
              </a:ln>
            </p:spPr>
            <p:txBody>
              <a:bodyPr anchor="ctr" anchorCtr="1">
                <a:spAutoFit/>
              </a:bodyPr>
              <a:lstStyle/>
              <a:p>
                <a:pPr>
                  <a:spcBef>
                    <a:spcPct val="50000"/>
                  </a:spcBef>
                </a:pPr>
                <a:r>
                  <a:rPr lang="en-US" sz="2000">
                    <a:latin typeface="Tw Cen MT" pitchFamily="34" charset="0"/>
                  </a:rPr>
                  <a:t>8</a:t>
                </a:r>
              </a:p>
              <a:p>
                <a:pPr>
                  <a:spcBef>
                    <a:spcPct val="50000"/>
                  </a:spcBef>
                </a:pPr>
                <a:r>
                  <a:rPr lang="en-US" sz="2000">
                    <a:latin typeface="Tw Cen MT" pitchFamily="34" charset="0"/>
                  </a:rPr>
                  <a:t>9</a:t>
                </a:r>
              </a:p>
              <a:p>
                <a:pPr>
                  <a:spcBef>
                    <a:spcPct val="50000"/>
                  </a:spcBef>
                </a:pPr>
                <a:r>
                  <a:rPr lang="en-US" sz="2000">
                    <a:latin typeface="Tw Cen MT" pitchFamily="34" charset="0"/>
                  </a:rPr>
                  <a:t>10</a:t>
                </a:r>
              </a:p>
              <a:p>
                <a:pPr>
                  <a:spcBef>
                    <a:spcPct val="50000"/>
                  </a:spcBef>
                </a:pPr>
                <a:r>
                  <a:rPr lang="en-US" sz="2000">
                    <a:latin typeface="Tw Cen MT" pitchFamily="34" charset="0"/>
                  </a:rPr>
                  <a:t>11</a:t>
                </a:r>
              </a:p>
            </p:txBody>
          </p:sp>
        </p:grpSp>
        <p:grpSp>
          <p:nvGrpSpPr>
            <p:cNvPr id="7" name="Group 14"/>
            <p:cNvGrpSpPr>
              <a:grpSpLocks/>
            </p:cNvGrpSpPr>
            <p:nvPr/>
          </p:nvGrpSpPr>
          <p:grpSpPr bwMode="auto">
            <a:xfrm>
              <a:off x="6629400" y="3429000"/>
              <a:ext cx="1066800" cy="2241550"/>
              <a:chOff x="6934200" y="2743200"/>
              <a:chExt cx="1066800" cy="2242304"/>
            </a:xfrm>
          </p:grpSpPr>
          <p:sp>
            <p:nvSpPr>
              <p:cNvPr id="36883" name="Text Box 9"/>
              <p:cNvSpPr txBox="1">
                <a:spLocks noChangeArrowheads="1"/>
              </p:cNvSpPr>
              <p:nvPr/>
            </p:nvSpPr>
            <p:spPr bwMode="auto">
              <a:xfrm>
                <a:off x="6934200" y="2743200"/>
                <a:ext cx="1066800" cy="369332"/>
              </a:xfrm>
              <a:prstGeom prst="rect">
                <a:avLst/>
              </a:prstGeom>
              <a:noFill/>
              <a:ln w="9525">
                <a:noFill/>
                <a:miter lim="800000"/>
                <a:headEnd/>
                <a:tailEnd/>
              </a:ln>
            </p:spPr>
            <p:txBody>
              <a:bodyPr>
                <a:spAutoFit/>
              </a:bodyPr>
              <a:lstStyle/>
              <a:p>
                <a:pPr>
                  <a:spcBef>
                    <a:spcPct val="50000"/>
                  </a:spcBef>
                </a:pPr>
                <a:r>
                  <a:rPr lang="en-US">
                    <a:latin typeface="Tw Cen MT" pitchFamily="34" charset="0"/>
                  </a:rPr>
                  <a:t>Module 3</a:t>
                </a:r>
              </a:p>
            </p:txBody>
          </p:sp>
          <p:sp>
            <p:nvSpPr>
              <p:cNvPr id="36884" name="Text Box 10"/>
              <p:cNvSpPr txBox="1">
                <a:spLocks noChangeArrowheads="1"/>
              </p:cNvSpPr>
              <p:nvPr/>
            </p:nvSpPr>
            <p:spPr bwMode="auto">
              <a:xfrm>
                <a:off x="7162800" y="3200400"/>
                <a:ext cx="661988" cy="1785104"/>
              </a:xfrm>
              <a:prstGeom prst="rect">
                <a:avLst/>
              </a:prstGeom>
              <a:noFill/>
              <a:ln w="9525">
                <a:solidFill>
                  <a:schemeClr val="tx1"/>
                </a:solidFill>
                <a:miter lim="800000"/>
                <a:headEnd/>
                <a:tailEnd/>
              </a:ln>
            </p:spPr>
            <p:txBody>
              <a:bodyPr anchor="ctr" anchorCtr="1">
                <a:spAutoFit/>
              </a:bodyPr>
              <a:lstStyle/>
              <a:p>
                <a:pPr>
                  <a:spcBef>
                    <a:spcPct val="50000"/>
                  </a:spcBef>
                </a:pPr>
                <a:r>
                  <a:rPr lang="en-US" sz="2000">
                    <a:latin typeface="Tw Cen MT" pitchFamily="34" charset="0"/>
                  </a:rPr>
                  <a:t>12</a:t>
                </a:r>
              </a:p>
              <a:p>
                <a:pPr>
                  <a:spcBef>
                    <a:spcPct val="50000"/>
                  </a:spcBef>
                </a:pPr>
                <a:r>
                  <a:rPr lang="en-US" sz="2000">
                    <a:latin typeface="Tw Cen MT" pitchFamily="34" charset="0"/>
                  </a:rPr>
                  <a:t>13</a:t>
                </a:r>
              </a:p>
              <a:p>
                <a:pPr>
                  <a:spcBef>
                    <a:spcPct val="50000"/>
                  </a:spcBef>
                </a:pPr>
                <a:r>
                  <a:rPr lang="en-US" sz="2000">
                    <a:latin typeface="Tw Cen MT" pitchFamily="34" charset="0"/>
                  </a:rPr>
                  <a:t>14</a:t>
                </a:r>
              </a:p>
              <a:p>
                <a:pPr>
                  <a:spcBef>
                    <a:spcPct val="50000"/>
                  </a:spcBef>
                </a:pPr>
                <a:r>
                  <a:rPr lang="en-US" sz="2000">
                    <a:latin typeface="Tw Cen MT" pitchFamily="34" charset="0"/>
                  </a:rPr>
                  <a:t>15</a:t>
                </a:r>
              </a:p>
            </p:txBody>
          </p:sp>
        </p:grpSp>
      </p:grpSp>
      <p:sp>
        <p:nvSpPr>
          <p:cNvPr id="36876" name="TextBox 18"/>
          <p:cNvSpPr txBox="1">
            <a:spLocks noChangeArrowheads="1"/>
          </p:cNvSpPr>
          <p:nvPr/>
        </p:nvSpPr>
        <p:spPr bwMode="auto">
          <a:xfrm>
            <a:off x="3733800" y="1600200"/>
            <a:ext cx="2286000" cy="369888"/>
          </a:xfrm>
          <a:prstGeom prst="rect">
            <a:avLst/>
          </a:prstGeom>
          <a:noFill/>
          <a:ln w="9525">
            <a:noFill/>
            <a:miter lim="800000"/>
            <a:headEnd/>
            <a:tailEnd/>
          </a:ln>
        </p:spPr>
        <p:txBody>
          <a:bodyPr>
            <a:spAutoFit/>
          </a:bodyPr>
          <a:lstStyle/>
          <a:p>
            <a:pPr algn="ctr"/>
            <a:r>
              <a:rPr lang="en-US"/>
              <a:t>Address Format</a:t>
            </a:r>
            <a:endParaRPr lang="en-MY"/>
          </a:p>
        </p:txBody>
      </p:sp>
      <p:cxnSp>
        <p:nvCxnSpPr>
          <p:cNvPr id="21" name="Straight Arrow Connector 20"/>
          <p:cNvCxnSpPr/>
          <p:nvPr/>
        </p:nvCxnSpPr>
        <p:spPr>
          <a:xfrm>
            <a:off x="1447800" y="2286000"/>
            <a:ext cx="6781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6878" name="TextBox 21"/>
          <p:cNvSpPr txBox="1">
            <a:spLocks noChangeArrowheads="1"/>
          </p:cNvSpPr>
          <p:nvPr/>
        </p:nvSpPr>
        <p:spPr bwMode="auto">
          <a:xfrm>
            <a:off x="4343400" y="2057400"/>
            <a:ext cx="1143000" cy="369888"/>
          </a:xfrm>
          <a:prstGeom prst="rect">
            <a:avLst/>
          </a:prstGeom>
          <a:solidFill>
            <a:schemeClr val="bg1"/>
          </a:solidFill>
          <a:ln w="9525">
            <a:noFill/>
            <a:miter lim="800000"/>
            <a:headEnd/>
            <a:tailEnd/>
          </a:ln>
        </p:spPr>
        <p:txBody>
          <a:bodyPr>
            <a:spAutoFit/>
          </a:bodyPr>
          <a:lstStyle/>
          <a:p>
            <a:pPr algn="ctr"/>
            <a:r>
              <a:rPr lang="en-US" i="1"/>
              <a:t>n</a:t>
            </a:r>
            <a:r>
              <a:rPr lang="en-US"/>
              <a:t> bits</a:t>
            </a:r>
            <a:endParaRPr lang="en-MY"/>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12775" y="-6687"/>
            <a:ext cx="8153400" cy="463887"/>
          </a:xfrm>
        </p:spPr>
        <p:txBody>
          <a:bodyPr>
            <a:normAutofit fontScale="90000"/>
          </a:bodyPr>
          <a:lstStyle/>
          <a:p>
            <a:pPr eaLnBrk="1" hangingPunct="1"/>
            <a:r>
              <a:rPr lang="en-US" b="1" dirty="0"/>
              <a:t>Example 3</a:t>
            </a:r>
            <a:endParaRPr lang="en-MY" b="1" dirty="0"/>
          </a:p>
        </p:txBody>
      </p:sp>
      <p:sp>
        <p:nvSpPr>
          <p:cNvPr id="37891" name="Oval 33"/>
          <p:cNvSpPr>
            <a:spLocks noChangeArrowheads="1"/>
          </p:cNvSpPr>
          <p:nvPr/>
        </p:nvSpPr>
        <p:spPr bwMode="auto">
          <a:xfrm>
            <a:off x="990600" y="3536950"/>
            <a:ext cx="304800" cy="304800"/>
          </a:xfrm>
          <a:prstGeom prst="ellipse">
            <a:avLst/>
          </a:prstGeom>
          <a:solidFill>
            <a:schemeClr val="accent1"/>
          </a:solidFill>
          <a:ln w="9525">
            <a:solidFill>
              <a:schemeClr val="tx1"/>
            </a:solidFill>
            <a:round/>
            <a:headEnd/>
            <a:tailEnd/>
          </a:ln>
        </p:spPr>
        <p:txBody>
          <a:bodyPr wrap="none" anchor="ctr"/>
          <a:lstStyle/>
          <a:p>
            <a:endParaRPr lang="en-MY"/>
          </a:p>
        </p:txBody>
      </p:sp>
      <p:sp>
        <p:nvSpPr>
          <p:cNvPr id="37892" name="Oval 32"/>
          <p:cNvSpPr>
            <a:spLocks noChangeArrowheads="1"/>
          </p:cNvSpPr>
          <p:nvPr/>
        </p:nvSpPr>
        <p:spPr bwMode="auto">
          <a:xfrm>
            <a:off x="6096000" y="3536950"/>
            <a:ext cx="304800" cy="304800"/>
          </a:xfrm>
          <a:prstGeom prst="ellipse">
            <a:avLst/>
          </a:prstGeom>
          <a:solidFill>
            <a:schemeClr val="accent1"/>
          </a:solidFill>
          <a:ln w="9525">
            <a:solidFill>
              <a:schemeClr val="tx1"/>
            </a:solidFill>
            <a:round/>
            <a:headEnd/>
            <a:tailEnd/>
          </a:ln>
        </p:spPr>
        <p:txBody>
          <a:bodyPr wrap="none" anchor="ctr"/>
          <a:lstStyle/>
          <a:p>
            <a:endParaRPr lang="en-MY"/>
          </a:p>
        </p:txBody>
      </p:sp>
      <p:sp>
        <p:nvSpPr>
          <p:cNvPr id="37893" name="Oval 31"/>
          <p:cNvSpPr>
            <a:spLocks noChangeArrowheads="1"/>
          </p:cNvSpPr>
          <p:nvPr/>
        </p:nvSpPr>
        <p:spPr bwMode="auto">
          <a:xfrm>
            <a:off x="4495800" y="3536950"/>
            <a:ext cx="304800" cy="304800"/>
          </a:xfrm>
          <a:prstGeom prst="ellipse">
            <a:avLst/>
          </a:prstGeom>
          <a:solidFill>
            <a:schemeClr val="accent1"/>
          </a:solidFill>
          <a:ln w="9525">
            <a:solidFill>
              <a:schemeClr val="tx1"/>
            </a:solidFill>
            <a:round/>
            <a:headEnd/>
            <a:tailEnd/>
          </a:ln>
        </p:spPr>
        <p:txBody>
          <a:bodyPr wrap="none" anchor="ctr"/>
          <a:lstStyle/>
          <a:p>
            <a:endParaRPr lang="en-MY"/>
          </a:p>
        </p:txBody>
      </p:sp>
      <p:sp>
        <p:nvSpPr>
          <p:cNvPr id="37894" name="Oval 30"/>
          <p:cNvSpPr>
            <a:spLocks noChangeArrowheads="1"/>
          </p:cNvSpPr>
          <p:nvPr/>
        </p:nvSpPr>
        <p:spPr bwMode="auto">
          <a:xfrm>
            <a:off x="2743200" y="3536950"/>
            <a:ext cx="304800" cy="304800"/>
          </a:xfrm>
          <a:prstGeom prst="ellipse">
            <a:avLst/>
          </a:prstGeom>
          <a:solidFill>
            <a:schemeClr val="accent1"/>
          </a:solidFill>
          <a:ln w="9525">
            <a:solidFill>
              <a:schemeClr val="tx1"/>
            </a:solidFill>
            <a:round/>
            <a:headEnd/>
            <a:tailEnd/>
          </a:ln>
        </p:spPr>
        <p:txBody>
          <a:bodyPr wrap="none" anchor="ctr"/>
          <a:lstStyle/>
          <a:p>
            <a:endParaRPr lang="en-MY"/>
          </a:p>
        </p:txBody>
      </p:sp>
      <p:sp>
        <p:nvSpPr>
          <p:cNvPr id="37895" name="Rectangle 7"/>
          <p:cNvSpPr>
            <a:spLocks noChangeArrowheads="1"/>
          </p:cNvSpPr>
          <p:nvPr/>
        </p:nvSpPr>
        <p:spPr bwMode="auto">
          <a:xfrm>
            <a:off x="1752600" y="3613150"/>
            <a:ext cx="762000" cy="1447800"/>
          </a:xfrm>
          <a:prstGeom prst="rect">
            <a:avLst/>
          </a:prstGeom>
          <a:solidFill>
            <a:schemeClr val="bg1"/>
          </a:solidFill>
          <a:ln w="9525">
            <a:solidFill>
              <a:schemeClr val="tx1"/>
            </a:solidFill>
            <a:miter lim="800000"/>
            <a:headEnd/>
            <a:tailEnd/>
          </a:ln>
        </p:spPr>
        <p:txBody>
          <a:bodyPr wrap="none" anchor="ctr"/>
          <a:lstStyle/>
          <a:p>
            <a:pPr eaLnBrk="0" hangingPunct="0"/>
            <a:r>
              <a:rPr lang="en-US" sz="1400"/>
              <a:t>15</a:t>
            </a:r>
          </a:p>
          <a:p>
            <a:pPr eaLnBrk="0" hangingPunct="0"/>
            <a:endParaRPr lang="en-US" sz="1400"/>
          </a:p>
          <a:p>
            <a:pPr eaLnBrk="0" hangingPunct="0"/>
            <a:r>
              <a:rPr lang="en-US"/>
              <a:t>  M0</a:t>
            </a:r>
          </a:p>
          <a:p>
            <a:pPr eaLnBrk="0" hangingPunct="0"/>
            <a:endParaRPr lang="en-US"/>
          </a:p>
          <a:p>
            <a:pPr eaLnBrk="0" hangingPunct="0"/>
            <a:r>
              <a:rPr lang="en-US" sz="1400"/>
              <a:t>0</a:t>
            </a:r>
          </a:p>
        </p:txBody>
      </p:sp>
      <p:sp>
        <p:nvSpPr>
          <p:cNvPr id="37896" name="Rectangle 8"/>
          <p:cNvSpPr>
            <a:spLocks noChangeArrowheads="1"/>
          </p:cNvSpPr>
          <p:nvPr/>
        </p:nvSpPr>
        <p:spPr bwMode="auto">
          <a:xfrm>
            <a:off x="6858000" y="3613150"/>
            <a:ext cx="762000" cy="1447800"/>
          </a:xfrm>
          <a:prstGeom prst="rect">
            <a:avLst/>
          </a:prstGeom>
          <a:solidFill>
            <a:schemeClr val="bg1"/>
          </a:solidFill>
          <a:ln w="9525">
            <a:solidFill>
              <a:schemeClr val="tx1"/>
            </a:solidFill>
            <a:miter lim="800000"/>
            <a:headEnd/>
            <a:tailEnd/>
          </a:ln>
        </p:spPr>
        <p:txBody>
          <a:bodyPr wrap="none" anchor="ctr"/>
          <a:lstStyle/>
          <a:p>
            <a:pPr eaLnBrk="0" hangingPunct="0"/>
            <a:r>
              <a:rPr lang="en-US" sz="1400"/>
              <a:t>63</a:t>
            </a:r>
          </a:p>
          <a:p>
            <a:pPr eaLnBrk="0" hangingPunct="0"/>
            <a:endParaRPr lang="en-US" sz="1400"/>
          </a:p>
          <a:p>
            <a:pPr eaLnBrk="0" hangingPunct="0"/>
            <a:r>
              <a:rPr lang="en-US"/>
              <a:t>  M3</a:t>
            </a:r>
          </a:p>
          <a:p>
            <a:pPr eaLnBrk="0" hangingPunct="0"/>
            <a:endParaRPr lang="en-US"/>
          </a:p>
          <a:p>
            <a:pPr eaLnBrk="0" hangingPunct="0"/>
            <a:r>
              <a:rPr lang="en-US" sz="1400"/>
              <a:t>48</a:t>
            </a:r>
          </a:p>
        </p:txBody>
      </p:sp>
      <p:sp>
        <p:nvSpPr>
          <p:cNvPr id="37897" name="Rectangle 9"/>
          <p:cNvSpPr>
            <a:spLocks noChangeArrowheads="1"/>
          </p:cNvSpPr>
          <p:nvPr/>
        </p:nvSpPr>
        <p:spPr bwMode="auto">
          <a:xfrm>
            <a:off x="3505200" y="3613150"/>
            <a:ext cx="762000" cy="1447800"/>
          </a:xfrm>
          <a:prstGeom prst="rect">
            <a:avLst/>
          </a:prstGeom>
          <a:solidFill>
            <a:schemeClr val="bg1"/>
          </a:solidFill>
          <a:ln w="9525">
            <a:solidFill>
              <a:schemeClr val="tx1"/>
            </a:solidFill>
            <a:miter lim="800000"/>
            <a:headEnd/>
            <a:tailEnd/>
          </a:ln>
        </p:spPr>
        <p:txBody>
          <a:bodyPr wrap="none" anchor="ctr"/>
          <a:lstStyle/>
          <a:p>
            <a:pPr eaLnBrk="0" hangingPunct="0"/>
            <a:r>
              <a:rPr lang="en-US" sz="1400"/>
              <a:t>31</a:t>
            </a:r>
          </a:p>
          <a:p>
            <a:pPr eaLnBrk="0" hangingPunct="0"/>
            <a:endParaRPr lang="en-US"/>
          </a:p>
          <a:p>
            <a:pPr eaLnBrk="0" hangingPunct="0"/>
            <a:r>
              <a:rPr lang="en-US"/>
              <a:t>  M1</a:t>
            </a:r>
          </a:p>
          <a:p>
            <a:pPr eaLnBrk="0" hangingPunct="0"/>
            <a:endParaRPr lang="en-US" sz="1400"/>
          </a:p>
          <a:p>
            <a:pPr eaLnBrk="0" hangingPunct="0"/>
            <a:r>
              <a:rPr lang="en-US" sz="1400"/>
              <a:t>16</a:t>
            </a:r>
          </a:p>
        </p:txBody>
      </p:sp>
      <p:sp>
        <p:nvSpPr>
          <p:cNvPr id="37898" name="Rectangle 10"/>
          <p:cNvSpPr>
            <a:spLocks noChangeArrowheads="1"/>
          </p:cNvSpPr>
          <p:nvPr/>
        </p:nvSpPr>
        <p:spPr bwMode="auto">
          <a:xfrm>
            <a:off x="5257800" y="3613150"/>
            <a:ext cx="762000" cy="1447800"/>
          </a:xfrm>
          <a:prstGeom prst="rect">
            <a:avLst/>
          </a:prstGeom>
          <a:solidFill>
            <a:schemeClr val="bg1"/>
          </a:solidFill>
          <a:ln w="9525">
            <a:solidFill>
              <a:schemeClr val="tx1"/>
            </a:solidFill>
            <a:miter lim="800000"/>
            <a:headEnd/>
            <a:tailEnd/>
          </a:ln>
        </p:spPr>
        <p:txBody>
          <a:bodyPr wrap="none" anchor="ctr"/>
          <a:lstStyle/>
          <a:p>
            <a:pPr eaLnBrk="0" hangingPunct="0"/>
            <a:r>
              <a:rPr lang="en-US" sz="1400"/>
              <a:t>47</a:t>
            </a:r>
          </a:p>
          <a:p>
            <a:pPr eaLnBrk="0" hangingPunct="0"/>
            <a:endParaRPr lang="en-US"/>
          </a:p>
          <a:p>
            <a:pPr eaLnBrk="0" hangingPunct="0"/>
            <a:r>
              <a:rPr lang="en-US"/>
              <a:t>  M2</a:t>
            </a:r>
          </a:p>
          <a:p>
            <a:pPr eaLnBrk="0" hangingPunct="0"/>
            <a:endParaRPr lang="en-US"/>
          </a:p>
          <a:p>
            <a:pPr eaLnBrk="0" hangingPunct="0"/>
            <a:r>
              <a:rPr lang="en-US" sz="1400"/>
              <a:t>32</a:t>
            </a:r>
          </a:p>
        </p:txBody>
      </p:sp>
      <p:sp>
        <p:nvSpPr>
          <p:cNvPr id="37899" name="Text Box 11"/>
          <p:cNvSpPr txBox="1">
            <a:spLocks noChangeArrowheads="1"/>
          </p:cNvSpPr>
          <p:nvPr/>
        </p:nvSpPr>
        <p:spPr bwMode="auto">
          <a:xfrm>
            <a:off x="990600" y="4375150"/>
            <a:ext cx="990600" cy="630942"/>
          </a:xfrm>
          <a:prstGeom prst="rect">
            <a:avLst/>
          </a:prstGeom>
          <a:noFill/>
          <a:ln w="9525">
            <a:noFill/>
            <a:miter lim="800000"/>
            <a:headEnd/>
            <a:tailEnd/>
          </a:ln>
        </p:spPr>
        <p:txBody>
          <a:bodyPr>
            <a:spAutoFit/>
          </a:bodyPr>
          <a:lstStyle/>
          <a:p>
            <a:pPr eaLnBrk="0" hangingPunct="0">
              <a:spcBef>
                <a:spcPct val="50000"/>
              </a:spcBef>
            </a:pPr>
            <a:r>
              <a:rPr lang="en-US" sz="1400" dirty="0"/>
              <a:t>00</a:t>
            </a:r>
            <a:r>
              <a:rPr lang="en-US" sz="1400" dirty="0">
                <a:solidFill>
                  <a:schemeClr val="tx2">
                    <a:lumMod val="50000"/>
                  </a:schemeClr>
                </a:solidFill>
              </a:rPr>
              <a:t>0001</a:t>
            </a:r>
          </a:p>
          <a:p>
            <a:pPr eaLnBrk="0" hangingPunct="0">
              <a:spcBef>
                <a:spcPct val="50000"/>
              </a:spcBef>
            </a:pPr>
            <a:r>
              <a:rPr lang="en-US" sz="1400" dirty="0"/>
              <a:t>00</a:t>
            </a:r>
            <a:r>
              <a:rPr lang="en-US" sz="1400" dirty="0">
                <a:solidFill>
                  <a:schemeClr val="tx2">
                    <a:lumMod val="50000"/>
                  </a:schemeClr>
                </a:solidFill>
              </a:rPr>
              <a:t>0000</a:t>
            </a:r>
          </a:p>
        </p:txBody>
      </p:sp>
      <p:sp>
        <p:nvSpPr>
          <p:cNvPr id="37900" name="Text Box 12"/>
          <p:cNvSpPr txBox="1">
            <a:spLocks noChangeArrowheads="1"/>
          </p:cNvSpPr>
          <p:nvPr/>
        </p:nvSpPr>
        <p:spPr bwMode="auto">
          <a:xfrm>
            <a:off x="990600" y="3536950"/>
            <a:ext cx="990600" cy="304800"/>
          </a:xfrm>
          <a:prstGeom prst="rect">
            <a:avLst/>
          </a:prstGeom>
          <a:noFill/>
          <a:ln w="9525">
            <a:noFill/>
            <a:miter lim="800000"/>
            <a:headEnd/>
            <a:tailEnd/>
          </a:ln>
        </p:spPr>
        <p:txBody>
          <a:bodyPr>
            <a:spAutoFit/>
          </a:bodyPr>
          <a:lstStyle/>
          <a:p>
            <a:pPr eaLnBrk="0" hangingPunct="0">
              <a:spcBef>
                <a:spcPct val="50000"/>
              </a:spcBef>
            </a:pPr>
            <a:r>
              <a:rPr lang="en-US" sz="1400" dirty="0"/>
              <a:t>001111</a:t>
            </a:r>
          </a:p>
        </p:txBody>
      </p:sp>
      <p:sp>
        <p:nvSpPr>
          <p:cNvPr id="37901" name="Text Box 13"/>
          <p:cNvSpPr txBox="1">
            <a:spLocks noChangeArrowheads="1"/>
          </p:cNvSpPr>
          <p:nvPr/>
        </p:nvSpPr>
        <p:spPr bwMode="auto">
          <a:xfrm>
            <a:off x="2743200" y="4360863"/>
            <a:ext cx="838200" cy="630942"/>
          </a:xfrm>
          <a:prstGeom prst="rect">
            <a:avLst/>
          </a:prstGeom>
          <a:noFill/>
          <a:ln w="9525">
            <a:noFill/>
            <a:miter lim="800000"/>
            <a:headEnd/>
            <a:tailEnd/>
          </a:ln>
        </p:spPr>
        <p:txBody>
          <a:bodyPr>
            <a:spAutoFit/>
          </a:bodyPr>
          <a:lstStyle/>
          <a:p>
            <a:pPr eaLnBrk="0" hangingPunct="0">
              <a:spcBef>
                <a:spcPct val="50000"/>
              </a:spcBef>
            </a:pPr>
            <a:r>
              <a:rPr lang="en-US" sz="1400" dirty="0"/>
              <a:t>010001</a:t>
            </a:r>
          </a:p>
          <a:p>
            <a:pPr eaLnBrk="0" hangingPunct="0">
              <a:spcBef>
                <a:spcPct val="50000"/>
              </a:spcBef>
            </a:pPr>
            <a:r>
              <a:rPr lang="en-US" sz="1400" dirty="0"/>
              <a:t>010000</a:t>
            </a:r>
          </a:p>
        </p:txBody>
      </p:sp>
      <p:sp>
        <p:nvSpPr>
          <p:cNvPr id="37902" name="Text Box 14"/>
          <p:cNvSpPr txBox="1">
            <a:spLocks noChangeArrowheads="1"/>
          </p:cNvSpPr>
          <p:nvPr/>
        </p:nvSpPr>
        <p:spPr bwMode="auto">
          <a:xfrm>
            <a:off x="2743200" y="3536950"/>
            <a:ext cx="990600" cy="304800"/>
          </a:xfrm>
          <a:prstGeom prst="rect">
            <a:avLst/>
          </a:prstGeom>
          <a:noFill/>
          <a:ln w="9525">
            <a:noFill/>
            <a:miter lim="800000"/>
            <a:headEnd/>
            <a:tailEnd/>
          </a:ln>
        </p:spPr>
        <p:txBody>
          <a:bodyPr>
            <a:spAutoFit/>
          </a:bodyPr>
          <a:lstStyle/>
          <a:p>
            <a:pPr eaLnBrk="0" hangingPunct="0">
              <a:spcBef>
                <a:spcPct val="50000"/>
              </a:spcBef>
            </a:pPr>
            <a:r>
              <a:rPr lang="en-US" sz="1400" dirty="0"/>
              <a:t>01</a:t>
            </a:r>
            <a:r>
              <a:rPr lang="en-US" sz="1400" dirty="0">
                <a:solidFill>
                  <a:schemeClr val="tx2">
                    <a:lumMod val="50000"/>
                  </a:schemeClr>
                </a:solidFill>
              </a:rPr>
              <a:t>1111</a:t>
            </a:r>
          </a:p>
        </p:txBody>
      </p:sp>
      <p:sp>
        <p:nvSpPr>
          <p:cNvPr id="37903" name="Text Box 15"/>
          <p:cNvSpPr txBox="1">
            <a:spLocks noChangeArrowheads="1"/>
          </p:cNvSpPr>
          <p:nvPr/>
        </p:nvSpPr>
        <p:spPr bwMode="auto">
          <a:xfrm>
            <a:off x="4495800" y="4375150"/>
            <a:ext cx="838200" cy="630942"/>
          </a:xfrm>
          <a:prstGeom prst="rect">
            <a:avLst/>
          </a:prstGeom>
          <a:noFill/>
          <a:ln w="9525">
            <a:noFill/>
            <a:miter lim="800000"/>
            <a:headEnd/>
            <a:tailEnd/>
          </a:ln>
        </p:spPr>
        <p:txBody>
          <a:bodyPr>
            <a:spAutoFit/>
          </a:bodyPr>
          <a:lstStyle/>
          <a:p>
            <a:pPr eaLnBrk="0" hangingPunct="0">
              <a:spcBef>
                <a:spcPct val="50000"/>
              </a:spcBef>
            </a:pPr>
            <a:r>
              <a:rPr lang="en-US" sz="1400" dirty="0"/>
              <a:t>100001</a:t>
            </a:r>
          </a:p>
          <a:p>
            <a:pPr eaLnBrk="0" hangingPunct="0">
              <a:spcBef>
                <a:spcPct val="50000"/>
              </a:spcBef>
            </a:pPr>
            <a:r>
              <a:rPr lang="en-US" sz="1400" dirty="0"/>
              <a:t>100000</a:t>
            </a:r>
          </a:p>
        </p:txBody>
      </p:sp>
      <p:sp>
        <p:nvSpPr>
          <p:cNvPr id="37904" name="Text Box 16"/>
          <p:cNvSpPr txBox="1">
            <a:spLocks noChangeArrowheads="1"/>
          </p:cNvSpPr>
          <p:nvPr/>
        </p:nvSpPr>
        <p:spPr bwMode="auto">
          <a:xfrm>
            <a:off x="6096000" y="4375150"/>
            <a:ext cx="838200" cy="630942"/>
          </a:xfrm>
          <a:prstGeom prst="rect">
            <a:avLst/>
          </a:prstGeom>
          <a:noFill/>
          <a:ln w="9525">
            <a:noFill/>
            <a:miter lim="800000"/>
            <a:headEnd/>
            <a:tailEnd/>
          </a:ln>
        </p:spPr>
        <p:txBody>
          <a:bodyPr>
            <a:spAutoFit/>
          </a:bodyPr>
          <a:lstStyle/>
          <a:p>
            <a:pPr eaLnBrk="0" hangingPunct="0">
              <a:spcBef>
                <a:spcPct val="50000"/>
              </a:spcBef>
            </a:pPr>
            <a:r>
              <a:rPr lang="en-US" sz="1400" dirty="0"/>
              <a:t>110001</a:t>
            </a:r>
          </a:p>
          <a:p>
            <a:pPr eaLnBrk="0" hangingPunct="0">
              <a:spcBef>
                <a:spcPct val="50000"/>
              </a:spcBef>
            </a:pPr>
            <a:r>
              <a:rPr lang="en-US" sz="1400" dirty="0"/>
              <a:t>110000</a:t>
            </a:r>
          </a:p>
        </p:txBody>
      </p:sp>
      <p:sp>
        <p:nvSpPr>
          <p:cNvPr id="37905" name="Text Box 17"/>
          <p:cNvSpPr txBox="1">
            <a:spLocks noChangeArrowheads="1"/>
          </p:cNvSpPr>
          <p:nvPr/>
        </p:nvSpPr>
        <p:spPr bwMode="auto">
          <a:xfrm>
            <a:off x="4495800" y="3536950"/>
            <a:ext cx="990600" cy="304800"/>
          </a:xfrm>
          <a:prstGeom prst="rect">
            <a:avLst/>
          </a:prstGeom>
          <a:noFill/>
          <a:ln w="9525">
            <a:noFill/>
            <a:miter lim="800000"/>
            <a:headEnd/>
            <a:tailEnd/>
          </a:ln>
        </p:spPr>
        <p:txBody>
          <a:bodyPr>
            <a:spAutoFit/>
          </a:bodyPr>
          <a:lstStyle/>
          <a:p>
            <a:pPr eaLnBrk="0" hangingPunct="0">
              <a:spcBef>
                <a:spcPct val="50000"/>
              </a:spcBef>
            </a:pPr>
            <a:r>
              <a:rPr lang="en-US" sz="1400" dirty="0"/>
              <a:t>101111</a:t>
            </a:r>
          </a:p>
        </p:txBody>
      </p:sp>
      <p:sp>
        <p:nvSpPr>
          <p:cNvPr id="37906" name="Text Box 18"/>
          <p:cNvSpPr txBox="1">
            <a:spLocks noChangeArrowheads="1"/>
          </p:cNvSpPr>
          <p:nvPr/>
        </p:nvSpPr>
        <p:spPr bwMode="auto">
          <a:xfrm>
            <a:off x="6096000" y="3536950"/>
            <a:ext cx="990600" cy="304800"/>
          </a:xfrm>
          <a:prstGeom prst="rect">
            <a:avLst/>
          </a:prstGeom>
          <a:noFill/>
          <a:ln w="9525">
            <a:noFill/>
            <a:miter lim="800000"/>
            <a:headEnd/>
            <a:tailEnd/>
          </a:ln>
        </p:spPr>
        <p:txBody>
          <a:bodyPr>
            <a:spAutoFit/>
          </a:bodyPr>
          <a:lstStyle/>
          <a:p>
            <a:pPr eaLnBrk="0" hangingPunct="0">
              <a:spcBef>
                <a:spcPct val="50000"/>
              </a:spcBef>
            </a:pPr>
            <a:r>
              <a:rPr lang="en-US" sz="1400" dirty="0"/>
              <a:t>111111</a:t>
            </a:r>
          </a:p>
        </p:txBody>
      </p:sp>
      <p:sp>
        <p:nvSpPr>
          <p:cNvPr id="37907" name="AutoShape 19"/>
          <p:cNvSpPr>
            <a:spLocks/>
          </p:cNvSpPr>
          <p:nvPr/>
        </p:nvSpPr>
        <p:spPr bwMode="auto">
          <a:xfrm rot="-5400000">
            <a:off x="3219450" y="4965700"/>
            <a:ext cx="76200" cy="419100"/>
          </a:xfrm>
          <a:prstGeom prst="leftBrace">
            <a:avLst>
              <a:gd name="adj1" fmla="val 45833"/>
              <a:gd name="adj2" fmla="val 53407"/>
            </a:avLst>
          </a:prstGeom>
          <a:noFill/>
          <a:ln w="9525">
            <a:solidFill>
              <a:schemeClr val="tx1"/>
            </a:solidFill>
            <a:round/>
            <a:headEnd/>
            <a:tailEnd/>
          </a:ln>
        </p:spPr>
        <p:txBody>
          <a:bodyPr wrap="none" anchor="ctr"/>
          <a:lstStyle/>
          <a:p>
            <a:endParaRPr lang="en-MY"/>
          </a:p>
        </p:txBody>
      </p:sp>
      <p:sp>
        <p:nvSpPr>
          <p:cNvPr id="37908" name="AutoShape 20"/>
          <p:cNvSpPr>
            <a:spLocks/>
          </p:cNvSpPr>
          <p:nvPr/>
        </p:nvSpPr>
        <p:spPr bwMode="auto">
          <a:xfrm rot="-5400000">
            <a:off x="4972050" y="4965700"/>
            <a:ext cx="76200" cy="419100"/>
          </a:xfrm>
          <a:prstGeom prst="leftBrace">
            <a:avLst>
              <a:gd name="adj1" fmla="val 45833"/>
              <a:gd name="adj2" fmla="val 53407"/>
            </a:avLst>
          </a:prstGeom>
          <a:noFill/>
          <a:ln w="9525">
            <a:solidFill>
              <a:schemeClr val="tx1"/>
            </a:solidFill>
            <a:round/>
            <a:headEnd/>
            <a:tailEnd/>
          </a:ln>
        </p:spPr>
        <p:txBody>
          <a:bodyPr wrap="none" anchor="ctr"/>
          <a:lstStyle/>
          <a:p>
            <a:endParaRPr lang="en-MY"/>
          </a:p>
        </p:txBody>
      </p:sp>
      <p:sp>
        <p:nvSpPr>
          <p:cNvPr id="37909" name="AutoShape 21"/>
          <p:cNvSpPr>
            <a:spLocks/>
          </p:cNvSpPr>
          <p:nvPr/>
        </p:nvSpPr>
        <p:spPr bwMode="auto">
          <a:xfrm rot="-5400000">
            <a:off x="6572250" y="4965700"/>
            <a:ext cx="76200" cy="419100"/>
          </a:xfrm>
          <a:prstGeom prst="leftBrace">
            <a:avLst>
              <a:gd name="adj1" fmla="val 45833"/>
              <a:gd name="adj2" fmla="val 53407"/>
            </a:avLst>
          </a:prstGeom>
          <a:noFill/>
          <a:ln w="9525">
            <a:solidFill>
              <a:schemeClr val="tx1"/>
            </a:solidFill>
            <a:round/>
            <a:headEnd/>
            <a:tailEnd/>
          </a:ln>
        </p:spPr>
        <p:txBody>
          <a:bodyPr wrap="none" anchor="ctr"/>
          <a:lstStyle/>
          <a:p>
            <a:endParaRPr lang="en-MY"/>
          </a:p>
        </p:txBody>
      </p:sp>
      <p:sp>
        <p:nvSpPr>
          <p:cNvPr id="37910" name="AutoShape 22"/>
          <p:cNvSpPr>
            <a:spLocks/>
          </p:cNvSpPr>
          <p:nvPr/>
        </p:nvSpPr>
        <p:spPr bwMode="auto">
          <a:xfrm rot="-5400000">
            <a:off x="1466850" y="4965700"/>
            <a:ext cx="76200" cy="419100"/>
          </a:xfrm>
          <a:prstGeom prst="leftBrace">
            <a:avLst>
              <a:gd name="adj1" fmla="val 45833"/>
              <a:gd name="adj2" fmla="val 53407"/>
            </a:avLst>
          </a:prstGeom>
          <a:noFill/>
          <a:ln w="9525">
            <a:solidFill>
              <a:schemeClr val="tx1"/>
            </a:solidFill>
            <a:round/>
            <a:headEnd/>
            <a:tailEnd/>
          </a:ln>
        </p:spPr>
        <p:txBody>
          <a:bodyPr wrap="none" anchor="ctr"/>
          <a:lstStyle/>
          <a:p>
            <a:endParaRPr lang="en-MY"/>
          </a:p>
        </p:txBody>
      </p:sp>
      <p:grpSp>
        <p:nvGrpSpPr>
          <p:cNvPr id="2" name="Group 27"/>
          <p:cNvGrpSpPr>
            <a:grpSpLocks/>
          </p:cNvGrpSpPr>
          <p:nvPr/>
        </p:nvGrpSpPr>
        <p:grpSpPr bwMode="auto">
          <a:xfrm>
            <a:off x="1524000" y="5289550"/>
            <a:ext cx="5105400" cy="304800"/>
            <a:chOff x="768" y="2832"/>
            <a:chExt cx="3216" cy="192"/>
          </a:xfrm>
        </p:grpSpPr>
        <p:sp>
          <p:nvSpPr>
            <p:cNvPr id="37918" name="AutoShape 24"/>
            <p:cNvSpPr>
              <a:spLocks/>
            </p:cNvSpPr>
            <p:nvPr/>
          </p:nvSpPr>
          <p:spPr bwMode="auto">
            <a:xfrm rot="-5400000">
              <a:off x="2280" y="1320"/>
              <a:ext cx="192" cy="3216"/>
            </a:xfrm>
            <a:prstGeom prst="leftBracket">
              <a:avLst>
                <a:gd name="adj" fmla="val 139583"/>
              </a:avLst>
            </a:prstGeom>
            <a:noFill/>
            <a:ln w="9525">
              <a:solidFill>
                <a:schemeClr val="tx1"/>
              </a:solidFill>
              <a:round/>
              <a:headEnd/>
              <a:tailEnd/>
            </a:ln>
          </p:spPr>
          <p:txBody>
            <a:bodyPr wrap="none" anchor="ctr"/>
            <a:lstStyle/>
            <a:p>
              <a:endParaRPr lang="en-MY"/>
            </a:p>
          </p:txBody>
        </p:sp>
        <p:sp>
          <p:nvSpPr>
            <p:cNvPr id="37919" name="Line 25"/>
            <p:cNvSpPr>
              <a:spLocks noChangeShapeType="1"/>
            </p:cNvSpPr>
            <p:nvPr/>
          </p:nvSpPr>
          <p:spPr bwMode="auto">
            <a:xfrm>
              <a:off x="1872" y="2832"/>
              <a:ext cx="0" cy="192"/>
            </a:xfrm>
            <a:prstGeom prst="line">
              <a:avLst/>
            </a:prstGeom>
            <a:noFill/>
            <a:ln w="9525">
              <a:solidFill>
                <a:schemeClr val="tx1"/>
              </a:solidFill>
              <a:round/>
              <a:headEnd/>
              <a:tailEnd/>
            </a:ln>
          </p:spPr>
          <p:txBody>
            <a:bodyPr/>
            <a:lstStyle/>
            <a:p>
              <a:endParaRPr lang="en-US"/>
            </a:p>
          </p:txBody>
        </p:sp>
        <p:sp>
          <p:nvSpPr>
            <p:cNvPr id="37920" name="Line 26"/>
            <p:cNvSpPr>
              <a:spLocks noChangeShapeType="1"/>
            </p:cNvSpPr>
            <p:nvPr/>
          </p:nvSpPr>
          <p:spPr bwMode="auto">
            <a:xfrm>
              <a:off x="2976" y="2832"/>
              <a:ext cx="0" cy="192"/>
            </a:xfrm>
            <a:prstGeom prst="line">
              <a:avLst/>
            </a:prstGeom>
            <a:noFill/>
            <a:ln w="9525">
              <a:solidFill>
                <a:schemeClr val="tx1"/>
              </a:solidFill>
              <a:round/>
              <a:headEnd/>
              <a:tailEnd/>
            </a:ln>
          </p:spPr>
          <p:txBody>
            <a:bodyPr/>
            <a:lstStyle/>
            <a:p>
              <a:endParaRPr lang="en-US"/>
            </a:p>
          </p:txBody>
        </p:sp>
      </p:grpSp>
      <p:sp>
        <p:nvSpPr>
          <p:cNvPr id="37912" name="Line 28"/>
          <p:cNvSpPr>
            <a:spLocks noChangeShapeType="1"/>
          </p:cNvSpPr>
          <p:nvPr/>
        </p:nvSpPr>
        <p:spPr bwMode="auto">
          <a:xfrm>
            <a:off x="4114800" y="5594350"/>
            <a:ext cx="0" cy="533400"/>
          </a:xfrm>
          <a:prstGeom prst="line">
            <a:avLst/>
          </a:prstGeom>
          <a:noFill/>
          <a:ln w="9525">
            <a:solidFill>
              <a:schemeClr val="tx1"/>
            </a:solidFill>
            <a:round/>
            <a:headEnd/>
            <a:tailEnd type="triangle" w="med" len="med"/>
          </a:ln>
        </p:spPr>
        <p:txBody>
          <a:bodyPr/>
          <a:lstStyle/>
          <a:p>
            <a:endParaRPr lang="en-US"/>
          </a:p>
        </p:txBody>
      </p:sp>
      <p:sp>
        <p:nvSpPr>
          <p:cNvPr id="37913" name="Text Box 29"/>
          <p:cNvSpPr txBox="1">
            <a:spLocks noChangeArrowheads="1"/>
          </p:cNvSpPr>
          <p:nvPr/>
        </p:nvSpPr>
        <p:spPr bwMode="auto">
          <a:xfrm>
            <a:off x="3276600" y="6051550"/>
            <a:ext cx="1676400" cy="730250"/>
          </a:xfrm>
          <a:prstGeom prst="rect">
            <a:avLst/>
          </a:prstGeom>
          <a:noFill/>
          <a:ln w="9525">
            <a:noFill/>
            <a:miter lim="800000"/>
            <a:headEnd/>
            <a:tailEnd/>
          </a:ln>
        </p:spPr>
        <p:txBody>
          <a:bodyPr>
            <a:spAutoFit/>
          </a:bodyPr>
          <a:lstStyle/>
          <a:p>
            <a:pPr algn="ctr" eaLnBrk="0" hangingPunct="0">
              <a:spcBef>
                <a:spcPct val="50000"/>
              </a:spcBef>
            </a:pPr>
            <a:r>
              <a:rPr lang="en-US" sz="1400"/>
              <a:t>These bits are same in all 4 modules.</a:t>
            </a:r>
          </a:p>
        </p:txBody>
      </p:sp>
      <p:sp>
        <p:nvSpPr>
          <p:cNvPr id="37914" name="Line 34"/>
          <p:cNvSpPr>
            <a:spLocks noChangeShapeType="1"/>
          </p:cNvSpPr>
          <p:nvPr/>
        </p:nvSpPr>
        <p:spPr bwMode="auto">
          <a:xfrm flipV="1">
            <a:off x="6324600" y="3003550"/>
            <a:ext cx="914400" cy="533400"/>
          </a:xfrm>
          <a:prstGeom prst="line">
            <a:avLst/>
          </a:prstGeom>
          <a:noFill/>
          <a:ln w="9525">
            <a:solidFill>
              <a:schemeClr val="tx1"/>
            </a:solidFill>
            <a:round/>
            <a:headEnd/>
            <a:tailEnd/>
          </a:ln>
        </p:spPr>
        <p:txBody>
          <a:bodyPr/>
          <a:lstStyle/>
          <a:p>
            <a:endParaRPr lang="en-US" dirty="0"/>
          </a:p>
        </p:txBody>
      </p:sp>
      <p:sp>
        <p:nvSpPr>
          <p:cNvPr id="37915" name="Line 35"/>
          <p:cNvSpPr>
            <a:spLocks noChangeShapeType="1"/>
          </p:cNvSpPr>
          <p:nvPr/>
        </p:nvSpPr>
        <p:spPr bwMode="auto">
          <a:xfrm flipV="1">
            <a:off x="4648200" y="3003550"/>
            <a:ext cx="2590800" cy="533400"/>
          </a:xfrm>
          <a:prstGeom prst="line">
            <a:avLst/>
          </a:prstGeom>
          <a:noFill/>
          <a:ln w="9525">
            <a:solidFill>
              <a:schemeClr val="tx1"/>
            </a:solidFill>
            <a:prstDash val="dash"/>
            <a:round/>
            <a:headEnd/>
            <a:tailEnd/>
          </a:ln>
        </p:spPr>
        <p:txBody>
          <a:bodyPr/>
          <a:lstStyle/>
          <a:p>
            <a:endParaRPr lang="en-US"/>
          </a:p>
        </p:txBody>
      </p:sp>
      <p:sp>
        <p:nvSpPr>
          <p:cNvPr id="37916" name="Text Box 36"/>
          <p:cNvSpPr txBox="1">
            <a:spLocks noChangeArrowheads="1"/>
          </p:cNvSpPr>
          <p:nvPr/>
        </p:nvSpPr>
        <p:spPr bwMode="auto">
          <a:xfrm>
            <a:off x="7134725" y="2415664"/>
            <a:ext cx="1981200" cy="738188"/>
          </a:xfrm>
          <a:prstGeom prst="rect">
            <a:avLst/>
          </a:prstGeom>
          <a:noFill/>
          <a:ln w="9525">
            <a:noFill/>
            <a:miter lim="800000"/>
            <a:headEnd/>
            <a:tailEnd/>
          </a:ln>
        </p:spPr>
        <p:txBody>
          <a:bodyPr>
            <a:spAutoFit/>
          </a:bodyPr>
          <a:lstStyle/>
          <a:p>
            <a:pPr eaLnBrk="0" hangingPunct="0">
              <a:spcBef>
                <a:spcPct val="50000"/>
              </a:spcBef>
            </a:pPr>
            <a:r>
              <a:rPr lang="en-US" sz="1400" dirty="0"/>
              <a:t>Since these are </a:t>
            </a:r>
            <a:r>
              <a:rPr lang="en-US" sz="1400" b="1" i="1" u="sng" dirty="0"/>
              <a:t>high order</a:t>
            </a:r>
            <a:r>
              <a:rPr lang="en-US" sz="1400" dirty="0"/>
              <a:t> bits, therefore its called HOI</a:t>
            </a:r>
          </a:p>
        </p:txBody>
      </p:sp>
      <p:sp>
        <p:nvSpPr>
          <p:cNvPr id="37917" name="TextBox 33"/>
          <p:cNvSpPr txBox="1">
            <a:spLocks noChangeArrowheads="1"/>
          </p:cNvSpPr>
          <p:nvPr/>
        </p:nvSpPr>
        <p:spPr bwMode="auto">
          <a:xfrm>
            <a:off x="381000" y="319196"/>
            <a:ext cx="8762999" cy="2246769"/>
          </a:xfrm>
          <a:prstGeom prst="rect">
            <a:avLst/>
          </a:prstGeom>
          <a:noFill/>
          <a:ln w="9525">
            <a:noFill/>
            <a:miter lim="800000"/>
            <a:headEnd/>
            <a:tailEnd/>
          </a:ln>
        </p:spPr>
        <p:txBody>
          <a:bodyPr wrap="square">
            <a:spAutoFit/>
          </a:bodyPr>
          <a:lstStyle/>
          <a:p>
            <a:r>
              <a:rPr lang="en-US" sz="2800" dirty="0"/>
              <a:t>Memory capacity = 64 or 2</a:t>
            </a:r>
            <a:r>
              <a:rPr lang="en-US" sz="2800" baseline="30000" dirty="0"/>
              <a:t>6</a:t>
            </a:r>
            <a:r>
              <a:rPr lang="en-US" sz="2800" dirty="0">
                <a:sym typeface="Wingdings" pitchFamily="2" charset="2"/>
              </a:rPr>
              <a:t> no of address bit = 6</a:t>
            </a:r>
          </a:p>
          <a:p>
            <a:r>
              <a:rPr lang="en-US" sz="2800" dirty="0">
                <a:sym typeface="Wingdings" pitchFamily="2" charset="2"/>
              </a:rPr>
              <a:t>Total main module/bank = 4 or 2</a:t>
            </a:r>
            <a:r>
              <a:rPr lang="en-US" sz="2800" baseline="30000" dirty="0">
                <a:sym typeface="Wingdings" pitchFamily="2" charset="2"/>
              </a:rPr>
              <a:t>2</a:t>
            </a:r>
            <a:r>
              <a:rPr lang="en-US" sz="2800" dirty="0">
                <a:sym typeface="Wingdings" pitchFamily="2" charset="2"/>
              </a:rPr>
              <a:t>   2 bits to address module/bank</a:t>
            </a:r>
          </a:p>
          <a:p>
            <a:r>
              <a:rPr lang="en-US" sz="2800" dirty="0">
                <a:sym typeface="Wingdings" pitchFamily="2" charset="2"/>
              </a:rPr>
              <a:t>No of bits for word in module/bank = 6 – 2 = 4  module/bank capacity = 2</a:t>
            </a:r>
            <a:r>
              <a:rPr lang="en-US" sz="2800" baseline="30000" dirty="0">
                <a:sym typeface="Wingdings" pitchFamily="2" charset="2"/>
              </a:rPr>
              <a:t>4</a:t>
            </a:r>
            <a:r>
              <a:rPr lang="en-US" sz="2800" dirty="0">
                <a:sym typeface="Wingdings" pitchFamily="2" charset="2"/>
              </a:rPr>
              <a:t> = 16</a:t>
            </a:r>
            <a:endParaRPr lang="en-MY"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12775" y="0"/>
            <a:ext cx="8153400" cy="533400"/>
          </a:xfrm>
        </p:spPr>
        <p:txBody>
          <a:bodyPr>
            <a:normAutofit fontScale="90000"/>
          </a:bodyPr>
          <a:lstStyle/>
          <a:p>
            <a:pPr eaLnBrk="1" hangingPunct="1"/>
            <a:r>
              <a:rPr lang="en-US" b="1" dirty="0"/>
              <a:t>Advantages of HOI</a:t>
            </a:r>
            <a:endParaRPr lang="en-MY" dirty="0"/>
          </a:p>
        </p:txBody>
      </p:sp>
      <p:sp>
        <p:nvSpPr>
          <p:cNvPr id="3" name="Content Placeholder 2"/>
          <p:cNvSpPr>
            <a:spLocks noGrp="1"/>
          </p:cNvSpPr>
          <p:nvPr>
            <p:ph idx="1"/>
          </p:nvPr>
        </p:nvSpPr>
        <p:spPr>
          <a:xfrm>
            <a:off x="381001" y="838200"/>
            <a:ext cx="7772400" cy="5257800"/>
          </a:xfrm>
        </p:spPr>
        <p:txBody>
          <a:bodyPr/>
          <a:lstStyle/>
          <a:p>
            <a:pPr marL="609600" indent="-609600" eaLnBrk="1" hangingPunct="1">
              <a:defRPr/>
            </a:pPr>
            <a:r>
              <a:rPr lang="en-US" sz="2800" dirty="0"/>
              <a:t>Easy memory extension by the addition of one or more memory modules to a maximum of M-1.</a:t>
            </a:r>
          </a:p>
          <a:p>
            <a:pPr marL="609600" indent="-609600" eaLnBrk="1" hangingPunct="1">
              <a:defRPr/>
            </a:pPr>
            <a:r>
              <a:rPr lang="en-US" sz="2800" dirty="0"/>
              <a:t>Provides better reliability, since a failed module affects only a localized area of the address space.</a:t>
            </a:r>
          </a:p>
          <a:p>
            <a:pPr marL="609600" indent="-609600" eaLnBrk="1" hangingPunct="1">
              <a:defRPr/>
            </a:pPr>
            <a:r>
              <a:rPr lang="en-US" sz="2800" dirty="0"/>
              <a:t>This scheme would be used w/o conflict problems in multiprocessors if the modules are partitioned according to disjoint or non-interleaving processes( programs should be disjoint for its success).</a:t>
            </a:r>
          </a:p>
          <a:p>
            <a:pPr eaLnBrk="1" hangingPunct="1">
              <a:defRPr/>
            </a:pPr>
            <a:endParaRPr lang="en-MY"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143000" y="381000"/>
            <a:ext cx="6798734" cy="1303867"/>
          </a:xfrm>
        </p:spPr>
        <p:txBody>
          <a:bodyPr/>
          <a:lstStyle/>
          <a:p>
            <a:r>
              <a:rPr lang="en-US" dirty="0"/>
              <a:t>Main Memory</a:t>
            </a:r>
          </a:p>
        </p:txBody>
      </p:sp>
      <p:sp>
        <p:nvSpPr>
          <p:cNvPr id="51203" name="Rectangle 3"/>
          <p:cNvSpPr>
            <a:spLocks noGrp="1" noChangeArrowheads="1"/>
          </p:cNvSpPr>
          <p:nvPr>
            <p:ph idx="1"/>
          </p:nvPr>
        </p:nvSpPr>
        <p:spPr>
          <a:xfrm>
            <a:off x="381000" y="1447800"/>
            <a:ext cx="8759483" cy="5638800"/>
          </a:xfrm>
        </p:spPr>
        <p:txBody>
          <a:bodyPr>
            <a:normAutofit fontScale="92500" lnSpcReduction="20000"/>
          </a:bodyPr>
          <a:lstStyle/>
          <a:p>
            <a:pPr>
              <a:lnSpc>
                <a:spcPct val="90000"/>
              </a:lnSpc>
            </a:pPr>
            <a:r>
              <a:rPr lang="en-US" sz="2800" dirty="0">
                <a:latin typeface="Times New Roman" pitchFamily="18" charset="0"/>
                <a:cs typeface="Times New Roman" pitchFamily="18" charset="0"/>
              </a:rPr>
              <a:t>Bottom of the memory hierarchy</a:t>
            </a:r>
          </a:p>
          <a:p>
            <a:pPr>
              <a:lnSpc>
                <a:spcPct val="90000"/>
              </a:lnSpc>
            </a:pPr>
            <a:r>
              <a:rPr lang="en-US" sz="2800" dirty="0">
                <a:latin typeface="Times New Roman" pitchFamily="18" charset="0"/>
                <a:cs typeface="Times New Roman" pitchFamily="18" charset="0"/>
              </a:rPr>
              <a:t>Measured in</a:t>
            </a:r>
          </a:p>
          <a:p>
            <a:pPr lvl="1">
              <a:lnSpc>
                <a:spcPct val="90000"/>
              </a:lnSpc>
            </a:pPr>
            <a:r>
              <a:rPr lang="en-US" sz="2400" dirty="0">
                <a:latin typeface="Times New Roman" pitchFamily="18" charset="0"/>
                <a:cs typeface="Times New Roman" pitchFamily="18" charset="0"/>
              </a:rPr>
              <a:t>Access Time</a:t>
            </a:r>
          </a:p>
          <a:p>
            <a:pPr lvl="2">
              <a:lnSpc>
                <a:spcPct val="90000"/>
              </a:lnSpc>
            </a:pPr>
            <a:r>
              <a:rPr lang="en-US" sz="2000" dirty="0">
                <a:latin typeface="Times New Roman" pitchFamily="18" charset="0"/>
                <a:cs typeface="Times New Roman" pitchFamily="18" charset="0"/>
              </a:rPr>
              <a:t>Time between a read is requested and data delivered</a:t>
            </a:r>
          </a:p>
          <a:p>
            <a:pPr lvl="1">
              <a:lnSpc>
                <a:spcPct val="90000"/>
              </a:lnSpc>
            </a:pPr>
            <a:r>
              <a:rPr lang="en-US" sz="2400" dirty="0">
                <a:latin typeface="Times New Roman" pitchFamily="18" charset="0"/>
                <a:cs typeface="Times New Roman" pitchFamily="18" charset="0"/>
              </a:rPr>
              <a:t>Cycle Time</a:t>
            </a:r>
          </a:p>
          <a:p>
            <a:pPr lvl="2">
              <a:lnSpc>
                <a:spcPct val="90000"/>
              </a:lnSpc>
            </a:pPr>
            <a:r>
              <a:rPr lang="en-US" sz="1900" dirty="0">
                <a:solidFill>
                  <a:schemeClr val="tx1"/>
                </a:solidFill>
                <a:latin typeface="Times New Roman" pitchFamily="18" charset="0"/>
                <a:cs typeface="Times New Roman" pitchFamily="18" charset="0"/>
              </a:rPr>
              <a:t>Minimum time between requests to memory</a:t>
            </a:r>
          </a:p>
          <a:p>
            <a:pPr lvl="2">
              <a:lnSpc>
                <a:spcPct val="90000"/>
              </a:lnSpc>
            </a:pPr>
            <a:r>
              <a:rPr lang="en-US" sz="1900" dirty="0">
                <a:solidFill>
                  <a:schemeClr val="tx1"/>
                </a:solidFill>
                <a:latin typeface="Times New Roman" pitchFamily="18" charset="0"/>
                <a:cs typeface="Times New Roman" pitchFamily="18" charset="0"/>
              </a:rPr>
              <a:t>Time may be required for the memory to “recover” before the next access</a:t>
            </a:r>
          </a:p>
          <a:p>
            <a:pPr lvl="2">
              <a:lnSpc>
                <a:spcPct val="90000"/>
              </a:lnSpc>
            </a:pPr>
            <a:r>
              <a:rPr lang="en-US" sz="1900" dirty="0">
                <a:solidFill>
                  <a:schemeClr val="tx1"/>
                </a:solidFill>
                <a:latin typeface="Times New Roman" pitchFamily="18" charset="0"/>
                <a:cs typeface="Times New Roman" pitchFamily="18" charset="0"/>
              </a:rPr>
              <a:t>Greater than access time to ensure address lines are stable</a:t>
            </a:r>
          </a:p>
          <a:p>
            <a:pPr>
              <a:lnSpc>
                <a:spcPct val="90000"/>
              </a:lnSpc>
            </a:pPr>
            <a:r>
              <a:rPr lang="en-US" sz="2000" b="1" u="sng" dirty="0">
                <a:latin typeface="Times New Roman" pitchFamily="18" charset="0"/>
                <a:cs typeface="Times New Roman" pitchFamily="18" charset="0"/>
              </a:rPr>
              <a:t>Three Important Issues</a:t>
            </a:r>
          </a:p>
          <a:p>
            <a:pPr lvl="1">
              <a:lnSpc>
                <a:spcPct val="90000"/>
              </a:lnSpc>
            </a:pPr>
            <a:r>
              <a:rPr lang="en-US" sz="2000" b="1" dirty="0">
                <a:latin typeface="Times New Roman" pitchFamily="18" charset="0"/>
                <a:cs typeface="Times New Roman" pitchFamily="18" charset="0"/>
              </a:rPr>
              <a:t>Capacity</a:t>
            </a:r>
          </a:p>
          <a:p>
            <a:pPr lvl="2">
              <a:lnSpc>
                <a:spcPct val="90000"/>
              </a:lnSpc>
            </a:pPr>
            <a:r>
              <a:rPr lang="en-US" sz="2000" dirty="0">
                <a:latin typeface="Times New Roman" pitchFamily="18" charset="0"/>
                <a:cs typeface="Times New Roman" pitchFamily="18" charset="0"/>
              </a:rPr>
              <a:t>Bell’s law - 1 MB per MIP needed for balance, avoid page faults</a:t>
            </a:r>
          </a:p>
          <a:p>
            <a:pPr lvl="1">
              <a:lnSpc>
                <a:spcPct val="90000"/>
              </a:lnSpc>
            </a:pPr>
            <a:r>
              <a:rPr lang="en-US" sz="2000" b="1" dirty="0">
                <a:latin typeface="Times New Roman" pitchFamily="18" charset="0"/>
                <a:cs typeface="Times New Roman" pitchFamily="18" charset="0"/>
              </a:rPr>
              <a:t>Latency</a:t>
            </a:r>
          </a:p>
          <a:p>
            <a:pPr lvl="2">
              <a:lnSpc>
                <a:spcPct val="90000"/>
              </a:lnSpc>
            </a:pPr>
            <a:r>
              <a:rPr lang="en-US" sz="2000" dirty="0">
                <a:latin typeface="Times New Roman" pitchFamily="18" charset="0"/>
                <a:cs typeface="Times New Roman" pitchFamily="18" charset="0"/>
              </a:rPr>
              <a:t>Time to access the data</a:t>
            </a:r>
          </a:p>
          <a:p>
            <a:pPr lvl="1">
              <a:lnSpc>
                <a:spcPct val="90000"/>
              </a:lnSpc>
            </a:pPr>
            <a:r>
              <a:rPr lang="en-US" sz="2000" b="1" dirty="0">
                <a:latin typeface="Times New Roman" pitchFamily="18" charset="0"/>
                <a:cs typeface="Times New Roman" pitchFamily="18" charset="0"/>
              </a:rPr>
              <a:t>Bandwidth</a:t>
            </a:r>
          </a:p>
          <a:p>
            <a:pPr lvl="2">
              <a:lnSpc>
                <a:spcPct val="90000"/>
              </a:lnSpc>
            </a:pPr>
            <a:r>
              <a:rPr lang="en-US" sz="2000" dirty="0">
                <a:solidFill>
                  <a:schemeClr val="tx1"/>
                </a:solidFill>
                <a:latin typeface="Times New Roman" pitchFamily="18" charset="0"/>
                <a:cs typeface="Times New Roman" pitchFamily="18" charset="0"/>
              </a:rPr>
              <a:t>Amount of data that can be transferred or  affects the time it takes to transfer the block</a:t>
            </a:r>
          </a:p>
          <a:p>
            <a:pPr>
              <a:lnSpc>
                <a:spcPct val="90000"/>
              </a:lnSpc>
            </a:pPr>
            <a:endParaRPr lang="en-US" sz="28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1172634" y="457200"/>
            <a:ext cx="6798734" cy="1303867"/>
          </a:xfrm>
        </p:spPr>
        <p:txBody>
          <a:bodyPr/>
          <a:lstStyle/>
          <a:p>
            <a:r>
              <a:rPr lang="en-US" dirty="0"/>
              <a:t>Low-order Interleaving</a:t>
            </a:r>
          </a:p>
        </p:txBody>
      </p:sp>
      <p:sp>
        <p:nvSpPr>
          <p:cNvPr id="108547" name="Rectangle 3"/>
          <p:cNvSpPr>
            <a:spLocks noGrp="1" noChangeArrowheads="1"/>
          </p:cNvSpPr>
          <p:nvPr>
            <p:ph idx="1"/>
          </p:nvPr>
        </p:nvSpPr>
        <p:spPr>
          <a:xfrm>
            <a:off x="533400" y="2667000"/>
            <a:ext cx="7924801" cy="3429000"/>
          </a:xfrm>
        </p:spPr>
        <p:txBody>
          <a:bodyPr/>
          <a:lstStyle/>
          <a:p>
            <a:r>
              <a:rPr lang="en-US" sz="2800" dirty="0"/>
              <a:t>Low-order bits of a memory address determine its module</a:t>
            </a:r>
          </a:p>
          <a:p>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4"/>
          <p:cNvSpPr>
            <a:spLocks noGrp="1" noChangeArrowheads="1"/>
          </p:cNvSpPr>
          <p:nvPr>
            <p:ph type="title"/>
          </p:nvPr>
        </p:nvSpPr>
        <p:spPr/>
        <p:txBody>
          <a:bodyPr>
            <a:normAutofit fontScale="90000"/>
          </a:bodyPr>
          <a:lstStyle/>
          <a:p>
            <a:r>
              <a:rPr lang="en-US" sz="4000" dirty="0"/>
              <a:t>Example of 64 Mb shared memory with four modules</a:t>
            </a:r>
          </a:p>
        </p:txBody>
      </p:sp>
      <p:pic>
        <p:nvPicPr>
          <p:cNvPr id="109574" name="Picture 6" descr="P2"/>
          <p:cNvPicPr>
            <a:picLocks noGrp="1" noChangeAspect="1" noChangeArrowheads="1"/>
          </p:cNvPicPr>
          <p:nvPr>
            <p:ph idx="1"/>
          </p:nvPr>
        </p:nvPicPr>
        <p:blipFill>
          <a:blip r:embed="rId2" cstate="print"/>
          <a:stretch>
            <a:fillRect/>
          </a:stretch>
        </p:blipFill>
        <p:spPr>
          <a:xfrm>
            <a:off x="0" y="2362200"/>
            <a:ext cx="9144000" cy="3124200"/>
          </a:xfrm>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12775" y="228600"/>
            <a:ext cx="8153400" cy="990600"/>
          </a:xfrm>
        </p:spPr>
        <p:txBody>
          <a:bodyPr/>
          <a:lstStyle/>
          <a:p>
            <a:pPr eaLnBrk="1" hangingPunct="1"/>
            <a:r>
              <a:rPr lang="en-US" b="1" dirty="0"/>
              <a:t>Low-Order</a:t>
            </a:r>
            <a:r>
              <a:rPr lang="en-US" b="1" i="1" dirty="0"/>
              <a:t> </a:t>
            </a:r>
            <a:r>
              <a:rPr lang="en-US" b="1" dirty="0"/>
              <a:t>Interleaving (LOI)</a:t>
            </a:r>
            <a:endParaRPr lang="en-MY" b="1" dirty="0"/>
          </a:p>
        </p:txBody>
      </p:sp>
      <p:graphicFrame>
        <p:nvGraphicFramePr>
          <p:cNvPr id="4" name="Content Placeholder 3"/>
          <p:cNvGraphicFramePr>
            <a:graphicFrameLocks noGrp="1"/>
          </p:cNvGraphicFramePr>
          <p:nvPr>
            <p:ph idx="1"/>
          </p:nvPr>
        </p:nvGraphicFramePr>
        <p:xfrm>
          <a:off x="1752600" y="2574925"/>
          <a:ext cx="5638800" cy="548640"/>
        </p:xfrm>
        <a:graphic>
          <a:graphicData uri="http://schemas.openxmlformats.org/drawingml/2006/table">
            <a:tbl>
              <a:tblPr/>
              <a:tblGrid>
                <a:gridCol w="3327816">
                  <a:extLst>
                    <a:ext uri="{9D8B030D-6E8A-4147-A177-3AD203B41FA5}">
                      <a16:colId xmlns:a16="http://schemas.microsoft.com/office/drawing/2014/main" val="20000"/>
                    </a:ext>
                  </a:extLst>
                </a:gridCol>
                <a:gridCol w="2310984">
                  <a:extLst>
                    <a:ext uri="{9D8B030D-6E8A-4147-A177-3AD203B41FA5}">
                      <a16:colId xmlns:a16="http://schemas.microsoft.com/office/drawing/2014/main" val="20001"/>
                    </a:ext>
                  </a:extLst>
                </a:gridCol>
              </a:tblGrid>
              <a:tr h="381000">
                <a:tc>
                  <a:txBody>
                    <a:bodyPr/>
                    <a:lstStyle/>
                    <a:p>
                      <a:pPr algn="ctr">
                        <a:spcAft>
                          <a:spcPts val="0"/>
                        </a:spcAft>
                      </a:pPr>
                      <a:r>
                        <a:rPr lang="en-US" sz="1800" dirty="0">
                          <a:latin typeface="Times New Roman"/>
                          <a:ea typeface="Times New Roman"/>
                        </a:rPr>
                        <a:t>word in the bank/module</a:t>
                      </a:r>
                    </a:p>
                    <a:p>
                      <a:pPr algn="ctr">
                        <a:spcAft>
                          <a:spcPts val="0"/>
                        </a:spcAft>
                      </a:pPr>
                      <a:r>
                        <a:rPr lang="en-US" sz="1800" dirty="0">
                          <a:latin typeface="Times New Roman"/>
                          <a:ea typeface="Times New Roman"/>
                        </a:rPr>
                        <a:t>(</a:t>
                      </a:r>
                      <a:r>
                        <a:rPr lang="en-US" sz="1800" i="1" dirty="0">
                          <a:latin typeface="Times New Roman"/>
                          <a:ea typeface="Times New Roman"/>
                        </a:rPr>
                        <a:t>n-m</a:t>
                      </a:r>
                      <a:r>
                        <a:rPr lang="en-US" sz="1800" dirty="0">
                          <a:latin typeface="Times New Roman"/>
                          <a:ea typeface="Times New Roman"/>
                        </a:rPr>
                        <a:t>) bits</a:t>
                      </a:r>
                      <a:endParaRPr lang="en-MY"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dirty="0">
                          <a:latin typeface="Times New Roman"/>
                          <a:ea typeface="Times New Roman"/>
                        </a:rPr>
                        <a:t>bank/module address</a:t>
                      </a:r>
                    </a:p>
                    <a:p>
                      <a:pPr algn="ctr">
                        <a:spcAft>
                          <a:spcPts val="0"/>
                        </a:spcAft>
                      </a:pPr>
                      <a:r>
                        <a:rPr lang="en-US" sz="1800" i="1" dirty="0">
                          <a:latin typeface="Times New Roman"/>
                          <a:ea typeface="Times New Roman"/>
                        </a:rPr>
                        <a:t>m</a:t>
                      </a:r>
                      <a:r>
                        <a:rPr lang="en-US" sz="1800" dirty="0">
                          <a:latin typeface="Times New Roman"/>
                          <a:ea typeface="Times New Roman"/>
                        </a:rPr>
                        <a:t> bits</a:t>
                      </a:r>
                      <a:endParaRPr lang="en-MY"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pSp>
        <p:nvGrpSpPr>
          <p:cNvPr id="2" name="Group 30"/>
          <p:cNvGrpSpPr>
            <a:grpSpLocks/>
          </p:cNvGrpSpPr>
          <p:nvPr/>
        </p:nvGrpSpPr>
        <p:grpSpPr bwMode="auto">
          <a:xfrm>
            <a:off x="1981200" y="3352800"/>
            <a:ext cx="1143000" cy="2149475"/>
            <a:chOff x="6858000" y="2895600"/>
            <a:chExt cx="1143000" cy="2149227"/>
          </a:xfrm>
        </p:grpSpPr>
        <p:sp>
          <p:nvSpPr>
            <p:cNvPr id="31768" name="Text Box 37"/>
            <p:cNvSpPr txBox="1">
              <a:spLocks noChangeArrowheads="1"/>
            </p:cNvSpPr>
            <p:nvPr/>
          </p:nvSpPr>
          <p:spPr bwMode="auto">
            <a:xfrm>
              <a:off x="6858000" y="2895600"/>
              <a:ext cx="1143000" cy="369332"/>
            </a:xfrm>
            <a:prstGeom prst="rect">
              <a:avLst/>
            </a:prstGeom>
            <a:noFill/>
            <a:ln w="9525">
              <a:noFill/>
              <a:miter lim="800000"/>
              <a:headEnd/>
              <a:tailEnd/>
            </a:ln>
          </p:spPr>
          <p:txBody>
            <a:bodyPr>
              <a:spAutoFit/>
            </a:bodyPr>
            <a:lstStyle/>
            <a:p>
              <a:pPr>
                <a:spcBef>
                  <a:spcPct val="50000"/>
                </a:spcBef>
              </a:pPr>
              <a:r>
                <a:rPr lang="en-US">
                  <a:latin typeface="Tw Cen MT" pitchFamily="34" charset="0"/>
                </a:rPr>
                <a:t>Module 0</a:t>
              </a:r>
            </a:p>
          </p:txBody>
        </p:sp>
        <p:sp>
          <p:nvSpPr>
            <p:cNvPr id="31769" name="Text Box 38"/>
            <p:cNvSpPr txBox="1">
              <a:spLocks noChangeArrowheads="1"/>
            </p:cNvSpPr>
            <p:nvPr/>
          </p:nvSpPr>
          <p:spPr bwMode="auto">
            <a:xfrm>
              <a:off x="7162800" y="3429000"/>
              <a:ext cx="457200" cy="1615827"/>
            </a:xfrm>
            <a:prstGeom prst="rect">
              <a:avLst/>
            </a:prstGeom>
            <a:noFill/>
            <a:ln w="9525">
              <a:solidFill>
                <a:schemeClr val="tx1"/>
              </a:solidFill>
              <a:miter lim="800000"/>
              <a:headEnd/>
              <a:tailEnd/>
            </a:ln>
          </p:spPr>
          <p:txBody>
            <a:bodyPr anchor="ctr" anchorCtr="1">
              <a:spAutoFit/>
            </a:bodyPr>
            <a:lstStyle/>
            <a:p>
              <a:pPr>
                <a:spcBef>
                  <a:spcPct val="50000"/>
                </a:spcBef>
              </a:pPr>
              <a:r>
                <a:rPr lang="en-US" dirty="0">
                  <a:latin typeface="Tw Cen MT" pitchFamily="34" charset="0"/>
                </a:rPr>
                <a:t>0</a:t>
              </a:r>
            </a:p>
            <a:p>
              <a:pPr>
                <a:spcBef>
                  <a:spcPct val="50000"/>
                </a:spcBef>
              </a:pPr>
              <a:r>
                <a:rPr lang="en-US" dirty="0">
                  <a:latin typeface="Tw Cen MT" pitchFamily="34" charset="0"/>
                </a:rPr>
                <a:t>4</a:t>
              </a:r>
            </a:p>
            <a:p>
              <a:pPr>
                <a:spcBef>
                  <a:spcPct val="50000"/>
                </a:spcBef>
              </a:pPr>
              <a:r>
                <a:rPr lang="en-US" dirty="0">
                  <a:latin typeface="Tw Cen MT" pitchFamily="34" charset="0"/>
                </a:rPr>
                <a:t>8</a:t>
              </a:r>
            </a:p>
            <a:p>
              <a:pPr>
                <a:spcBef>
                  <a:spcPct val="50000"/>
                </a:spcBef>
              </a:pPr>
              <a:r>
                <a:rPr lang="en-US" dirty="0">
                  <a:latin typeface="Tw Cen MT" pitchFamily="34" charset="0"/>
                </a:rPr>
                <a:t>12</a:t>
              </a:r>
            </a:p>
          </p:txBody>
        </p:sp>
      </p:grpSp>
      <p:grpSp>
        <p:nvGrpSpPr>
          <p:cNvPr id="3" name="Group 31"/>
          <p:cNvGrpSpPr>
            <a:grpSpLocks/>
          </p:cNvGrpSpPr>
          <p:nvPr/>
        </p:nvGrpSpPr>
        <p:grpSpPr bwMode="auto">
          <a:xfrm>
            <a:off x="3352800" y="3352800"/>
            <a:ext cx="1143000" cy="2149475"/>
            <a:chOff x="6858000" y="2895600"/>
            <a:chExt cx="1143000" cy="2149227"/>
          </a:xfrm>
        </p:grpSpPr>
        <p:sp>
          <p:nvSpPr>
            <p:cNvPr id="31766" name="Text Box 37"/>
            <p:cNvSpPr txBox="1">
              <a:spLocks noChangeArrowheads="1"/>
            </p:cNvSpPr>
            <p:nvPr/>
          </p:nvSpPr>
          <p:spPr bwMode="auto">
            <a:xfrm>
              <a:off x="6858000" y="2895600"/>
              <a:ext cx="1143000" cy="369332"/>
            </a:xfrm>
            <a:prstGeom prst="rect">
              <a:avLst/>
            </a:prstGeom>
            <a:noFill/>
            <a:ln w="9525">
              <a:noFill/>
              <a:miter lim="800000"/>
              <a:headEnd/>
              <a:tailEnd/>
            </a:ln>
          </p:spPr>
          <p:txBody>
            <a:bodyPr>
              <a:spAutoFit/>
            </a:bodyPr>
            <a:lstStyle/>
            <a:p>
              <a:pPr>
                <a:spcBef>
                  <a:spcPct val="50000"/>
                </a:spcBef>
              </a:pPr>
              <a:r>
                <a:rPr lang="en-US">
                  <a:latin typeface="Tw Cen MT" pitchFamily="34" charset="0"/>
                </a:rPr>
                <a:t>Module 1</a:t>
              </a:r>
            </a:p>
          </p:txBody>
        </p:sp>
        <p:sp>
          <p:nvSpPr>
            <p:cNvPr id="31767" name="Text Box 38"/>
            <p:cNvSpPr txBox="1">
              <a:spLocks noChangeArrowheads="1"/>
            </p:cNvSpPr>
            <p:nvPr/>
          </p:nvSpPr>
          <p:spPr bwMode="auto">
            <a:xfrm>
              <a:off x="7162800" y="3429000"/>
              <a:ext cx="457200" cy="1615827"/>
            </a:xfrm>
            <a:prstGeom prst="rect">
              <a:avLst/>
            </a:prstGeom>
            <a:noFill/>
            <a:ln w="9525">
              <a:solidFill>
                <a:schemeClr val="tx1"/>
              </a:solidFill>
              <a:miter lim="800000"/>
              <a:headEnd/>
              <a:tailEnd/>
            </a:ln>
          </p:spPr>
          <p:txBody>
            <a:bodyPr anchor="ctr" anchorCtr="1">
              <a:spAutoFit/>
            </a:bodyPr>
            <a:lstStyle/>
            <a:p>
              <a:pPr>
                <a:spcBef>
                  <a:spcPct val="50000"/>
                </a:spcBef>
              </a:pPr>
              <a:r>
                <a:rPr lang="en-US">
                  <a:latin typeface="Tw Cen MT" pitchFamily="34" charset="0"/>
                </a:rPr>
                <a:t>1</a:t>
              </a:r>
            </a:p>
            <a:p>
              <a:pPr>
                <a:spcBef>
                  <a:spcPct val="50000"/>
                </a:spcBef>
              </a:pPr>
              <a:r>
                <a:rPr lang="en-US">
                  <a:latin typeface="Tw Cen MT" pitchFamily="34" charset="0"/>
                </a:rPr>
                <a:t>5</a:t>
              </a:r>
            </a:p>
            <a:p>
              <a:pPr>
                <a:spcBef>
                  <a:spcPct val="50000"/>
                </a:spcBef>
              </a:pPr>
              <a:r>
                <a:rPr lang="en-US">
                  <a:latin typeface="Tw Cen MT" pitchFamily="34" charset="0"/>
                </a:rPr>
                <a:t>9</a:t>
              </a:r>
            </a:p>
            <a:p>
              <a:pPr>
                <a:spcBef>
                  <a:spcPct val="50000"/>
                </a:spcBef>
              </a:pPr>
              <a:r>
                <a:rPr lang="en-US">
                  <a:latin typeface="Tw Cen MT" pitchFamily="34" charset="0"/>
                </a:rPr>
                <a:t>13</a:t>
              </a:r>
            </a:p>
          </p:txBody>
        </p:sp>
      </p:grpSp>
      <p:grpSp>
        <p:nvGrpSpPr>
          <p:cNvPr id="5" name="Group 34"/>
          <p:cNvGrpSpPr>
            <a:grpSpLocks/>
          </p:cNvGrpSpPr>
          <p:nvPr/>
        </p:nvGrpSpPr>
        <p:grpSpPr bwMode="auto">
          <a:xfrm>
            <a:off x="4724400" y="3352800"/>
            <a:ext cx="1143000" cy="2149475"/>
            <a:chOff x="6858000" y="2895600"/>
            <a:chExt cx="1143000" cy="2149227"/>
          </a:xfrm>
        </p:grpSpPr>
        <p:sp>
          <p:nvSpPr>
            <p:cNvPr id="31764" name="Text Box 37"/>
            <p:cNvSpPr txBox="1">
              <a:spLocks noChangeArrowheads="1"/>
            </p:cNvSpPr>
            <p:nvPr/>
          </p:nvSpPr>
          <p:spPr bwMode="auto">
            <a:xfrm>
              <a:off x="6858000" y="2895600"/>
              <a:ext cx="1143000" cy="369332"/>
            </a:xfrm>
            <a:prstGeom prst="rect">
              <a:avLst/>
            </a:prstGeom>
            <a:noFill/>
            <a:ln w="9525">
              <a:noFill/>
              <a:miter lim="800000"/>
              <a:headEnd/>
              <a:tailEnd/>
            </a:ln>
          </p:spPr>
          <p:txBody>
            <a:bodyPr>
              <a:spAutoFit/>
            </a:bodyPr>
            <a:lstStyle/>
            <a:p>
              <a:pPr>
                <a:spcBef>
                  <a:spcPct val="50000"/>
                </a:spcBef>
              </a:pPr>
              <a:r>
                <a:rPr lang="en-US">
                  <a:latin typeface="Tw Cen MT" pitchFamily="34" charset="0"/>
                </a:rPr>
                <a:t>Module 2</a:t>
              </a:r>
            </a:p>
          </p:txBody>
        </p:sp>
        <p:sp>
          <p:nvSpPr>
            <p:cNvPr id="31765" name="Text Box 38"/>
            <p:cNvSpPr txBox="1">
              <a:spLocks noChangeArrowheads="1"/>
            </p:cNvSpPr>
            <p:nvPr/>
          </p:nvSpPr>
          <p:spPr bwMode="auto">
            <a:xfrm>
              <a:off x="7162800" y="3429000"/>
              <a:ext cx="457200" cy="1615827"/>
            </a:xfrm>
            <a:prstGeom prst="rect">
              <a:avLst/>
            </a:prstGeom>
            <a:noFill/>
            <a:ln w="9525">
              <a:solidFill>
                <a:schemeClr val="tx1"/>
              </a:solidFill>
              <a:miter lim="800000"/>
              <a:headEnd/>
              <a:tailEnd/>
            </a:ln>
          </p:spPr>
          <p:txBody>
            <a:bodyPr anchor="ctr" anchorCtr="1">
              <a:spAutoFit/>
            </a:bodyPr>
            <a:lstStyle/>
            <a:p>
              <a:pPr>
                <a:spcBef>
                  <a:spcPct val="50000"/>
                </a:spcBef>
              </a:pPr>
              <a:r>
                <a:rPr lang="en-US">
                  <a:latin typeface="Tw Cen MT" pitchFamily="34" charset="0"/>
                </a:rPr>
                <a:t>2</a:t>
              </a:r>
            </a:p>
            <a:p>
              <a:pPr>
                <a:spcBef>
                  <a:spcPct val="50000"/>
                </a:spcBef>
              </a:pPr>
              <a:r>
                <a:rPr lang="en-US">
                  <a:latin typeface="Tw Cen MT" pitchFamily="34" charset="0"/>
                </a:rPr>
                <a:t>6</a:t>
              </a:r>
            </a:p>
            <a:p>
              <a:pPr>
                <a:spcBef>
                  <a:spcPct val="50000"/>
                </a:spcBef>
              </a:pPr>
              <a:r>
                <a:rPr lang="en-US">
                  <a:latin typeface="Tw Cen MT" pitchFamily="34" charset="0"/>
                </a:rPr>
                <a:t>10</a:t>
              </a:r>
            </a:p>
            <a:p>
              <a:pPr>
                <a:spcBef>
                  <a:spcPct val="50000"/>
                </a:spcBef>
              </a:pPr>
              <a:r>
                <a:rPr lang="en-US">
                  <a:latin typeface="Tw Cen MT" pitchFamily="34" charset="0"/>
                </a:rPr>
                <a:t>14</a:t>
              </a:r>
            </a:p>
          </p:txBody>
        </p:sp>
      </p:grpSp>
      <p:grpSp>
        <p:nvGrpSpPr>
          <p:cNvPr id="6" name="Group 37"/>
          <p:cNvGrpSpPr>
            <a:grpSpLocks/>
          </p:cNvGrpSpPr>
          <p:nvPr/>
        </p:nvGrpSpPr>
        <p:grpSpPr bwMode="auto">
          <a:xfrm>
            <a:off x="5943600" y="3352800"/>
            <a:ext cx="1143000" cy="2149475"/>
            <a:chOff x="6858000" y="2895600"/>
            <a:chExt cx="1143000" cy="2149227"/>
          </a:xfrm>
        </p:grpSpPr>
        <p:sp>
          <p:nvSpPr>
            <p:cNvPr id="31762" name="Text Box 37"/>
            <p:cNvSpPr txBox="1">
              <a:spLocks noChangeArrowheads="1"/>
            </p:cNvSpPr>
            <p:nvPr/>
          </p:nvSpPr>
          <p:spPr bwMode="auto">
            <a:xfrm>
              <a:off x="6858000" y="2895600"/>
              <a:ext cx="1143000" cy="369332"/>
            </a:xfrm>
            <a:prstGeom prst="rect">
              <a:avLst/>
            </a:prstGeom>
            <a:noFill/>
            <a:ln w="9525">
              <a:noFill/>
              <a:miter lim="800000"/>
              <a:headEnd/>
              <a:tailEnd/>
            </a:ln>
          </p:spPr>
          <p:txBody>
            <a:bodyPr>
              <a:spAutoFit/>
            </a:bodyPr>
            <a:lstStyle/>
            <a:p>
              <a:pPr>
                <a:spcBef>
                  <a:spcPct val="50000"/>
                </a:spcBef>
              </a:pPr>
              <a:r>
                <a:rPr lang="en-US">
                  <a:latin typeface="Tw Cen MT" pitchFamily="34" charset="0"/>
                </a:rPr>
                <a:t>Module 3</a:t>
              </a:r>
            </a:p>
          </p:txBody>
        </p:sp>
        <p:sp>
          <p:nvSpPr>
            <p:cNvPr id="31763" name="Text Box 38"/>
            <p:cNvSpPr txBox="1">
              <a:spLocks noChangeArrowheads="1"/>
            </p:cNvSpPr>
            <p:nvPr/>
          </p:nvSpPr>
          <p:spPr bwMode="auto">
            <a:xfrm>
              <a:off x="7162800" y="3429000"/>
              <a:ext cx="457200" cy="1615827"/>
            </a:xfrm>
            <a:prstGeom prst="rect">
              <a:avLst/>
            </a:prstGeom>
            <a:noFill/>
            <a:ln w="9525">
              <a:solidFill>
                <a:schemeClr val="tx1"/>
              </a:solidFill>
              <a:miter lim="800000"/>
              <a:headEnd/>
              <a:tailEnd/>
            </a:ln>
          </p:spPr>
          <p:txBody>
            <a:bodyPr anchor="ctr" anchorCtr="1">
              <a:spAutoFit/>
            </a:bodyPr>
            <a:lstStyle/>
            <a:p>
              <a:pPr>
                <a:spcBef>
                  <a:spcPct val="50000"/>
                </a:spcBef>
              </a:pPr>
              <a:r>
                <a:rPr lang="en-US">
                  <a:latin typeface="Tw Cen MT" pitchFamily="34" charset="0"/>
                </a:rPr>
                <a:t>3</a:t>
              </a:r>
            </a:p>
            <a:p>
              <a:pPr>
                <a:spcBef>
                  <a:spcPct val="50000"/>
                </a:spcBef>
              </a:pPr>
              <a:r>
                <a:rPr lang="en-US">
                  <a:latin typeface="Tw Cen MT" pitchFamily="34" charset="0"/>
                </a:rPr>
                <a:t>7</a:t>
              </a:r>
            </a:p>
            <a:p>
              <a:pPr>
                <a:spcBef>
                  <a:spcPct val="50000"/>
                </a:spcBef>
              </a:pPr>
              <a:r>
                <a:rPr lang="en-US">
                  <a:latin typeface="Tw Cen MT" pitchFamily="34" charset="0"/>
                </a:rPr>
                <a:t>11</a:t>
              </a:r>
            </a:p>
            <a:p>
              <a:pPr>
                <a:spcBef>
                  <a:spcPct val="50000"/>
                </a:spcBef>
              </a:pPr>
              <a:r>
                <a:rPr lang="en-US">
                  <a:latin typeface="Tw Cen MT" pitchFamily="34" charset="0"/>
                </a:rPr>
                <a:t>15</a:t>
              </a:r>
            </a:p>
          </p:txBody>
        </p:sp>
      </p:grpSp>
      <p:sp>
        <p:nvSpPr>
          <p:cNvPr id="31759" name="TextBox 17"/>
          <p:cNvSpPr txBox="1">
            <a:spLocks noChangeArrowheads="1"/>
          </p:cNvSpPr>
          <p:nvPr/>
        </p:nvSpPr>
        <p:spPr bwMode="auto">
          <a:xfrm>
            <a:off x="3505200" y="1752600"/>
            <a:ext cx="2286000" cy="369888"/>
          </a:xfrm>
          <a:prstGeom prst="rect">
            <a:avLst/>
          </a:prstGeom>
          <a:noFill/>
          <a:ln w="9525">
            <a:noFill/>
            <a:miter lim="800000"/>
            <a:headEnd/>
            <a:tailEnd/>
          </a:ln>
        </p:spPr>
        <p:txBody>
          <a:bodyPr>
            <a:spAutoFit/>
          </a:bodyPr>
          <a:lstStyle/>
          <a:p>
            <a:pPr algn="ctr"/>
            <a:r>
              <a:rPr lang="en-US"/>
              <a:t>Address Format</a:t>
            </a:r>
            <a:endParaRPr lang="en-MY"/>
          </a:p>
        </p:txBody>
      </p:sp>
      <p:cxnSp>
        <p:nvCxnSpPr>
          <p:cNvPr id="19" name="Straight Arrow Connector 18"/>
          <p:cNvCxnSpPr/>
          <p:nvPr/>
        </p:nvCxnSpPr>
        <p:spPr>
          <a:xfrm>
            <a:off x="1752600" y="2422525"/>
            <a:ext cx="5638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1761" name="TextBox 19"/>
          <p:cNvSpPr txBox="1">
            <a:spLocks noChangeArrowheads="1"/>
          </p:cNvSpPr>
          <p:nvPr/>
        </p:nvSpPr>
        <p:spPr bwMode="auto">
          <a:xfrm>
            <a:off x="4191000" y="2193925"/>
            <a:ext cx="1143000" cy="369888"/>
          </a:xfrm>
          <a:prstGeom prst="rect">
            <a:avLst/>
          </a:prstGeom>
          <a:solidFill>
            <a:schemeClr val="bg1"/>
          </a:solidFill>
          <a:ln w="9525">
            <a:noFill/>
            <a:miter lim="800000"/>
            <a:headEnd/>
            <a:tailEnd/>
          </a:ln>
        </p:spPr>
        <p:txBody>
          <a:bodyPr>
            <a:spAutoFit/>
          </a:bodyPr>
          <a:lstStyle/>
          <a:p>
            <a:pPr algn="ctr"/>
            <a:r>
              <a:rPr lang="en-US" i="1" dirty="0"/>
              <a:t>n</a:t>
            </a:r>
            <a:r>
              <a:rPr lang="en-US" dirty="0"/>
              <a:t> bits</a:t>
            </a:r>
            <a:endParaRPr lang="en-MY"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12775" y="228600"/>
            <a:ext cx="8153400" cy="990600"/>
          </a:xfrm>
        </p:spPr>
        <p:txBody>
          <a:bodyPr/>
          <a:lstStyle/>
          <a:p>
            <a:pPr eaLnBrk="1" hangingPunct="1"/>
            <a:r>
              <a:rPr lang="en-US" b="1"/>
              <a:t>Example 1</a:t>
            </a:r>
            <a:endParaRPr lang="en-MY" b="1"/>
          </a:p>
        </p:txBody>
      </p:sp>
      <p:sp>
        <p:nvSpPr>
          <p:cNvPr id="32771" name="Oval 28"/>
          <p:cNvSpPr>
            <a:spLocks noChangeArrowheads="1"/>
          </p:cNvSpPr>
          <p:nvPr/>
        </p:nvSpPr>
        <p:spPr bwMode="auto">
          <a:xfrm>
            <a:off x="4876800" y="3865563"/>
            <a:ext cx="228600" cy="304800"/>
          </a:xfrm>
          <a:prstGeom prst="ellipse">
            <a:avLst/>
          </a:prstGeom>
          <a:solidFill>
            <a:schemeClr val="accent1"/>
          </a:solidFill>
          <a:ln w="9525">
            <a:solidFill>
              <a:schemeClr val="tx1"/>
            </a:solidFill>
            <a:round/>
            <a:headEnd/>
            <a:tailEnd/>
          </a:ln>
        </p:spPr>
        <p:txBody>
          <a:bodyPr wrap="none" anchor="ctr"/>
          <a:lstStyle/>
          <a:p>
            <a:endParaRPr lang="en-MY"/>
          </a:p>
        </p:txBody>
      </p:sp>
      <p:sp>
        <p:nvSpPr>
          <p:cNvPr id="32772" name="Oval 29"/>
          <p:cNvSpPr>
            <a:spLocks noChangeArrowheads="1"/>
          </p:cNvSpPr>
          <p:nvPr/>
        </p:nvSpPr>
        <p:spPr bwMode="auto">
          <a:xfrm>
            <a:off x="6400800" y="3849688"/>
            <a:ext cx="228600" cy="304800"/>
          </a:xfrm>
          <a:prstGeom prst="ellipse">
            <a:avLst/>
          </a:prstGeom>
          <a:solidFill>
            <a:schemeClr val="accent1"/>
          </a:solidFill>
          <a:ln w="9525">
            <a:solidFill>
              <a:schemeClr val="tx1"/>
            </a:solidFill>
            <a:round/>
            <a:headEnd/>
            <a:tailEnd/>
          </a:ln>
        </p:spPr>
        <p:txBody>
          <a:bodyPr wrap="none" anchor="ctr"/>
          <a:lstStyle/>
          <a:p>
            <a:endParaRPr lang="en-MY"/>
          </a:p>
        </p:txBody>
      </p:sp>
      <p:sp>
        <p:nvSpPr>
          <p:cNvPr id="32773" name="Oval 27"/>
          <p:cNvSpPr>
            <a:spLocks noChangeArrowheads="1"/>
          </p:cNvSpPr>
          <p:nvPr/>
        </p:nvSpPr>
        <p:spPr bwMode="auto">
          <a:xfrm>
            <a:off x="3135313" y="3862388"/>
            <a:ext cx="228600" cy="304800"/>
          </a:xfrm>
          <a:prstGeom prst="ellipse">
            <a:avLst/>
          </a:prstGeom>
          <a:solidFill>
            <a:schemeClr val="accent1"/>
          </a:solidFill>
          <a:ln w="9525">
            <a:solidFill>
              <a:schemeClr val="tx1"/>
            </a:solidFill>
            <a:round/>
            <a:headEnd/>
            <a:tailEnd/>
          </a:ln>
        </p:spPr>
        <p:txBody>
          <a:bodyPr wrap="none" anchor="ctr"/>
          <a:lstStyle/>
          <a:p>
            <a:endParaRPr lang="en-MY"/>
          </a:p>
        </p:txBody>
      </p:sp>
      <p:sp>
        <p:nvSpPr>
          <p:cNvPr id="32774" name="Oval 26"/>
          <p:cNvSpPr>
            <a:spLocks noChangeArrowheads="1"/>
          </p:cNvSpPr>
          <p:nvPr/>
        </p:nvSpPr>
        <p:spPr bwMode="auto">
          <a:xfrm>
            <a:off x="1295400" y="3886200"/>
            <a:ext cx="228600" cy="304800"/>
          </a:xfrm>
          <a:prstGeom prst="ellipse">
            <a:avLst/>
          </a:prstGeom>
          <a:solidFill>
            <a:schemeClr val="accent1"/>
          </a:solidFill>
          <a:ln w="9525">
            <a:solidFill>
              <a:schemeClr val="tx1"/>
            </a:solidFill>
            <a:round/>
            <a:headEnd/>
            <a:tailEnd/>
          </a:ln>
        </p:spPr>
        <p:txBody>
          <a:bodyPr wrap="none" anchor="ctr"/>
          <a:lstStyle/>
          <a:p>
            <a:endParaRPr lang="en-MY"/>
          </a:p>
        </p:txBody>
      </p:sp>
      <p:sp>
        <p:nvSpPr>
          <p:cNvPr id="32775" name="Rectangle 5"/>
          <p:cNvSpPr>
            <a:spLocks noChangeArrowheads="1"/>
          </p:cNvSpPr>
          <p:nvPr/>
        </p:nvSpPr>
        <p:spPr bwMode="auto">
          <a:xfrm>
            <a:off x="1676400" y="3798888"/>
            <a:ext cx="762000" cy="1447800"/>
          </a:xfrm>
          <a:prstGeom prst="rect">
            <a:avLst/>
          </a:prstGeom>
          <a:solidFill>
            <a:schemeClr val="bg1"/>
          </a:solidFill>
          <a:ln w="9525">
            <a:solidFill>
              <a:schemeClr val="tx1"/>
            </a:solidFill>
            <a:miter lim="800000"/>
            <a:headEnd/>
            <a:tailEnd/>
          </a:ln>
        </p:spPr>
        <p:txBody>
          <a:bodyPr wrap="none" anchor="ctr"/>
          <a:lstStyle/>
          <a:p>
            <a:pPr eaLnBrk="0" hangingPunct="0"/>
            <a:r>
              <a:rPr lang="en-US" sz="1400" dirty="0"/>
              <a:t>60</a:t>
            </a:r>
          </a:p>
          <a:p>
            <a:pPr eaLnBrk="0" hangingPunct="0"/>
            <a:endParaRPr lang="en-US" sz="1400" dirty="0"/>
          </a:p>
          <a:p>
            <a:pPr eaLnBrk="0" hangingPunct="0"/>
            <a:r>
              <a:rPr lang="en-US" dirty="0"/>
              <a:t>  M0</a:t>
            </a:r>
          </a:p>
          <a:p>
            <a:pPr eaLnBrk="0" hangingPunct="0"/>
            <a:r>
              <a:rPr lang="en-US" sz="1400" dirty="0"/>
              <a:t>4</a:t>
            </a:r>
          </a:p>
          <a:p>
            <a:pPr eaLnBrk="0" hangingPunct="0"/>
            <a:r>
              <a:rPr lang="en-US" sz="1400" dirty="0"/>
              <a:t>0</a:t>
            </a:r>
          </a:p>
        </p:txBody>
      </p:sp>
      <p:sp>
        <p:nvSpPr>
          <p:cNvPr id="32776" name="Rectangle 6"/>
          <p:cNvSpPr>
            <a:spLocks noChangeArrowheads="1"/>
          </p:cNvSpPr>
          <p:nvPr/>
        </p:nvSpPr>
        <p:spPr bwMode="auto">
          <a:xfrm>
            <a:off x="6781800" y="3798888"/>
            <a:ext cx="762000" cy="1447800"/>
          </a:xfrm>
          <a:prstGeom prst="rect">
            <a:avLst/>
          </a:prstGeom>
          <a:solidFill>
            <a:schemeClr val="bg1"/>
          </a:solidFill>
          <a:ln w="9525">
            <a:solidFill>
              <a:schemeClr val="tx1"/>
            </a:solidFill>
            <a:miter lim="800000"/>
            <a:headEnd/>
            <a:tailEnd/>
          </a:ln>
        </p:spPr>
        <p:txBody>
          <a:bodyPr wrap="none" anchor="ctr"/>
          <a:lstStyle/>
          <a:p>
            <a:pPr eaLnBrk="0" hangingPunct="0"/>
            <a:r>
              <a:rPr lang="en-US" sz="1400"/>
              <a:t>63</a:t>
            </a:r>
          </a:p>
          <a:p>
            <a:pPr eaLnBrk="0" hangingPunct="0"/>
            <a:endParaRPr lang="en-US" sz="1400"/>
          </a:p>
          <a:p>
            <a:pPr eaLnBrk="0" hangingPunct="0"/>
            <a:r>
              <a:rPr lang="en-US"/>
              <a:t>  M3</a:t>
            </a:r>
          </a:p>
          <a:p>
            <a:pPr eaLnBrk="0" hangingPunct="0"/>
            <a:r>
              <a:rPr lang="en-US"/>
              <a:t>7</a:t>
            </a:r>
          </a:p>
          <a:p>
            <a:pPr eaLnBrk="0" hangingPunct="0"/>
            <a:r>
              <a:rPr lang="en-US" sz="1400"/>
              <a:t>3</a:t>
            </a:r>
          </a:p>
        </p:txBody>
      </p:sp>
      <p:sp>
        <p:nvSpPr>
          <p:cNvPr id="32777" name="Rectangle 7"/>
          <p:cNvSpPr>
            <a:spLocks noChangeArrowheads="1"/>
          </p:cNvSpPr>
          <p:nvPr/>
        </p:nvSpPr>
        <p:spPr bwMode="auto">
          <a:xfrm>
            <a:off x="3429000" y="3798888"/>
            <a:ext cx="762000" cy="1447800"/>
          </a:xfrm>
          <a:prstGeom prst="rect">
            <a:avLst/>
          </a:prstGeom>
          <a:solidFill>
            <a:schemeClr val="bg1"/>
          </a:solidFill>
          <a:ln w="9525">
            <a:solidFill>
              <a:schemeClr val="tx1"/>
            </a:solidFill>
            <a:miter lim="800000"/>
            <a:headEnd/>
            <a:tailEnd/>
          </a:ln>
        </p:spPr>
        <p:txBody>
          <a:bodyPr wrap="none" anchor="ctr"/>
          <a:lstStyle/>
          <a:p>
            <a:pPr eaLnBrk="0" hangingPunct="0"/>
            <a:r>
              <a:rPr lang="en-US" sz="1400" dirty="0"/>
              <a:t>61</a:t>
            </a:r>
          </a:p>
          <a:p>
            <a:pPr eaLnBrk="0" hangingPunct="0"/>
            <a:endParaRPr lang="en-US" dirty="0"/>
          </a:p>
          <a:p>
            <a:pPr eaLnBrk="0" hangingPunct="0"/>
            <a:r>
              <a:rPr lang="en-US" dirty="0"/>
              <a:t>  M1</a:t>
            </a:r>
          </a:p>
          <a:p>
            <a:pPr eaLnBrk="0" hangingPunct="0"/>
            <a:r>
              <a:rPr lang="en-US" sz="1400" dirty="0"/>
              <a:t>5</a:t>
            </a:r>
          </a:p>
          <a:p>
            <a:pPr eaLnBrk="0" hangingPunct="0"/>
            <a:r>
              <a:rPr lang="en-US" sz="1400" dirty="0"/>
              <a:t>1			</a:t>
            </a:r>
          </a:p>
        </p:txBody>
      </p:sp>
      <p:sp>
        <p:nvSpPr>
          <p:cNvPr id="32778" name="Rectangle 8"/>
          <p:cNvSpPr>
            <a:spLocks noChangeArrowheads="1"/>
          </p:cNvSpPr>
          <p:nvPr/>
        </p:nvSpPr>
        <p:spPr bwMode="auto">
          <a:xfrm>
            <a:off x="5181600" y="3798888"/>
            <a:ext cx="762000" cy="1447800"/>
          </a:xfrm>
          <a:prstGeom prst="rect">
            <a:avLst/>
          </a:prstGeom>
          <a:solidFill>
            <a:schemeClr val="bg1"/>
          </a:solidFill>
          <a:ln w="9525">
            <a:solidFill>
              <a:schemeClr val="tx1"/>
            </a:solidFill>
            <a:miter lim="800000"/>
            <a:headEnd/>
            <a:tailEnd/>
          </a:ln>
        </p:spPr>
        <p:txBody>
          <a:bodyPr wrap="none" anchor="ctr"/>
          <a:lstStyle/>
          <a:p>
            <a:pPr eaLnBrk="0" hangingPunct="0"/>
            <a:r>
              <a:rPr lang="en-US" sz="1400"/>
              <a:t>62</a:t>
            </a:r>
          </a:p>
          <a:p>
            <a:pPr eaLnBrk="0" hangingPunct="0"/>
            <a:endParaRPr lang="en-US"/>
          </a:p>
          <a:p>
            <a:pPr eaLnBrk="0" hangingPunct="0"/>
            <a:r>
              <a:rPr lang="en-US"/>
              <a:t>  M2</a:t>
            </a:r>
          </a:p>
          <a:p>
            <a:pPr eaLnBrk="0" hangingPunct="0"/>
            <a:r>
              <a:rPr lang="en-US"/>
              <a:t>6</a:t>
            </a:r>
          </a:p>
          <a:p>
            <a:pPr eaLnBrk="0" hangingPunct="0"/>
            <a:r>
              <a:rPr lang="en-US" sz="1400"/>
              <a:t>2</a:t>
            </a:r>
          </a:p>
        </p:txBody>
      </p:sp>
      <p:sp>
        <p:nvSpPr>
          <p:cNvPr id="32779" name="Text Box 9"/>
          <p:cNvSpPr txBox="1">
            <a:spLocks noChangeArrowheads="1"/>
          </p:cNvSpPr>
          <p:nvPr/>
        </p:nvSpPr>
        <p:spPr bwMode="auto">
          <a:xfrm>
            <a:off x="914400" y="4560888"/>
            <a:ext cx="990600" cy="630942"/>
          </a:xfrm>
          <a:prstGeom prst="rect">
            <a:avLst/>
          </a:prstGeom>
          <a:noFill/>
          <a:ln w="9525">
            <a:noFill/>
            <a:miter lim="800000"/>
            <a:headEnd/>
            <a:tailEnd/>
          </a:ln>
        </p:spPr>
        <p:txBody>
          <a:bodyPr>
            <a:spAutoFit/>
          </a:bodyPr>
          <a:lstStyle/>
          <a:p>
            <a:pPr eaLnBrk="0" hangingPunct="0">
              <a:spcBef>
                <a:spcPct val="50000"/>
              </a:spcBef>
            </a:pPr>
            <a:r>
              <a:rPr lang="en-US" sz="1400" dirty="0"/>
              <a:t>0001</a:t>
            </a:r>
            <a:r>
              <a:rPr lang="en-US" sz="1400" dirty="0">
                <a:solidFill>
                  <a:schemeClr val="tx2">
                    <a:lumMod val="50000"/>
                  </a:schemeClr>
                </a:solidFill>
              </a:rPr>
              <a:t>00</a:t>
            </a:r>
          </a:p>
          <a:p>
            <a:pPr eaLnBrk="0" hangingPunct="0">
              <a:spcBef>
                <a:spcPct val="50000"/>
              </a:spcBef>
            </a:pPr>
            <a:r>
              <a:rPr lang="en-US" sz="1400" dirty="0"/>
              <a:t>0000</a:t>
            </a:r>
            <a:r>
              <a:rPr lang="en-US" sz="1400" dirty="0">
                <a:solidFill>
                  <a:schemeClr val="tx2">
                    <a:lumMod val="50000"/>
                  </a:schemeClr>
                </a:solidFill>
              </a:rPr>
              <a:t>00</a:t>
            </a:r>
          </a:p>
        </p:txBody>
      </p:sp>
      <p:sp>
        <p:nvSpPr>
          <p:cNvPr id="32780" name="Text Box 10"/>
          <p:cNvSpPr txBox="1">
            <a:spLocks noChangeArrowheads="1"/>
          </p:cNvSpPr>
          <p:nvPr/>
        </p:nvSpPr>
        <p:spPr bwMode="auto">
          <a:xfrm>
            <a:off x="914400" y="3875088"/>
            <a:ext cx="990600" cy="304800"/>
          </a:xfrm>
          <a:prstGeom prst="rect">
            <a:avLst/>
          </a:prstGeom>
          <a:noFill/>
          <a:ln w="9525">
            <a:noFill/>
            <a:miter lim="800000"/>
            <a:headEnd/>
            <a:tailEnd/>
          </a:ln>
        </p:spPr>
        <p:txBody>
          <a:bodyPr>
            <a:spAutoFit/>
          </a:bodyPr>
          <a:lstStyle/>
          <a:p>
            <a:pPr eaLnBrk="0" hangingPunct="0">
              <a:spcBef>
                <a:spcPct val="50000"/>
              </a:spcBef>
            </a:pPr>
            <a:r>
              <a:rPr lang="en-US" sz="1400"/>
              <a:t>1111</a:t>
            </a:r>
            <a:r>
              <a:rPr lang="en-US" sz="1400">
                <a:solidFill>
                  <a:schemeClr val="folHlink"/>
                </a:solidFill>
              </a:rPr>
              <a:t>00</a:t>
            </a:r>
            <a:endParaRPr lang="en-US" sz="1400"/>
          </a:p>
        </p:txBody>
      </p:sp>
      <p:sp>
        <p:nvSpPr>
          <p:cNvPr id="32781" name="Text Box 11"/>
          <p:cNvSpPr txBox="1">
            <a:spLocks noChangeArrowheads="1"/>
          </p:cNvSpPr>
          <p:nvPr/>
        </p:nvSpPr>
        <p:spPr bwMode="auto">
          <a:xfrm>
            <a:off x="2667000" y="4560888"/>
            <a:ext cx="838200" cy="630942"/>
          </a:xfrm>
          <a:prstGeom prst="rect">
            <a:avLst/>
          </a:prstGeom>
          <a:noFill/>
          <a:ln w="9525">
            <a:noFill/>
            <a:miter lim="800000"/>
            <a:headEnd/>
            <a:tailEnd/>
          </a:ln>
        </p:spPr>
        <p:txBody>
          <a:bodyPr>
            <a:spAutoFit/>
          </a:bodyPr>
          <a:lstStyle/>
          <a:p>
            <a:pPr eaLnBrk="0" hangingPunct="0">
              <a:spcBef>
                <a:spcPct val="50000"/>
              </a:spcBef>
            </a:pPr>
            <a:r>
              <a:rPr lang="en-US" sz="1400" dirty="0"/>
              <a:t>000101</a:t>
            </a:r>
          </a:p>
          <a:p>
            <a:pPr eaLnBrk="0" hangingPunct="0">
              <a:spcBef>
                <a:spcPct val="50000"/>
              </a:spcBef>
            </a:pPr>
            <a:r>
              <a:rPr lang="en-US" sz="1400" dirty="0"/>
              <a:t>000001</a:t>
            </a:r>
          </a:p>
        </p:txBody>
      </p:sp>
      <p:sp>
        <p:nvSpPr>
          <p:cNvPr id="32782" name="Text Box 12"/>
          <p:cNvSpPr txBox="1">
            <a:spLocks noChangeArrowheads="1"/>
          </p:cNvSpPr>
          <p:nvPr/>
        </p:nvSpPr>
        <p:spPr bwMode="auto">
          <a:xfrm>
            <a:off x="2667000" y="3875088"/>
            <a:ext cx="990600" cy="304800"/>
          </a:xfrm>
          <a:prstGeom prst="rect">
            <a:avLst/>
          </a:prstGeom>
          <a:noFill/>
          <a:ln w="9525">
            <a:noFill/>
            <a:miter lim="800000"/>
            <a:headEnd/>
            <a:tailEnd/>
          </a:ln>
        </p:spPr>
        <p:txBody>
          <a:bodyPr>
            <a:spAutoFit/>
          </a:bodyPr>
          <a:lstStyle/>
          <a:p>
            <a:pPr eaLnBrk="0" hangingPunct="0">
              <a:spcBef>
                <a:spcPct val="50000"/>
              </a:spcBef>
            </a:pPr>
            <a:r>
              <a:rPr lang="en-US" sz="1400"/>
              <a:t>1111</a:t>
            </a:r>
            <a:r>
              <a:rPr lang="en-US" sz="1400">
                <a:solidFill>
                  <a:schemeClr val="folHlink"/>
                </a:solidFill>
              </a:rPr>
              <a:t>01</a:t>
            </a:r>
            <a:endParaRPr lang="en-US" sz="1400"/>
          </a:p>
        </p:txBody>
      </p:sp>
      <p:sp>
        <p:nvSpPr>
          <p:cNvPr id="32783" name="Text Box 13"/>
          <p:cNvSpPr txBox="1">
            <a:spLocks noChangeArrowheads="1"/>
          </p:cNvSpPr>
          <p:nvPr/>
        </p:nvSpPr>
        <p:spPr bwMode="auto">
          <a:xfrm>
            <a:off x="4419600" y="4560888"/>
            <a:ext cx="838200" cy="630942"/>
          </a:xfrm>
          <a:prstGeom prst="rect">
            <a:avLst/>
          </a:prstGeom>
          <a:noFill/>
          <a:ln w="9525">
            <a:noFill/>
            <a:miter lim="800000"/>
            <a:headEnd/>
            <a:tailEnd/>
          </a:ln>
        </p:spPr>
        <p:txBody>
          <a:bodyPr>
            <a:spAutoFit/>
          </a:bodyPr>
          <a:lstStyle/>
          <a:p>
            <a:pPr eaLnBrk="0" hangingPunct="0">
              <a:spcBef>
                <a:spcPct val="50000"/>
              </a:spcBef>
            </a:pPr>
            <a:r>
              <a:rPr lang="en-US" sz="1400" dirty="0"/>
              <a:t>000110</a:t>
            </a:r>
          </a:p>
          <a:p>
            <a:pPr eaLnBrk="0" hangingPunct="0">
              <a:spcBef>
                <a:spcPct val="50000"/>
              </a:spcBef>
            </a:pPr>
            <a:r>
              <a:rPr lang="en-US" sz="1400" dirty="0"/>
              <a:t>000010</a:t>
            </a:r>
          </a:p>
        </p:txBody>
      </p:sp>
      <p:sp>
        <p:nvSpPr>
          <p:cNvPr id="32784" name="Text Box 14"/>
          <p:cNvSpPr txBox="1">
            <a:spLocks noChangeArrowheads="1"/>
          </p:cNvSpPr>
          <p:nvPr/>
        </p:nvSpPr>
        <p:spPr bwMode="auto">
          <a:xfrm>
            <a:off x="6019800" y="4560888"/>
            <a:ext cx="838200" cy="630942"/>
          </a:xfrm>
          <a:prstGeom prst="rect">
            <a:avLst/>
          </a:prstGeom>
          <a:noFill/>
          <a:ln w="9525">
            <a:noFill/>
            <a:miter lim="800000"/>
            <a:headEnd/>
            <a:tailEnd/>
          </a:ln>
        </p:spPr>
        <p:txBody>
          <a:bodyPr>
            <a:spAutoFit/>
          </a:bodyPr>
          <a:lstStyle/>
          <a:p>
            <a:pPr eaLnBrk="0" hangingPunct="0">
              <a:spcBef>
                <a:spcPct val="50000"/>
              </a:spcBef>
            </a:pPr>
            <a:r>
              <a:rPr lang="en-US" sz="1400" dirty="0"/>
              <a:t>000111</a:t>
            </a:r>
          </a:p>
          <a:p>
            <a:pPr eaLnBrk="0" hangingPunct="0">
              <a:spcBef>
                <a:spcPct val="50000"/>
              </a:spcBef>
            </a:pPr>
            <a:r>
              <a:rPr lang="en-US" sz="1400" dirty="0"/>
              <a:t>000011</a:t>
            </a:r>
          </a:p>
        </p:txBody>
      </p:sp>
      <p:sp>
        <p:nvSpPr>
          <p:cNvPr id="32785" name="Text Box 15"/>
          <p:cNvSpPr txBox="1">
            <a:spLocks noChangeArrowheads="1"/>
          </p:cNvSpPr>
          <p:nvPr/>
        </p:nvSpPr>
        <p:spPr bwMode="auto">
          <a:xfrm>
            <a:off x="4419600" y="3875088"/>
            <a:ext cx="990600" cy="304800"/>
          </a:xfrm>
          <a:prstGeom prst="rect">
            <a:avLst/>
          </a:prstGeom>
          <a:noFill/>
          <a:ln w="9525">
            <a:noFill/>
            <a:miter lim="800000"/>
            <a:headEnd/>
            <a:tailEnd/>
          </a:ln>
        </p:spPr>
        <p:txBody>
          <a:bodyPr>
            <a:spAutoFit/>
          </a:bodyPr>
          <a:lstStyle/>
          <a:p>
            <a:pPr eaLnBrk="0" hangingPunct="0">
              <a:spcBef>
                <a:spcPct val="50000"/>
              </a:spcBef>
            </a:pPr>
            <a:r>
              <a:rPr lang="en-US" sz="1400"/>
              <a:t>1111</a:t>
            </a:r>
            <a:r>
              <a:rPr lang="en-US" sz="1400">
                <a:solidFill>
                  <a:schemeClr val="folHlink"/>
                </a:solidFill>
              </a:rPr>
              <a:t>10</a:t>
            </a:r>
            <a:endParaRPr lang="en-US" sz="1400"/>
          </a:p>
        </p:txBody>
      </p:sp>
      <p:sp>
        <p:nvSpPr>
          <p:cNvPr id="32786" name="Text Box 16"/>
          <p:cNvSpPr txBox="1">
            <a:spLocks noChangeArrowheads="1"/>
          </p:cNvSpPr>
          <p:nvPr/>
        </p:nvSpPr>
        <p:spPr bwMode="auto">
          <a:xfrm>
            <a:off x="6019800" y="3875088"/>
            <a:ext cx="990600" cy="304800"/>
          </a:xfrm>
          <a:prstGeom prst="rect">
            <a:avLst/>
          </a:prstGeom>
          <a:noFill/>
          <a:ln w="9525">
            <a:noFill/>
            <a:miter lim="800000"/>
            <a:headEnd/>
            <a:tailEnd/>
          </a:ln>
        </p:spPr>
        <p:txBody>
          <a:bodyPr>
            <a:spAutoFit/>
          </a:bodyPr>
          <a:lstStyle/>
          <a:p>
            <a:pPr eaLnBrk="0" hangingPunct="0">
              <a:spcBef>
                <a:spcPct val="50000"/>
              </a:spcBef>
            </a:pPr>
            <a:r>
              <a:rPr lang="en-US" sz="1400"/>
              <a:t>1111</a:t>
            </a:r>
            <a:r>
              <a:rPr lang="en-US" sz="1400">
                <a:solidFill>
                  <a:schemeClr val="folHlink"/>
                </a:solidFill>
              </a:rPr>
              <a:t>11</a:t>
            </a:r>
            <a:endParaRPr lang="en-US" sz="1400"/>
          </a:p>
        </p:txBody>
      </p:sp>
      <p:grpSp>
        <p:nvGrpSpPr>
          <p:cNvPr id="2" name="Group 17"/>
          <p:cNvGrpSpPr>
            <a:grpSpLocks/>
          </p:cNvGrpSpPr>
          <p:nvPr/>
        </p:nvGrpSpPr>
        <p:grpSpPr bwMode="auto">
          <a:xfrm>
            <a:off x="1241425" y="5207000"/>
            <a:ext cx="5105400" cy="304800"/>
            <a:chOff x="768" y="2832"/>
            <a:chExt cx="3216" cy="192"/>
          </a:xfrm>
        </p:grpSpPr>
        <p:sp>
          <p:nvSpPr>
            <p:cNvPr id="32795" name="AutoShape 18"/>
            <p:cNvSpPr>
              <a:spLocks/>
            </p:cNvSpPr>
            <p:nvPr/>
          </p:nvSpPr>
          <p:spPr bwMode="auto">
            <a:xfrm rot="-5400000">
              <a:off x="2280" y="1320"/>
              <a:ext cx="192" cy="3216"/>
            </a:xfrm>
            <a:prstGeom prst="leftBracket">
              <a:avLst>
                <a:gd name="adj" fmla="val 139583"/>
              </a:avLst>
            </a:prstGeom>
            <a:noFill/>
            <a:ln w="9525">
              <a:solidFill>
                <a:schemeClr val="tx1"/>
              </a:solidFill>
              <a:round/>
              <a:headEnd/>
              <a:tailEnd/>
            </a:ln>
          </p:spPr>
          <p:txBody>
            <a:bodyPr wrap="none" anchor="ctr"/>
            <a:lstStyle/>
            <a:p>
              <a:endParaRPr lang="en-MY"/>
            </a:p>
          </p:txBody>
        </p:sp>
        <p:sp>
          <p:nvSpPr>
            <p:cNvPr id="32796" name="Line 19"/>
            <p:cNvSpPr>
              <a:spLocks noChangeShapeType="1"/>
            </p:cNvSpPr>
            <p:nvPr/>
          </p:nvSpPr>
          <p:spPr bwMode="auto">
            <a:xfrm>
              <a:off x="1872" y="2832"/>
              <a:ext cx="0" cy="192"/>
            </a:xfrm>
            <a:prstGeom prst="line">
              <a:avLst/>
            </a:prstGeom>
            <a:noFill/>
            <a:ln w="9525">
              <a:solidFill>
                <a:schemeClr val="tx1"/>
              </a:solidFill>
              <a:round/>
              <a:headEnd/>
              <a:tailEnd/>
            </a:ln>
          </p:spPr>
          <p:txBody>
            <a:bodyPr/>
            <a:lstStyle/>
            <a:p>
              <a:endParaRPr lang="en-US"/>
            </a:p>
          </p:txBody>
        </p:sp>
        <p:sp>
          <p:nvSpPr>
            <p:cNvPr id="32797" name="Line 20"/>
            <p:cNvSpPr>
              <a:spLocks noChangeShapeType="1"/>
            </p:cNvSpPr>
            <p:nvPr/>
          </p:nvSpPr>
          <p:spPr bwMode="auto">
            <a:xfrm>
              <a:off x="2976" y="2832"/>
              <a:ext cx="0" cy="192"/>
            </a:xfrm>
            <a:prstGeom prst="line">
              <a:avLst/>
            </a:prstGeom>
            <a:noFill/>
            <a:ln w="9525">
              <a:solidFill>
                <a:schemeClr val="tx1"/>
              </a:solidFill>
              <a:round/>
              <a:headEnd/>
              <a:tailEnd/>
            </a:ln>
          </p:spPr>
          <p:txBody>
            <a:bodyPr/>
            <a:lstStyle/>
            <a:p>
              <a:endParaRPr lang="en-US"/>
            </a:p>
          </p:txBody>
        </p:sp>
      </p:grpSp>
      <p:sp>
        <p:nvSpPr>
          <p:cNvPr id="32788" name="Line 21"/>
          <p:cNvSpPr>
            <a:spLocks noChangeShapeType="1"/>
          </p:cNvSpPr>
          <p:nvPr/>
        </p:nvSpPr>
        <p:spPr bwMode="auto">
          <a:xfrm>
            <a:off x="3832225" y="5594350"/>
            <a:ext cx="0" cy="533400"/>
          </a:xfrm>
          <a:prstGeom prst="line">
            <a:avLst/>
          </a:prstGeom>
          <a:noFill/>
          <a:ln w="9525">
            <a:solidFill>
              <a:schemeClr val="tx1"/>
            </a:solidFill>
            <a:round/>
            <a:headEnd/>
            <a:tailEnd type="triangle" w="med" len="med"/>
          </a:ln>
        </p:spPr>
        <p:txBody>
          <a:bodyPr/>
          <a:lstStyle/>
          <a:p>
            <a:endParaRPr lang="en-US"/>
          </a:p>
        </p:txBody>
      </p:sp>
      <p:sp>
        <p:nvSpPr>
          <p:cNvPr id="32789" name="Text Box 22"/>
          <p:cNvSpPr txBox="1">
            <a:spLocks noChangeArrowheads="1"/>
          </p:cNvSpPr>
          <p:nvPr/>
        </p:nvSpPr>
        <p:spPr bwMode="auto">
          <a:xfrm>
            <a:off x="2994025" y="6051550"/>
            <a:ext cx="1676400" cy="730250"/>
          </a:xfrm>
          <a:prstGeom prst="rect">
            <a:avLst/>
          </a:prstGeom>
          <a:noFill/>
          <a:ln w="9525">
            <a:noFill/>
            <a:miter lim="800000"/>
            <a:headEnd/>
            <a:tailEnd/>
          </a:ln>
        </p:spPr>
        <p:txBody>
          <a:bodyPr>
            <a:spAutoFit/>
          </a:bodyPr>
          <a:lstStyle/>
          <a:p>
            <a:pPr algn="ctr" eaLnBrk="0" hangingPunct="0">
              <a:spcBef>
                <a:spcPct val="50000"/>
              </a:spcBef>
            </a:pPr>
            <a:r>
              <a:rPr lang="en-US" sz="1400"/>
              <a:t>These bits are same in all 4 modules.</a:t>
            </a:r>
          </a:p>
        </p:txBody>
      </p:sp>
      <p:sp>
        <p:nvSpPr>
          <p:cNvPr id="32790" name="Line 23"/>
          <p:cNvSpPr>
            <a:spLocks noChangeShapeType="1"/>
          </p:cNvSpPr>
          <p:nvPr/>
        </p:nvSpPr>
        <p:spPr bwMode="auto">
          <a:xfrm flipV="1">
            <a:off x="6629400" y="3113088"/>
            <a:ext cx="381000" cy="762000"/>
          </a:xfrm>
          <a:prstGeom prst="line">
            <a:avLst/>
          </a:prstGeom>
          <a:noFill/>
          <a:ln w="9525">
            <a:solidFill>
              <a:schemeClr val="tx1"/>
            </a:solidFill>
            <a:round/>
            <a:headEnd/>
            <a:tailEnd/>
          </a:ln>
        </p:spPr>
        <p:txBody>
          <a:bodyPr/>
          <a:lstStyle/>
          <a:p>
            <a:endParaRPr lang="en-US"/>
          </a:p>
        </p:txBody>
      </p:sp>
      <p:sp>
        <p:nvSpPr>
          <p:cNvPr id="32791" name="Line 24"/>
          <p:cNvSpPr>
            <a:spLocks noChangeShapeType="1"/>
          </p:cNvSpPr>
          <p:nvPr/>
        </p:nvSpPr>
        <p:spPr bwMode="auto">
          <a:xfrm flipV="1">
            <a:off x="5029200" y="3113088"/>
            <a:ext cx="1981200" cy="838200"/>
          </a:xfrm>
          <a:prstGeom prst="line">
            <a:avLst/>
          </a:prstGeom>
          <a:noFill/>
          <a:ln w="9525">
            <a:solidFill>
              <a:schemeClr val="tx1"/>
            </a:solidFill>
            <a:prstDash val="dash"/>
            <a:round/>
            <a:headEnd/>
            <a:tailEnd/>
          </a:ln>
        </p:spPr>
        <p:txBody>
          <a:bodyPr/>
          <a:lstStyle/>
          <a:p>
            <a:endParaRPr lang="en-US"/>
          </a:p>
        </p:txBody>
      </p:sp>
      <p:sp>
        <p:nvSpPr>
          <p:cNvPr id="32792" name="Text Box 25"/>
          <p:cNvSpPr txBox="1">
            <a:spLocks noChangeArrowheads="1"/>
          </p:cNvSpPr>
          <p:nvPr/>
        </p:nvSpPr>
        <p:spPr bwMode="auto">
          <a:xfrm>
            <a:off x="7010400" y="2590800"/>
            <a:ext cx="2133600" cy="923330"/>
          </a:xfrm>
          <a:prstGeom prst="rect">
            <a:avLst/>
          </a:prstGeom>
          <a:noFill/>
          <a:ln w="9525">
            <a:noFill/>
            <a:miter lim="800000"/>
            <a:headEnd/>
            <a:tailEnd/>
          </a:ln>
        </p:spPr>
        <p:txBody>
          <a:bodyPr wrap="square">
            <a:spAutoFit/>
          </a:bodyPr>
          <a:lstStyle/>
          <a:p>
            <a:pPr eaLnBrk="0" hangingPunct="0">
              <a:spcBef>
                <a:spcPct val="50000"/>
              </a:spcBef>
            </a:pPr>
            <a:r>
              <a:rPr lang="en-US" dirty="0"/>
              <a:t>Since these are </a:t>
            </a:r>
            <a:r>
              <a:rPr lang="en-US" b="1" i="1" u="sng" dirty="0"/>
              <a:t>low order</a:t>
            </a:r>
            <a:r>
              <a:rPr lang="en-US" dirty="0"/>
              <a:t> bits, therefore its called LOI</a:t>
            </a:r>
          </a:p>
        </p:txBody>
      </p:sp>
      <p:sp>
        <p:nvSpPr>
          <p:cNvPr id="32793" name="TextBox 28"/>
          <p:cNvSpPr txBox="1">
            <a:spLocks noChangeArrowheads="1"/>
          </p:cNvSpPr>
          <p:nvPr/>
        </p:nvSpPr>
        <p:spPr bwMode="auto">
          <a:xfrm>
            <a:off x="762000" y="2057400"/>
            <a:ext cx="184150" cy="369888"/>
          </a:xfrm>
          <a:prstGeom prst="rect">
            <a:avLst/>
          </a:prstGeom>
          <a:noFill/>
          <a:ln w="9525">
            <a:noFill/>
            <a:miter lim="800000"/>
            <a:headEnd/>
            <a:tailEnd/>
          </a:ln>
        </p:spPr>
        <p:txBody>
          <a:bodyPr wrap="none">
            <a:spAutoFit/>
          </a:bodyPr>
          <a:lstStyle/>
          <a:p>
            <a:endParaRPr lang="en-MY"/>
          </a:p>
        </p:txBody>
      </p:sp>
      <p:sp>
        <p:nvSpPr>
          <p:cNvPr id="32794" name="TextBox 29"/>
          <p:cNvSpPr txBox="1">
            <a:spLocks noChangeArrowheads="1"/>
          </p:cNvSpPr>
          <p:nvPr/>
        </p:nvSpPr>
        <p:spPr bwMode="auto">
          <a:xfrm>
            <a:off x="612775" y="1219200"/>
            <a:ext cx="7997825" cy="1323439"/>
          </a:xfrm>
          <a:prstGeom prst="rect">
            <a:avLst/>
          </a:prstGeom>
          <a:noFill/>
          <a:ln w="9525">
            <a:noFill/>
            <a:miter lim="800000"/>
            <a:headEnd/>
            <a:tailEnd/>
          </a:ln>
        </p:spPr>
        <p:txBody>
          <a:bodyPr wrap="square">
            <a:spAutoFit/>
          </a:bodyPr>
          <a:lstStyle/>
          <a:p>
            <a:r>
              <a:rPr lang="en-US" sz="2000" dirty="0"/>
              <a:t>Memory capacity = 64 or 2</a:t>
            </a:r>
            <a:r>
              <a:rPr lang="en-US" sz="2000" baseline="30000" dirty="0"/>
              <a:t>6</a:t>
            </a:r>
            <a:r>
              <a:rPr lang="en-US" sz="2000" dirty="0">
                <a:sym typeface="Wingdings" pitchFamily="2" charset="2"/>
              </a:rPr>
              <a:t> no of address bit = 6</a:t>
            </a:r>
          </a:p>
          <a:p>
            <a:r>
              <a:rPr lang="en-US" sz="2000" dirty="0">
                <a:sym typeface="Wingdings" pitchFamily="2" charset="2"/>
              </a:rPr>
              <a:t>Total main module/bank = 4 or 2</a:t>
            </a:r>
            <a:r>
              <a:rPr lang="en-US" sz="2000" baseline="30000" dirty="0">
                <a:sym typeface="Wingdings" pitchFamily="2" charset="2"/>
              </a:rPr>
              <a:t>2</a:t>
            </a:r>
            <a:r>
              <a:rPr lang="en-US" sz="2000" dirty="0">
                <a:sym typeface="Wingdings" pitchFamily="2" charset="2"/>
              </a:rPr>
              <a:t>   2 bits to address module/bank</a:t>
            </a:r>
          </a:p>
          <a:p>
            <a:r>
              <a:rPr lang="en-US" sz="2000" dirty="0">
                <a:sym typeface="Wingdings" pitchFamily="2" charset="2"/>
              </a:rPr>
              <a:t>No of bits for word in module/bank = 6 – 2 = 4  module/bank capacity = 2</a:t>
            </a:r>
            <a:r>
              <a:rPr lang="en-US" sz="2000" baseline="30000" dirty="0">
                <a:sym typeface="Wingdings" pitchFamily="2" charset="2"/>
              </a:rPr>
              <a:t>4</a:t>
            </a:r>
            <a:r>
              <a:rPr lang="en-US" sz="2000" dirty="0">
                <a:sym typeface="Wingdings" pitchFamily="2" charset="2"/>
              </a:rPr>
              <a:t> = 16</a:t>
            </a:r>
            <a:endParaRPr lang="en-MY"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t>Low-order Interleaving (cont.)</a:t>
            </a:r>
          </a:p>
        </p:txBody>
      </p:sp>
      <p:sp>
        <p:nvSpPr>
          <p:cNvPr id="111619" name="Rectangle 3"/>
          <p:cNvSpPr>
            <a:spLocks noGrp="1" noChangeArrowheads="1"/>
          </p:cNvSpPr>
          <p:nvPr>
            <p:ph idx="1"/>
          </p:nvPr>
        </p:nvSpPr>
        <p:spPr>
          <a:xfrm>
            <a:off x="609601" y="2219204"/>
            <a:ext cx="8077200" cy="4181596"/>
          </a:xfrm>
        </p:spPr>
        <p:txBody>
          <a:bodyPr>
            <a:normAutofit lnSpcReduction="10000"/>
          </a:bodyPr>
          <a:lstStyle/>
          <a:p>
            <a:pPr>
              <a:lnSpc>
                <a:spcPct val="90000"/>
              </a:lnSpc>
            </a:pPr>
            <a:r>
              <a:rPr lang="en-US" sz="2800" dirty="0"/>
              <a:t>Low-order interleaving originally used to reduce delay in accessing memory</a:t>
            </a:r>
          </a:p>
          <a:p>
            <a:pPr lvl="1">
              <a:lnSpc>
                <a:spcPct val="90000"/>
              </a:lnSpc>
            </a:pPr>
            <a:r>
              <a:rPr lang="en-US" sz="2400" dirty="0"/>
              <a:t>CPU could output an address and read request to one memory module</a:t>
            </a:r>
          </a:p>
          <a:p>
            <a:pPr lvl="2">
              <a:lnSpc>
                <a:spcPct val="90000"/>
              </a:lnSpc>
            </a:pPr>
            <a:r>
              <a:rPr lang="en-US" sz="2000" dirty="0"/>
              <a:t>Memory module can decode and access its data</a:t>
            </a:r>
          </a:p>
          <a:p>
            <a:pPr lvl="1">
              <a:lnSpc>
                <a:spcPct val="90000"/>
              </a:lnSpc>
            </a:pPr>
            <a:r>
              <a:rPr lang="en-US" sz="2400" dirty="0"/>
              <a:t>CPU could output another request to a different memory module</a:t>
            </a:r>
          </a:p>
          <a:p>
            <a:pPr lvl="2">
              <a:lnSpc>
                <a:spcPct val="90000"/>
              </a:lnSpc>
            </a:pPr>
            <a:r>
              <a:rPr lang="en-US" sz="2000" dirty="0"/>
              <a:t>Results in pipelining its memory requests.</a:t>
            </a:r>
          </a:p>
          <a:p>
            <a:pPr>
              <a:lnSpc>
                <a:spcPct val="90000"/>
              </a:lnSpc>
            </a:pPr>
            <a:r>
              <a:rPr lang="en-US" sz="2800" dirty="0"/>
              <a:t>Low-order interleaving not commonly used in modern computers since cache memory</a:t>
            </a:r>
          </a:p>
          <a:p>
            <a:pPr lvl="1">
              <a:lnSpc>
                <a:spcPct val="90000"/>
              </a:lnSpc>
              <a:buFont typeface="Wingdings" pitchFamily="2" charset="2"/>
              <a:buNone/>
            </a:pP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176866" y="1"/>
            <a:ext cx="6798734" cy="2219204"/>
          </a:xfrm>
        </p:spPr>
        <p:txBody>
          <a:bodyPr>
            <a:normAutofit/>
          </a:bodyPr>
          <a:lstStyle/>
          <a:p>
            <a:r>
              <a:rPr lang="en-US" sz="4000" dirty="0"/>
              <a:t>Low-order vs. High-order Interleaving</a:t>
            </a:r>
          </a:p>
        </p:txBody>
      </p:sp>
      <p:sp>
        <p:nvSpPr>
          <p:cNvPr id="112643" name="Rectangle 3"/>
          <p:cNvSpPr>
            <a:spLocks noGrp="1" noChangeArrowheads="1"/>
          </p:cNvSpPr>
          <p:nvPr>
            <p:ph idx="1"/>
          </p:nvPr>
        </p:nvSpPr>
        <p:spPr>
          <a:xfrm>
            <a:off x="838200" y="1598613"/>
            <a:ext cx="7772401" cy="5259387"/>
          </a:xfrm>
        </p:spPr>
        <p:txBody>
          <a:bodyPr/>
          <a:lstStyle/>
          <a:p>
            <a:r>
              <a:rPr lang="en-US" sz="2800" dirty="0"/>
              <a:t>In a low-order interleaving system, consecutive memory locations reside in different memory modules</a:t>
            </a:r>
          </a:p>
          <a:p>
            <a:pPr lvl="1"/>
            <a:r>
              <a:rPr lang="en-US" sz="2400" dirty="0"/>
              <a:t>Processor executing a program stored in a contiguous block of memory would need to access different modules simultaneously</a:t>
            </a:r>
          </a:p>
          <a:p>
            <a:pPr lvl="1"/>
            <a:r>
              <a:rPr lang="en-US" sz="2400" dirty="0"/>
              <a:t>Simultaneous access possible but difficult to avoid memory conflicts</a:t>
            </a:r>
          </a:p>
          <a:p>
            <a:pPr lvl="1"/>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0" y="381001"/>
            <a:ext cx="9067800" cy="1066799"/>
          </a:xfrm>
        </p:spPr>
        <p:txBody>
          <a:bodyPr>
            <a:normAutofit/>
          </a:bodyPr>
          <a:lstStyle/>
          <a:p>
            <a:r>
              <a:rPr lang="en-US" sz="3600" dirty="0"/>
              <a:t>Low-order vs. High-order Interleaving (cont.)</a:t>
            </a:r>
          </a:p>
        </p:txBody>
      </p:sp>
      <p:sp>
        <p:nvSpPr>
          <p:cNvPr id="113667" name="Rectangle 3"/>
          <p:cNvSpPr>
            <a:spLocks noGrp="1" noChangeArrowheads="1"/>
          </p:cNvSpPr>
          <p:nvPr>
            <p:ph idx="1"/>
          </p:nvPr>
        </p:nvSpPr>
        <p:spPr>
          <a:xfrm>
            <a:off x="685800" y="1600200"/>
            <a:ext cx="7924800" cy="4724401"/>
          </a:xfrm>
        </p:spPr>
        <p:txBody>
          <a:bodyPr/>
          <a:lstStyle/>
          <a:p>
            <a:pPr>
              <a:lnSpc>
                <a:spcPct val="90000"/>
              </a:lnSpc>
            </a:pPr>
            <a:r>
              <a:rPr lang="en-US" sz="2800" dirty="0"/>
              <a:t>In a high-order interleaving system, memory conflicts are easily avoided</a:t>
            </a:r>
          </a:p>
          <a:p>
            <a:pPr lvl="1">
              <a:lnSpc>
                <a:spcPct val="90000"/>
              </a:lnSpc>
            </a:pPr>
            <a:r>
              <a:rPr lang="en-US" sz="2800" dirty="0"/>
              <a:t>Each processor executes a different program</a:t>
            </a:r>
          </a:p>
          <a:p>
            <a:pPr lvl="1">
              <a:lnSpc>
                <a:spcPct val="90000"/>
              </a:lnSpc>
            </a:pPr>
            <a:r>
              <a:rPr lang="en-US" sz="2800" dirty="0"/>
              <a:t>Programs stored in separate memory modules</a:t>
            </a:r>
          </a:p>
          <a:p>
            <a:pPr lvl="1">
              <a:lnSpc>
                <a:spcPct val="90000"/>
              </a:lnSpc>
            </a:pPr>
            <a:endParaRPr lang="en-US" sz="2800" dirty="0"/>
          </a:p>
          <a:p>
            <a:pPr>
              <a:lnSpc>
                <a:spcPct val="90000"/>
              </a:lnSpc>
            </a:pPr>
            <a:r>
              <a:rPr lang="en-US" sz="2800" dirty="0"/>
              <a:t>Interconnection network is set to connect each processor to its proper memory module</a:t>
            </a:r>
          </a:p>
          <a:p>
            <a:pPr lvl="1">
              <a:lnSpc>
                <a:spcPct val="90000"/>
              </a:lnSpc>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12775" y="228600"/>
            <a:ext cx="8153400" cy="990600"/>
          </a:xfrm>
        </p:spPr>
        <p:txBody>
          <a:bodyPr/>
          <a:lstStyle/>
          <a:p>
            <a:pPr eaLnBrk="1" hangingPunct="1"/>
            <a:r>
              <a:rPr lang="en-US" sz="4000" b="1"/>
              <a:t>Advantages &amp; Disadvantages (LOI)</a:t>
            </a:r>
            <a:endParaRPr lang="en-MY" sz="4000"/>
          </a:p>
        </p:txBody>
      </p:sp>
      <p:sp>
        <p:nvSpPr>
          <p:cNvPr id="35843" name="Content Placeholder 2"/>
          <p:cNvSpPr>
            <a:spLocks noGrp="1"/>
          </p:cNvSpPr>
          <p:nvPr>
            <p:ph idx="1"/>
          </p:nvPr>
        </p:nvSpPr>
        <p:spPr>
          <a:xfrm>
            <a:off x="990600" y="1600200"/>
            <a:ext cx="8153400" cy="4648200"/>
          </a:xfrm>
        </p:spPr>
        <p:txBody>
          <a:bodyPr/>
          <a:lstStyle/>
          <a:p>
            <a:pPr eaLnBrk="1" hangingPunct="1"/>
            <a:r>
              <a:rPr lang="en-US" sz="2800" dirty="0"/>
              <a:t>Advantages</a:t>
            </a:r>
          </a:p>
          <a:p>
            <a:pPr lvl="1" eaLnBrk="1" hangingPunct="1"/>
            <a:r>
              <a:rPr lang="en-US" sz="2800" dirty="0"/>
              <a:t>It produces memory interference.</a:t>
            </a:r>
            <a:endParaRPr lang="en-MY" dirty="0"/>
          </a:p>
          <a:p>
            <a:pPr eaLnBrk="1" hangingPunct="1"/>
            <a:r>
              <a:rPr lang="en-US" sz="2800" dirty="0"/>
              <a:t>Disadvantages</a:t>
            </a:r>
          </a:p>
          <a:p>
            <a:pPr lvl="1" eaLnBrk="1" hangingPunct="1"/>
            <a:r>
              <a:rPr lang="en-US" sz="2800" dirty="0"/>
              <a:t>A failure of any single module would be catastrophic to the whole system.</a:t>
            </a:r>
          </a:p>
          <a:p>
            <a:pPr eaLnBrk="1" hangingPunct="1"/>
            <a:endParaRPr lang="en-US" sz="31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152401"/>
            <a:ext cx="6798734" cy="1066799"/>
          </a:xfrm>
        </p:spPr>
        <p:txBody>
          <a:bodyPr/>
          <a:lstStyle/>
          <a:p>
            <a:r>
              <a:rPr lang="en-US" b="1" dirty="0"/>
              <a:t>Associative Memory</a:t>
            </a:r>
            <a:endParaRPr lang="en-US" dirty="0"/>
          </a:p>
        </p:txBody>
      </p:sp>
      <p:sp>
        <p:nvSpPr>
          <p:cNvPr id="3" name="Content Placeholder 2"/>
          <p:cNvSpPr>
            <a:spLocks noGrp="1"/>
          </p:cNvSpPr>
          <p:nvPr>
            <p:ph idx="1"/>
          </p:nvPr>
        </p:nvSpPr>
        <p:spPr>
          <a:xfrm>
            <a:off x="838201" y="1219200"/>
            <a:ext cx="7772400" cy="5638800"/>
          </a:xfrm>
        </p:spPr>
        <p:txBody>
          <a:bodyPr/>
          <a:lstStyle/>
          <a:p>
            <a:r>
              <a:rPr lang="en-US" b="1" dirty="0"/>
              <a:t>Associative Memory is also called as Content Addressable Memory because its memory unit is accessed by its content.</a:t>
            </a:r>
          </a:p>
          <a:p>
            <a:endParaRPr lang="en-US" b="1" dirty="0"/>
          </a:p>
          <a:p>
            <a:r>
              <a:rPr lang="en-US" b="1" dirty="0"/>
              <a:t>Associative Memory is mostly used in Application . The disadvantage of this memory is that it is very costly as compared to RAM(Random Access Memory) but its storage area is good.</a:t>
            </a:r>
            <a:br>
              <a:rPr lang="en-US" dirty="0"/>
            </a:br>
            <a:br>
              <a:rPr lang="en-US" dirty="0"/>
            </a:b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0200"/>
            <a:ext cx="3581400" cy="3124200"/>
          </a:xfrm>
        </p:spPr>
        <p:txBody>
          <a:bodyPr/>
          <a:lstStyle/>
          <a:p>
            <a:r>
              <a:rPr lang="en-US" sz="3600" b="1" dirty="0"/>
              <a:t>Block Diagram of Associative Memory:-</a:t>
            </a:r>
            <a:endParaRPr lang="en-US" sz="3600" dirty="0"/>
          </a:p>
        </p:txBody>
      </p:sp>
      <p:sp>
        <p:nvSpPr>
          <p:cNvPr id="3" name="Content Placeholder 2"/>
          <p:cNvSpPr>
            <a:spLocks noGrp="1"/>
          </p:cNvSpPr>
          <p:nvPr>
            <p:ph idx="1"/>
          </p:nvPr>
        </p:nvSpPr>
        <p:spPr>
          <a:xfrm>
            <a:off x="5410200" y="1598613"/>
            <a:ext cx="3271838" cy="1601787"/>
          </a:xfrm>
        </p:spPr>
        <p:txBody>
          <a:bodyPr/>
          <a:lstStyle/>
          <a:p>
            <a:endParaRPr lang="en-US" dirty="0"/>
          </a:p>
        </p:txBody>
      </p:sp>
      <p:pic>
        <p:nvPicPr>
          <p:cNvPr id="4" name="Picture 3" descr="http://2.bp.blogspot.com/-WOhJSwb_NxM/UM7i9zm7Y6I/AAAAAAAAAYA/LgLIkdk-gII/s400/associativeblockdiagram.jpg">
            <a:hlinkClick r:id="rId3"/>
          </p:cNvPr>
          <p:cNvPicPr/>
          <p:nvPr/>
        </p:nvPicPr>
        <p:blipFill>
          <a:blip r:embed="rId4" cstate="print"/>
          <a:srcRect/>
          <a:stretch>
            <a:fillRect/>
          </a:stretch>
        </p:blipFill>
        <p:spPr bwMode="auto">
          <a:xfrm>
            <a:off x="3429000" y="0"/>
            <a:ext cx="5715001" cy="6858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143000" y="152400"/>
            <a:ext cx="6798734" cy="1303867"/>
          </a:xfrm>
        </p:spPr>
        <p:txBody>
          <a:bodyPr/>
          <a:lstStyle/>
          <a:p>
            <a:r>
              <a:rPr lang="en-US" dirty="0"/>
              <a:t>DRAMS</a:t>
            </a:r>
          </a:p>
        </p:txBody>
      </p:sp>
      <p:sp>
        <p:nvSpPr>
          <p:cNvPr id="53251" name="Rectangle 3"/>
          <p:cNvSpPr>
            <a:spLocks noGrp="1" noChangeArrowheads="1"/>
          </p:cNvSpPr>
          <p:nvPr>
            <p:ph idx="1"/>
          </p:nvPr>
        </p:nvSpPr>
        <p:spPr>
          <a:xfrm>
            <a:off x="533399" y="1295401"/>
            <a:ext cx="8148639" cy="4800600"/>
          </a:xfrm>
        </p:spPr>
        <p:txBody>
          <a:bodyPr/>
          <a:lstStyle/>
          <a:p>
            <a:r>
              <a:rPr lang="en-US" sz="2800" dirty="0"/>
              <a:t>Dynamic RAM</a:t>
            </a:r>
          </a:p>
          <a:p>
            <a:pPr lvl="1"/>
            <a:r>
              <a:rPr lang="en-US" sz="2400" dirty="0"/>
              <a:t>Transistor stores each bit</a:t>
            </a:r>
          </a:p>
          <a:p>
            <a:pPr lvl="1"/>
            <a:r>
              <a:rPr lang="en-US" sz="2400" dirty="0"/>
              <a:t>Loss over time</a:t>
            </a:r>
          </a:p>
          <a:p>
            <a:pPr lvl="1"/>
            <a:r>
              <a:rPr lang="en-US" sz="2400" dirty="0"/>
              <a:t>Must periodically “refresh” the bits</a:t>
            </a:r>
          </a:p>
          <a:p>
            <a:pPr lvl="2"/>
            <a:r>
              <a:rPr lang="en-US" sz="2000" dirty="0"/>
              <a:t>All bits in a row can be refreshed by reading that row</a:t>
            </a:r>
          </a:p>
          <a:p>
            <a:pPr lvl="2"/>
            <a:r>
              <a:rPr lang="en-US" sz="2000" dirty="0"/>
              <a:t>Memory controllers periodically refresh, e.g. every 8 ms</a:t>
            </a:r>
          </a:p>
          <a:p>
            <a:pPr lvl="1"/>
            <a:r>
              <a:rPr lang="en-US" sz="2400" dirty="0"/>
              <a:t>If the CPU tries to access memory during the refresh, we must wait (hopefully won’t occur often)</a:t>
            </a:r>
          </a:p>
          <a:p>
            <a:pPr lvl="1"/>
            <a:r>
              <a:rPr lang="en-US" sz="2400" dirty="0"/>
              <a:t>Typical cycle times 60-90ns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Block Diagram consists:-</a:t>
            </a:r>
            <a:br>
              <a:rPr lang="en-US" dirty="0"/>
            </a:br>
            <a:endParaRPr lang="en-US" dirty="0"/>
          </a:p>
        </p:txBody>
      </p:sp>
      <p:sp>
        <p:nvSpPr>
          <p:cNvPr id="3" name="Content Placeholder 2"/>
          <p:cNvSpPr>
            <a:spLocks noGrp="1"/>
          </p:cNvSpPr>
          <p:nvPr>
            <p:ph idx="1"/>
          </p:nvPr>
        </p:nvSpPr>
        <p:spPr/>
        <p:txBody>
          <a:bodyPr/>
          <a:lstStyle/>
          <a:p>
            <a:r>
              <a:rPr lang="en-US" b="1" dirty="0"/>
              <a:t>1)Argument Register.</a:t>
            </a:r>
            <a:br>
              <a:rPr lang="en-US" dirty="0"/>
            </a:br>
            <a:r>
              <a:rPr lang="en-US" b="1" dirty="0"/>
              <a:t>2)Key Register.</a:t>
            </a:r>
            <a:br>
              <a:rPr lang="en-US" dirty="0"/>
            </a:br>
            <a:r>
              <a:rPr lang="en-US" b="1" dirty="0"/>
              <a:t>3)</a:t>
            </a:r>
            <a:r>
              <a:rPr lang="en-US" b="1" dirty="0" err="1"/>
              <a:t>Array&amp;Logic</a:t>
            </a:r>
            <a:r>
              <a:rPr lang="en-US" b="1" dirty="0"/>
              <a:t> of Computer.</a:t>
            </a:r>
            <a:br>
              <a:rPr lang="en-US" dirty="0"/>
            </a:br>
            <a:r>
              <a:rPr lang="en-US" b="1" dirty="0"/>
              <a:t>4)Match Register.</a:t>
            </a:r>
            <a:br>
              <a:rPr lang="en-US" dirty="0"/>
            </a:b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9143999" cy="6858000"/>
          </a:xfrm>
        </p:spPr>
        <p:txBody>
          <a:bodyPr/>
          <a:lstStyle/>
          <a:p>
            <a:r>
              <a:rPr lang="en-US" b="1" dirty="0"/>
              <a:t>It comprises of a memory array and logic for </a:t>
            </a:r>
            <a:r>
              <a:rPr lang="en-US" b="1" u="sng" dirty="0"/>
              <a:t>m words with n bits per word</a:t>
            </a:r>
            <a:r>
              <a:rPr lang="en-US" b="1" dirty="0"/>
              <a:t>. Argument </a:t>
            </a:r>
            <a:r>
              <a:rPr lang="en-US" b="1" u="sng" dirty="0"/>
              <a:t>register A and key register K both have n bits,</a:t>
            </a:r>
            <a:r>
              <a:rPr lang="en-US" b="1" dirty="0"/>
              <a:t> one for every bit of a word. Match register M has m bits, one for each memory word.</a:t>
            </a:r>
          </a:p>
          <a:p>
            <a:endParaRPr lang="en-US" b="1" dirty="0"/>
          </a:p>
          <a:p>
            <a:r>
              <a:rPr lang="en-US" b="1" dirty="0"/>
              <a:t>Every word in memory is compared in parallel with content of argument register then the words which match the bits of argument register set a corresponding bit in match register.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5259387"/>
          </a:xfrm>
        </p:spPr>
        <p:txBody>
          <a:bodyPr/>
          <a:lstStyle/>
          <a:p>
            <a:r>
              <a:rPr lang="en-US" b="1" dirty="0"/>
              <a:t>To explain with a numerical illustration assume that </a:t>
            </a:r>
            <a:r>
              <a:rPr lang="en-US" b="1" u="sng" dirty="0"/>
              <a:t>argument register A and key register K </a:t>
            </a:r>
            <a:r>
              <a:rPr lang="en-US" b="1" dirty="0"/>
              <a:t>have the bit configuration displayed below. Only three leftmost bits of a compared with memory words since K has 1's on these positions.</a:t>
            </a:r>
          </a:p>
          <a:p>
            <a:endParaRPr lang="en-US" b="1" dirty="0"/>
          </a:p>
          <a:p>
            <a:r>
              <a:rPr lang="en-US" b="1" dirty="0"/>
              <a:t>A                101 111100</a:t>
            </a:r>
          </a:p>
          <a:p>
            <a:r>
              <a:rPr lang="en-US" b="1" dirty="0"/>
              <a:t>K                111 000000</a:t>
            </a:r>
          </a:p>
          <a:p>
            <a:r>
              <a:rPr lang="en-US" b="1" dirty="0"/>
              <a:t>Word 1       100 111100      no match</a:t>
            </a:r>
          </a:p>
          <a:p>
            <a:r>
              <a:rPr lang="en-US" b="1" dirty="0"/>
              <a:t>Word 2       101 000001      match</a:t>
            </a:r>
          </a:p>
          <a:p>
            <a:r>
              <a:rPr lang="en-US" sz="2400" b="1" dirty="0"/>
              <a:t>Word 2 matches unmasked argument field since the three leftmost bits of argument and word are equal.</a:t>
            </a:r>
          </a:p>
          <a:p>
            <a:endParaRPr lang="en-US" b="1"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An associative memory is more expensive than RAM, as each cell must have storage capability as well as  logic circuits for matching its content with an external argument.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304801"/>
            <a:ext cx="9144000" cy="6553200"/>
          </a:xfrm>
        </p:spPr>
        <p:txBody>
          <a:bodyPr/>
          <a:lstStyle/>
          <a:p>
            <a:r>
              <a:rPr lang="en-US" dirty="0"/>
              <a:t>Associative memory can be directly accessed by </a:t>
            </a:r>
            <a:r>
              <a:rPr lang="en-US" u="sng" dirty="0"/>
              <a:t>the content rather than the physical address</a:t>
            </a:r>
            <a:endParaRPr lang="en-US" b="1" u="sng" dirty="0"/>
          </a:p>
          <a:p>
            <a:endParaRPr lang="en-US" b="1" dirty="0"/>
          </a:p>
          <a:p>
            <a:r>
              <a:rPr lang="en-US" b="1" dirty="0"/>
              <a:t>When a word is written in a Associative Memory then no address, name, relative position is given.</a:t>
            </a:r>
          </a:p>
          <a:p>
            <a:endParaRPr lang="en-US" b="1" dirty="0"/>
          </a:p>
          <a:p>
            <a:r>
              <a:rPr lang="en-US" b="1" dirty="0"/>
              <a:t>Associative memory is also capable to </a:t>
            </a:r>
            <a:r>
              <a:rPr lang="en-US" b="1" u="sng" dirty="0"/>
              <a:t>find the unused or empty location to store words.</a:t>
            </a:r>
            <a:r>
              <a:rPr lang="en-US" b="1" dirty="0"/>
              <a:t> In Associative memory each cell has storage capability as well as logic circuit.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172632" y="228600"/>
            <a:ext cx="6798734" cy="1303867"/>
          </a:xfrm>
        </p:spPr>
        <p:txBody>
          <a:bodyPr/>
          <a:lstStyle/>
          <a:p>
            <a:r>
              <a:rPr lang="en-US" dirty="0"/>
              <a:t>SRAMs</a:t>
            </a:r>
          </a:p>
        </p:txBody>
      </p:sp>
      <p:sp>
        <p:nvSpPr>
          <p:cNvPr id="54275" name="Rectangle 3"/>
          <p:cNvSpPr>
            <a:spLocks noGrp="1" noChangeArrowheads="1"/>
          </p:cNvSpPr>
          <p:nvPr>
            <p:ph idx="1"/>
          </p:nvPr>
        </p:nvSpPr>
        <p:spPr>
          <a:xfrm>
            <a:off x="457200" y="1143000"/>
            <a:ext cx="8686799" cy="5486401"/>
          </a:xfrm>
        </p:spPr>
        <p:txBody>
          <a:bodyPr/>
          <a:lstStyle/>
          <a:p>
            <a:pPr>
              <a:lnSpc>
                <a:spcPct val="90000"/>
              </a:lnSpc>
            </a:pPr>
            <a:r>
              <a:rPr lang="en-US" sz="2400" dirty="0"/>
              <a:t>Static RAM</a:t>
            </a:r>
          </a:p>
          <a:p>
            <a:pPr lvl="1">
              <a:lnSpc>
                <a:spcPct val="90000"/>
              </a:lnSpc>
            </a:pPr>
            <a:r>
              <a:rPr lang="en-US" sz="2400" dirty="0"/>
              <a:t>Does not need a refresh</a:t>
            </a:r>
          </a:p>
          <a:p>
            <a:pPr lvl="1">
              <a:lnSpc>
                <a:spcPct val="90000"/>
              </a:lnSpc>
            </a:pPr>
            <a:r>
              <a:rPr lang="en-US" sz="2400" dirty="0"/>
              <a:t>Faster than DRAM, generally not multiplexed</a:t>
            </a:r>
          </a:p>
          <a:p>
            <a:pPr lvl="1">
              <a:lnSpc>
                <a:spcPct val="90000"/>
              </a:lnSpc>
            </a:pPr>
            <a:r>
              <a:rPr lang="en-US" sz="2400" dirty="0"/>
              <a:t>But more expensive</a:t>
            </a:r>
          </a:p>
          <a:p>
            <a:pPr>
              <a:lnSpc>
                <a:spcPct val="90000"/>
              </a:lnSpc>
            </a:pPr>
            <a:r>
              <a:rPr lang="en-US" sz="2400" dirty="0"/>
              <a:t>Typical memories</a:t>
            </a:r>
          </a:p>
          <a:p>
            <a:pPr lvl="1">
              <a:lnSpc>
                <a:spcPct val="90000"/>
              </a:lnSpc>
            </a:pPr>
            <a:r>
              <a:rPr lang="en-US" sz="2400" b="1" dirty="0"/>
              <a:t>DRAM</a:t>
            </a:r>
            <a:r>
              <a:rPr lang="en-US" sz="2400" dirty="0"/>
              <a:t> 4-8 times the capacity of SRAM</a:t>
            </a:r>
          </a:p>
          <a:p>
            <a:pPr lvl="2">
              <a:lnSpc>
                <a:spcPct val="90000"/>
              </a:lnSpc>
            </a:pPr>
            <a:r>
              <a:rPr lang="en-US" sz="2000" dirty="0"/>
              <a:t>Used for main memory</a:t>
            </a:r>
          </a:p>
          <a:p>
            <a:pPr lvl="1">
              <a:lnSpc>
                <a:spcPct val="90000"/>
              </a:lnSpc>
            </a:pPr>
            <a:r>
              <a:rPr lang="en-US" sz="2400" b="1" dirty="0"/>
              <a:t>SRAM</a:t>
            </a:r>
            <a:r>
              <a:rPr lang="en-US" sz="2400" dirty="0"/>
              <a:t> 8-16 times faster than DRAM</a:t>
            </a:r>
          </a:p>
          <a:p>
            <a:pPr lvl="2">
              <a:lnSpc>
                <a:spcPct val="90000"/>
              </a:lnSpc>
            </a:pPr>
            <a:r>
              <a:rPr lang="en-US" sz="2000" dirty="0"/>
              <a:t>Typical cycle times 4-7ns</a:t>
            </a:r>
          </a:p>
          <a:p>
            <a:pPr lvl="2">
              <a:lnSpc>
                <a:spcPct val="90000"/>
              </a:lnSpc>
            </a:pPr>
            <a:r>
              <a:rPr lang="en-US" sz="2000" dirty="0"/>
              <a:t>Also 8-16 times as expensive</a:t>
            </a:r>
          </a:p>
          <a:p>
            <a:pPr lvl="2">
              <a:lnSpc>
                <a:spcPct val="90000"/>
              </a:lnSpc>
            </a:pPr>
            <a:r>
              <a:rPr lang="en-US" sz="2000" dirty="0"/>
              <a:t>Used to build cache</a:t>
            </a:r>
          </a:p>
          <a:p>
            <a:pPr lvl="2">
              <a:lnSpc>
                <a:spcPct val="90000"/>
              </a:lnSpc>
            </a:pPr>
            <a:r>
              <a:rPr lang="en-US" sz="2000" dirty="0"/>
              <a:t>Exceptions; Cray built main memory out of SRAM</a:t>
            </a:r>
          </a:p>
          <a:p>
            <a:pPr lvl="1">
              <a:lnSpc>
                <a:spcPct val="90000"/>
              </a:lnSpc>
            </a:pP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0"/>
            <a:ext cx="8226425" cy="609600"/>
          </a:xfrm>
        </p:spPr>
        <p:txBody>
          <a:bodyPr>
            <a:normAutofit fontScale="90000"/>
          </a:bodyPr>
          <a:lstStyle/>
          <a:p>
            <a:r>
              <a:rPr lang="en-US" dirty="0"/>
              <a:t>Memory Technology</a:t>
            </a:r>
          </a:p>
        </p:txBody>
      </p:sp>
      <p:sp>
        <p:nvSpPr>
          <p:cNvPr id="3" name="Content Placeholder 2"/>
          <p:cNvSpPr>
            <a:spLocks noGrp="1"/>
          </p:cNvSpPr>
          <p:nvPr>
            <p:ph idx="1"/>
          </p:nvPr>
        </p:nvSpPr>
        <p:spPr>
          <a:xfrm>
            <a:off x="609599" y="609600"/>
            <a:ext cx="8534399" cy="5867400"/>
          </a:xfrm>
        </p:spPr>
        <p:txBody>
          <a:bodyPr>
            <a:normAutofit lnSpcReduction="10000"/>
          </a:bodyPr>
          <a:lstStyle/>
          <a:p>
            <a:r>
              <a:rPr lang="en-US" sz="2800" u="sng" dirty="0">
                <a:solidFill>
                  <a:schemeClr val="tx1"/>
                </a:solidFill>
              </a:rPr>
              <a:t>SRAM’s and DRAM’s are different</a:t>
            </a:r>
          </a:p>
          <a:p>
            <a:pPr>
              <a:buNone/>
            </a:pPr>
            <a:r>
              <a:rPr lang="en-US" sz="2800" dirty="0">
                <a:solidFill>
                  <a:schemeClr val="tx1"/>
                </a:solidFill>
              </a:rPr>
              <a:t>•  DRAM: 1 transistor</a:t>
            </a:r>
            <a:r>
              <a:rPr lang="en-US" sz="2800" dirty="0"/>
              <a:t>/bit; SRAM: 4-6 transistors/bit</a:t>
            </a:r>
          </a:p>
          <a:p>
            <a:pPr>
              <a:buNone/>
            </a:pPr>
            <a:r>
              <a:rPr lang="en-US" sz="2800" dirty="0"/>
              <a:t>•  DRAM capacity is 4-8 times that of SRAM at same feature size</a:t>
            </a:r>
          </a:p>
          <a:p>
            <a:pPr>
              <a:buNone/>
            </a:pPr>
            <a:r>
              <a:rPr lang="en-US" sz="2800" dirty="0"/>
              <a:t>•  SRAM speed is 8-16 times that of DRAM but cost is as much</a:t>
            </a:r>
          </a:p>
          <a:p>
            <a:pPr>
              <a:buFont typeface="Wingdings" pitchFamily="2" charset="2"/>
              <a:buChar char="q"/>
            </a:pPr>
            <a:r>
              <a:rPr lang="en-US" sz="2800" dirty="0"/>
              <a:t> </a:t>
            </a:r>
            <a:r>
              <a:rPr lang="en-US" sz="2800" b="1" u="sng" dirty="0">
                <a:solidFill>
                  <a:schemeClr val="tx1"/>
                </a:solidFill>
              </a:rPr>
              <a:t>Main memory today means DRAM</a:t>
            </a:r>
          </a:p>
          <a:p>
            <a:pPr>
              <a:buNone/>
            </a:pPr>
            <a:r>
              <a:rPr lang="en-US" sz="2800" dirty="0">
                <a:solidFill>
                  <a:schemeClr val="tx1"/>
                </a:solidFill>
              </a:rPr>
              <a:t>•  Multiplexed address </a:t>
            </a:r>
            <a:r>
              <a:rPr lang="en-US" sz="2800" dirty="0"/>
              <a:t>lines - row and then column access</a:t>
            </a:r>
          </a:p>
          <a:p>
            <a:pPr>
              <a:buNone/>
            </a:pPr>
            <a:r>
              <a:rPr lang="en-US" sz="2800" dirty="0"/>
              <a:t>•  2 dimensional address - rows go to a buffer and subsequent column selects sub row</a:t>
            </a:r>
          </a:p>
          <a:p>
            <a:pPr>
              <a:buNone/>
            </a:pPr>
            <a:r>
              <a:rPr lang="en-US" sz="2800" dirty="0"/>
              <a:t>•  Refresh needed every few milliseconds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176866" y="1"/>
            <a:ext cx="6798734" cy="1219200"/>
          </a:xfrm>
        </p:spPr>
        <p:txBody>
          <a:bodyPr>
            <a:normAutofit/>
          </a:bodyPr>
          <a:lstStyle/>
          <a:p>
            <a:r>
              <a:rPr lang="en-US" dirty="0"/>
              <a:t>Memory Example</a:t>
            </a:r>
          </a:p>
        </p:txBody>
      </p:sp>
      <p:sp>
        <p:nvSpPr>
          <p:cNvPr id="55299" name="Rectangle 3"/>
          <p:cNvSpPr>
            <a:spLocks noGrp="1" noChangeArrowheads="1"/>
          </p:cNvSpPr>
          <p:nvPr>
            <p:ph idx="1"/>
          </p:nvPr>
        </p:nvSpPr>
        <p:spPr>
          <a:xfrm>
            <a:off x="533400" y="1066800"/>
            <a:ext cx="8610599" cy="5791200"/>
          </a:xfrm>
        </p:spPr>
        <p:txBody>
          <a:bodyPr>
            <a:normAutofit/>
          </a:bodyPr>
          <a:lstStyle/>
          <a:p>
            <a:r>
              <a:rPr lang="en-US" sz="2800" dirty="0"/>
              <a:t>Consider the following scenario</a:t>
            </a:r>
          </a:p>
          <a:p>
            <a:pPr lvl="1"/>
            <a:r>
              <a:rPr lang="en-US" sz="2400" dirty="0"/>
              <a:t> 4 cycles to send the address</a:t>
            </a:r>
          </a:p>
          <a:p>
            <a:pPr lvl="1"/>
            <a:r>
              <a:rPr lang="en-US" sz="2400" dirty="0"/>
              <a:t> 24 cycles to access a word in the memory unit</a:t>
            </a:r>
          </a:p>
          <a:p>
            <a:pPr lvl="1"/>
            <a:r>
              <a:rPr lang="en-US" sz="2400" dirty="0"/>
              <a:t> 4 cycles to transmit the data</a:t>
            </a:r>
          </a:p>
          <a:p>
            <a:r>
              <a:rPr lang="en-US" sz="2800" dirty="0"/>
              <a:t>Hence if main memory is organized by word , then 32 cycles for every word is spent</a:t>
            </a:r>
          </a:p>
          <a:p>
            <a:r>
              <a:rPr lang="en-US" sz="2800" dirty="0"/>
              <a:t>Given a cache block size of 4 words </a:t>
            </a:r>
          </a:p>
          <a:p>
            <a:pPr>
              <a:buNone/>
            </a:pPr>
            <a:r>
              <a:rPr lang="en-US" sz="2800" dirty="0"/>
              <a:t>= 32 *4 = 128 cycles is the miss penalty</a:t>
            </a:r>
          </a:p>
          <a:p>
            <a:pPr>
              <a:buNone/>
            </a:pPr>
            <a:r>
              <a:rPr lang="en-US" sz="3600" dirty="0">
                <a:solidFill>
                  <a:srgbClr val="FF0000"/>
                </a:solidFill>
              </a:rPr>
              <a:t>Clearly we need a better organizational model - Memory Organization Improvements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176866" y="1"/>
            <a:ext cx="7662334" cy="533399"/>
          </a:xfrm>
        </p:spPr>
        <p:txBody>
          <a:bodyPr>
            <a:normAutofit fontScale="90000"/>
          </a:bodyPr>
          <a:lstStyle/>
          <a:p>
            <a:r>
              <a:rPr lang="en-US" dirty="0"/>
              <a:t>#1 : More Bandwidth to Memory</a:t>
            </a:r>
          </a:p>
        </p:txBody>
      </p:sp>
      <p:sp>
        <p:nvSpPr>
          <p:cNvPr id="56323" name="Rectangle 3"/>
          <p:cNvSpPr>
            <a:spLocks noGrp="1" noChangeArrowheads="1"/>
          </p:cNvSpPr>
          <p:nvPr>
            <p:ph idx="1"/>
          </p:nvPr>
        </p:nvSpPr>
        <p:spPr>
          <a:xfrm>
            <a:off x="381000" y="685800"/>
            <a:ext cx="8229601" cy="6172199"/>
          </a:xfrm>
        </p:spPr>
        <p:txBody>
          <a:bodyPr/>
          <a:lstStyle/>
          <a:p>
            <a:pPr>
              <a:lnSpc>
                <a:spcPct val="90000"/>
              </a:lnSpc>
            </a:pPr>
            <a:r>
              <a:rPr lang="en-US" sz="2800" dirty="0">
                <a:solidFill>
                  <a:schemeClr val="tx1"/>
                </a:solidFill>
              </a:rPr>
              <a:t>Make a word of main memory look like a cache line</a:t>
            </a:r>
          </a:p>
          <a:p>
            <a:pPr lvl="1">
              <a:lnSpc>
                <a:spcPct val="90000"/>
              </a:lnSpc>
            </a:pPr>
            <a:r>
              <a:rPr lang="en-US" sz="2400" dirty="0">
                <a:solidFill>
                  <a:schemeClr val="tx1"/>
                </a:solidFill>
              </a:rPr>
              <a:t>Easy to do conceptually</a:t>
            </a:r>
          </a:p>
          <a:p>
            <a:pPr lvl="1">
              <a:lnSpc>
                <a:spcPct val="90000"/>
              </a:lnSpc>
            </a:pPr>
            <a:r>
              <a:rPr lang="en-US" sz="2400" dirty="0">
                <a:solidFill>
                  <a:schemeClr val="tx1"/>
                </a:solidFill>
                <a:effectLst/>
              </a:rPr>
              <a:t>Say </a:t>
            </a:r>
            <a:r>
              <a:rPr lang="en-US" sz="2400" b="1" dirty="0">
                <a:solidFill>
                  <a:schemeClr val="tx1"/>
                </a:solidFill>
                <a:effectLst/>
              </a:rPr>
              <a:t>we want 4 words, </a:t>
            </a:r>
            <a:r>
              <a:rPr lang="en-US" sz="2400" dirty="0">
                <a:solidFill>
                  <a:schemeClr val="tx1"/>
                </a:solidFill>
                <a:effectLst/>
              </a:rPr>
              <a:t>so send all four words back on the bus at one time instead of one after the other</a:t>
            </a:r>
          </a:p>
          <a:p>
            <a:pPr lvl="1">
              <a:lnSpc>
                <a:spcPct val="90000"/>
              </a:lnSpc>
              <a:buNone/>
            </a:pPr>
            <a:endParaRPr lang="en-US" sz="2400" dirty="0">
              <a:solidFill>
                <a:schemeClr val="tx1"/>
              </a:solidFill>
              <a:effectLst/>
            </a:endParaRPr>
          </a:p>
          <a:p>
            <a:pPr lvl="1">
              <a:lnSpc>
                <a:spcPct val="90000"/>
              </a:lnSpc>
              <a:buNone/>
            </a:pPr>
            <a:r>
              <a:rPr lang="en-US" sz="2800" b="1" dirty="0">
                <a:solidFill>
                  <a:schemeClr val="tx1"/>
                </a:solidFill>
                <a:effectLst/>
              </a:rPr>
              <a:t>Problem is the cost of the wider bus between cache and MM</a:t>
            </a:r>
          </a:p>
          <a:p>
            <a:pPr>
              <a:lnSpc>
                <a:spcPct val="90000"/>
              </a:lnSpc>
            </a:pPr>
            <a:r>
              <a:rPr lang="en-US" sz="2800" dirty="0">
                <a:solidFill>
                  <a:schemeClr val="tx1"/>
                </a:solidFill>
              </a:rPr>
              <a:t>Problem </a:t>
            </a:r>
          </a:p>
          <a:p>
            <a:pPr lvl="1">
              <a:lnSpc>
                <a:spcPct val="90000"/>
              </a:lnSpc>
            </a:pPr>
            <a:r>
              <a:rPr lang="en-US" sz="2400" dirty="0">
                <a:solidFill>
                  <a:schemeClr val="tx1"/>
                </a:solidFill>
              </a:rPr>
              <a:t>Need a wider bus, which is expensive</a:t>
            </a:r>
          </a:p>
          <a:p>
            <a:pPr>
              <a:lnSpc>
                <a:spcPct val="90000"/>
              </a:lnSpc>
            </a:pPr>
            <a:r>
              <a:rPr lang="en-US" sz="2800" dirty="0">
                <a:solidFill>
                  <a:schemeClr val="tx1"/>
                </a:solidFill>
              </a:rPr>
              <a:t>Usually the bus width to memory will match the width of the L2 cache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632" y="32084"/>
            <a:ext cx="6798734" cy="1303867"/>
          </a:xfrm>
        </p:spPr>
        <p:txBody>
          <a:bodyPr/>
          <a:lstStyle/>
          <a:p>
            <a:r>
              <a:rPr lang="en-US" dirty="0"/>
              <a:t>Interleaved Memory</a:t>
            </a:r>
          </a:p>
        </p:txBody>
      </p:sp>
      <p:sp>
        <p:nvSpPr>
          <p:cNvPr id="3" name="Content Placeholder 2"/>
          <p:cNvSpPr>
            <a:spLocks noGrp="1"/>
          </p:cNvSpPr>
          <p:nvPr>
            <p:ph idx="1"/>
          </p:nvPr>
        </p:nvSpPr>
        <p:spPr>
          <a:xfrm>
            <a:off x="533400" y="1335951"/>
            <a:ext cx="8077201" cy="5064849"/>
          </a:xfrm>
        </p:spPr>
        <p:txBody>
          <a:bodyPr>
            <a:normAutofit/>
          </a:bodyPr>
          <a:lstStyle/>
          <a:p>
            <a:r>
              <a:rPr lang="en-US" sz="2800" dirty="0">
                <a:solidFill>
                  <a:schemeClr val="tx1"/>
                </a:solidFill>
              </a:rPr>
              <a:t>Memory </a:t>
            </a:r>
            <a:r>
              <a:rPr lang="en-US" sz="2800" b="1" u="sng" dirty="0">
                <a:solidFill>
                  <a:schemeClr val="tx1"/>
                </a:solidFill>
              </a:rPr>
              <a:t>interleaving increases bandwidth </a:t>
            </a:r>
            <a:r>
              <a:rPr lang="en-US" sz="2800" dirty="0">
                <a:solidFill>
                  <a:schemeClr val="tx1"/>
                </a:solidFill>
              </a:rPr>
              <a:t>by allowing </a:t>
            </a:r>
            <a:r>
              <a:rPr lang="en-US" sz="2800" b="1" dirty="0">
                <a:solidFill>
                  <a:schemeClr val="tx1"/>
                </a:solidFill>
              </a:rPr>
              <a:t>simultaneous access to more </a:t>
            </a:r>
            <a:r>
              <a:rPr lang="en-US" sz="2800" dirty="0">
                <a:solidFill>
                  <a:schemeClr val="tx1"/>
                </a:solidFill>
              </a:rPr>
              <a:t>than one chunk of memory.</a:t>
            </a:r>
          </a:p>
          <a:p>
            <a:r>
              <a:rPr lang="en-US" sz="2800" dirty="0">
                <a:solidFill>
                  <a:schemeClr val="tx1"/>
                </a:solidFill>
              </a:rPr>
              <a:t>This </a:t>
            </a:r>
            <a:r>
              <a:rPr lang="en-US" sz="2800" b="1" dirty="0">
                <a:solidFill>
                  <a:schemeClr val="tx1"/>
                </a:solidFill>
              </a:rPr>
              <a:t>improves performance</a:t>
            </a:r>
            <a:r>
              <a:rPr lang="en-US" sz="2800" dirty="0">
                <a:solidFill>
                  <a:schemeClr val="tx1"/>
                </a:solidFill>
              </a:rPr>
              <a:t> because the processor can </a:t>
            </a:r>
            <a:r>
              <a:rPr lang="en-US" sz="2800" b="1" u="sng" dirty="0">
                <a:solidFill>
                  <a:schemeClr val="tx1"/>
                </a:solidFill>
                <a:effectLst/>
              </a:rPr>
              <a:t>transfer more information to/from memory in the same amount of time </a:t>
            </a:r>
            <a:r>
              <a:rPr lang="en-US" sz="2800" dirty="0">
                <a:solidFill>
                  <a:schemeClr val="tx1"/>
                </a:solidFill>
              </a:rPr>
              <a:t>and helps alleviate the processor-memory bottleneck that is a major limiting factor in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533400"/>
            <a:ext cx="7848600" cy="6324599"/>
          </a:xfrm>
        </p:spPr>
        <p:txBody>
          <a:bodyPr>
            <a:normAutofit/>
          </a:bodyPr>
          <a:lstStyle/>
          <a:p>
            <a:r>
              <a:rPr lang="en-US" sz="2800" dirty="0"/>
              <a:t>Interleaving works by dividing the </a:t>
            </a:r>
            <a:r>
              <a:rPr lang="en-US" sz="2800" u="sng" dirty="0"/>
              <a:t>system memory into multiple blocks. </a:t>
            </a:r>
            <a:r>
              <a:rPr lang="en-US" sz="2800" dirty="0"/>
              <a:t>The most common numbers </a:t>
            </a:r>
            <a:r>
              <a:rPr lang="en-US" sz="2800" u="sng" dirty="0"/>
              <a:t>are </a:t>
            </a:r>
            <a:r>
              <a:rPr lang="en-US" sz="2800" b="1" u="sng" dirty="0"/>
              <a:t>two or four</a:t>
            </a:r>
            <a:r>
              <a:rPr lang="en-US" sz="2800" b="1" dirty="0"/>
              <a:t>, called two-way or four-way interleaving</a:t>
            </a:r>
          </a:p>
          <a:p>
            <a:endParaRPr lang="en-US" sz="2800" dirty="0"/>
          </a:p>
          <a:p>
            <a:r>
              <a:rPr lang="en-US" sz="2800" dirty="0"/>
              <a:t>In order to get the best performance from this type of memory system, </a:t>
            </a:r>
            <a:r>
              <a:rPr lang="en-US" sz="2800" b="1" u="sng" dirty="0"/>
              <a:t>consecutive memory addresses are spread over the different blocks of memory</a:t>
            </a:r>
            <a:r>
              <a:rPr lang="en-US" sz="2800" u="sng" dirty="0"/>
              <a:t>.</a:t>
            </a:r>
          </a:p>
          <a:p>
            <a:r>
              <a:rPr lang="en-US" sz="2800" dirty="0"/>
              <a:t>It uses all 4 blocks, spreading the memory around so that the interleaving can be exploited.</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1069</TotalTime>
  <Words>1678</Words>
  <Application>Microsoft Office PowerPoint</Application>
  <PresentationFormat>On-screen Show (4:3)</PresentationFormat>
  <Paragraphs>286</Paragraphs>
  <Slides>34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Garamond</vt:lpstr>
      <vt:lpstr>Times New Roman</vt:lpstr>
      <vt:lpstr>Tw Cen MT</vt:lpstr>
      <vt:lpstr>Wingdings</vt:lpstr>
      <vt:lpstr>Organic</vt:lpstr>
      <vt:lpstr>High Speed memory: Memory Interleaving</vt:lpstr>
      <vt:lpstr>Main Memory</vt:lpstr>
      <vt:lpstr>DRAMS</vt:lpstr>
      <vt:lpstr>SRAMs</vt:lpstr>
      <vt:lpstr>Memory Technology</vt:lpstr>
      <vt:lpstr>Memory Example</vt:lpstr>
      <vt:lpstr>#1 : More Bandwidth to Memory</vt:lpstr>
      <vt:lpstr>Interleaved Memory</vt:lpstr>
      <vt:lpstr>PowerPoint Presentation</vt:lpstr>
      <vt:lpstr>PowerPoint Presentation</vt:lpstr>
      <vt:lpstr>Interleaved Memory Banks</vt:lpstr>
      <vt:lpstr>Interleaved memory </vt:lpstr>
      <vt:lpstr>PowerPoint Presentation</vt:lpstr>
      <vt:lpstr>Interleaving</vt:lpstr>
      <vt:lpstr>High-order Interleaving</vt:lpstr>
      <vt:lpstr>Example of 64 Mb shared memory with four modules</vt:lpstr>
      <vt:lpstr>High-Order Interleaving (HOI)</vt:lpstr>
      <vt:lpstr>Example 3</vt:lpstr>
      <vt:lpstr>Advantages of HOI</vt:lpstr>
      <vt:lpstr>Low-order Interleaving</vt:lpstr>
      <vt:lpstr>Example of 64 Mb shared memory with four modules</vt:lpstr>
      <vt:lpstr>Low-Order Interleaving (LOI)</vt:lpstr>
      <vt:lpstr>Example 1</vt:lpstr>
      <vt:lpstr>Low-order Interleaving (cont.)</vt:lpstr>
      <vt:lpstr>Low-order vs. High-order Interleaving</vt:lpstr>
      <vt:lpstr>Low-order vs. High-order Interleaving (cont.)</vt:lpstr>
      <vt:lpstr>Advantages &amp; Disadvantages (LOI)</vt:lpstr>
      <vt:lpstr>Associative Memory</vt:lpstr>
      <vt:lpstr>Block Diagram of Associative Memory:-</vt:lpstr>
      <vt:lpstr>Block Diagram consists:- </vt:lpstr>
      <vt:lpstr>PowerPoint Presentation</vt:lpstr>
      <vt:lpstr>PowerPoint Presentation</vt:lpstr>
      <vt:lpstr>PowerPoint Presentation</vt:lpstr>
      <vt:lpstr>PowerPoint Presentation</vt:lpstr>
    </vt:vector>
  </TitlesOfParts>
  <Company>San Jose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12.4 Memory Organization in Multiprocessor Systems</dc:title>
  <dc:creator>Melissa Jamili</dc:creator>
  <cp:lastModifiedBy>anil naik</cp:lastModifiedBy>
  <cp:revision>210</cp:revision>
  <cp:lastPrinted>1601-01-01T00:00:00Z</cp:lastPrinted>
  <dcterms:created xsi:type="dcterms:W3CDTF">2003-12-02T02:09:27Z</dcterms:created>
  <dcterms:modified xsi:type="dcterms:W3CDTF">2017-10-03T18:19:51Z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7</vt:i4>
  </property>
</Properties>
</file>