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380" r:id="rId3"/>
    <p:sldId id="367" r:id="rId5"/>
    <p:sldId id="372" r:id="rId6"/>
    <p:sldId id="469" r:id="rId7"/>
    <p:sldId id="414" r:id="rId8"/>
    <p:sldId id="442" r:id="rId9"/>
    <p:sldId id="470" r:id="rId10"/>
    <p:sldId id="441" r:id="rId11"/>
    <p:sldId id="411" r:id="rId12"/>
    <p:sldId id="471" r:id="rId13"/>
    <p:sldId id="472" r:id="rId14"/>
    <p:sldId id="473" r:id="rId15"/>
    <p:sldId id="474" r:id="rId16"/>
    <p:sldId id="475" r:id="rId17"/>
    <p:sldId id="477" r:id="rId18"/>
    <p:sldId id="478" r:id="rId19"/>
    <p:sldId id="479" r:id="rId20"/>
    <p:sldId id="410" r:id="rId21"/>
    <p:sldId id="416" r:id="rId22"/>
    <p:sldId id="413" r:id="rId23"/>
    <p:sldId id="417" r:id="rId24"/>
    <p:sldId id="4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7F2E30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50" y="-1374"/>
      </p:cViewPr>
      <p:guideLst>
        <p:guide orient="horz" pos="2160"/>
        <p:guide orient="horz" pos="895"/>
        <p:guide orient="horz" pos="3852"/>
        <p:guide orient="horz" pos="1274"/>
        <p:guide orient="horz" pos="1972"/>
        <p:guide pos="3840"/>
        <p:guide pos="400"/>
        <p:guide pos="600"/>
        <p:guide pos="7296"/>
        <p:guide pos="7080"/>
        <p:guide pos="69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2" y="104774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5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7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  <a:endParaRPr lang="en-US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  <a:endParaRPr lang="en-US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  <a:endParaRPr lang="en-US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image" Target="../media/image9.jpe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635221" y="1990171"/>
            <a:ext cx="8857615" cy="175323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7F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软件工程答辩</a:t>
            </a:r>
            <a:endParaRPr lang="zh-CN" altLang="en-US" sz="5400" dirty="0">
              <a:solidFill>
                <a:srgbClr val="7F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400" dirty="0">
                <a:solidFill>
                  <a:srgbClr val="7F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3200" dirty="0">
                <a:solidFill>
                  <a:srgbClr val="7F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dirty="0">
                <a:solidFill>
                  <a:srgbClr val="7F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200" dirty="0">
                <a:solidFill>
                  <a:srgbClr val="7F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的电子书</a:t>
            </a:r>
            <a:r>
              <a:rPr lang="en-US" altLang="zh-CN" sz="3200" dirty="0">
                <a:solidFill>
                  <a:srgbClr val="7F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200" dirty="0">
                <a:solidFill>
                  <a:srgbClr val="7F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</a:t>
            </a:r>
            <a:endParaRPr lang="zh-CN" altLang="en-US" sz="3200" dirty="0">
              <a:solidFill>
                <a:srgbClr val="7F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28010" y="4310380"/>
            <a:ext cx="62179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组         长：董佩杰</a:t>
            </a:r>
            <a:endParaRPr lang="zh-CN" altLang="en-US" sz="2400"/>
          </a:p>
          <a:p>
            <a:r>
              <a:rPr lang="zh-CN" altLang="en-US" sz="2400"/>
              <a:t>成         员：王岩泽 薛灏琨 王政宁 张志刚  </a:t>
            </a:r>
            <a:endParaRPr lang="zh-CN" altLang="en-US" sz="2400"/>
          </a:p>
          <a:p>
            <a:r>
              <a:rPr lang="zh-CN" altLang="en-US" sz="2400"/>
              <a:t>                      </a:t>
            </a:r>
            <a:r>
              <a:rPr lang="zh-CN" altLang="en-US" sz="2400">
                <a:sym typeface="+mn-ea"/>
              </a:rPr>
              <a:t>齐晨光 </a:t>
            </a:r>
            <a:r>
              <a:rPr lang="zh-CN" altLang="en-US" sz="2400"/>
              <a:t>梁     会 王婉贞 </a:t>
            </a:r>
            <a:endParaRPr lang="zh-CN" altLang="en-US" sz="2400"/>
          </a:p>
          <a:p>
            <a:r>
              <a:rPr lang="zh-CN" altLang="en-US" sz="2400"/>
              <a:t>指导老师：毛     锐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4711700" y="422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2.1 </a:t>
            </a:r>
            <a:r>
              <a:rPr lang="zh-CN" altLang="en-GB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总体设计 </a:t>
            </a:r>
            <a:endParaRPr lang="zh-CN" altLang="en-GB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5490" y="15481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概要设计</a:t>
            </a:r>
            <a:endParaRPr lang="zh-CN" altLang="en-US"/>
          </a:p>
        </p:txBody>
      </p:sp>
      <p:pic>
        <p:nvPicPr>
          <p:cNvPr id="6" name="图片 5" descr="RO0XO(YP{UHC(YYXVHPVA_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1916430"/>
            <a:ext cx="6309995" cy="42906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75960" y="62071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体系结构图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4711700" y="422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2.1 </a:t>
            </a:r>
            <a:r>
              <a:rPr lang="zh-CN" altLang="en-GB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总体设计 </a:t>
            </a:r>
            <a:endParaRPr lang="zh-CN" altLang="en-GB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5490" y="15481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概要设计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67960" y="62153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系统部署结构图</a:t>
            </a:r>
            <a:endParaRPr lang="zh-CN" altLang="en-US"/>
          </a:p>
        </p:txBody>
      </p:sp>
      <p:pic>
        <p:nvPicPr>
          <p:cNvPr id="5" name="图片 4" descr="bushut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20" y="1548130"/>
            <a:ext cx="4277360" cy="4610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4711700" y="422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2.1 </a:t>
            </a:r>
            <a:r>
              <a:rPr lang="zh-CN" altLang="en-GB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总体设计 </a:t>
            </a:r>
            <a:endParaRPr lang="zh-CN" altLang="en-GB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5490" y="15481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概要设计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20385" y="62071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人机界面设计</a:t>
            </a:r>
            <a:endParaRPr lang="zh-CN" altLang="en-US"/>
          </a:p>
        </p:txBody>
      </p:sp>
      <p:pic>
        <p:nvPicPr>
          <p:cNvPr id="5" name="图片 4" descr="DX]MT@58NGSGD7@JR(]O34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25" y="1916430"/>
            <a:ext cx="2190115" cy="4246245"/>
          </a:xfrm>
          <a:prstGeom prst="rect">
            <a:avLst/>
          </a:prstGeom>
        </p:spPr>
      </p:pic>
      <p:pic>
        <p:nvPicPr>
          <p:cNvPr id="8" name="图片 7" descr="7ZF`~CT_}M~3PE5F{AG1{]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40" y="1916430"/>
            <a:ext cx="2385060" cy="4246245"/>
          </a:xfrm>
          <a:prstGeom prst="rect">
            <a:avLst/>
          </a:prstGeom>
        </p:spPr>
      </p:pic>
      <p:pic>
        <p:nvPicPr>
          <p:cNvPr id="9" name="图片 8" descr="@5G(9WD1R9T}@Y~7UI39[J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885" y="1917065"/>
            <a:ext cx="2385695" cy="42456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2.1 </a:t>
            </a:r>
            <a:r>
              <a:rPr lang="zh-CN" altLang="en-GB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总体设计 </a:t>
            </a:r>
            <a:endParaRPr lang="zh-CN" altLang="en-GB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5490" y="15481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类列表</a:t>
            </a:r>
            <a:endParaRPr lang="zh-CN" altLang="en-US"/>
          </a:p>
        </p:txBody>
      </p:sp>
      <p:pic>
        <p:nvPicPr>
          <p:cNvPr id="5" name="图片 4" descr="leit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335" y="1548130"/>
            <a:ext cx="6428740" cy="53670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4711700" y="422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2.2 </a:t>
            </a:r>
            <a:r>
              <a:rPr lang="zh-CN" altLang="en-GB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数据设计</a:t>
            </a:r>
            <a:endParaRPr lang="zh-CN" altLang="en-GB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5490" y="15481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数据表的设计</a:t>
            </a:r>
          </a:p>
        </p:txBody>
      </p:sp>
      <p:pic>
        <p:nvPicPr>
          <p:cNvPr id="6" name="图片 5" descr="~ZH25(_{{FF2Z8$WDZG1A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05" y="2204085"/>
            <a:ext cx="7972425" cy="3209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4711700" y="422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2.3 </a:t>
            </a:r>
            <a:r>
              <a:rPr lang="zh-CN" altLang="en-GB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模块设计</a:t>
            </a:r>
            <a:endParaRPr lang="zh-CN" altLang="en-GB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5490" y="15481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活动图</a:t>
            </a:r>
          </a:p>
        </p:txBody>
      </p:sp>
      <p:pic>
        <p:nvPicPr>
          <p:cNvPr id="5" name="图片 4" descr="DBUBTTR(EES]P]]VC0_GZ6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85" y="1843405"/>
            <a:ext cx="9156065" cy="46882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73700" y="64071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管理员活动图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4711700" y="422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2.3 </a:t>
            </a:r>
            <a:r>
              <a:rPr lang="zh-CN" altLang="en-GB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模块设计</a:t>
            </a:r>
            <a:endParaRPr lang="zh-CN" altLang="en-GB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5490" y="15481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协作图</a:t>
            </a:r>
          </a:p>
        </p:txBody>
      </p:sp>
      <p:pic>
        <p:nvPicPr>
          <p:cNvPr id="5" name="图片 4" descr="B1O6UAYM8W~BX1X55P0A)4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916430"/>
            <a:ext cx="8458200" cy="4352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14340" y="61950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管理员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4711700" y="422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2.3 </a:t>
            </a:r>
            <a:r>
              <a:rPr lang="zh-CN" altLang="en-GB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模块设计</a:t>
            </a:r>
            <a:endParaRPr lang="zh-CN" altLang="en-GB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5490" y="15481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构件设计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8100" y="2121535"/>
            <a:ext cx="982916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游客类</a:t>
            </a:r>
            <a:endParaRPr lang="zh-CN" altLang="en-US"/>
          </a:p>
          <a:p>
            <a:r>
              <a:rPr lang="zh-CN" altLang="en-US" b="1"/>
              <a:t>(1) 整体说明：</a:t>
            </a:r>
            <a:endParaRPr lang="zh-CN" altLang="en-US"/>
          </a:p>
          <a:p>
            <a:r>
              <a:rPr lang="zh-CN" altLang="en-US"/>
              <a:t>描述以游客身份参与此系统的用户，仅拥有基本的浏览文章的权限，不能够进行订阅、评分等</a:t>
            </a:r>
            <a:endParaRPr lang="zh-CN" altLang="en-US"/>
          </a:p>
          <a:p>
            <a:r>
              <a:rPr lang="zh-CN" altLang="en-US"/>
              <a:t>操作。</a:t>
            </a:r>
            <a:endParaRPr lang="zh-CN" altLang="en-US"/>
          </a:p>
          <a:p>
            <a:r>
              <a:rPr lang="zh-CN" altLang="en-US" b="1"/>
              <a:t>(2) 属性说明：</a:t>
            </a:r>
            <a:endParaRPr lang="zh-CN" altLang="en-US"/>
          </a:p>
          <a:p>
            <a:r>
              <a:rPr lang="zh-CN" altLang="en-US"/>
              <a:t>游客类无成员属性</a:t>
            </a:r>
            <a:endParaRPr lang="zh-CN" altLang="en-US"/>
          </a:p>
          <a:p>
            <a:r>
              <a:rPr lang="zh-CN" altLang="en-US" b="1"/>
              <a:t>(3) 操作说明：</a:t>
            </a:r>
            <a:endParaRPr lang="zh-CN" altLang="en-US"/>
          </a:p>
          <a:p>
            <a:r>
              <a:rPr lang="zh-CN" altLang="en-US"/>
              <a:t>• 登录 (账户名：String，密码：String)：boolean</a:t>
            </a:r>
            <a:endParaRPr lang="zh-CN" altLang="en-US"/>
          </a:p>
          <a:p>
            <a:r>
              <a:rPr lang="zh-CN" altLang="en-US"/>
              <a:t>公有类型方法。用于尚未登录系统，但已经注册的用户登录系统。</a:t>
            </a:r>
            <a:endParaRPr lang="zh-CN" altLang="en-US"/>
          </a:p>
          <a:p>
            <a:r>
              <a:rPr lang="zh-CN" altLang="en-US"/>
              <a:t>输入参数包括用户名和密码，用于个人信息的核对。</a:t>
            </a:r>
            <a:endParaRPr lang="zh-CN" altLang="en-US"/>
          </a:p>
          <a:p>
            <a:r>
              <a:rPr lang="zh-CN" altLang="en-US"/>
              <a:t>返回值为 boolean 类型，为真时成功登录，否则需重新登录。</a:t>
            </a:r>
            <a:endParaRPr lang="zh-CN" altLang="en-US"/>
          </a:p>
          <a:p>
            <a:r>
              <a:rPr lang="zh-CN" altLang="en-US"/>
              <a:t>• 注册 (用户名：String，账户名：String，密码：String，性别：String)：Boolean</a:t>
            </a:r>
            <a:endParaRPr lang="zh-CN" altLang="en-US"/>
          </a:p>
          <a:p>
            <a:r>
              <a:rPr lang="zh-CN" altLang="en-US"/>
              <a:t>输入参数包括用户名，账户名，密码，性别等内容。返回值为 boolean 类型，为真时成功注册，</a:t>
            </a:r>
            <a:endParaRPr lang="zh-CN" altLang="en-US"/>
          </a:p>
          <a:p>
            <a:r>
              <a:rPr lang="zh-CN" altLang="en-US"/>
              <a:t>否则注册失败。</a:t>
            </a:r>
            <a:endParaRPr lang="zh-CN" altLang="en-US"/>
          </a:p>
          <a:p>
            <a:r>
              <a:rPr lang="zh-CN" altLang="en-US"/>
              <a:t>(4) 关系说明：</a:t>
            </a:r>
            <a:endParaRPr lang="zh-CN" altLang="en-US"/>
          </a:p>
          <a:p>
            <a:r>
              <a:rPr lang="zh-CN" altLang="en-US"/>
              <a:t>与用户类存在泛化关系，用户类从游客类中继承。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Part.3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/>
          <p:nvPr/>
        </p:nvSpPr>
        <p:spPr>
          <a:xfrm>
            <a:off x="4223792" y="3535330"/>
            <a:ext cx="3744416" cy="72898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任务分工</a:t>
            </a:r>
            <a:endParaRPr lang="zh-CN" altLang="en-US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defRPr/>
            </a:pP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en-GB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任务分工</a:t>
            </a:r>
            <a:endParaRPr lang="zh-CN" altLang="en-GB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2051685" y="1748790"/>
            <a:ext cx="823595" cy="107315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050"/>
          <p:cNvSpPr/>
          <p:nvPr/>
        </p:nvSpPr>
        <p:spPr bwMode="auto">
          <a:xfrm>
            <a:off x="5459095" y="1748790"/>
            <a:ext cx="823595" cy="107315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2050"/>
          <p:cNvSpPr/>
          <p:nvPr/>
        </p:nvSpPr>
        <p:spPr bwMode="auto">
          <a:xfrm>
            <a:off x="9192895" y="1748790"/>
            <a:ext cx="823595" cy="107315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4510" y="2961640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王岩泽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01920" y="2961640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董佩杰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36355" y="2961640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薛灏琨</a:t>
            </a:r>
            <a:endParaRPr lang="zh-CN" altLang="en-US"/>
          </a:p>
        </p:txBody>
      </p:sp>
      <p:sp>
        <p:nvSpPr>
          <p:cNvPr id="7" name=" 2050"/>
          <p:cNvSpPr/>
          <p:nvPr/>
        </p:nvSpPr>
        <p:spPr bwMode="auto">
          <a:xfrm>
            <a:off x="4635500" y="3632835"/>
            <a:ext cx="823595" cy="107315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78325" y="4845685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王政宁</a:t>
            </a:r>
            <a:endParaRPr lang="zh-CN" altLang="en-US"/>
          </a:p>
        </p:txBody>
      </p:sp>
      <p:sp>
        <p:nvSpPr>
          <p:cNvPr id="9" name=" 2050"/>
          <p:cNvSpPr/>
          <p:nvPr/>
        </p:nvSpPr>
        <p:spPr bwMode="auto">
          <a:xfrm>
            <a:off x="2051685" y="3632835"/>
            <a:ext cx="823595" cy="107315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4510" y="4845685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齐晨光</a:t>
            </a:r>
            <a:endParaRPr lang="zh-CN" altLang="en-US"/>
          </a:p>
        </p:txBody>
      </p:sp>
      <p:sp>
        <p:nvSpPr>
          <p:cNvPr id="11" name=" 2050"/>
          <p:cNvSpPr/>
          <p:nvPr/>
        </p:nvSpPr>
        <p:spPr bwMode="auto">
          <a:xfrm>
            <a:off x="6282690" y="3632835"/>
            <a:ext cx="823595" cy="107315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25515" y="4845685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梁会</a:t>
            </a:r>
            <a:endParaRPr lang="zh-CN" altLang="en-US"/>
          </a:p>
        </p:txBody>
      </p:sp>
      <p:sp>
        <p:nvSpPr>
          <p:cNvPr id="13" name=" 2050"/>
          <p:cNvSpPr/>
          <p:nvPr/>
        </p:nvSpPr>
        <p:spPr bwMode="auto">
          <a:xfrm>
            <a:off x="8382000" y="3632835"/>
            <a:ext cx="823595" cy="107315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24825" y="4845685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张志刚</a:t>
            </a:r>
            <a:endParaRPr lang="zh-CN" altLang="en-US"/>
          </a:p>
        </p:txBody>
      </p:sp>
      <p:sp>
        <p:nvSpPr>
          <p:cNvPr id="15" name=" 2050"/>
          <p:cNvSpPr/>
          <p:nvPr/>
        </p:nvSpPr>
        <p:spPr bwMode="auto">
          <a:xfrm>
            <a:off x="10016490" y="3632835"/>
            <a:ext cx="823595" cy="107315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759315" y="4845685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王婉贞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02970" y="1375410"/>
            <a:ext cx="3016885" cy="438531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96055" y="1375410"/>
            <a:ext cx="4036060" cy="4385310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079740" y="1375410"/>
            <a:ext cx="3016885" cy="4385310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6125" y="5963285"/>
            <a:ext cx="326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后台开发数据库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726940" y="5932170"/>
            <a:ext cx="2566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Android</a:t>
            </a:r>
            <a:r>
              <a:rPr lang="zh-CN" altLang="en-US"/>
              <a:t>前台开发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335010" y="5978525"/>
            <a:ext cx="2767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Web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61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en-GB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zh-CN" altLang="en-GB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Oval 9"/>
          <p:cNvSpPr/>
          <p:nvPr/>
        </p:nvSpPr>
        <p:spPr>
          <a:xfrm>
            <a:off x="1183323" y="2531986"/>
            <a:ext cx="1828800" cy="1828800"/>
          </a:xfrm>
          <a:prstGeom prst="ellipse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Arc 16"/>
          <p:cNvSpPr/>
          <p:nvPr/>
        </p:nvSpPr>
        <p:spPr>
          <a:xfrm>
            <a:off x="1091883" y="2440546"/>
            <a:ext cx="2011680" cy="2011680"/>
          </a:xfrm>
          <a:prstGeom prst="arc">
            <a:avLst>
              <a:gd name="adj1" fmla="val 16200000"/>
              <a:gd name="adj2" fmla="val 12360201"/>
            </a:avLst>
          </a:prstGeom>
          <a:noFill/>
          <a:ln w="38100" cap="rnd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/>
          <p:cNvSpPr/>
          <p:nvPr/>
        </p:nvSpPr>
        <p:spPr>
          <a:xfrm>
            <a:off x="1142416" y="4708543"/>
            <a:ext cx="191061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需求分析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Oval 25"/>
          <p:cNvSpPr/>
          <p:nvPr/>
        </p:nvSpPr>
        <p:spPr>
          <a:xfrm>
            <a:off x="3881214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Arc 26"/>
          <p:cNvSpPr/>
          <p:nvPr/>
        </p:nvSpPr>
        <p:spPr>
          <a:xfrm>
            <a:off x="3789774" y="2440546"/>
            <a:ext cx="2011680" cy="2011680"/>
          </a:xfrm>
          <a:prstGeom prst="arc">
            <a:avLst>
              <a:gd name="adj1" fmla="val 16200000"/>
              <a:gd name="adj2" fmla="val 368271"/>
            </a:avLst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/>
          <p:cNvSpPr/>
          <p:nvPr/>
        </p:nvSpPr>
        <p:spPr>
          <a:xfrm>
            <a:off x="3840307" y="4708543"/>
            <a:ext cx="191061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alt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设计分析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Oval 30"/>
          <p:cNvSpPr/>
          <p:nvPr/>
        </p:nvSpPr>
        <p:spPr>
          <a:xfrm>
            <a:off x="9276997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" name="Arc 31"/>
          <p:cNvSpPr/>
          <p:nvPr/>
        </p:nvSpPr>
        <p:spPr>
          <a:xfrm>
            <a:off x="9185557" y="2440546"/>
            <a:ext cx="2011680" cy="2011680"/>
          </a:xfrm>
          <a:prstGeom prst="arc">
            <a:avLst>
              <a:gd name="adj1" fmla="val 16200000"/>
              <a:gd name="adj2" fmla="val 14822572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3"/>
          <p:cNvSpPr/>
          <p:nvPr/>
        </p:nvSpPr>
        <p:spPr>
          <a:xfrm>
            <a:off x="9236090" y="4708543"/>
            <a:ext cx="191061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alt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原型演示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Oval 35"/>
          <p:cNvSpPr/>
          <p:nvPr/>
        </p:nvSpPr>
        <p:spPr>
          <a:xfrm>
            <a:off x="6579105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3" name="Arc 36"/>
          <p:cNvSpPr/>
          <p:nvPr/>
        </p:nvSpPr>
        <p:spPr>
          <a:xfrm>
            <a:off x="6487665" y="2440546"/>
            <a:ext cx="2011680" cy="2011680"/>
          </a:xfrm>
          <a:prstGeom prst="arc">
            <a:avLst>
              <a:gd name="adj1" fmla="val 16200000"/>
              <a:gd name="adj2" fmla="val 7398383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8"/>
          <p:cNvSpPr/>
          <p:nvPr/>
        </p:nvSpPr>
        <p:spPr>
          <a:xfrm>
            <a:off x="6538198" y="4708543"/>
            <a:ext cx="191061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alt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任务分工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51" grpId="0" animBg="1"/>
      <p:bldP spid="54" grpId="0" animBg="1"/>
      <p:bldP spid="60" grpId="0"/>
      <p:bldP spid="62" grpId="0" animBg="1"/>
      <p:bldP spid="63" grpId="0" animBg="1"/>
      <p:bldP spid="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Part.4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/>
          <p:nvPr/>
        </p:nvSpPr>
        <p:spPr>
          <a:xfrm>
            <a:off x="4223792" y="3535330"/>
            <a:ext cx="3744416" cy="72898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原型演示</a:t>
            </a:r>
            <a:endParaRPr lang="zh-CN" altLang="en-US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defRPr/>
            </a:pP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en-GB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原型展示</a:t>
            </a:r>
            <a:endParaRPr lang="zh-CN" altLang="en-GB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1205" y="3106420"/>
            <a:ext cx="94087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接下来有请</a:t>
            </a:r>
            <a:r>
              <a:rPr lang="zh-CN" altLang="en-US" sz="6600">
                <a:ln w="222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王岩泽</a:t>
            </a:r>
            <a:r>
              <a:rPr lang="zh-CN" altLang="en-US" sz="3600"/>
              <a:t>同学进行原型展示</a:t>
            </a:r>
            <a:endParaRPr lang="zh-CN" altLang="en-US" sz="36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712585" y="2909010"/>
            <a:ext cx="2954655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5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</a:t>
            </a:r>
            <a:endParaRPr lang="zh-CN" altLang="en-US" sz="54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51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Part.1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2" name="Subtitle 9"/>
          <p:cNvSpPr txBox="1"/>
          <p:nvPr/>
        </p:nvSpPr>
        <p:spPr>
          <a:xfrm>
            <a:off x="4223157" y="3558190"/>
            <a:ext cx="3744416" cy="72898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需求分析</a:t>
            </a:r>
            <a:endParaRPr lang="zh-CN" altLang="en-US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defRPr/>
            </a:pP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en-GB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需求分析</a:t>
            </a:r>
            <a:endParaRPr lang="zh-CN" altLang="en-GB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6015" y="1421130"/>
            <a:ext cx="9919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需求分析：通过讨论并分析</a:t>
            </a:r>
            <a:r>
              <a:rPr lang="en-US" altLang="zh-CN" sz="2400"/>
              <a:t>Android</a:t>
            </a:r>
            <a:r>
              <a:rPr lang="zh-CN" altLang="en-US" sz="2400"/>
              <a:t>端</a:t>
            </a:r>
            <a:r>
              <a:rPr lang="en-US" altLang="zh-CN" sz="2400"/>
              <a:t>App</a:t>
            </a:r>
            <a:r>
              <a:rPr lang="zh-CN" altLang="en-US" sz="2400"/>
              <a:t>的功能，确定本系统所要实现的功能。</a:t>
            </a:r>
            <a:endParaRPr lang="zh-CN" altLang="en-US" sz="2400"/>
          </a:p>
          <a:p>
            <a:r>
              <a:rPr lang="zh-CN" altLang="en-US" sz="2400"/>
              <a:t>采用的方法：面向对象的分析设计方法。</a:t>
            </a:r>
            <a:endParaRPr lang="zh-CN" altLang="en-US" sz="2400"/>
          </a:p>
        </p:txBody>
      </p:sp>
      <p:sp>
        <p:nvSpPr>
          <p:cNvPr id="4" name="圆角矩形 3"/>
          <p:cNvSpPr/>
          <p:nvPr/>
        </p:nvSpPr>
        <p:spPr>
          <a:xfrm>
            <a:off x="1927860" y="3319780"/>
            <a:ext cx="3420110" cy="2162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/>
              <a:t>用例需求</a:t>
            </a:r>
            <a:endParaRPr lang="zh-CN" altLang="en-US" sz="3600"/>
          </a:p>
        </p:txBody>
      </p:sp>
      <p:sp>
        <p:nvSpPr>
          <p:cNvPr id="6" name="圆角矩形 5"/>
          <p:cNvSpPr/>
          <p:nvPr/>
        </p:nvSpPr>
        <p:spPr>
          <a:xfrm>
            <a:off x="6779895" y="3319780"/>
            <a:ext cx="3467735" cy="2162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/>
              <a:t>静态模型</a:t>
            </a:r>
            <a:endParaRPr lang="zh-CN" altLang="en-US" sz="36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en-GB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zh-CN" altLang="en-GB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61325" y="1654810"/>
            <a:ext cx="171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梁会、王婉贞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29880" y="2840355"/>
            <a:ext cx="197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董佩杰、薛灏琨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45120" y="4039870"/>
            <a:ext cx="1943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王岩泽、齐晨光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45120" y="5092065"/>
            <a:ext cx="200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王政宁、张志刚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" y="1207770"/>
            <a:ext cx="7009130" cy="5299710"/>
          </a:xfrm>
          <a:prstGeom prst="rect">
            <a:avLst/>
          </a:prstGeom>
        </p:spPr>
      </p:pic>
      <p:sp>
        <p:nvSpPr>
          <p:cNvPr id="12" name=" 11"/>
          <p:cNvSpPr/>
          <p:nvPr/>
        </p:nvSpPr>
        <p:spPr>
          <a:xfrm>
            <a:off x="5907405" y="2255520"/>
            <a:ext cx="2154555" cy="73596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11"/>
          <p:cNvSpPr/>
          <p:nvPr/>
        </p:nvSpPr>
        <p:spPr>
          <a:xfrm>
            <a:off x="6049645" y="3208655"/>
            <a:ext cx="2154555" cy="73596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 11"/>
          <p:cNvSpPr/>
          <p:nvPr/>
        </p:nvSpPr>
        <p:spPr>
          <a:xfrm>
            <a:off x="5650865" y="4408170"/>
            <a:ext cx="2154555" cy="73596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 11"/>
          <p:cNvSpPr/>
          <p:nvPr/>
        </p:nvSpPr>
        <p:spPr>
          <a:xfrm>
            <a:off x="5790565" y="5339715"/>
            <a:ext cx="2154555" cy="73596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en-GB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用况图</a:t>
            </a:r>
            <a:endParaRPr lang="zh-CN" altLang="en-GB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 descr="yongkua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95" y="1207770"/>
            <a:ext cx="8052435" cy="57518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en-GB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用况完成情况</a:t>
            </a:r>
            <a:endParaRPr lang="zh-CN" altLang="en-GB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 descr="TIM图片201901062308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15" y="1207770"/>
            <a:ext cx="7913370" cy="56381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en-GB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类图</a:t>
            </a:r>
            <a:endParaRPr lang="zh-CN" altLang="en-GB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 descr="leit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862330"/>
            <a:ext cx="8394700" cy="6207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Part.2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/>
          <p:nvPr/>
        </p:nvSpPr>
        <p:spPr>
          <a:xfrm>
            <a:off x="4223792" y="3535330"/>
            <a:ext cx="3744416" cy="470535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设计分析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ags/tag1.xml><?xml version="1.0" encoding="utf-8"?>
<p:tagLst xmlns:p="http://schemas.openxmlformats.org/presentationml/2006/main">
  <p:tag name="TIMING" val="|0.3|0.8|4.7|0.8"/>
</p:tagLst>
</file>

<file path=ppt/tags/tag10.xml><?xml version="1.0" encoding="utf-8"?>
<p:tagLst xmlns:p="http://schemas.openxmlformats.org/presentationml/2006/main">
  <p:tag name="TIMING" val="|0.4"/>
</p:tagLst>
</file>

<file path=ppt/tags/tag11.xml><?xml version="1.0" encoding="utf-8"?>
<p:tagLst xmlns:p="http://schemas.openxmlformats.org/presentationml/2006/main">
  <p:tag name="TIMING" val="|0.4"/>
</p:tagLst>
</file>

<file path=ppt/tags/tag12.xml><?xml version="1.0" encoding="utf-8"?>
<p:tagLst xmlns:p="http://schemas.openxmlformats.org/presentationml/2006/main">
  <p:tag name="TIMING" val="|0.4"/>
</p:tagLst>
</file>

<file path=ppt/tags/tag13.xml><?xml version="1.0" encoding="utf-8"?>
<p:tagLst xmlns:p="http://schemas.openxmlformats.org/presentationml/2006/main">
  <p:tag name="TIMING" val="|0.4"/>
</p:tagLst>
</file>

<file path=ppt/tags/tag14.xml><?xml version="1.0" encoding="utf-8"?>
<p:tagLst xmlns:p="http://schemas.openxmlformats.org/presentationml/2006/main">
  <p:tag name="TIMING" val="|0.4"/>
</p:tagLst>
</file>

<file path=ppt/tags/tag15.xml><?xml version="1.0" encoding="utf-8"?>
<p:tagLst xmlns:p="http://schemas.openxmlformats.org/presentationml/2006/main">
  <p:tag name="TIMING" val="|0.4"/>
</p:tagLst>
</file>

<file path=ppt/tags/tag16.xml><?xml version="1.0" encoding="utf-8"?>
<p:tagLst xmlns:p="http://schemas.openxmlformats.org/presentationml/2006/main">
  <p:tag name="TIMING" val="|0.4"/>
</p:tagLst>
</file>

<file path=ppt/tags/tag17.xml><?xml version="1.0" encoding="utf-8"?>
<p:tagLst xmlns:p="http://schemas.openxmlformats.org/presentationml/2006/main">
  <p:tag name="TIMING" val="|0.1"/>
</p:tagLst>
</file>

<file path=ppt/tags/tag18.xml><?xml version="1.0" encoding="utf-8"?>
<p:tagLst xmlns:p="http://schemas.openxmlformats.org/presentationml/2006/main">
  <p:tag name="TIMING" val="|0.4"/>
</p:tagLst>
</file>

<file path=ppt/tags/tag19.xml><?xml version="1.0" encoding="utf-8"?>
<p:tagLst xmlns:p="http://schemas.openxmlformats.org/presentationml/2006/main">
  <p:tag name="TIMING" val="|0.4"/>
</p:tagLst>
</file>

<file path=ppt/tags/tag2.xml><?xml version="1.0" encoding="utf-8"?>
<p:tagLst xmlns:p="http://schemas.openxmlformats.org/presentationml/2006/main">
  <p:tag name="TIMING" val="|0.6"/>
</p:tagLst>
</file>

<file path=ppt/tags/tag20.xml><?xml version="1.0" encoding="utf-8"?>
<p:tagLst xmlns:p="http://schemas.openxmlformats.org/presentationml/2006/main">
  <p:tag name="TIMING" val="|0.4"/>
</p:tagLst>
</file>

<file path=ppt/tags/tag21.xml><?xml version="1.0" encoding="utf-8"?>
<p:tagLst xmlns:p="http://schemas.openxmlformats.org/presentationml/2006/main">
  <p:tag name="TIMING" val="|0.4|0.8"/>
</p:tagLst>
</file>

<file path=ppt/tags/tag3.xml><?xml version="1.0" encoding="utf-8"?>
<p:tagLst xmlns:p="http://schemas.openxmlformats.org/presentationml/2006/main">
  <p:tag name="TIMING" val="|0.4"/>
</p:tagLst>
</file>

<file path=ppt/tags/tag4.xml><?xml version="1.0" encoding="utf-8"?>
<p:tagLst xmlns:p="http://schemas.openxmlformats.org/presentationml/2006/main">
  <p:tag name="TIMING" val="|0.4"/>
</p:tagLst>
</file>

<file path=ppt/tags/tag5.xml><?xml version="1.0" encoding="utf-8"?>
<p:tagLst xmlns:p="http://schemas.openxmlformats.org/presentationml/2006/main">
  <p:tag name="TIMING" val="|0.4"/>
</p:tagLst>
</file>

<file path=ppt/tags/tag6.xml><?xml version="1.0" encoding="utf-8"?>
<p:tagLst xmlns:p="http://schemas.openxmlformats.org/presentationml/2006/main">
  <p:tag name="TIMING" val="|0.4"/>
</p:tagLst>
</file>

<file path=ppt/tags/tag7.xml><?xml version="1.0" encoding="utf-8"?>
<p:tagLst xmlns:p="http://schemas.openxmlformats.org/presentationml/2006/main">
  <p:tag name="TIMING" val="|0.4"/>
</p:tagLst>
</file>

<file path=ppt/tags/tag8.xml><?xml version="1.0" encoding="utf-8"?>
<p:tagLst xmlns:p="http://schemas.openxmlformats.org/presentationml/2006/main">
  <p:tag name="TIMING" val="|0.8"/>
</p:tagLst>
</file>

<file path=ppt/tags/tag9.xml><?xml version="1.0" encoding="utf-8"?>
<p:tagLst xmlns:p="http://schemas.openxmlformats.org/presentationml/2006/main">
  <p:tag name="TIMING" val="|0.4"/>
</p:tagLst>
</file>

<file path=ppt/theme/theme1.xml><?xml version="1.0" encoding="utf-8"?>
<a:theme xmlns:a="http://schemas.openxmlformats.org/drawingml/2006/main" name="第一PPT，www.1ppt.com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927</Words>
  <Application>WPS 演示</Application>
  <PresentationFormat>自定义</PresentationFormat>
  <Paragraphs>167</Paragraphs>
  <Slides>22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幼圆</vt:lpstr>
      <vt:lpstr>Roboto</vt:lpstr>
      <vt:lpstr>方正兰亭超细黑简体</vt:lpstr>
      <vt:lpstr>Arial</vt:lpstr>
      <vt:lpstr>Open Sans Light</vt:lpstr>
      <vt:lpstr>Open Sans</vt:lpstr>
      <vt:lpstr>Calibri</vt:lpstr>
      <vt:lpstr>Arial Unicode MS</vt:lpstr>
      <vt:lpstr>Open Sans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</dc:title>
  <dc:creator>第一PPT</dc:creator>
  <cp:keywords>www.1ppt.com</cp:keywords>
  <dc:description>www.1ppt.com</dc:description>
  <cp:lastModifiedBy>都开始麻辣</cp:lastModifiedBy>
  <cp:revision>1231</cp:revision>
  <dcterms:created xsi:type="dcterms:W3CDTF">2015-03-01T11:49:00Z</dcterms:created>
  <dcterms:modified xsi:type="dcterms:W3CDTF">2019-01-06T15:35:08Z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