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10287000" cx="18288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f068bd8c3b_0_20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f068bd8c3b_0_2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2f068bd8c3b_0_2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f068bd8c3b_0_25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f068bd8c3b_0_2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2f068bd8c3b_0_2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0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1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0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0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1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1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4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6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6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6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7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7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7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8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8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8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9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9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9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1.jpg"/><Relationship Id="rId5" Type="http://schemas.openxmlformats.org/officeDocument/2006/relationships/image" Target="../media/image18.jpg"/><Relationship Id="rId6" Type="http://schemas.openxmlformats.org/officeDocument/2006/relationships/image" Target="../media/image2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94" name="Google Shape;94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Google Shape;110;p13"/>
          <p:cNvGrpSpPr/>
          <p:nvPr/>
        </p:nvGrpSpPr>
        <p:grpSpPr>
          <a:xfrm>
            <a:off x="1104899" y="824285"/>
            <a:ext cx="8750844" cy="8318193"/>
            <a:chOff x="-1" y="-1"/>
            <a:chExt cx="11667792" cy="11090924"/>
          </a:xfrm>
        </p:grpSpPr>
        <p:sp>
          <p:nvSpPr>
            <p:cNvPr id="111" name="Google Shape;111;p13"/>
            <p:cNvSpPr/>
            <p:nvPr/>
          </p:nvSpPr>
          <p:spPr>
            <a:xfrm>
              <a:off x="1931835" y="1354967"/>
              <a:ext cx="9735956" cy="9735956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2" name="Google Shape;112;p13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13"/>
          <p:cNvSpPr txBox="1"/>
          <p:nvPr/>
        </p:nvSpPr>
        <p:spPr>
          <a:xfrm>
            <a:off x="2312375" y="3305349"/>
            <a:ext cx="5483100" cy="23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5000">
                <a:solidFill>
                  <a:srgbClr val="FFFFFF"/>
                </a:solidFill>
              </a:rPr>
              <a:t>Overview of Top Performing Content Categories</a:t>
            </a:r>
            <a:endParaRPr sz="5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4146950" cy="959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7480700" cy="98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4"/>
          <p:cNvSpPr txBox="1"/>
          <p:nvPr/>
        </p:nvSpPr>
        <p:spPr>
          <a:xfrm>
            <a:off x="327025" y="134300"/>
            <a:ext cx="4703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grpSp>
        <p:nvGrpSpPr>
          <p:cNvPr id="381" name="Google Shape;381;p24"/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382" name="Google Shape;382;p24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4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4" name="Google Shape;384;p24"/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385" name="Google Shape;385;p24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4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7" name="Google Shape;387;p24"/>
          <p:cNvSpPr txBox="1"/>
          <p:nvPr/>
        </p:nvSpPr>
        <p:spPr>
          <a:xfrm>
            <a:off x="369050" y="1521100"/>
            <a:ext cx="17532000" cy="75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Char char="●"/>
            </a:pPr>
            <a:r>
              <a:rPr lang="cs-CZ" sz="5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many unique categories are there?</a:t>
            </a:r>
            <a:endParaRPr sz="5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cs-CZ" sz="35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 of Unique Categories: 29</a:t>
            </a:r>
            <a:endParaRPr sz="3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Char char="●"/>
            </a:pPr>
            <a:r>
              <a:rPr lang="cs-CZ" sz="5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many reactions are there to the most popular category?</a:t>
            </a:r>
            <a:endParaRPr sz="5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cs-CZ" sz="35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Reactions to the Most Popular Category: 1805</a:t>
            </a:r>
            <a:endParaRPr sz="5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Char char="●"/>
            </a:pPr>
            <a:r>
              <a:rPr lang="cs-CZ" sz="5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was the month with the most posts?</a:t>
            </a:r>
            <a:endParaRPr sz="5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cs-CZ" sz="35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May 2021</a:t>
            </a:r>
            <a:endParaRPr sz="35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5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/>
          </a:p>
        </p:txBody>
      </p:sp>
      <p:grpSp>
        <p:nvGrpSpPr>
          <p:cNvPr id="397" name="Google Shape;397;p25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sp>
          <p:nvSpPr>
            <p:cNvPr id="398" name="Google Shape;398;p25"/>
            <p:cNvSpPr/>
            <p:nvPr/>
          </p:nvSpPr>
          <p:spPr>
            <a:xfrm>
              <a:off x="782946" y="549149"/>
              <a:ext cx="3945848" cy="3945848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99" name="Google Shape;399;p25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0" name="Google Shape;400;p25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  <p:grpSp>
        <p:nvGrpSpPr>
          <p:cNvPr id="401" name="Google Shape;401;p25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402" name="Google Shape;402;p2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3" name="Google Shape;403;p2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Google Shape;404;p2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5" name="Google Shape;405;p2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6" name="Google Shape;406;p2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7" name="Google Shape;407;p2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8" name="Google Shape;408;p2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9" name="Google Shape;409;p25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410" name="Google Shape;410;p2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1" name="Google Shape;411;p2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2" name="Google Shape;412;p2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3" name="Google Shape;413;p2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4" name="Google Shape;414;p2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5" name="Google Shape;415;p2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6" name="Google Shape;416;p2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4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123" name="Google Shape;123;p14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8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Today's agenda</a:t>
              </a:r>
              <a:endParaRPr/>
            </a:p>
          </p:txBody>
        </p:sp>
        <p:sp>
          <p:nvSpPr>
            <p:cNvPr id="124" name="Google Shape;124;p1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Project recap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Problem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Analytics team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Insights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Summary</a:t>
              </a:r>
              <a:endParaRPr/>
            </a:p>
          </p:txBody>
        </p:sp>
      </p:grpSp>
      <p:grpSp>
        <p:nvGrpSpPr>
          <p:cNvPr id="125" name="Google Shape;125;p14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sp>
          <p:nvSpPr>
            <p:cNvPr id="126" name="Google Shape;126;p1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7" name="Google Shape;127;p1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Google Shape;128;p14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sp>
          <p:nvSpPr>
            <p:cNvPr id="129" name="Google Shape;129;p1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0" name="Google Shape;130;p1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" name="Google Shape;131;p14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sp>
          <p:nvSpPr>
            <p:cNvPr id="132" name="Google Shape;132;p1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3" name="Google Shape;133;p1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" name="Google Shape;134;p14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35" name="Google Shape;135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5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148" name="Google Shape;148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6" name="Google Shape;176;p15"/>
          <p:cNvSpPr/>
          <p:nvPr/>
        </p:nvSpPr>
        <p:spPr>
          <a:xfrm>
            <a:off x="8637850" y="2028900"/>
            <a:ext cx="9132900" cy="627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cs-CZ" sz="3600"/>
              <a:t>Brief overview of the project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cs-CZ" sz="3600"/>
              <a:t>Goals and objectives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cs-CZ" sz="3600"/>
              <a:t>Key points from the project brief</a:t>
            </a:r>
            <a:endParaRPr sz="3600"/>
          </a:p>
          <a:p>
            <a:pPr indent="-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cs-CZ" sz="3600"/>
              <a:t>Merge three tables (Content, Reaction, ReactionTypes)</a:t>
            </a:r>
            <a:endParaRPr sz="3600"/>
          </a:p>
          <a:p>
            <a:pPr indent="-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cs-CZ" sz="3600"/>
              <a:t>Calculate total scores for each category</a:t>
            </a:r>
            <a:endParaRPr sz="3600"/>
          </a:p>
          <a:p>
            <a:pPr indent="-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cs-CZ" sz="3600"/>
              <a:t>Identify top 5 performing categories</a:t>
            </a:r>
            <a:endParaRPr sz="3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77" name="Google Shape;177;p15"/>
          <p:cNvPicPr preferRelativeResize="0"/>
          <p:nvPr/>
        </p:nvPicPr>
        <p:blipFill rotWithShape="1">
          <a:blip r:embed="rId4">
            <a:alphaModFix/>
          </a:blip>
          <a:srcRect b="320" l="0" r="0" t="0"/>
          <a:stretch/>
        </p:blipFill>
        <p:spPr>
          <a:xfrm rot="10799999">
            <a:off x="1983048" y="1909668"/>
            <a:ext cx="6453903" cy="646766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5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Recap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6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sp>
          <p:nvSpPr>
            <p:cNvPr id="188" name="Google Shape;188;p16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9" name="Google Shape;189;p16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0" name="Google Shape;190;p1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 cap="flat" cmpd="sng" w="9525">
            <a:solidFill>
              <a:srgbClr val="A1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1" name="Google Shape;191;p16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192" name="Google Shape;192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6" name="Google Shape;196;p16"/>
          <p:cNvGrpSpPr/>
          <p:nvPr/>
        </p:nvGrpSpPr>
        <p:grpSpPr>
          <a:xfrm>
            <a:off x="1298688" y="1348561"/>
            <a:ext cx="3554343" cy="3413097"/>
            <a:chOff x="0" y="-1"/>
            <a:chExt cx="4739124" cy="4550798"/>
          </a:xfrm>
        </p:grpSpPr>
        <p:sp>
          <p:nvSpPr>
            <p:cNvPr id="197" name="Google Shape;197;p16"/>
            <p:cNvSpPr/>
            <p:nvPr/>
          </p:nvSpPr>
          <p:spPr>
            <a:xfrm>
              <a:off x="0" y="656398"/>
              <a:ext cx="3894399" cy="3894399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8" name="Google Shape;198;p16"/>
            <p:cNvPicPr preferRelativeResize="0"/>
            <p:nvPr/>
          </p:nvPicPr>
          <p:blipFill rotWithShape="1">
            <a:blip r:embed="rId5">
              <a:alphaModFix/>
            </a:blip>
            <a:srcRect b="320" l="0" r="0" t="0"/>
            <a:stretch/>
          </p:blipFill>
          <p:spPr>
            <a:xfrm rot="-5115457">
              <a:off x="686267" y="150511"/>
              <a:ext cx="3894400" cy="39027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9" name="Google Shape;199;p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sp>
          <p:nvSpPr>
            <p:cNvPr id="200" name="Google Shape;200;p16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1" name="Google Shape;201;p16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2" name="Google Shape;202;p16"/>
          <p:cNvPicPr preferRelativeResize="0"/>
          <p:nvPr/>
        </p:nvPicPr>
        <p:blipFill rotWithShape="1">
          <a:blip r:embed="rId6">
            <a:alphaModFix/>
          </a:blip>
          <a:srcRect b="0" l="24693" r="24692" t="0"/>
          <a:stretch/>
        </p:blipFill>
        <p:spPr>
          <a:xfrm>
            <a:off x="11007484" y="1028700"/>
            <a:ext cx="6251816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6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  <p:sp>
        <p:nvSpPr>
          <p:cNvPr id="204" name="Google Shape;204;p16"/>
          <p:cNvSpPr txBox="1"/>
          <p:nvPr/>
        </p:nvSpPr>
        <p:spPr>
          <a:xfrm>
            <a:off x="994050" y="5091450"/>
            <a:ext cx="7862700" cy="4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cs-CZ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are addressing the challenge of identifying the top-performing content categories on Social Buzz. With vast amounts of user-generated content and diverse reactions, it is crucial to determine which categories are driving the most engagement and positive feedback.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7"/>
          <p:cNvGrpSpPr/>
          <p:nvPr/>
        </p:nvGrpSpPr>
        <p:grpSpPr>
          <a:xfrm>
            <a:off x="506723" y="406153"/>
            <a:ext cx="9939844" cy="9474693"/>
            <a:chOff x="0" y="0"/>
            <a:chExt cx="13253125" cy="12632924"/>
          </a:xfrm>
        </p:grpSpPr>
        <p:pic>
          <p:nvPicPr>
            <p:cNvPr id="214" name="Google Shape;214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6" name="Google Shape;226;p17"/>
          <p:cNvSpPr/>
          <p:nvPr/>
        </p:nvSpPr>
        <p:spPr>
          <a:xfrm>
            <a:off x="2110751" y="1825525"/>
            <a:ext cx="7485600" cy="66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-CZ" sz="3200">
                <a:solidFill>
                  <a:schemeClr val="dk1"/>
                </a:solidFill>
              </a:rPr>
              <a:t>Andrew Fleming:</a:t>
            </a:r>
            <a:r>
              <a:rPr lang="cs-CZ" sz="3200">
                <a:solidFill>
                  <a:schemeClr val="dk1"/>
                </a:solidFill>
              </a:rPr>
              <a:t> Chief Technical Architect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-CZ" sz="3200">
                <a:solidFill>
                  <a:schemeClr val="dk1"/>
                </a:solidFill>
              </a:rPr>
              <a:t>Marcus Rompton:</a:t>
            </a:r>
            <a:r>
              <a:rPr lang="cs-CZ" sz="3200">
                <a:solidFill>
                  <a:schemeClr val="dk1"/>
                </a:solidFill>
              </a:rPr>
              <a:t> Senior Principal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-CZ" sz="3200">
                <a:solidFill>
                  <a:schemeClr val="dk1"/>
                </a:solidFill>
              </a:rPr>
              <a:t>Nikita Suresh :</a:t>
            </a:r>
            <a:r>
              <a:rPr lang="cs-CZ" sz="3200">
                <a:solidFill>
                  <a:schemeClr val="dk1"/>
                </a:solidFill>
              </a:rPr>
              <a:t> Data Analyst (or your role)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27" name="Google Shape;227;p17"/>
          <p:cNvSpPr/>
          <p:nvPr/>
        </p:nvSpPr>
        <p:spPr>
          <a:xfrm>
            <a:off x="11825797" y="1270731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" name="Google Shape;228;p17"/>
          <p:cNvGrpSpPr/>
          <p:nvPr/>
        </p:nvGrpSpPr>
        <p:grpSpPr>
          <a:xfrm>
            <a:off x="11411515" y="1050857"/>
            <a:ext cx="2187334" cy="2123082"/>
            <a:chOff x="-23042" y="66269"/>
            <a:chExt cx="6542159" cy="6349987"/>
          </a:xfrm>
        </p:grpSpPr>
        <p:sp>
          <p:nvSpPr>
            <p:cNvPr id="229" name="Google Shape;229;p17"/>
            <p:cNvSpPr/>
            <p:nvPr/>
          </p:nvSpPr>
          <p:spPr>
            <a:xfrm>
              <a:off x="-23042" y="119185"/>
              <a:ext cx="6542159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86465" l="-136824" r="-84956" t="-28773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17"/>
          <p:cNvSpPr/>
          <p:nvPr/>
        </p:nvSpPr>
        <p:spPr>
          <a:xfrm>
            <a:off x="11825797" y="4221947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2" name="Google Shape;232;p17"/>
          <p:cNvGrpSpPr/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33" name="Google Shape;233;p17"/>
            <p:cNvSpPr/>
            <p:nvPr/>
          </p:nvSpPr>
          <p:spPr>
            <a:xfrm>
              <a:off x="-23042" y="119185"/>
              <a:ext cx="6542158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166616" l="-162887" r="-160680" t="-16677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" name="Google Shape;235;p17"/>
          <p:cNvSpPr/>
          <p:nvPr/>
        </p:nvSpPr>
        <p:spPr>
          <a:xfrm>
            <a:off x="11825797" y="7173163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p17"/>
          <p:cNvGrpSpPr/>
          <p:nvPr/>
        </p:nvGrpSpPr>
        <p:grpSpPr>
          <a:xfrm>
            <a:off x="11411515" y="6953289"/>
            <a:ext cx="2187334" cy="2123082"/>
            <a:chOff x="-23042" y="66269"/>
            <a:chExt cx="6542159" cy="6349987"/>
          </a:xfrm>
        </p:grpSpPr>
        <p:sp>
          <p:nvSpPr>
            <p:cNvPr id="237" name="Google Shape;237;p17"/>
            <p:cNvSpPr/>
            <p:nvPr/>
          </p:nvSpPr>
          <p:spPr>
            <a:xfrm>
              <a:off x="-23042" y="119185"/>
              <a:ext cx="6542159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-93991" l="-164249" r="-22900" t="1916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17"/>
          <p:cNvSpPr txBox="1"/>
          <p:nvPr/>
        </p:nvSpPr>
        <p:spPr>
          <a:xfrm>
            <a:off x="1765808" y="1920749"/>
            <a:ext cx="5612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5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Analytics team</a:t>
            </a:r>
            <a:endParaRPr sz="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18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249" name="Google Shape;249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10231" t="0"/>
            <a:stretch/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Google Shape;250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9" name="Google Shape;259;p18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sp>
          <p:nvSpPr>
            <p:cNvPr id="260" name="Google Shape;260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1" name="Google Shape;261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2" name="Google Shape;262;p18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sp>
          <p:nvSpPr>
            <p:cNvPr id="263" name="Google Shape;263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4" name="Google Shape;264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5" name="Google Shape;265;p18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sp>
          <p:nvSpPr>
            <p:cNvPr id="266" name="Google Shape;266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7" name="Google Shape;267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8" name="Google Shape;268;p18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sp>
          <p:nvSpPr>
            <p:cNvPr id="269" name="Google Shape;269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0" name="Google Shape;270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1" name="Google Shape;271;p18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sp>
          <p:nvSpPr>
            <p:cNvPr id="272" name="Google Shape;272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3" name="Google Shape;273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4" name="Google Shape;274;p18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/>
          </a:p>
        </p:txBody>
      </p:sp>
      <p:sp>
        <p:nvSpPr>
          <p:cNvPr id="275" name="Google Shape;275;p18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76" name="Google Shape;276;p18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77" name="Google Shape;277;p18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78" name="Google Shape;278;p18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79" name="Google Shape;279;p1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80" name="Google Shape;280;p18"/>
          <p:cNvSpPr txBox="1"/>
          <p:nvPr/>
        </p:nvSpPr>
        <p:spPr>
          <a:xfrm>
            <a:off x="3851550" y="1244025"/>
            <a:ext cx="92868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Upload and inspect the data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8"/>
          <p:cNvSpPr txBox="1"/>
          <p:nvPr/>
        </p:nvSpPr>
        <p:spPr>
          <a:xfrm>
            <a:off x="5875600" y="2817550"/>
            <a:ext cx="77985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 the three tables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7542475" y="4365375"/>
            <a:ext cx="104775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 and prepare the data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8"/>
          <p:cNvSpPr txBox="1"/>
          <p:nvPr/>
        </p:nvSpPr>
        <p:spPr>
          <a:xfrm>
            <a:off x="9298650" y="5863575"/>
            <a:ext cx="84831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total scores for each category &amp; Identify top 5 performing categories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8"/>
          <p:cNvSpPr txBox="1"/>
          <p:nvPr/>
        </p:nvSpPr>
        <p:spPr>
          <a:xfrm>
            <a:off x="11352475" y="7738800"/>
            <a:ext cx="64293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and visualize the results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</a:t>
            </a:r>
            <a:endParaRPr/>
          </a:p>
        </p:txBody>
      </p:sp>
      <p:sp>
        <p:nvSpPr>
          <p:cNvPr id="294" name="Google Shape;294;p19"/>
          <p:cNvSpPr txBox="1"/>
          <p:nvPr/>
        </p:nvSpPr>
        <p:spPr>
          <a:xfrm>
            <a:off x="368950" y="2113100"/>
            <a:ext cx="17115300" cy="79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2241750"/>
            <a:ext cx="12053925" cy="781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20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05" name="Google Shape;305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" name="Google Shape;307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" name="Google Shape;308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9" name="Google Shape;309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2" name="Google Shape;312;p2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313" name="Google Shape;313;p20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14" name="Google Shape;314;p20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5" name="Google Shape;315;p20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316" name="Google Shape;316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" name="Google Shape;317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Google Shape;318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Google Shape;319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3" name="Google Shape;323;p20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4" name="Google Shape;324;p20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325" name="Google Shape;325;p20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26" name="Google Shape;326;p20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7" name="Google Shape;32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750" y="250750"/>
            <a:ext cx="16411724" cy="987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21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37" name="Google Shape;337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" name="Google Shape;340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1" name="Google Shape;341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2" name="Google Shape;342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3" name="Google Shape;343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4" name="Google Shape;344;p21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345" name="Google Shape;345;p21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46" name="Google Shape;346;p21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7" name="Google Shape;347;p21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348" name="Google Shape;348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0" name="Google Shape;350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1" name="Google Shape;351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5" name="Google Shape;355;p21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6" name="Google Shape;356;p21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357" name="Google Shape;357;p21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8" name="Google Shape;358;p21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9" name="Google Shape;35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350" y="541800"/>
            <a:ext cx="17612251" cy="934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