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7FFFFEEC_B803DAAB.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825" r:id="rId3"/>
    <p:sldId id="2147483364" r:id="rId4"/>
    <p:sldId id="2147483368" r:id="rId5"/>
    <p:sldId id="2147483379" r:id="rId6"/>
    <p:sldId id="2147483367" r:id="rId7"/>
    <p:sldId id="2147483373" r:id="rId8"/>
    <p:sldId id="2147483374" r:id="rId9"/>
    <p:sldId id="2147483375" r:id="rId10"/>
    <p:sldId id="2147483376" r:id="rId11"/>
    <p:sldId id="2147483377" r:id="rId12"/>
    <p:sldId id="2147483386" r:id="rId13"/>
    <p:sldId id="2147483320" r:id="rId14"/>
    <p:sldId id="2147483387" r:id="rId15"/>
    <p:sldId id="2147483372" r:id="rId16"/>
    <p:sldId id="28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9375F6-A7E5-58FD-6D43-E0983C4B35AF}" name="Kumar, Trishal" initials="KT" userId="S::trkumar@deloitte.com::7936ce5e-f25e-4b67-9ea4-187fb8dc8bb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 Trishal" userId="7936ce5e-f25e-4b67-9ea4-187fb8dc8bb9" providerId="ADAL" clId="{3CA55D71-3BC8-408D-AC39-A48899106BC7}"/>
    <pc:docChg chg="modSld">
      <pc:chgData name="Kumar, Trishal" userId="7936ce5e-f25e-4b67-9ea4-187fb8dc8bb9" providerId="ADAL" clId="{3CA55D71-3BC8-408D-AC39-A48899106BC7}" dt="2025-01-31T04:50:12.837" v="1" actId="20577"/>
      <pc:docMkLst>
        <pc:docMk/>
      </pc:docMkLst>
      <pc:sldChg chg="modSp mod">
        <pc:chgData name="Kumar, Trishal" userId="7936ce5e-f25e-4b67-9ea4-187fb8dc8bb9" providerId="ADAL" clId="{3CA55D71-3BC8-408D-AC39-A48899106BC7}" dt="2025-01-31T04:50:12.837" v="1" actId="20577"/>
        <pc:sldMkLst>
          <pc:docMk/>
          <pc:sldMk cId="0" sldId="289"/>
        </pc:sldMkLst>
        <pc:spChg chg="mod">
          <ac:chgData name="Kumar, Trishal" userId="7936ce5e-f25e-4b67-9ea4-187fb8dc8bb9" providerId="ADAL" clId="{3CA55D71-3BC8-408D-AC39-A48899106BC7}" dt="2025-01-31T04:50:12.837" v="1" actId="20577"/>
          <ac:spMkLst>
            <pc:docMk/>
            <pc:sldMk cId="0" sldId="289"/>
            <ac:spMk id="5" creationId="{00000000-0000-0000-0000-000000000000}"/>
          </ac:spMkLst>
        </pc:spChg>
      </pc:sldChg>
    </pc:docChg>
  </pc:docChgLst>
</pc:chgInfo>
</file>

<file path=ppt/comments/modernComment_7FFFFEEC_B803DAAB.xml><?xml version="1.0" encoding="utf-8"?>
<p188:cmLst xmlns:a="http://schemas.openxmlformats.org/drawingml/2006/main" xmlns:r="http://schemas.openxmlformats.org/officeDocument/2006/relationships" xmlns:p188="http://schemas.microsoft.com/office/powerpoint/2018/8/main">
  <p188:cm id="{E580C6EE-5BC2-4EC4-99A1-EC8CB328570D}" authorId="{DF9375F6-A7E5-58FD-6D43-E0983C4B35AF}" status="resolved" created="2024-12-17T10:26:08.712">
    <pc:sldMkLst xmlns:pc="http://schemas.microsoft.com/office/powerpoint/2013/main/command">
      <pc:docMk/>
      <pc:sldMk cId="3087260331" sldId="2147483372"/>
    </pc:sldMkLst>
    <p188:txBody>
      <a:bodyPr/>
      <a:lstStyle/>
      <a:p>
        <a:r>
          <a:rPr lang="en-US"/>
          <a:t>Generalize, seems too specific to EO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513AB7-5E84-4C84-84CD-278E4A343C8A}" type="datetimeFigureOut">
              <a:rPr lang="en-US" smtClean="0"/>
              <a:t>1/31/2025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63B0D8-F0FD-494E-92A7-7735F1C78A64}" type="slidenum">
              <a:rPr lang="en-US" smtClean="0"/>
              <a:t>‹#›</a:t>
            </a:fld>
            <a:endParaRPr lang="en-US"/>
          </a:p>
        </p:txBody>
      </p:sp>
    </p:spTree>
    <p:extLst>
      <p:ext uri="{BB962C8B-B14F-4D97-AF65-F5344CB8AC3E}">
        <p14:creationId xmlns:p14="http://schemas.microsoft.com/office/powerpoint/2010/main" val="61952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DD446A-CF2C-41D3-ADDD-267BBEDF97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9920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DD446A-CF2C-41D3-ADDD-267BBEDF97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8311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DD446A-CF2C-41D3-ADDD-267BBEDF976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011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A34052-12FB-4B01-8A2E-D87AD7371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408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D48DB5-B2C8-40EE-A9E1-F5F534873B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621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A67C-A1F7-D121-74A7-6DDCA83A5B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08CBCE-4E81-F1DE-2C4D-939710B3B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B2ACF3-ED1A-3EBB-0ACD-F9909DC00FE9}"/>
              </a:ext>
            </a:extLst>
          </p:cNvPr>
          <p:cNvSpPr>
            <a:spLocks noGrp="1"/>
          </p:cNvSpPr>
          <p:nvPr>
            <p:ph type="dt" sz="half" idx="10"/>
          </p:nvPr>
        </p:nvSpPr>
        <p:spPr/>
        <p:txBody>
          <a:bodyPr/>
          <a:lstStyle/>
          <a:p>
            <a:fld id="{9610A439-626A-447C-837D-9AFCA9FA50F1}" type="datetimeFigureOut">
              <a:rPr lang="en-US" smtClean="0"/>
              <a:t>1/31/2025</a:t>
            </a:fld>
            <a:endParaRPr lang="en-US"/>
          </a:p>
        </p:txBody>
      </p:sp>
      <p:sp>
        <p:nvSpPr>
          <p:cNvPr id="5" name="Footer Placeholder 4">
            <a:extLst>
              <a:ext uri="{FF2B5EF4-FFF2-40B4-BE49-F238E27FC236}">
                <a16:creationId xmlns:a16="http://schemas.microsoft.com/office/drawing/2014/main" id="{5FE06A7F-C940-39B6-3A1C-69AD33FE5F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FF006-73DB-4580-C24C-70E07A3E4644}"/>
              </a:ext>
            </a:extLst>
          </p:cNvPr>
          <p:cNvSpPr>
            <a:spLocks noGrp="1"/>
          </p:cNvSpPr>
          <p:nvPr>
            <p:ph type="sldNum" sz="quarter" idx="12"/>
          </p:nvPr>
        </p:nvSpPr>
        <p:spPr/>
        <p:txBody>
          <a:bodyPr/>
          <a:lstStyle/>
          <a:p>
            <a:fld id="{FE889BA5-D3AE-4B6F-848B-643953F676A3}" type="slidenum">
              <a:rPr lang="en-US" smtClean="0"/>
              <a:t>‹#›</a:t>
            </a:fld>
            <a:endParaRPr lang="en-US"/>
          </a:p>
        </p:txBody>
      </p:sp>
    </p:spTree>
    <p:extLst>
      <p:ext uri="{BB962C8B-B14F-4D97-AF65-F5344CB8AC3E}">
        <p14:creationId xmlns:p14="http://schemas.microsoft.com/office/powerpoint/2010/main" val="51893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7AE1-CF00-1ADE-7638-0D88624631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4C1171-7A00-ACB2-732B-2C09D5D759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3F0B3-37CB-07D4-4596-5C26C518D211}"/>
              </a:ext>
            </a:extLst>
          </p:cNvPr>
          <p:cNvSpPr>
            <a:spLocks noGrp="1"/>
          </p:cNvSpPr>
          <p:nvPr>
            <p:ph type="dt" sz="half" idx="10"/>
          </p:nvPr>
        </p:nvSpPr>
        <p:spPr/>
        <p:txBody>
          <a:bodyPr/>
          <a:lstStyle/>
          <a:p>
            <a:fld id="{9610A439-626A-447C-837D-9AFCA9FA50F1}" type="datetimeFigureOut">
              <a:rPr lang="en-US" smtClean="0"/>
              <a:t>1/31/2025</a:t>
            </a:fld>
            <a:endParaRPr lang="en-US"/>
          </a:p>
        </p:txBody>
      </p:sp>
      <p:sp>
        <p:nvSpPr>
          <p:cNvPr id="5" name="Footer Placeholder 4">
            <a:extLst>
              <a:ext uri="{FF2B5EF4-FFF2-40B4-BE49-F238E27FC236}">
                <a16:creationId xmlns:a16="http://schemas.microsoft.com/office/drawing/2014/main" id="{B49FB8D6-0F05-84FA-ADDA-D5199FD4CB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13607-1B45-4CA8-3B8C-E69FDFD5E88E}"/>
              </a:ext>
            </a:extLst>
          </p:cNvPr>
          <p:cNvSpPr>
            <a:spLocks noGrp="1"/>
          </p:cNvSpPr>
          <p:nvPr>
            <p:ph type="sldNum" sz="quarter" idx="12"/>
          </p:nvPr>
        </p:nvSpPr>
        <p:spPr/>
        <p:txBody>
          <a:bodyPr/>
          <a:lstStyle/>
          <a:p>
            <a:fld id="{FE889BA5-D3AE-4B6F-848B-643953F676A3}" type="slidenum">
              <a:rPr lang="en-US" smtClean="0"/>
              <a:t>‹#›</a:t>
            </a:fld>
            <a:endParaRPr lang="en-US"/>
          </a:p>
        </p:txBody>
      </p:sp>
    </p:spTree>
    <p:extLst>
      <p:ext uri="{BB962C8B-B14F-4D97-AF65-F5344CB8AC3E}">
        <p14:creationId xmlns:p14="http://schemas.microsoft.com/office/powerpoint/2010/main" val="342184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EE82A-D94B-E849-8882-F307A7E023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B5CC4B-1E65-0FDE-4782-396BE7C65F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3E313-A9A6-B278-0A5C-6F62C41841F7}"/>
              </a:ext>
            </a:extLst>
          </p:cNvPr>
          <p:cNvSpPr>
            <a:spLocks noGrp="1"/>
          </p:cNvSpPr>
          <p:nvPr>
            <p:ph type="dt" sz="half" idx="10"/>
          </p:nvPr>
        </p:nvSpPr>
        <p:spPr/>
        <p:txBody>
          <a:bodyPr/>
          <a:lstStyle/>
          <a:p>
            <a:fld id="{9610A439-626A-447C-837D-9AFCA9FA50F1}" type="datetimeFigureOut">
              <a:rPr lang="en-US" smtClean="0"/>
              <a:t>1/31/2025</a:t>
            </a:fld>
            <a:endParaRPr lang="en-US"/>
          </a:p>
        </p:txBody>
      </p:sp>
      <p:sp>
        <p:nvSpPr>
          <p:cNvPr id="5" name="Footer Placeholder 4">
            <a:extLst>
              <a:ext uri="{FF2B5EF4-FFF2-40B4-BE49-F238E27FC236}">
                <a16:creationId xmlns:a16="http://schemas.microsoft.com/office/drawing/2014/main" id="{478B7FD7-737C-4CFA-1540-92EB32B6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0A105-63CC-EF47-168E-9448CEDAA892}"/>
              </a:ext>
            </a:extLst>
          </p:cNvPr>
          <p:cNvSpPr>
            <a:spLocks noGrp="1"/>
          </p:cNvSpPr>
          <p:nvPr>
            <p:ph type="sldNum" sz="quarter" idx="12"/>
          </p:nvPr>
        </p:nvSpPr>
        <p:spPr/>
        <p:txBody>
          <a:bodyPr/>
          <a:lstStyle/>
          <a:p>
            <a:fld id="{FE889BA5-D3AE-4B6F-848B-643953F676A3}" type="slidenum">
              <a:rPr lang="en-US" smtClean="0"/>
              <a:t>‹#›</a:t>
            </a:fld>
            <a:endParaRPr lang="en-US"/>
          </a:p>
        </p:txBody>
      </p:sp>
    </p:spTree>
    <p:extLst>
      <p:ext uri="{BB962C8B-B14F-4D97-AF65-F5344CB8AC3E}">
        <p14:creationId xmlns:p14="http://schemas.microsoft.com/office/powerpoint/2010/main" val="3419894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Subhead: Tier Messaging">
    <p:spTree>
      <p:nvGrpSpPr>
        <p:cNvPr id="1" name=""/>
        <p:cNvGrpSpPr/>
        <p:nvPr/>
      </p:nvGrpSpPr>
      <p:grpSpPr>
        <a:xfrm>
          <a:off x="0" y="0"/>
          <a:ext cx="0" cy="0"/>
          <a:chOff x="0" y="0"/>
          <a:chExt cx="0" cy="0"/>
        </a:xfrm>
      </p:grpSpPr>
      <p:sp>
        <p:nvSpPr>
          <p:cNvPr id="6" name="Title">
            <a:extLst>
              <a:ext uri="{FF2B5EF4-FFF2-40B4-BE49-F238E27FC236}">
                <a16:creationId xmlns:a16="http://schemas.microsoft.com/office/drawing/2014/main" id="{8B615B79-83A2-0343-BB17-1E5F1DBD268B}"/>
              </a:ext>
            </a:extLst>
          </p:cNvPr>
          <p:cNvSpPr>
            <a:spLocks noGrp="1"/>
          </p:cNvSpPr>
          <p:nvPr>
            <p:ph type="title" hasCustomPrompt="1"/>
          </p:nvPr>
        </p:nvSpPr>
        <p:spPr bwMode="gray">
          <a:xfrm>
            <a:off x="914400" y="279400"/>
            <a:ext cx="10325100" cy="787400"/>
          </a:xfrm>
          <a:prstGeom prst="rect">
            <a:avLst/>
          </a:prstGeom>
        </p:spPr>
        <p:txBody>
          <a:bodyPr vert="horz" lIns="0" tIns="0" rIns="0" bIns="0" rtlCol="0" anchor="b" anchorCtr="0">
            <a:noAutofit/>
          </a:bodyPr>
          <a:lstStyle/>
          <a:p>
            <a:r>
              <a:rPr lang="en-US" noProof="0"/>
              <a:t>Your headline goes here when you’re ready</a:t>
            </a:r>
          </a:p>
        </p:txBody>
      </p:sp>
      <p:sp>
        <p:nvSpPr>
          <p:cNvPr id="12" name="Text">
            <a:extLst>
              <a:ext uri="{FF2B5EF4-FFF2-40B4-BE49-F238E27FC236}">
                <a16:creationId xmlns:a16="http://schemas.microsoft.com/office/drawing/2014/main" id="{CD642028-55AE-A84C-8468-9727C57D77D4}"/>
              </a:ext>
            </a:extLst>
          </p:cNvPr>
          <p:cNvSpPr>
            <a:spLocks noGrp="1"/>
          </p:cNvSpPr>
          <p:nvPr>
            <p:ph type="body" sz="quarter" idx="16" hasCustomPrompt="1"/>
          </p:nvPr>
        </p:nvSpPr>
        <p:spPr>
          <a:xfrm>
            <a:off x="914400" y="2465668"/>
            <a:ext cx="9296400" cy="963332"/>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sz="1400"/>
            </a:lvl1pPr>
            <a:lvl2pPr>
              <a:defRPr sz="1400"/>
            </a:lvl2pPr>
            <a:lvl3pPr>
              <a:defRPr sz="1400"/>
            </a:lvl3pPr>
            <a:lvl4pPr>
              <a:defRPr sz="1400"/>
            </a:lvl4pPr>
            <a:lvl5pPr>
              <a:defRPr sz="1400"/>
            </a:lvl5pPr>
          </a:lstStyle>
          <a:p>
            <a:pPr lvl="0"/>
            <a:r>
              <a:rPr lang="en-US" err="1"/>
              <a:t>Mollis</a:t>
            </a:r>
            <a:r>
              <a:rPr lang="en-US"/>
              <a:t> </a:t>
            </a:r>
            <a:r>
              <a:rPr lang="en-US" err="1"/>
              <a:t>pretium</a:t>
            </a:r>
            <a:r>
              <a:rPr lang="en-US"/>
              <a:t> lorem </a:t>
            </a:r>
            <a:r>
              <a:rPr lang="en-US" err="1"/>
              <a:t>primisetua</a:t>
            </a:r>
            <a:r>
              <a:rPr lang="en-US"/>
              <a:t>, </a:t>
            </a:r>
            <a:r>
              <a:rPr lang="en-US" err="1"/>
              <a:t>senectus</a:t>
            </a:r>
            <a:r>
              <a:rPr lang="en-US"/>
              <a:t> </a:t>
            </a:r>
            <a:r>
              <a:rPr lang="en-US" err="1"/>
              <a:t>habitasse</a:t>
            </a:r>
            <a:r>
              <a:rPr lang="en-US"/>
              <a:t> </a:t>
            </a:r>
            <a:r>
              <a:rPr lang="en-US" err="1"/>
              <a:t>lectusetu</a:t>
            </a:r>
            <a:r>
              <a:rPr lang="en-US"/>
              <a:t> </a:t>
            </a:r>
            <a:r>
              <a:rPr lang="en-US" err="1"/>
              <a:t>doler</a:t>
            </a:r>
            <a:r>
              <a:rPr lang="en-US"/>
              <a:t> </a:t>
            </a:r>
            <a:r>
              <a:rPr lang="en-US" err="1"/>
              <a:t>scelerisque</a:t>
            </a:r>
            <a:r>
              <a:rPr lang="en-US"/>
              <a:t> </a:t>
            </a:r>
            <a:r>
              <a:rPr lang="en-US" err="1"/>
              <a:t>donec</a:t>
            </a:r>
            <a:r>
              <a:rPr lang="en-US"/>
              <a:t>, </a:t>
            </a:r>
            <a:r>
              <a:rPr lang="en-US" err="1"/>
              <a:t>ultricies</a:t>
            </a:r>
            <a:r>
              <a:rPr lang="en-US"/>
              <a:t> </a:t>
            </a:r>
            <a:r>
              <a:rPr lang="en-US" err="1"/>
              <a:t>tortor</a:t>
            </a:r>
            <a:r>
              <a:rPr lang="en-US"/>
              <a:t> </a:t>
            </a:r>
            <a:r>
              <a:rPr lang="en-US" err="1"/>
              <a:t>suspendisse</a:t>
            </a:r>
            <a:r>
              <a:rPr lang="en-US"/>
              <a:t> </a:t>
            </a:r>
            <a:r>
              <a:rPr lang="en-US" err="1"/>
              <a:t>adipiscing</a:t>
            </a:r>
            <a:r>
              <a:rPr lang="en-US"/>
              <a:t> </a:t>
            </a:r>
            <a:r>
              <a:rPr lang="en-US" err="1"/>
              <a:t>fusce</a:t>
            </a:r>
            <a:r>
              <a:rPr lang="en-US"/>
              <a:t> </a:t>
            </a:r>
            <a:r>
              <a:rPr lang="en-US" err="1"/>
              <a:t>morbi</a:t>
            </a:r>
            <a:r>
              <a:rPr lang="en-US"/>
              <a:t> </a:t>
            </a:r>
            <a:r>
              <a:rPr lang="en-US" err="1"/>
              <a:t>volutpat</a:t>
            </a:r>
            <a:r>
              <a:rPr lang="en-US"/>
              <a:t> </a:t>
            </a:r>
            <a:r>
              <a:rPr lang="en-US" err="1"/>
              <a:t>pellentesque</a:t>
            </a:r>
            <a:r>
              <a:rPr lang="en-US"/>
              <a:t>, </a:t>
            </a:r>
            <a:r>
              <a:rPr lang="en-US" err="1"/>
              <a:t>consectetur</a:t>
            </a:r>
            <a:r>
              <a:rPr lang="en-US"/>
              <a:t> mi </a:t>
            </a:r>
            <a:r>
              <a:rPr lang="en-US" err="1"/>
              <a:t>risus</a:t>
            </a:r>
            <a:r>
              <a:rPr lang="en-US"/>
              <a:t> </a:t>
            </a:r>
            <a:r>
              <a:rPr lang="en-US" err="1"/>
              <a:t>molestie</a:t>
            </a:r>
            <a:r>
              <a:rPr lang="en-US"/>
              <a:t> </a:t>
            </a:r>
            <a:r>
              <a:rPr lang="en-US" err="1"/>
              <a:t>curae</a:t>
            </a:r>
            <a:r>
              <a:rPr lang="en-US"/>
              <a:t> </a:t>
            </a:r>
            <a:r>
              <a:rPr lang="en-US" err="1"/>
              <a:t>malesuada</a:t>
            </a:r>
            <a:r>
              <a:rPr lang="en-US"/>
              <a:t>. Massa </a:t>
            </a:r>
            <a:r>
              <a:rPr lang="en-US" err="1"/>
              <a:t>curae</a:t>
            </a:r>
            <a:r>
              <a:rPr lang="en-US"/>
              <a:t> </a:t>
            </a:r>
            <a:r>
              <a:rPr lang="en-US" err="1"/>
              <a:t>fringilla</a:t>
            </a:r>
            <a:r>
              <a:rPr lang="en-US"/>
              <a:t> </a:t>
            </a:r>
            <a:r>
              <a:rPr lang="en-US" err="1"/>
              <a:t>porttitor</a:t>
            </a:r>
            <a:r>
              <a:rPr lang="en-US"/>
              <a:t> </a:t>
            </a:r>
            <a:r>
              <a:rPr lang="en-US" err="1"/>
              <a:t>quam</a:t>
            </a:r>
            <a:r>
              <a:rPr lang="en-US"/>
              <a:t> =</a:t>
            </a:r>
            <a:r>
              <a:rPr lang="en-US" err="1"/>
              <a:t>elit</a:t>
            </a:r>
            <a:r>
              <a:rPr lang="en-US"/>
              <a:t>, </a:t>
            </a:r>
            <a:r>
              <a:rPr lang="en-US" err="1"/>
              <a:t>urna</a:t>
            </a:r>
            <a:r>
              <a:rPr lang="en-US"/>
              <a:t> </a:t>
            </a:r>
            <a:r>
              <a:rPr lang="en-US" err="1"/>
              <a:t>consequat</a:t>
            </a:r>
            <a:r>
              <a:rPr lang="en-US"/>
              <a:t> </a:t>
            </a:r>
            <a:r>
              <a:rPr lang="en-US" err="1"/>
              <a:t>felis</a:t>
            </a:r>
            <a:r>
              <a:rPr lang="en-US"/>
              <a:t> </a:t>
            </a:r>
            <a:r>
              <a:rPr lang="en-US" err="1"/>
              <a:t>vehicula</a:t>
            </a:r>
            <a:r>
              <a:rPr lang="en-US"/>
              <a:t> class </a:t>
            </a:r>
            <a:r>
              <a:rPr lang="en-US" err="1"/>
              <a:t>ultricies</a:t>
            </a:r>
            <a:r>
              <a:rPr lang="en-US"/>
              <a:t> </a:t>
            </a:r>
            <a:r>
              <a:rPr lang="en-US" err="1"/>
              <a:t>mollis</a:t>
            </a:r>
            <a:r>
              <a:rPr lang="en-US"/>
              <a:t> </a:t>
            </a:r>
            <a:r>
              <a:rPr lang="en-US" err="1"/>
              <a:t>dictumst</a:t>
            </a:r>
            <a:r>
              <a:rPr lang="en-US"/>
              <a:t>, </a:t>
            </a:r>
            <a:r>
              <a:rPr lang="en-US" err="1"/>
              <a:t>aenean</a:t>
            </a:r>
            <a:r>
              <a:rPr lang="en-US"/>
              <a:t> non a in </a:t>
            </a:r>
            <a:r>
              <a:rPr lang="en-US" err="1"/>
              <a:t>donec</a:t>
            </a:r>
            <a:r>
              <a:rPr lang="en-US"/>
              <a:t> </a:t>
            </a:r>
            <a:r>
              <a:rPr lang="en-US" err="1"/>
              <a:t>nulla</a:t>
            </a:r>
            <a:r>
              <a:rPr lang="en-US"/>
              <a:t>.</a:t>
            </a:r>
          </a:p>
        </p:txBody>
      </p:sp>
      <p:sp>
        <p:nvSpPr>
          <p:cNvPr id="7" name="Subheader text">
            <a:extLst>
              <a:ext uri="{FF2B5EF4-FFF2-40B4-BE49-F238E27FC236}">
                <a16:creationId xmlns:a16="http://schemas.microsoft.com/office/drawing/2014/main" id="{E7D24869-7C17-4646-B9D3-8285654B0D42}"/>
              </a:ext>
            </a:extLst>
          </p:cNvPr>
          <p:cNvSpPr>
            <a:spLocks noGrp="1"/>
          </p:cNvSpPr>
          <p:nvPr>
            <p:ph type="body" sz="quarter" idx="14" hasCustomPrompt="1"/>
          </p:nvPr>
        </p:nvSpPr>
        <p:spPr>
          <a:xfrm>
            <a:off x="914400" y="1184239"/>
            <a:ext cx="9296400" cy="584200"/>
          </a:xfrm>
        </p:spPr>
        <p:txBody>
          <a:bodyPr>
            <a:noAutofit/>
          </a:bodyPr>
          <a:lstStyle>
            <a:lvl1pPr marL="0" marR="0" indent="0" algn="l" defTabSz="914400" rtl="0" eaLnBrk="1" fontAlgn="auto" latinLnBrk="0" hangingPunct="1">
              <a:lnSpc>
                <a:spcPct val="120000"/>
              </a:lnSpc>
              <a:spcBef>
                <a:spcPts val="0"/>
              </a:spcBef>
              <a:spcAft>
                <a:spcPts val="0"/>
              </a:spcAft>
              <a:buClrTx/>
              <a:buSzTx/>
              <a:buFontTx/>
              <a:buNone/>
              <a:tabLst/>
              <a:defRPr sz="1100"/>
            </a:lvl1pPr>
          </a:lstStyle>
          <a:p>
            <a:pPr lvl="0"/>
            <a:r>
              <a:rPr lang="en-US"/>
              <a:t>2 lines running intro text. Morbi </a:t>
            </a:r>
            <a:r>
              <a:rPr lang="en-US" err="1"/>
              <a:t>leo</a:t>
            </a:r>
            <a:r>
              <a:rPr lang="en-US"/>
              <a:t> </a:t>
            </a:r>
            <a:r>
              <a:rPr lang="en-US" err="1"/>
              <a:t>risus</a:t>
            </a:r>
            <a:r>
              <a:rPr lang="en-US"/>
              <a:t>, porta ac </a:t>
            </a:r>
            <a:r>
              <a:rPr lang="en-US" err="1"/>
              <a:t>consectetur</a:t>
            </a:r>
            <a:r>
              <a:rPr lang="en-US"/>
              <a:t> ac, vestibulum at eros. Donec sed </a:t>
            </a:r>
            <a:r>
              <a:rPr lang="en-US" err="1"/>
              <a:t>odio</a:t>
            </a:r>
            <a:r>
              <a:rPr lang="en-US"/>
              <a:t> dui. </a:t>
            </a:r>
            <a:r>
              <a:rPr lang="en-US" err="1"/>
              <a:t>Praesent</a:t>
            </a:r>
            <a:r>
              <a:rPr lang="en-US"/>
              <a:t> </a:t>
            </a:r>
            <a:r>
              <a:rPr lang="en-US" err="1"/>
              <a:t>commodo</a:t>
            </a:r>
            <a:r>
              <a:rPr lang="en-US"/>
              <a:t> cursus magna, vel </a:t>
            </a:r>
            <a:r>
              <a:rPr lang="en-US" err="1"/>
              <a:t>scelerisque</a:t>
            </a:r>
            <a:r>
              <a:rPr lang="en-US"/>
              <a:t> </a:t>
            </a:r>
            <a:r>
              <a:rPr lang="en-US" err="1"/>
              <a:t>nisl</a:t>
            </a:r>
            <a:r>
              <a:rPr lang="en-US"/>
              <a:t> </a:t>
            </a:r>
            <a:r>
              <a:rPr lang="en-US" err="1"/>
              <a:t>consectetur</a:t>
            </a:r>
            <a:r>
              <a:rPr lang="en-US"/>
              <a:t> et. Sed </a:t>
            </a:r>
            <a:r>
              <a:rPr lang="en-US" err="1"/>
              <a:t>posuere</a:t>
            </a:r>
            <a:r>
              <a:rPr lang="en-US"/>
              <a:t> </a:t>
            </a:r>
            <a:r>
              <a:rPr lang="en-US" err="1"/>
              <a:t>consectetur</a:t>
            </a:r>
            <a:r>
              <a:rPr lang="en-US"/>
              <a:t> </a:t>
            </a:r>
            <a:r>
              <a:rPr lang="en-US" err="1"/>
              <a:t>est</a:t>
            </a:r>
            <a:r>
              <a:rPr lang="en-US"/>
              <a:t> at </a:t>
            </a:r>
            <a:r>
              <a:rPr lang="en-US" err="1"/>
              <a:t>lobortis</a:t>
            </a:r>
            <a:r>
              <a:rPr lang="en-US"/>
              <a:t>.</a:t>
            </a:r>
          </a:p>
        </p:txBody>
      </p:sp>
    </p:spTree>
    <p:extLst>
      <p:ext uri="{BB962C8B-B14F-4D97-AF65-F5344CB8AC3E}">
        <p14:creationId xmlns:p14="http://schemas.microsoft.com/office/powerpoint/2010/main" val="73153905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空白">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C9E84-AA29-3D43-8913-C9E7FFAD9428}"/>
              </a:ext>
            </a:extLst>
          </p:cNvPr>
          <p:cNvSpPr txBox="1"/>
          <p:nvPr userDrawn="1"/>
        </p:nvSpPr>
        <p:spPr>
          <a:xfrm>
            <a:off x="501649" y="6477001"/>
            <a:ext cx="5355168" cy="1384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 typeface="Arial"/>
              <a:buNone/>
              <a:tabLst/>
              <a:defRPr/>
            </a:pPr>
            <a:r>
              <a:rPr kumimoji="0" lang="en-US" sz="9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t>© 2023. For information, contact Deloitte Global</a:t>
            </a:r>
          </a:p>
        </p:txBody>
      </p:sp>
      <p:sp>
        <p:nvSpPr>
          <p:cNvPr id="4" name="TextBox 3">
            <a:extLst>
              <a:ext uri="{FF2B5EF4-FFF2-40B4-BE49-F238E27FC236}">
                <a16:creationId xmlns:a16="http://schemas.microsoft.com/office/drawing/2014/main" id="{4E669115-3258-2840-90D8-5DE7535D3574}"/>
              </a:ext>
            </a:extLst>
          </p:cNvPr>
          <p:cNvSpPr txBox="1"/>
          <p:nvPr userDrawn="1"/>
        </p:nvSpPr>
        <p:spPr>
          <a:xfrm>
            <a:off x="11382377" y="6477001"/>
            <a:ext cx="307975" cy="138499"/>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600"/>
              </a:spcBef>
              <a:spcAft>
                <a:spcPts val="0"/>
              </a:spcAft>
              <a:buClrTx/>
              <a:buSzPct val="100000"/>
              <a:buFont typeface="Arial"/>
              <a:buNone/>
              <a:tabLst/>
              <a:defRPr/>
            </a:pPr>
            <a:fld id="{C58DF478-B544-4ED8-9ED4-6A2648E2D233}" type="slidenum">
              <a:rPr kumimoji="0" lang="en-US" sz="9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rPr>
              <a:pPr marL="0" marR="0" lvl="0" indent="0" algn="r" defTabSz="914400" rtl="0" eaLnBrk="1" fontAlgn="auto" latinLnBrk="0" hangingPunct="1">
                <a:lnSpc>
                  <a:spcPct val="100000"/>
                </a:lnSpc>
                <a:spcBef>
                  <a:spcPts val="600"/>
                </a:spcBef>
                <a:spcAft>
                  <a:spcPts val="0"/>
                </a:spcAft>
                <a:buClrTx/>
                <a:buSzPct val="100000"/>
                <a:buFont typeface="Arial"/>
                <a:buNone/>
                <a:tabLst/>
                <a:defRPr/>
              </a:pPr>
              <a:t>‹#›</a:t>
            </a:fld>
            <a:endParaRPr kumimoji="0" lang="en-US" sz="900" b="0" i="0" u="none" strike="noStrike" kern="1200" cap="none" spc="0" normalizeH="0" baseline="0" noProof="0">
              <a:ln>
                <a:noFill/>
              </a:ln>
              <a:solidFill>
                <a:prstClr val="white"/>
              </a:solidFill>
              <a:effectLst/>
              <a:uLnTx/>
              <a:uFillTx/>
              <a:latin typeface="Calibri" panose="020F0502020204030204" pitchFamily="34" charset="0"/>
              <a:ea typeface="+mn-ea"/>
              <a:cs typeface="Calibri" panose="020F0502020204030204" pitchFamily="34" charset="0"/>
            </a:endParaRPr>
          </a:p>
        </p:txBody>
      </p:sp>
      <p:sp>
        <p:nvSpPr>
          <p:cNvPr id="6" name="TextBox 5">
            <a:extLst>
              <a:ext uri="{FF2B5EF4-FFF2-40B4-BE49-F238E27FC236}">
                <a16:creationId xmlns:a16="http://schemas.microsoft.com/office/drawing/2014/main" id="{C05A628D-2650-AD48-804E-8BA2A0597108}"/>
              </a:ext>
            </a:extLst>
          </p:cNvPr>
          <p:cNvSpPr txBox="1"/>
          <p:nvPr userDrawn="1"/>
        </p:nvSpPr>
        <p:spPr>
          <a:xfrm>
            <a:off x="654049" y="6629401"/>
            <a:ext cx="5355168" cy="1384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 typeface="Arial"/>
              <a:buNone/>
              <a:tabLst/>
              <a:defRPr/>
            </a:pPr>
            <a:r>
              <a:rPr kumimoji="0" lang="en-US" sz="900" b="0" i="0" u="none" strike="noStrike" kern="120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rPr>
              <a:t>© 2021. For information, contact Deloitte Global</a:t>
            </a:r>
          </a:p>
        </p:txBody>
      </p:sp>
    </p:spTree>
    <p:extLst>
      <p:ext uri="{BB962C8B-B14F-4D97-AF65-F5344CB8AC3E}">
        <p14:creationId xmlns:p14="http://schemas.microsoft.com/office/powerpoint/2010/main" val="17261535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51251"/>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550085199"/>
      </p:ext>
    </p:extLst>
  </p:cSld>
  <p:clrMapOvr>
    <a:masterClrMapping/>
  </p:clrMapOvr>
  <p:transition>
    <p:fade/>
  </p:transition>
  <p:hf hd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69851749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0CDB80-03AF-79E7-12BB-5E89E505F294}"/>
              </a:ext>
            </a:extLst>
          </p:cNvPr>
          <p:cNvSpPr/>
          <p:nvPr userDrawn="1"/>
        </p:nvSpPr>
        <p:spPr bwMode="gray">
          <a:xfrm>
            <a:off x="478465" y="6400800"/>
            <a:ext cx="2509284" cy="276447"/>
          </a:xfrm>
          <a:prstGeom prst="rect">
            <a:avLst/>
          </a:prstGeom>
          <a:solidFill>
            <a:schemeClr val="bg1"/>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Tree>
    <p:extLst>
      <p:ext uri="{BB962C8B-B14F-4D97-AF65-F5344CB8AC3E}">
        <p14:creationId xmlns:p14="http://schemas.microsoft.com/office/powerpoint/2010/main" val="2245838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空白">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C9E84-AA29-3D43-8913-C9E7FFAD9428}"/>
              </a:ext>
            </a:extLst>
          </p:cNvPr>
          <p:cNvSpPr txBox="1"/>
          <p:nvPr userDrawn="1"/>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 2024. For information, contact Deloitte Global</a:t>
            </a:r>
          </a:p>
        </p:txBody>
      </p:sp>
      <p:sp>
        <p:nvSpPr>
          <p:cNvPr id="4" name="TextBox 3">
            <a:extLst>
              <a:ext uri="{FF2B5EF4-FFF2-40B4-BE49-F238E27FC236}">
                <a16:creationId xmlns:a16="http://schemas.microsoft.com/office/drawing/2014/main" id="{4E669115-3258-2840-90D8-5DE7535D3574}"/>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C05A628D-2650-AD48-804E-8BA2A0597108}"/>
              </a:ext>
            </a:extLst>
          </p:cNvPr>
          <p:cNvSpPr txBox="1"/>
          <p:nvPr userDrawn="1"/>
        </p:nvSpPr>
        <p:spPr>
          <a:xfrm>
            <a:off x="654049" y="66294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 2021. For information, contact Deloitte Global</a:t>
            </a:r>
          </a:p>
        </p:txBody>
      </p:sp>
    </p:spTree>
    <p:extLst>
      <p:ext uri="{BB962C8B-B14F-4D97-AF65-F5344CB8AC3E}">
        <p14:creationId xmlns:p14="http://schemas.microsoft.com/office/powerpoint/2010/main" val="3793970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空白">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C9E84-AA29-3D43-8913-C9E7FFAD9428}"/>
              </a:ext>
            </a:extLst>
          </p:cNvPr>
          <p:cNvSpPr txBox="1"/>
          <p:nvPr userDrawn="1"/>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bg1"/>
                </a:solidFill>
                <a:latin typeface="Calibri" panose="020F0502020204030204" pitchFamily="34" charset="0"/>
                <a:cs typeface="Calibri" panose="020F0502020204030204" pitchFamily="34" charset="0"/>
              </a:rPr>
              <a:t>© 2024. For information, contact Deloitte Global</a:t>
            </a:r>
          </a:p>
        </p:txBody>
      </p:sp>
      <p:sp>
        <p:nvSpPr>
          <p:cNvPr id="4" name="TextBox 3">
            <a:extLst>
              <a:ext uri="{FF2B5EF4-FFF2-40B4-BE49-F238E27FC236}">
                <a16:creationId xmlns:a16="http://schemas.microsoft.com/office/drawing/2014/main" id="{4E669115-3258-2840-90D8-5DE7535D3574}"/>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bg1"/>
              </a:solidFill>
              <a:latin typeface="Calibri" panose="020F0502020204030204" pitchFamily="34" charset="0"/>
              <a:cs typeface="Calibri" panose="020F0502020204030204" pitchFamily="34" charset="0"/>
            </a:endParaRPr>
          </a:p>
        </p:txBody>
      </p:sp>
      <p:sp>
        <p:nvSpPr>
          <p:cNvPr id="5" name="Freeform 6"/>
          <p:cNvSpPr>
            <a:spLocks noEditPoints="1"/>
          </p:cNvSpPr>
          <p:nvPr userDrawn="1"/>
        </p:nvSpPr>
        <p:spPr bwMode="auto">
          <a:xfrm>
            <a:off x="1672440" y="696562"/>
            <a:ext cx="8893960" cy="3722142"/>
          </a:xfrm>
          <a:custGeom>
            <a:avLst/>
            <a:gdLst>
              <a:gd name="T0" fmla="*/ 9032 w 9534"/>
              <a:gd name="T1" fmla="*/ 2729 h 3990"/>
              <a:gd name="T2" fmla="*/ 8371 w 9534"/>
              <a:gd name="T3" fmla="*/ 2925 h 3990"/>
              <a:gd name="T4" fmla="*/ 7037 w 9534"/>
              <a:gd name="T5" fmla="*/ 1028 h 3990"/>
              <a:gd name="T6" fmla="*/ 6658 w 9534"/>
              <a:gd name="T7" fmla="*/ 1334 h 3990"/>
              <a:gd name="T8" fmla="*/ 5850 w 9534"/>
              <a:gd name="T9" fmla="*/ 2815 h 3990"/>
              <a:gd name="T10" fmla="*/ 5275 w 9534"/>
              <a:gd name="T11" fmla="*/ 2081 h 3990"/>
              <a:gd name="T12" fmla="*/ 4455 w 9534"/>
              <a:gd name="T13" fmla="*/ 2240 h 3990"/>
              <a:gd name="T14" fmla="*/ 4467 w 9534"/>
              <a:gd name="T15" fmla="*/ 3549 h 3990"/>
              <a:gd name="T16" fmla="*/ 4369 w 9534"/>
              <a:gd name="T17" fmla="*/ 1677 h 3990"/>
              <a:gd name="T18" fmla="*/ 3892 w 9534"/>
              <a:gd name="T19" fmla="*/ 1677 h 3990"/>
              <a:gd name="T20" fmla="*/ 3610 w 9534"/>
              <a:gd name="T21" fmla="*/ 2656 h 3990"/>
              <a:gd name="T22" fmla="*/ 2068 w 9534"/>
              <a:gd name="T23" fmla="*/ 3402 h 3990"/>
              <a:gd name="T24" fmla="*/ 1579 w 9534"/>
              <a:gd name="T25" fmla="*/ 2619 h 3990"/>
              <a:gd name="T26" fmla="*/ 1775 w 9534"/>
              <a:gd name="T27" fmla="*/ 844 h 3990"/>
              <a:gd name="T28" fmla="*/ 5813 w 9534"/>
              <a:gd name="T29" fmla="*/ 808 h 3990"/>
              <a:gd name="T30" fmla="*/ 6303 w 9534"/>
              <a:gd name="T31" fmla="*/ 857 h 3990"/>
              <a:gd name="T32" fmla="*/ 6695 w 9534"/>
              <a:gd name="T33" fmla="*/ 893 h 3990"/>
              <a:gd name="T34" fmla="*/ 6254 w 9534"/>
              <a:gd name="T35" fmla="*/ 759 h 3990"/>
              <a:gd name="T36" fmla="*/ 3390 w 9534"/>
              <a:gd name="T37" fmla="*/ 2509 h 3990"/>
              <a:gd name="T38" fmla="*/ 3329 w 9534"/>
              <a:gd name="T39" fmla="*/ 3280 h 3990"/>
              <a:gd name="T40" fmla="*/ 2717 w 9534"/>
              <a:gd name="T41" fmla="*/ 3158 h 3990"/>
              <a:gd name="T42" fmla="*/ 2264 w 9534"/>
              <a:gd name="T43" fmla="*/ 3402 h 3990"/>
              <a:gd name="T44" fmla="*/ 1628 w 9534"/>
              <a:gd name="T45" fmla="*/ 783 h 3990"/>
              <a:gd name="T46" fmla="*/ 2117 w 9534"/>
              <a:gd name="T47" fmla="*/ 808 h 3990"/>
              <a:gd name="T48" fmla="*/ 2338 w 9534"/>
              <a:gd name="T49" fmla="*/ 673 h 3990"/>
              <a:gd name="T50" fmla="*/ 9412 w 9534"/>
              <a:gd name="T51" fmla="*/ 3011 h 3990"/>
              <a:gd name="T52" fmla="*/ 9179 w 9534"/>
              <a:gd name="T53" fmla="*/ 3415 h 3990"/>
              <a:gd name="T54" fmla="*/ 8898 w 9534"/>
              <a:gd name="T55" fmla="*/ 3182 h 3990"/>
              <a:gd name="T56" fmla="*/ 8861 w 9534"/>
              <a:gd name="T57" fmla="*/ 3451 h 3990"/>
              <a:gd name="T58" fmla="*/ 8506 w 9534"/>
              <a:gd name="T59" fmla="*/ 1970 h 3990"/>
              <a:gd name="T60" fmla="*/ 7784 w 9534"/>
              <a:gd name="T61" fmla="*/ 3158 h 3990"/>
              <a:gd name="T62" fmla="*/ 7588 w 9534"/>
              <a:gd name="T63" fmla="*/ 1872 h 3990"/>
              <a:gd name="T64" fmla="*/ 7368 w 9534"/>
              <a:gd name="T65" fmla="*/ 893 h 3990"/>
              <a:gd name="T66" fmla="*/ 7258 w 9534"/>
              <a:gd name="T67" fmla="*/ 343 h 3990"/>
              <a:gd name="T68" fmla="*/ 7172 w 9534"/>
              <a:gd name="T69" fmla="*/ 2093 h 3990"/>
              <a:gd name="T70" fmla="*/ 7172 w 9534"/>
              <a:gd name="T71" fmla="*/ 1187 h 3990"/>
              <a:gd name="T72" fmla="*/ 7074 w 9534"/>
              <a:gd name="T73" fmla="*/ 538 h 3990"/>
              <a:gd name="T74" fmla="*/ 7147 w 9534"/>
              <a:gd name="T75" fmla="*/ 3353 h 3990"/>
              <a:gd name="T76" fmla="*/ 7233 w 9534"/>
              <a:gd name="T77" fmla="*/ 3806 h 3990"/>
              <a:gd name="T78" fmla="*/ 6621 w 9534"/>
              <a:gd name="T79" fmla="*/ 2815 h 3990"/>
              <a:gd name="T80" fmla="*/ 5985 w 9534"/>
              <a:gd name="T81" fmla="*/ 2705 h 3990"/>
              <a:gd name="T82" fmla="*/ 5275 w 9534"/>
              <a:gd name="T83" fmla="*/ 3525 h 3990"/>
              <a:gd name="T84" fmla="*/ 5201 w 9534"/>
              <a:gd name="T85" fmla="*/ 3659 h 3990"/>
              <a:gd name="T86" fmla="*/ 5067 w 9534"/>
              <a:gd name="T87" fmla="*/ 3500 h 3990"/>
              <a:gd name="T88" fmla="*/ 4957 w 9534"/>
              <a:gd name="T89" fmla="*/ 2081 h 3990"/>
              <a:gd name="T90" fmla="*/ 4847 w 9534"/>
              <a:gd name="T91" fmla="*/ 2350 h 3990"/>
              <a:gd name="T92" fmla="*/ 4932 w 9534"/>
              <a:gd name="T93" fmla="*/ 3549 h 3990"/>
              <a:gd name="T94" fmla="*/ 4638 w 9534"/>
              <a:gd name="T95" fmla="*/ 1909 h 3990"/>
              <a:gd name="T96" fmla="*/ 4626 w 9534"/>
              <a:gd name="T97" fmla="*/ 3207 h 3990"/>
              <a:gd name="T98" fmla="*/ 4565 w 9534"/>
              <a:gd name="T99" fmla="*/ 3708 h 3990"/>
              <a:gd name="T100" fmla="*/ 4590 w 9534"/>
              <a:gd name="T101" fmla="*/ 3378 h 3990"/>
              <a:gd name="T102" fmla="*/ 4137 w 9534"/>
              <a:gd name="T103" fmla="*/ 3219 h 3990"/>
              <a:gd name="T104" fmla="*/ 4137 w 9534"/>
              <a:gd name="T105" fmla="*/ 1579 h 3990"/>
              <a:gd name="T106" fmla="*/ 3904 w 9534"/>
              <a:gd name="T107" fmla="*/ 1554 h 3990"/>
              <a:gd name="T108" fmla="*/ 1970 w 9534"/>
              <a:gd name="T109" fmla="*/ 3280 h 3990"/>
              <a:gd name="T110" fmla="*/ 1542 w 9534"/>
              <a:gd name="T111" fmla="*/ 2815 h 3990"/>
              <a:gd name="T112" fmla="*/ 869 w 9534"/>
              <a:gd name="T113" fmla="*/ 3047 h 3990"/>
              <a:gd name="T114" fmla="*/ 869 w 9534"/>
              <a:gd name="T115" fmla="*/ 2203 h 3990"/>
              <a:gd name="T116" fmla="*/ 881 w 9534"/>
              <a:gd name="T117" fmla="*/ 967 h 3990"/>
              <a:gd name="T118" fmla="*/ 918 w 9534"/>
              <a:gd name="T119" fmla="*/ 465 h 3990"/>
              <a:gd name="T120" fmla="*/ 844 w 9534"/>
              <a:gd name="T121" fmla="*/ 2815 h 3990"/>
              <a:gd name="T122" fmla="*/ 538 w 9534"/>
              <a:gd name="T123" fmla="*/ 673 h 3990"/>
              <a:gd name="T124" fmla="*/ 844 w 9534"/>
              <a:gd name="T125" fmla="*/ 3794 h 3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534" h="3990">
                <a:moveTo>
                  <a:pt x="9436" y="3818"/>
                </a:moveTo>
                <a:lnTo>
                  <a:pt x="9436" y="3733"/>
                </a:lnTo>
                <a:lnTo>
                  <a:pt x="9485" y="3733"/>
                </a:lnTo>
                <a:lnTo>
                  <a:pt x="9485" y="3696"/>
                </a:lnTo>
                <a:lnTo>
                  <a:pt x="9436" y="3696"/>
                </a:lnTo>
                <a:lnTo>
                  <a:pt x="9436" y="3586"/>
                </a:lnTo>
                <a:lnTo>
                  <a:pt x="9485" y="3586"/>
                </a:lnTo>
                <a:lnTo>
                  <a:pt x="9485" y="3561"/>
                </a:lnTo>
                <a:lnTo>
                  <a:pt x="9436" y="3561"/>
                </a:lnTo>
                <a:lnTo>
                  <a:pt x="9436" y="3451"/>
                </a:lnTo>
                <a:lnTo>
                  <a:pt x="9485" y="3451"/>
                </a:lnTo>
                <a:lnTo>
                  <a:pt x="9485" y="3415"/>
                </a:lnTo>
                <a:lnTo>
                  <a:pt x="9436" y="3415"/>
                </a:lnTo>
                <a:lnTo>
                  <a:pt x="9436" y="3304"/>
                </a:lnTo>
                <a:lnTo>
                  <a:pt x="9485" y="3304"/>
                </a:lnTo>
                <a:lnTo>
                  <a:pt x="9485" y="3268"/>
                </a:lnTo>
                <a:lnTo>
                  <a:pt x="9436" y="3268"/>
                </a:lnTo>
                <a:lnTo>
                  <a:pt x="9436" y="3182"/>
                </a:lnTo>
                <a:lnTo>
                  <a:pt x="9485" y="3182"/>
                </a:lnTo>
                <a:lnTo>
                  <a:pt x="9485" y="3158"/>
                </a:lnTo>
                <a:lnTo>
                  <a:pt x="9436" y="3158"/>
                </a:lnTo>
                <a:lnTo>
                  <a:pt x="9436" y="3047"/>
                </a:lnTo>
                <a:lnTo>
                  <a:pt x="9485" y="3047"/>
                </a:lnTo>
                <a:lnTo>
                  <a:pt x="9485" y="3011"/>
                </a:lnTo>
                <a:lnTo>
                  <a:pt x="9436" y="3011"/>
                </a:lnTo>
                <a:lnTo>
                  <a:pt x="9436" y="2901"/>
                </a:lnTo>
                <a:lnTo>
                  <a:pt x="9485" y="2901"/>
                </a:lnTo>
                <a:lnTo>
                  <a:pt x="9485" y="2864"/>
                </a:lnTo>
                <a:lnTo>
                  <a:pt x="9436" y="2864"/>
                </a:lnTo>
                <a:lnTo>
                  <a:pt x="9436" y="2766"/>
                </a:lnTo>
                <a:lnTo>
                  <a:pt x="9485" y="2766"/>
                </a:lnTo>
                <a:lnTo>
                  <a:pt x="9485" y="2729"/>
                </a:lnTo>
                <a:lnTo>
                  <a:pt x="9436" y="2729"/>
                </a:lnTo>
                <a:lnTo>
                  <a:pt x="9436" y="2509"/>
                </a:lnTo>
                <a:lnTo>
                  <a:pt x="9412" y="2509"/>
                </a:lnTo>
                <a:lnTo>
                  <a:pt x="9412" y="2729"/>
                </a:lnTo>
                <a:lnTo>
                  <a:pt x="9338" y="2729"/>
                </a:lnTo>
                <a:lnTo>
                  <a:pt x="9338" y="2582"/>
                </a:lnTo>
                <a:lnTo>
                  <a:pt x="9314" y="2582"/>
                </a:lnTo>
                <a:lnTo>
                  <a:pt x="9314" y="2729"/>
                </a:lnTo>
                <a:lnTo>
                  <a:pt x="9167" y="2729"/>
                </a:lnTo>
                <a:lnTo>
                  <a:pt x="9167" y="2509"/>
                </a:lnTo>
                <a:lnTo>
                  <a:pt x="9130" y="2509"/>
                </a:lnTo>
                <a:lnTo>
                  <a:pt x="9130" y="2729"/>
                </a:lnTo>
                <a:lnTo>
                  <a:pt x="9069" y="2729"/>
                </a:lnTo>
                <a:lnTo>
                  <a:pt x="9069" y="2582"/>
                </a:lnTo>
                <a:lnTo>
                  <a:pt x="9032" y="2582"/>
                </a:lnTo>
                <a:lnTo>
                  <a:pt x="9032" y="2729"/>
                </a:lnTo>
                <a:lnTo>
                  <a:pt x="8898" y="2729"/>
                </a:lnTo>
                <a:lnTo>
                  <a:pt x="8898" y="2509"/>
                </a:lnTo>
                <a:lnTo>
                  <a:pt x="8861" y="2509"/>
                </a:lnTo>
                <a:lnTo>
                  <a:pt x="8861" y="2729"/>
                </a:lnTo>
                <a:lnTo>
                  <a:pt x="8800" y="2729"/>
                </a:lnTo>
                <a:lnTo>
                  <a:pt x="8800" y="2717"/>
                </a:lnTo>
                <a:lnTo>
                  <a:pt x="8763" y="2717"/>
                </a:lnTo>
                <a:lnTo>
                  <a:pt x="8763" y="2729"/>
                </a:lnTo>
                <a:lnTo>
                  <a:pt x="8726" y="2729"/>
                </a:lnTo>
                <a:lnTo>
                  <a:pt x="8726" y="2766"/>
                </a:lnTo>
                <a:lnTo>
                  <a:pt x="8763" y="2766"/>
                </a:lnTo>
                <a:lnTo>
                  <a:pt x="8763" y="2864"/>
                </a:lnTo>
                <a:lnTo>
                  <a:pt x="8726" y="2864"/>
                </a:lnTo>
                <a:lnTo>
                  <a:pt x="8726" y="2901"/>
                </a:lnTo>
                <a:lnTo>
                  <a:pt x="8763" y="2901"/>
                </a:lnTo>
                <a:lnTo>
                  <a:pt x="8763" y="3011"/>
                </a:lnTo>
                <a:lnTo>
                  <a:pt x="8726" y="3011"/>
                </a:lnTo>
                <a:lnTo>
                  <a:pt x="8726" y="3047"/>
                </a:lnTo>
                <a:lnTo>
                  <a:pt x="8763" y="3047"/>
                </a:lnTo>
                <a:lnTo>
                  <a:pt x="8763" y="3158"/>
                </a:lnTo>
                <a:lnTo>
                  <a:pt x="8726" y="3158"/>
                </a:lnTo>
                <a:lnTo>
                  <a:pt x="8726" y="3182"/>
                </a:lnTo>
                <a:lnTo>
                  <a:pt x="8763" y="3182"/>
                </a:lnTo>
                <a:lnTo>
                  <a:pt x="8763" y="3268"/>
                </a:lnTo>
                <a:lnTo>
                  <a:pt x="8726" y="3268"/>
                </a:lnTo>
                <a:lnTo>
                  <a:pt x="8726" y="3304"/>
                </a:lnTo>
                <a:lnTo>
                  <a:pt x="8763" y="3304"/>
                </a:lnTo>
                <a:lnTo>
                  <a:pt x="8763" y="3415"/>
                </a:lnTo>
                <a:lnTo>
                  <a:pt x="8726" y="3415"/>
                </a:lnTo>
                <a:lnTo>
                  <a:pt x="8726" y="3451"/>
                </a:lnTo>
                <a:lnTo>
                  <a:pt x="8763" y="3451"/>
                </a:lnTo>
                <a:lnTo>
                  <a:pt x="8763" y="3561"/>
                </a:lnTo>
                <a:lnTo>
                  <a:pt x="8726" y="3561"/>
                </a:lnTo>
                <a:lnTo>
                  <a:pt x="8726" y="3586"/>
                </a:lnTo>
                <a:lnTo>
                  <a:pt x="8763" y="3586"/>
                </a:lnTo>
                <a:lnTo>
                  <a:pt x="8763" y="3696"/>
                </a:lnTo>
                <a:lnTo>
                  <a:pt x="8726" y="3696"/>
                </a:lnTo>
                <a:lnTo>
                  <a:pt x="8726" y="3733"/>
                </a:lnTo>
                <a:lnTo>
                  <a:pt x="8763" y="3733"/>
                </a:lnTo>
                <a:lnTo>
                  <a:pt x="8763" y="3818"/>
                </a:lnTo>
                <a:lnTo>
                  <a:pt x="8604" y="3818"/>
                </a:lnTo>
                <a:lnTo>
                  <a:pt x="8604" y="3451"/>
                </a:lnTo>
                <a:lnTo>
                  <a:pt x="8604" y="3366"/>
                </a:lnTo>
                <a:lnTo>
                  <a:pt x="8604" y="3268"/>
                </a:lnTo>
                <a:lnTo>
                  <a:pt x="8420" y="3268"/>
                </a:lnTo>
                <a:lnTo>
                  <a:pt x="8420" y="3158"/>
                </a:lnTo>
                <a:lnTo>
                  <a:pt x="8371" y="3158"/>
                </a:lnTo>
                <a:lnTo>
                  <a:pt x="8371" y="2925"/>
                </a:lnTo>
                <a:lnTo>
                  <a:pt x="8420" y="2925"/>
                </a:lnTo>
                <a:lnTo>
                  <a:pt x="8420" y="2790"/>
                </a:lnTo>
                <a:lnTo>
                  <a:pt x="8616" y="2790"/>
                </a:lnTo>
                <a:lnTo>
                  <a:pt x="8616" y="2607"/>
                </a:lnTo>
                <a:lnTo>
                  <a:pt x="8543" y="2607"/>
                </a:lnTo>
                <a:lnTo>
                  <a:pt x="8543" y="2582"/>
                </a:lnTo>
                <a:lnTo>
                  <a:pt x="8543" y="2533"/>
                </a:lnTo>
                <a:lnTo>
                  <a:pt x="8543" y="2374"/>
                </a:lnTo>
                <a:lnTo>
                  <a:pt x="8543" y="2325"/>
                </a:lnTo>
                <a:lnTo>
                  <a:pt x="8543" y="2166"/>
                </a:lnTo>
                <a:lnTo>
                  <a:pt x="8543" y="2117"/>
                </a:lnTo>
                <a:lnTo>
                  <a:pt x="8543" y="1958"/>
                </a:lnTo>
                <a:lnTo>
                  <a:pt x="8543" y="1909"/>
                </a:lnTo>
                <a:lnTo>
                  <a:pt x="8543" y="1872"/>
                </a:lnTo>
                <a:lnTo>
                  <a:pt x="8616" y="1872"/>
                </a:lnTo>
                <a:lnTo>
                  <a:pt x="8616" y="1689"/>
                </a:lnTo>
                <a:lnTo>
                  <a:pt x="8286" y="1689"/>
                </a:lnTo>
                <a:lnTo>
                  <a:pt x="8286" y="1493"/>
                </a:lnTo>
                <a:lnTo>
                  <a:pt x="7625" y="1493"/>
                </a:lnTo>
                <a:lnTo>
                  <a:pt x="7625" y="1689"/>
                </a:lnTo>
                <a:lnTo>
                  <a:pt x="7294" y="1689"/>
                </a:lnTo>
                <a:lnTo>
                  <a:pt x="7294" y="1701"/>
                </a:lnTo>
                <a:lnTo>
                  <a:pt x="7258" y="1701"/>
                </a:lnTo>
                <a:lnTo>
                  <a:pt x="7258" y="1481"/>
                </a:lnTo>
                <a:lnTo>
                  <a:pt x="7258" y="1444"/>
                </a:lnTo>
                <a:lnTo>
                  <a:pt x="7258" y="1297"/>
                </a:lnTo>
                <a:lnTo>
                  <a:pt x="7258" y="1261"/>
                </a:lnTo>
                <a:lnTo>
                  <a:pt x="7258" y="1114"/>
                </a:lnTo>
                <a:lnTo>
                  <a:pt x="7258" y="1077"/>
                </a:lnTo>
                <a:lnTo>
                  <a:pt x="7258" y="1028"/>
                </a:lnTo>
                <a:lnTo>
                  <a:pt x="7294" y="1028"/>
                </a:lnTo>
                <a:lnTo>
                  <a:pt x="7294" y="955"/>
                </a:lnTo>
                <a:lnTo>
                  <a:pt x="7735" y="955"/>
                </a:lnTo>
                <a:lnTo>
                  <a:pt x="7735" y="1004"/>
                </a:lnTo>
                <a:lnTo>
                  <a:pt x="7980" y="1004"/>
                </a:lnTo>
                <a:lnTo>
                  <a:pt x="7980" y="710"/>
                </a:lnTo>
                <a:lnTo>
                  <a:pt x="7735" y="710"/>
                </a:lnTo>
                <a:lnTo>
                  <a:pt x="7735" y="722"/>
                </a:lnTo>
                <a:lnTo>
                  <a:pt x="7160" y="147"/>
                </a:lnTo>
                <a:lnTo>
                  <a:pt x="5458" y="881"/>
                </a:lnTo>
                <a:lnTo>
                  <a:pt x="5458" y="881"/>
                </a:lnTo>
                <a:lnTo>
                  <a:pt x="5361" y="918"/>
                </a:lnTo>
                <a:lnTo>
                  <a:pt x="5361" y="955"/>
                </a:lnTo>
                <a:lnTo>
                  <a:pt x="6376" y="955"/>
                </a:lnTo>
                <a:lnTo>
                  <a:pt x="6425" y="955"/>
                </a:lnTo>
                <a:lnTo>
                  <a:pt x="7001" y="955"/>
                </a:lnTo>
                <a:lnTo>
                  <a:pt x="7001" y="1028"/>
                </a:lnTo>
                <a:lnTo>
                  <a:pt x="7037" y="1028"/>
                </a:lnTo>
                <a:lnTo>
                  <a:pt x="7037" y="1701"/>
                </a:lnTo>
                <a:lnTo>
                  <a:pt x="6976" y="1701"/>
                </a:lnTo>
                <a:lnTo>
                  <a:pt x="6976" y="2692"/>
                </a:lnTo>
                <a:lnTo>
                  <a:pt x="6976" y="2766"/>
                </a:lnTo>
                <a:lnTo>
                  <a:pt x="6976" y="3317"/>
                </a:lnTo>
                <a:lnTo>
                  <a:pt x="6866" y="3317"/>
                </a:lnTo>
                <a:lnTo>
                  <a:pt x="6866" y="2974"/>
                </a:lnTo>
                <a:lnTo>
                  <a:pt x="6658" y="2974"/>
                </a:lnTo>
                <a:lnTo>
                  <a:pt x="6658" y="2876"/>
                </a:lnTo>
                <a:lnTo>
                  <a:pt x="6780" y="2876"/>
                </a:lnTo>
                <a:lnTo>
                  <a:pt x="6780" y="2815"/>
                </a:lnTo>
                <a:lnTo>
                  <a:pt x="6658" y="2815"/>
                </a:lnTo>
                <a:lnTo>
                  <a:pt x="6658" y="2705"/>
                </a:lnTo>
                <a:lnTo>
                  <a:pt x="6780" y="2705"/>
                </a:lnTo>
                <a:lnTo>
                  <a:pt x="6780" y="2656"/>
                </a:lnTo>
                <a:lnTo>
                  <a:pt x="6658" y="2656"/>
                </a:lnTo>
                <a:lnTo>
                  <a:pt x="6658" y="2546"/>
                </a:lnTo>
                <a:lnTo>
                  <a:pt x="6780" y="2546"/>
                </a:lnTo>
                <a:lnTo>
                  <a:pt x="6780" y="2484"/>
                </a:lnTo>
                <a:lnTo>
                  <a:pt x="6658" y="2484"/>
                </a:lnTo>
                <a:lnTo>
                  <a:pt x="6658" y="2374"/>
                </a:lnTo>
                <a:lnTo>
                  <a:pt x="6780" y="2374"/>
                </a:lnTo>
                <a:lnTo>
                  <a:pt x="6780" y="2325"/>
                </a:lnTo>
                <a:lnTo>
                  <a:pt x="6658" y="2325"/>
                </a:lnTo>
                <a:lnTo>
                  <a:pt x="6658" y="2215"/>
                </a:lnTo>
                <a:lnTo>
                  <a:pt x="6780" y="2215"/>
                </a:lnTo>
                <a:lnTo>
                  <a:pt x="6780" y="2154"/>
                </a:lnTo>
                <a:lnTo>
                  <a:pt x="6658" y="2154"/>
                </a:lnTo>
                <a:lnTo>
                  <a:pt x="6658" y="2044"/>
                </a:lnTo>
                <a:lnTo>
                  <a:pt x="6780" y="2044"/>
                </a:lnTo>
                <a:lnTo>
                  <a:pt x="6780" y="1995"/>
                </a:lnTo>
                <a:lnTo>
                  <a:pt x="6658" y="1995"/>
                </a:lnTo>
                <a:lnTo>
                  <a:pt x="6658" y="1885"/>
                </a:lnTo>
                <a:lnTo>
                  <a:pt x="6780" y="1885"/>
                </a:lnTo>
                <a:lnTo>
                  <a:pt x="6780" y="1824"/>
                </a:lnTo>
                <a:lnTo>
                  <a:pt x="6658" y="1824"/>
                </a:lnTo>
                <a:lnTo>
                  <a:pt x="6658" y="1713"/>
                </a:lnTo>
                <a:lnTo>
                  <a:pt x="6780" y="1713"/>
                </a:lnTo>
                <a:lnTo>
                  <a:pt x="6780" y="1664"/>
                </a:lnTo>
                <a:lnTo>
                  <a:pt x="6658" y="1664"/>
                </a:lnTo>
                <a:lnTo>
                  <a:pt x="6658" y="1554"/>
                </a:lnTo>
                <a:lnTo>
                  <a:pt x="6780" y="1554"/>
                </a:lnTo>
                <a:lnTo>
                  <a:pt x="6780" y="1493"/>
                </a:lnTo>
                <a:lnTo>
                  <a:pt x="6658" y="1493"/>
                </a:lnTo>
                <a:lnTo>
                  <a:pt x="6658" y="1383"/>
                </a:lnTo>
                <a:lnTo>
                  <a:pt x="6780" y="1383"/>
                </a:lnTo>
                <a:lnTo>
                  <a:pt x="6780" y="1334"/>
                </a:lnTo>
                <a:lnTo>
                  <a:pt x="6658" y="1334"/>
                </a:lnTo>
                <a:lnTo>
                  <a:pt x="6658" y="1163"/>
                </a:lnTo>
                <a:lnTo>
                  <a:pt x="6621" y="1163"/>
                </a:lnTo>
                <a:lnTo>
                  <a:pt x="6621" y="1334"/>
                </a:lnTo>
                <a:lnTo>
                  <a:pt x="6389" y="1334"/>
                </a:lnTo>
                <a:lnTo>
                  <a:pt x="6389" y="1065"/>
                </a:lnTo>
                <a:lnTo>
                  <a:pt x="6217" y="1065"/>
                </a:lnTo>
                <a:lnTo>
                  <a:pt x="6217" y="1334"/>
                </a:lnTo>
                <a:lnTo>
                  <a:pt x="5985" y="1334"/>
                </a:lnTo>
                <a:lnTo>
                  <a:pt x="5985" y="1163"/>
                </a:lnTo>
                <a:lnTo>
                  <a:pt x="5948" y="1163"/>
                </a:lnTo>
                <a:lnTo>
                  <a:pt x="5948" y="1334"/>
                </a:lnTo>
                <a:lnTo>
                  <a:pt x="5850" y="1334"/>
                </a:lnTo>
                <a:lnTo>
                  <a:pt x="5850" y="1383"/>
                </a:lnTo>
                <a:lnTo>
                  <a:pt x="5948" y="1383"/>
                </a:lnTo>
                <a:lnTo>
                  <a:pt x="5948" y="1493"/>
                </a:lnTo>
                <a:lnTo>
                  <a:pt x="5850" y="1493"/>
                </a:lnTo>
                <a:lnTo>
                  <a:pt x="5850" y="1554"/>
                </a:lnTo>
                <a:lnTo>
                  <a:pt x="5948" y="1554"/>
                </a:lnTo>
                <a:lnTo>
                  <a:pt x="5948" y="1664"/>
                </a:lnTo>
                <a:lnTo>
                  <a:pt x="5850" y="1664"/>
                </a:lnTo>
                <a:lnTo>
                  <a:pt x="5850" y="1713"/>
                </a:lnTo>
                <a:lnTo>
                  <a:pt x="5948" y="1713"/>
                </a:lnTo>
                <a:lnTo>
                  <a:pt x="5948" y="1824"/>
                </a:lnTo>
                <a:lnTo>
                  <a:pt x="5850" y="1824"/>
                </a:lnTo>
                <a:lnTo>
                  <a:pt x="5850" y="1885"/>
                </a:lnTo>
                <a:lnTo>
                  <a:pt x="5948" y="1885"/>
                </a:lnTo>
                <a:lnTo>
                  <a:pt x="5948" y="1995"/>
                </a:lnTo>
                <a:lnTo>
                  <a:pt x="5850" y="1995"/>
                </a:lnTo>
                <a:lnTo>
                  <a:pt x="5850" y="2044"/>
                </a:lnTo>
                <a:lnTo>
                  <a:pt x="5948" y="2044"/>
                </a:lnTo>
                <a:lnTo>
                  <a:pt x="5948" y="2154"/>
                </a:lnTo>
                <a:lnTo>
                  <a:pt x="5850" y="2154"/>
                </a:lnTo>
                <a:lnTo>
                  <a:pt x="5850" y="2215"/>
                </a:lnTo>
                <a:lnTo>
                  <a:pt x="5948" y="2215"/>
                </a:lnTo>
                <a:lnTo>
                  <a:pt x="5948" y="2325"/>
                </a:lnTo>
                <a:lnTo>
                  <a:pt x="5850" y="2325"/>
                </a:lnTo>
                <a:lnTo>
                  <a:pt x="5850" y="2374"/>
                </a:lnTo>
                <a:lnTo>
                  <a:pt x="5948" y="2374"/>
                </a:lnTo>
                <a:lnTo>
                  <a:pt x="5948" y="2484"/>
                </a:lnTo>
                <a:lnTo>
                  <a:pt x="5850" y="2484"/>
                </a:lnTo>
                <a:lnTo>
                  <a:pt x="5850" y="2546"/>
                </a:lnTo>
                <a:lnTo>
                  <a:pt x="5948" y="2546"/>
                </a:lnTo>
                <a:lnTo>
                  <a:pt x="5948" y="2656"/>
                </a:lnTo>
                <a:lnTo>
                  <a:pt x="5850" y="2656"/>
                </a:lnTo>
                <a:lnTo>
                  <a:pt x="5850" y="2705"/>
                </a:lnTo>
                <a:lnTo>
                  <a:pt x="5948" y="2705"/>
                </a:lnTo>
                <a:lnTo>
                  <a:pt x="5948" y="2815"/>
                </a:lnTo>
                <a:lnTo>
                  <a:pt x="5850" y="2815"/>
                </a:lnTo>
                <a:lnTo>
                  <a:pt x="5850" y="2876"/>
                </a:lnTo>
                <a:lnTo>
                  <a:pt x="5948" y="2876"/>
                </a:lnTo>
                <a:lnTo>
                  <a:pt x="5948" y="2974"/>
                </a:lnTo>
                <a:lnTo>
                  <a:pt x="5740" y="2974"/>
                </a:lnTo>
                <a:lnTo>
                  <a:pt x="5740" y="3329"/>
                </a:lnTo>
                <a:lnTo>
                  <a:pt x="5569" y="3243"/>
                </a:lnTo>
                <a:lnTo>
                  <a:pt x="5373" y="3341"/>
                </a:lnTo>
                <a:lnTo>
                  <a:pt x="5373" y="3341"/>
                </a:lnTo>
                <a:lnTo>
                  <a:pt x="5312" y="3341"/>
                </a:lnTo>
                <a:lnTo>
                  <a:pt x="5312" y="3207"/>
                </a:lnTo>
                <a:lnTo>
                  <a:pt x="5373" y="3207"/>
                </a:lnTo>
                <a:lnTo>
                  <a:pt x="5373" y="3182"/>
                </a:lnTo>
                <a:lnTo>
                  <a:pt x="5312" y="3182"/>
                </a:lnTo>
                <a:lnTo>
                  <a:pt x="5312" y="3047"/>
                </a:lnTo>
                <a:lnTo>
                  <a:pt x="5373" y="3047"/>
                </a:lnTo>
                <a:lnTo>
                  <a:pt x="5373" y="3023"/>
                </a:lnTo>
                <a:lnTo>
                  <a:pt x="5312" y="3023"/>
                </a:lnTo>
                <a:lnTo>
                  <a:pt x="5312" y="2901"/>
                </a:lnTo>
                <a:lnTo>
                  <a:pt x="5275" y="2901"/>
                </a:lnTo>
                <a:lnTo>
                  <a:pt x="5275" y="3023"/>
                </a:lnTo>
                <a:lnTo>
                  <a:pt x="5189" y="3023"/>
                </a:lnTo>
                <a:lnTo>
                  <a:pt x="5189" y="2962"/>
                </a:lnTo>
                <a:lnTo>
                  <a:pt x="5165" y="2962"/>
                </a:lnTo>
                <a:lnTo>
                  <a:pt x="5165" y="2876"/>
                </a:lnTo>
                <a:lnTo>
                  <a:pt x="5238" y="2876"/>
                </a:lnTo>
                <a:lnTo>
                  <a:pt x="5238" y="3023"/>
                </a:lnTo>
                <a:lnTo>
                  <a:pt x="5275" y="3023"/>
                </a:lnTo>
                <a:lnTo>
                  <a:pt x="5275" y="2876"/>
                </a:lnTo>
                <a:lnTo>
                  <a:pt x="5336" y="2876"/>
                </a:lnTo>
                <a:lnTo>
                  <a:pt x="5336" y="2839"/>
                </a:lnTo>
                <a:lnTo>
                  <a:pt x="5275" y="2839"/>
                </a:lnTo>
                <a:lnTo>
                  <a:pt x="5275" y="2705"/>
                </a:lnTo>
                <a:lnTo>
                  <a:pt x="5336" y="2705"/>
                </a:lnTo>
                <a:lnTo>
                  <a:pt x="5336" y="2680"/>
                </a:lnTo>
                <a:lnTo>
                  <a:pt x="5275" y="2680"/>
                </a:lnTo>
                <a:lnTo>
                  <a:pt x="5275" y="2546"/>
                </a:lnTo>
                <a:lnTo>
                  <a:pt x="5336" y="2546"/>
                </a:lnTo>
                <a:lnTo>
                  <a:pt x="5336" y="2509"/>
                </a:lnTo>
                <a:lnTo>
                  <a:pt x="5275" y="2509"/>
                </a:lnTo>
                <a:lnTo>
                  <a:pt x="5275" y="2374"/>
                </a:lnTo>
                <a:lnTo>
                  <a:pt x="5336" y="2374"/>
                </a:lnTo>
                <a:lnTo>
                  <a:pt x="5336" y="2350"/>
                </a:lnTo>
                <a:lnTo>
                  <a:pt x="5275" y="2350"/>
                </a:lnTo>
                <a:lnTo>
                  <a:pt x="5275" y="2240"/>
                </a:lnTo>
                <a:lnTo>
                  <a:pt x="5324" y="2240"/>
                </a:lnTo>
                <a:lnTo>
                  <a:pt x="5324" y="2203"/>
                </a:lnTo>
                <a:lnTo>
                  <a:pt x="5275" y="2203"/>
                </a:lnTo>
                <a:lnTo>
                  <a:pt x="5275" y="2081"/>
                </a:lnTo>
                <a:lnTo>
                  <a:pt x="5324" y="2081"/>
                </a:lnTo>
                <a:lnTo>
                  <a:pt x="5324" y="2044"/>
                </a:lnTo>
                <a:lnTo>
                  <a:pt x="5275" y="2044"/>
                </a:lnTo>
                <a:lnTo>
                  <a:pt x="5275" y="1909"/>
                </a:lnTo>
                <a:lnTo>
                  <a:pt x="5324" y="1909"/>
                </a:lnTo>
                <a:lnTo>
                  <a:pt x="5324" y="1885"/>
                </a:lnTo>
                <a:lnTo>
                  <a:pt x="5275" y="1885"/>
                </a:lnTo>
                <a:lnTo>
                  <a:pt x="5275" y="1750"/>
                </a:lnTo>
                <a:lnTo>
                  <a:pt x="5324" y="1750"/>
                </a:lnTo>
                <a:lnTo>
                  <a:pt x="5324" y="1713"/>
                </a:lnTo>
                <a:lnTo>
                  <a:pt x="5275" y="1713"/>
                </a:lnTo>
                <a:lnTo>
                  <a:pt x="5275" y="1456"/>
                </a:lnTo>
                <a:lnTo>
                  <a:pt x="5238" y="1456"/>
                </a:lnTo>
                <a:lnTo>
                  <a:pt x="5238" y="1713"/>
                </a:lnTo>
                <a:lnTo>
                  <a:pt x="5165" y="1713"/>
                </a:lnTo>
                <a:lnTo>
                  <a:pt x="5165" y="1542"/>
                </a:lnTo>
                <a:lnTo>
                  <a:pt x="5128" y="1542"/>
                </a:lnTo>
                <a:lnTo>
                  <a:pt x="5128" y="1713"/>
                </a:lnTo>
                <a:lnTo>
                  <a:pt x="4957" y="1713"/>
                </a:lnTo>
                <a:lnTo>
                  <a:pt x="4957" y="1456"/>
                </a:lnTo>
                <a:lnTo>
                  <a:pt x="4932" y="1456"/>
                </a:lnTo>
                <a:lnTo>
                  <a:pt x="4932" y="1713"/>
                </a:lnTo>
                <a:lnTo>
                  <a:pt x="4847" y="1713"/>
                </a:lnTo>
                <a:lnTo>
                  <a:pt x="4847" y="1542"/>
                </a:lnTo>
                <a:lnTo>
                  <a:pt x="4810" y="1542"/>
                </a:lnTo>
                <a:lnTo>
                  <a:pt x="4810" y="1713"/>
                </a:lnTo>
                <a:lnTo>
                  <a:pt x="4638" y="1713"/>
                </a:lnTo>
                <a:lnTo>
                  <a:pt x="4638" y="1456"/>
                </a:lnTo>
                <a:lnTo>
                  <a:pt x="4614" y="1456"/>
                </a:lnTo>
                <a:lnTo>
                  <a:pt x="4614" y="1713"/>
                </a:lnTo>
                <a:lnTo>
                  <a:pt x="4528" y="1713"/>
                </a:lnTo>
                <a:lnTo>
                  <a:pt x="4528" y="1701"/>
                </a:lnTo>
                <a:lnTo>
                  <a:pt x="4492" y="1701"/>
                </a:lnTo>
                <a:lnTo>
                  <a:pt x="4492" y="1713"/>
                </a:lnTo>
                <a:lnTo>
                  <a:pt x="4455" y="1713"/>
                </a:lnTo>
                <a:lnTo>
                  <a:pt x="4455" y="1750"/>
                </a:lnTo>
                <a:lnTo>
                  <a:pt x="4492" y="1750"/>
                </a:lnTo>
                <a:lnTo>
                  <a:pt x="4492" y="1885"/>
                </a:lnTo>
                <a:lnTo>
                  <a:pt x="4455" y="1885"/>
                </a:lnTo>
                <a:lnTo>
                  <a:pt x="4455" y="1909"/>
                </a:lnTo>
                <a:lnTo>
                  <a:pt x="4492" y="1909"/>
                </a:lnTo>
                <a:lnTo>
                  <a:pt x="4492" y="2044"/>
                </a:lnTo>
                <a:lnTo>
                  <a:pt x="4455" y="2044"/>
                </a:lnTo>
                <a:lnTo>
                  <a:pt x="4455" y="2081"/>
                </a:lnTo>
                <a:lnTo>
                  <a:pt x="4492" y="2081"/>
                </a:lnTo>
                <a:lnTo>
                  <a:pt x="4492" y="2203"/>
                </a:lnTo>
                <a:lnTo>
                  <a:pt x="4455" y="2203"/>
                </a:lnTo>
                <a:lnTo>
                  <a:pt x="4455" y="2240"/>
                </a:lnTo>
                <a:lnTo>
                  <a:pt x="4492" y="2240"/>
                </a:lnTo>
                <a:lnTo>
                  <a:pt x="4492" y="2350"/>
                </a:lnTo>
                <a:lnTo>
                  <a:pt x="4455" y="2350"/>
                </a:lnTo>
                <a:lnTo>
                  <a:pt x="4455" y="2374"/>
                </a:lnTo>
                <a:lnTo>
                  <a:pt x="4492" y="2374"/>
                </a:lnTo>
                <a:lnTo>
                  <a:pt x="4492" y="2509"/>
                </a:lnTo>
                <a:lnTo>
                  <a:pt x="4455" y="2509"/>
                </a:lnTo>
                <a:lnTo>
                  <a:pt x="4455" y="2546"/>
                </a:lnTo>
                <a:lnTo>
                  <a:pt x="4492" y="2546"/>
                </a:lnTo>
                <a:lnTo>
                  <a:pt x="4492" y="2680"/>
                </a:lnTo>
                <a:lnTo>
                  <a:pt x="4455" y="2680"/>
                </a:lnTo>
                <a:lnTo>
                  <a:pt x="4455" y="2705"/>
                </a:lnTo>
                <a:lnTo>
                  <a:pt x="4492" y="2705"/>
                </a:lnTo>
                <a:lnTo>
                  <a:pt x="4492" y="2839"/>
                </a:lnTo>
                <a:lnTo>
                  <a:pt x="4455" y="2839"/>
                </a:lnTo>
                <a:lnTo>
                  <a:pt x="4455" y="2876"/>
                </a:lnTo>
                <a:lnTo>
                  <a:pt x="4492" y="2876"/>
                </a:lnTo>
                <a:lnTo>
                  <a:pt x="4492" y="3023"/>
                </a:lnTo>
                <a:lnTo>
                  <a:pt x="4528" y="3023"/>
                </a:lnTo>
                <a:lnTo>
                  <a:pt x="4528" y="2876"/>
                </a:lnTo>
                <a:lnTo>
                  <a:pt x="4614" y="2876"/>
                </a:lnTo>
                <a:lnTo>
                  <a:pt x="4614" y="2901"/>
                </a:lnTo>
                <a:lnTo>
                  <a:pt x="4590" y="2901"/>
                </a:lnTo>
                <a:lnTo>
                  <a:pt x="4590" y="3023"/>
                </a:lnTo>
                <a:lnTo>
                  <a:pt x="4418" y="3023"/>
                </a:lnTo>
                <a:lnTo>
                  <a:pt x="4418" y="3047"/>
                </a:lnTo>
                <a:lnTo>
                  <a:pt x="4590" y="3047"/>
                </a:lnTo>
                <a:lnTo>
                  <a:pt x="4590" y="3182"/>
                </a:lnTo>
                <a:lnTo>
                  <a:pt x="4504" y="3182"/>
                </a:lnTo>
                <a:lnTo>
                  <a:pt x="4504" y="3060"/>
                </a:lnTo>
                <a:lnTo>
                  <a:pt x="4467" y="3060"/>
                </a:lnTo>
                <a:lnTo>
                  <a:pt x="4467" y="3182"/>
                </a:lnTo>
                <a:lnTo>
                  <a:pt x="4418" y="3182"/>
                </a:lnTo>
                <a:lnTo>
                  <a:pt x="4418" y="3207"/>
                </a:lnTo>
                <a:lnTo>
                  <a:pt x="4467" y="3207"/>
                </a:lnTo>
                <a:lnTo>
                  <a:pt x="4467" y="3341"/>
                </a:lnTo>
                <a:lnTo>
                  <a:pt x="4418" y="3341"/>
                </a:lnTo>
                <a:lnTo>
                  <a:pt x="4418" y="3378"/>
                </a:lnTo>
                <a:lnTo>
                  <a:pt x="4467" y="3378"/>
                </a:lnTo>
                <a:lnTo>
                  <a:pt x="4467" y="3464"/>
                </a:lnTo>
                <a:lnTo>
                  <a:pt x="4455" y="3464"/>
                </a:lnTo>
                <a:lnTo>
                  <a:pt x="4455" y="3500"/>
                </a:lnTo>
                <a:lnTo>
                  <a:pt x="4467" y="3500"/>
                </a:lnTo>
                <a:lnTo>
                  <a:pt x="4467" y="3525"/>
                </a:lnTo>
                <a:lnTo>
                  <a:pt x="4418" y="3525"/>
                </a:lnTo>
                <a:lnTo>
                  <a:pt x="4418" y="3549"/>
                </a:lnTo>
                <a:lnTo>
                  <a:pt x="4467" y="3549"/>
                </a:lnTo>
                <a:lnTo>
                  <a:pt x="4467" y="3549"/>
                </a:lnTo>
                <a:lnTo>
                  <a:pt x="4455" y="3549"/>
                </a:lnTo>
                <a:lnTo>
                  <a:pt x="4455" y="3586"/>
                </a:lnTo>
                <a:lnTo>
                  <a:pt x="4467" y="3586"/>
                </a:lnTo>
                <a:lnTo>
                  <a:pt x="4467" y="3659"/>
                </a:lnTo>
                <a:lnTo>
                  <a:pt x="4467" y="3659"/>
                </a:lnTo>
                <a:lnTo>
                  <a:pt x="4467" y="3684"/>
                </a:lnTo>
                <a:lnTo>
                  <a:pt x="4418" y="3684"/>
                </a:lnTo>
                <a:lnTo>
                  <a:pt x="4418" y="3708"/>
                </a:lnTo>
                <a:lnTo>
                  <a:pt x="4467" y="3708"/>
                </a:lnTo>
                <a:lnTo>
                  <a:pt x="4467" y="3745"/>
                </a:lnTo>
                <a:lnTo>
                  <a:pt x="4467" y="3745"/>
                </a:lnTo>
                <a:lnTo>
                  <a:pt x="4467" y="3782"/>
                </a:lnTo>
                <a:lnTo>
                  <a:pt x="4467" y="3782"/>
                </a:lnTo>
                <a:lnTo>
                  <a:pt x="4467" y="3818"/>
                </a:lnTo>
                <a:lnTo>
                  <a:pt x="4320" y="3818"/>
                </a:lnTo>
                <a:lnTo>
                  <a:pt x="4320" y="3806"/>
                </a:lnTo>
                <a:lnTo>
                  <a:pt x="4320" y="3721"/>
                </a:lnTo>
                <a:lnTo>
                  <a:pt x="4320" y="3439"/>
                </a:lnTo>
                <a:lnTo>
                  <a:pt x="4320" y="3366"/>
                </a:lnTo>
                <a:lnTo>
                  <a:pt x="4320" y="3072"/>
                </a:lnTo>
                <a:lnTo>
                  <a:pt x="4320" y="2998"/>
                </a:lnTo>
                <a:lnTo>
                  <a:pt x="4320" y="2717"/>
                </a:lnTo>
                <a:lnTo>
                  <a:pt x="4320" y="2705"/>
                </a:lnTo>
                <a:lnTo>
                  <a:pt x="4418" y="2705"/>
                </a:lnTo>
                <a:lnTo>
                  <a:pt x="4418" y="2215"/>
                </a:lnTo>
                <a:lnTo>
                  <a:pt x="4296" y="2215"/>
                </a:lnTo>
                <a:lnTo>
                  <a:pt x="4296" y="2154"/>
                </a:lnTo>
                <a:lnTo>
                  <a:pt x="4369" y="2154"/>
                </a:lnTo>
                <a:lnTo>
                  <a:pt x="4369" y="2117"/>
                </a:lnTo>
                <a:lnTo>
                  <a:pt x="4296" y="2117"/>
                </a:lnTo>
                <a:lnTo>
                  <a:pt x="4296" y="2056"/>
                </a:lnTo>
                <a:lnTo>
                  <a:pt x="4369" y="2056"/>
                </a:lnTo>
                <a:lnTo>
                  <a:pt x="4369" y="2032"/>
                </a:lnTo>
                <a:lnTo>
                  <a:pt x="4296" y="2032"/>
                </a:lnTo>
                <a:lnTo>
                  <a:pt x="4296" y="1970"/>
                </a:lnTo>
                <a:lnTo>
                  <a:pt x="4369" y="1970"/>
                </a:lnTo>
                <a:lnTo>
                  <a:pt x="4369" y="1934"/>
                </a:lnTo>
                <a:lnTo>
                  <a:pt x="4296" y="1934"/>
                </a:lnTo>
                <a:lnTo>
                  <a:pt x="4296" y="1872"/>
                </a:lnTo>
                <a:lnTo>
                  <a:pt x="4369" y="1872"/>
                </a:lnTo>
                <a:lnTo>
                  <a:pt x="4369" y="1836"/>
                </a:lnTo>
                <a:lnTo>
                  <a:pt x="4296" y="1836"/>
                </a:lnTo>
                <a:lnTo>
                  <a:pt x="4296" y="1775"/>
                </a:lnTo>
                <a:lnTo>
                  <a:pt x="4369" y="1775"/>
                </a:lnTo>
                <a:lnTo>
                  <a:pt x="4369" y="1738"/>
                </a:lnTo>
                <a:lnTo>
                  <a:pt x="4296" y="1738"/>
                </a:lnTo>
                <a:lnTo>
                  <a:pt x="4296" y="1677"/>
                </a:lnTo>
                <a:lnTo>
                  <a:pt x="4369" y="1677"/>
                </a:lnTo>
                <a:lnTo>
                  <a:pt x="4369" y="1640"/>
                </a:lnTo>
                <a:lnTo>
                  <a:pt x="4296" y="1640"/>
                </a:lnTo>
                <a:lnTo>
                  <a:pt x="4296" y="1579"/>
                </a:lnTo>
                <a:lnTo>
                  <a:pt x="4369" y="1579"/>
                </a:lnTo>
                <a:lnTo>
                  <a:pt x="4369" y="1554"/>
                </a:lnTo>
                <a:lnTo>
                  <a:pt x="4296" y="1554"/>
                </a:lnTo>
                <a:lnTo>
                  <a:pt x="4296" y="1481"/>
                </a:lnTo>
                <a:lnTo>
                  <a:pt x="4369" y="1481"/>
                </a:lnTo>
                <a:lnTo>
                  <a:pt x="4369" y="1456"/>
                </a:lnTo>
                <a:lnTo>
                  <a:pt x="4296" y="1456"/>
                </a:lnTo>
                <a:lnTo>
                  <a:pt x="4296" y="1395"/>
                </a:lnTo>
                <a:lnTo>
                  <a:pt x="4369" y="1395"/>
                </a:lnTo>
                <a:lnTo>
                  <a:pt x="4369" y="1358"/>
                </a:lnTo>
                <a:lnTo>
                  <a:pt x="4296" y="1358"/>
                </a:lnTo>
                <a:lnTo>
                  <a:pt x="4296" y="1297"/>
                </a:lnTo>
                <a:lnTo>
                  <a:pt x="4369" y="1297"/>
                </a:lnTo>
                <a:lnTo>
                  <a:pt x="4369" y="1261"/>
                </a:lnTo>
                <a:lnTo>
                  <a:pt x="4296" y="1261"/>
                </a:lnTo>
                <a:lnTo>
                  <a:pt x="4296" y="1163"/>
                </a:lnTo>
                <a:lnTo>
                  <a:pt x="4271" y="1163"/>
                </a:lnTo>
                <a:lnTo>
                  <a:pt x="4271" y="1261"/>
                </a:lnTo>
                <a:lnTo>
                  <a:pt x="4137" y="1261"/>
                </a:lnTo>
                <a:lnTo>
                  <a:pt x="4137" y="1114"/>
                </a:lnTo>
                <a:lnTo>
                  <a:pt x="4039" y="1114"/>
                </a:lnTo>
                <a:lnTo>
                  <a:pt x="4039" y="1261"/>
                </a:lnTo>
                <a:lnTo>
                  <a:pt x="3904" y="1261"/>
                </a:lnTo>
                <a:lnTo>
                  <a:pt x="3904" y="1163"/>
                </a:lnTo>
                <a:lnTo>
                  <a:pt x="3892" y="1163"/>
                </a:lnTo>
                <a:lnTo>
                  <a:pt x="3892" y="1261"/>
                </a:lnTo>
                <a:lnTo>
                  <a:pt x="3831" y="1261"/>
                </a:lnTo>
                <a:lnTo>
                  <a:pt x="3831" y="1297"/>
                </a:lnTo>
                <a:lnTo>
                  <a:pt x="3892" y="1297"/>
                </a:lnTo>
                <a:lnTo>
                  <a:pt x="3892" y="1358"/>
                </a:lnTo>
                <a:lnTo>
                  <a:pt x="3831" y="1358"/>
                </a:lnTo>
                <a:lnTo>
                  <a:pt x="3831" y="1395"/>
                </a:lnTo>
                <a:lnTo>
                  <a:pt x="3892" y="1395"/>
                </a:lnTo>
                <a:lnTo>
                  <a:pt x="3892" y="1456"/>
                </a:lnTo>
                <a:lnTo>
                  <a:pt x="3831" y="1456"/>
                </a:lnTo>
                <a:lnTo>
                  <a:pt x="3831" y="1481"/>
                </a:lnTo>
                <a:lnTo>
                  <a:pt x="3892" y="1481"/>
                </a:lnTo>
                <a:lnTo>
                  <a:pt x="3892" y="1554"/>
                </a:lnTo>
                <a:lnTo>
                  <a:pt x="3831" y="1554"/>
                </a:lnTo>
                <a:lnTo>
                  <a:pt x="3831" y="1579"/>
                </a:lnTo>
                <a:lnTo>
                  <a:pt x="3892" y="1579"/>
                </a:lnTo>
                <a:lnTo>
                  <a:pt x="3892" y="1640"/>
                </a:lnTo>
                <a:lnTo>
                  <a:pt x="3831" y="1640"/>
                </a:lnTo>
                <a:lnTo>
                  <a:pt x="3831" y="1677"/>
                </a:lnTo>
                <a:lnTo>
                  <a:pt x="3892" y="1677"/>
                </a:lnTo>
                <a:lnTo>
                  <a:pt x="3892" y="1738"/>
                </a:lnTo>
                <a:lnTo>
                  <a:pt x="3831" y="1738"/>
                </a:lnTo>
                <a:lnTo>
                  <a:pt x="3831" y="1775"/>
                </a:lnTo>
                <a:lnTo>
                  <a:pt x="3892" y="1775"/>
                </a:lnTo>
                <a:lnTo>
                  <a:pt x="3892" y="1836"/>
                </a:lnTo>
                <a:lnTo>
                  <a:pt x="3831" y="1836"/>
                </a:lnTo>
                <a:lnTo>
                  <a:pt x="3831" y="1872"/>
                </a:lnTo>
                <a:lnTo>
                  <a:pt x="3892" y="1872"/>
                </a:lnTo>
                <a:lnTo>
                  <a:pt x="3892" y="1934"/>
                </a:lnTo>
                <a:lnTo>
                  <a:pt x="3831" y="1934"/>
                </a:lnTo>
                <a:lnTo>
                  <a:pt x="3831" y="1970"/>
                </a:lnTo>
                <a:lnTo>
                  <a:pt x="3892" y="1970"/>
                </a:lnTo>
                <a:lnTo>
                  <a:pt x="3892" y="2032"/>
                </a:lnTo>
                <a:lnTo>
                  <a:pt x="3831" y="2032"/>
                </a:lnTo>
                <a:lnTo>
                  <a:pt x="3831" y="2056"/>
                </a:lnTo>
                <a:lnTo>
                  <a:pt x="3892" y="2056"/>
                </a:lnTo>
                <a:lnTo>
                  <a:pt x="3892" y="2117"/>
                </a:lnTo>
                <a:lnTo>
                  <a:pt x="3831" y="2117"/>
                </a:lnTo>
                <a:lnTo>
                  <a:pt x="3831" y="2154"/>
                </a:lnTo>
                <a:lnTo>
                  <a:pt x="3892" y="2154"/>
                </a:lnTo>
                <a:lnTo>
                  <a:pt x="3892" y="2215"/>
                </a:lnTo>
                <a:lnTo>
                  <a:pt x="3769" y="2215"/>
                </a:lnTo>
                <a:lnTo>
                  <a:pt x="3769" y="2705"/>
                </a:lnTo>
                <a:lnTo>
                  <a:pt x="3855" y="2705"/>
                </a:lnTo>
                <a:lnTo>
                  <a:pt x="3855" y="3818"/>
                </a:lnTo>
                <a:lnTo>
                  <a:pt x="3696" y="3818"/>
                </a:lnTo>
                <a:lnTo>
                  <a:pt x="3696" y="3402"/>
                </a:lnTo>
                <a:lnTo>
                  <a:pt x="3610" y="3402"/>
                </a:lnTo>
                <a:lnTo>
                  <a:pt x="3610" y="3304"/>
                </a:lnTo>
                <a:lnTo>
                  <a:pt x="3696" y="3304"/>
                </a:lnTo>
                <a:lnTo>
                  <a:pt x="3696" y="3280"/>
                </a:lnTo>
                <a:lnTo>
                  <a:pt x="3610" y="3280"/>
                </a:lnTo>
                <a:lnTo>
                  <a:pt x="3610" y="3158"/>
                </a:lnTo>
                <a:lnTo>
                  <a:pt x="3696" y="3158"/>
                </a:lnTo>
                <a:lnTo>
                  <a:pt x="3696" y="3121"/>
                </a:lnTo>
                <a:lnTo>
                  <a:pt x="3610" y="3121"/>
                </a:lnTo>
                <a:lnTo>
                  <a:pt x="3610" y="2998"/>
                </a:lnTo>
                <a:lnTo>
                  <a:pt x="3696" y="2998"/>
                </a:lnTo>
                <a:lnTo>
                  <a:pt x="3696" y="2974"/>
                </a:lnTo>
                <a:lnTo>
                  <a:pt x="3610" y="2974"/>
                </a:lnTo>
                <a:lnTo>
                  <a:pt x="3610" y="2852"/>
                </a:lnTo>
                <a:lnTo>
                  <a:pt x="3696" y="2852"/>
                </a:lnTo>
                <a:lnTo>
                  <a:pt x="3696" y="2815"/>
                </a:lnTo>
                <a:lnTo>
                  <a:pt x="3610" y="2815"/>
                </a:lnTo>
                <a:lnTo>
                  <a:pt x="3610" y="2680"/>
                </a:lnTo>
                <a:lnTo>
                  <a:pt x="3696" y="2680"/>
                </a:lnTo>
                <a:lnTo>
                  <a:pt x="3696" y="2656"/>
                </a:lnTo>
                <a:lnTo>
                  <a:pt x="3610" y="2656"/>
                </a:lnTo>
                <a:lnTo>
                  <a:pt x="3610" y="2509"/>
                </a:lnTo>
                <a:lnTo>
                  <a:pt x="3696" y="2509"/>
                </a:lnTo>
                <a:lnTo>
                  <a:pt x="3696" y="2484"/>
                </a:lnTo>
                <a:lnTo>
                  <a:pt x="3610" y="2484"/>
                </a:lnTo>
                <a:lnTo>
                  <a:pt x="3610" y="2276"/>
                </a:lnTo>
                <a:lnTo>
                  <a:pt x="3561" y="2276"/>
                </a:lnTo>
                <a:lnTo>
                  <a:pt x="3561" y="2484"/>
                </a:lnTo>
                <a:lnTo>
                  <a:pt x="3390" y="2484"/>
                </a:lnTo>
                <a:lnTo>
                  <a:pt x="3390" y="2276"/>
                </a:lnTo>
                <a:lnTo>
                  <a:pt x="3329" y="2276"/>
                </a:lnTo>
                <a:lnTo>
                  <a:pt x="3329" y="2484"/>
                </a:lnTo>
                <a:lnTo>
                  <a:pt x="3158" y="2484"/>
                </a:lnTo>
                <a:lnTo>
                  <a:pt x="3158" y="2276"/>
                </a:lnTo>
                <a:lnTo>
                  <a:pt x="3109" y="2276"/>
                </a:lnTo>
                <a:lnTo>
                  <a:pt x="3109" y="2484"/>
                </a:lnTo>
                <a:lnTo>
                  <a:pt x="2937" y="2484"/>
                </a:lnTo>
                <a:lnTo>
                  <a:pt x="2937" y="2276"/>
                </a:lnTo>
                <a:lnTo>
                  <a:pt x="2876" y="2276"/>
                </a:lnTo>
                <a:lnTo>
                  <a:pt x="2876" y="2607"/>
                </a:lnTo>
                <a:lnTo>
                  <a:pt x="2717" y="2607"/>
                </a:lnTo>
                <a:lnTo>
                  <a:pt x="2717" y="2276"/>
                </a:lnTo>
                <a:lnTo>
                  <a:pt x="2656" y="2276"/>
                </a:lnTo>
                <a:lnTo>
                  <a:pt x="2656" y="2692"/>
                </a:lnTo>
                <a:lnTo>
                  <a:pt x="2484" y="2692"/>
                </a:lnTo>
                <a:lnTo>
                  <a:pt x="2484" y="2276"/>
                </a:lnTo>
                <a:lnTo>
                  <a:pt x="2423" y="2276"/>
                </a:lnTo>
                <a:lnTo>
                  <a:pt x="2423" y="2815"/>
                </a:lnTo>
                <a:lnTo>
                  <a:pt x="2264" y="2815"/>
                </a:lnTo>
                <a:lnTo>
                  <a:pt x="2264" y="2276"/>
                </a:lnTo>
                <a:lnTo>
                  <a:pt x="2203" y="2276"/>
                </a:lnTo>
                <a:lnTo>
                  <a:pt x="2203" y="2815"/>
                </a:lnTo>
                <a:lnTo>
                  <a:pt x="2068" y="2815"/>
                </a:lnTo>
                <a:lnTo>
                  <a:pt x="2068" y="2852"/>
                </a:lnTo>
                <a:lnTo>
                  <a:pt x="2203" y="2852"/>
                </a:lnTo>
                <a:lnTo>
                  <a:pt x="2203" y="2974"/>
                </a:lnTo>
                <a:lnTo>
                  <a:pt x="2068" y="2974"/>
                </a:lnTo>
                <a:lnTo>
                  <a:pt x="2068" y="2998"/>
                </a:lnTo>
                <a:lnTo>
                  <a:pt x="2203" y="2998"/>
                </a:lnTo>
                <a:lnTo>
                  <a:pt x="2203" y="3121"/>
                </a:lnTo>
                <a:lnTo>
                  <a:pt x="2068" y="3121"/>
                </a:lnTo>
                <a:lnTo>
                  <a:pt x="2068" y="3158"/>
                </a:lnTo>
                <a:lnTo>
                  <a:pt x="2203" y="3158"/>
                </a:lnTo>
                <a:lnTo>
                  <a:pt x="2203" y="3280"/>
                </a:lnTo>
                <a:lnTo>
                  <a:pt x="2068" y="3280"/>
                </a:lnTo>
                <a:lnTo>
                  <a:pt x="2068" y="3304"/>
                </a:lnTo>
                <a:lnTo>
                  <a:pt x="2203" y="3304"/>
                </a:lnTo>
                <a:lnTo>
                  <a:pt x="2203" y="3402"/>
                </a:lnTo>
                <a:lnTo>
                  <a:pt x="2068" y="3402"/>
                </a:lnTo>
                <a:lnTo>
                  <a:pt x="2068" y="3818"/>
                </a:lnTo>
                <a:lnTo>
                  <a:pt x="2044" y="3818"/>
                </a:lnTo>
                <a:lnTo>
                  <a:pt x="2044" y="3610"/>
                </a:lnTo>
                <a:lnTo>
                  <a:pt x="2044" y="3549"/>
                </a:lnTo>
                <a:lnTo>
                  <a:pt x="2044" y="3329"/>
                </a:lnTo>
                <a:lnTo>
                  <a:pt x="2044" y="3280"/>
                </a:lnTo>
                <a:lnTo>
                  <a:pt x="2044" y="3060"/>
                </a:lnTo>
                <a:lnTo>
                  <a:pt x="2044" y="2998"/>
                </a:lnTo>
                <a:lnTo>
                  <a:pt x="2044" y="2925"/>
                </a:lnTo>
                <a:lnTo>
                  <a:pt x="1995" y="2925"/>
                </a:lnTo>
                <a:lnTo>
                  <a:pt x="1995" y="2998"/>
                </a:lnTo>
                <a:lnTo>
                  <a:pt x="1762" y="2998"/>
                </a:lnTo>
                <a:lnTo>
                  <a:pt x="1762" y="2925"/>
                </a:lnTo>
                <a:lnTo>
                  <a:pt x="1701" y="2925"/>
                </a:lnTo>
                <a:lnTo>
                  <a:pt x="1701" y="3818"/>
                </a:lnTo>
                <a:lnTo>
                  <a:pt x="1579" y="3818"/>
                </a:lnTo>
                <a:lnTo>
                  <a:pt x="1579" y="3769"/>
                </a:lnTo>
                <a:lnTo>
                  <a:pt x="1640" y="3769"/>
                </a:lnTo>
                <a:lnTo>
                  <a:pt x="1640" y="3745"/>
                </a:lnTo>
                <a:lnTo>
                  <a:pt x="1579" y="3745"/>
                </a:lnTo>
                <a:lnTo>
                  <a:pt x="1579" y="3610"/>
                </a:lnTo>
                <a:lnTo>
                  <a:pt x="1640" y="3610"/>
                </a:lnTo>
                <a:lnTo>
                  <a:pt x="1640" y="3574"/>
                </a:lnTo>
                <a:lnTo>
                  <a:pt x="1579" y="3574"/>
                </a:lnTo>
                <a:lnTo>
                  <a:pt x="1579" y="3439"/>
                </a:lnTo>
                <a:lnTo>
                  <a:pt x="1640" y="3439"/>
                </a:lnTo>
                <a:lnTo>
                  <a:pt x="1640" y="3415"/>
                </a:lnTo>
                <a:lnTo>
                  <a:pt x="1579" y="3415"/>
                </a:lnTo>
                <a:lnTo>
                  <a:pt x="1579" y="3280"/>
                </a:lnTo>
                <a:lnTo>
                  <a:pt x="1640" y="3280"/>
                </a:lnTo>
                <a:lnTo>
                  <a:pt x="1640" y="3243"/>
                </a:lnTo>
                <a:lnTo>
                  <a:pt x="1579" y="3243"/>
                </a:lnTo>
                <a:lnTo>
                  <a:pt x="1579" y="3145"/>
                </a:lnTo>
                <a:lnTo>
                  <a:pt x="1628" y="3145"/>
                </a:lnTo>
                <a:lnTo>
                  <a:pt x="1628" y="3109"/>
                </a:lnTo>
                <a:lnTo>
                  <a:pt x="1579" y="3109"/>
                </a:lnTo>
                <a:lnTo>
                  <a:pt x="1579" y="2974"/>
                </a:lnTo>
                <a:lnTo>
                  <a:pt x="1628" y="2974"/>
                </a:lnTo>
                <a:lnTo>
                  <a:pt x="1628" y="2949"/>
                </a:lnTo>
                <a:lnTo>
                  <a:pt x="1579" y="2949"/>
                </a:lnTo>
                <a:lnTo>
                  <a:pt x="1579" y="2815"/>
                </a:lnTo>
                <a:lnTo>
                  <a:pt x="1628" y="2815"/>
                </a:lnTo>
                <a:lnTo>
                  <a:pt x="1628" y="2778"/>
                </a:lnTo>
                <a:lnTo>
                  <a:pt x="1579" y="2778"/>
                </a:lnTo>
                <a:lnTo>
                  <a:pt x="1579" y="2644"/>
                </a:lnTo>
                <a:lnTo>
                  <a:pt x="1628" y="2644"/>
                </a:lnTo>
                <a:lnTo>
                  <a:pt x="1628" y="2619"/>
                </a:lnTo>
                <a:lnTo>
                  <a:pt x="1579" y="2619"/>
                </a:lnTo>
                <a:lnTo>
                  <a:pt x="1579" y="2350"/>
                </a:lnTo>
                <a:lnTo>
                  <a:pt x="1542" y="2350"/>
                </a:lnTo>
                <a:lnTo>
                  <a:pt x="1542" y="2619"/>
                </a:lnTo>
                <a:lnTo>
                  <a:pt x="1456" y="2619"/>
                </a:lnTo>
                <a:lnTo>
                  <a:pt x="1456" y="2448"/>
                </a:lnTo>
                <a:lnTo>
                  <a:pt x="1432" y="2448"/>
                </a:lnTo>
                <a:lnTo>
                  <a:pt x="1432" y="2619"/>
                </a:lnTo>
                <a:lnTo>
                  <a:pt x="1358" y="2619"/>
                </a:lnTo>
                <a:lnTo>
                  <a:pt x="1358" y="2644"/>
                </a:lnTo>
                <a:lnTo>
                  <a:pt x="1432" y="2644"/>
                </a:lnTo>
                <a:lnTo>
                  <a:pt x="1432" y="2778"/>
                </a:lnTo>
                <a:lnTo>
                  <a:pt x="1358" y="2778"/>
                </a:lnTo>
                <a:lnTo>
                  <a:pt x="1358" y="2815"/>
                </a:lnTo>
                <a:lnTo>
                  <a:pt x="1432" y="2815"/>
                </a:lnTo>
                <a:lnTo>
                  <a:pt x="1432" y="2949"/>
                </a:lnTo>
                <a:lnTo>
                  <a:pt x="1358" y="2949"/>
                </a:lnTo>
                <a:lnTo>
                  <a:pt x="1358" y="2974"/>
                </a:lnTo>
                <a:lnTo>
                  <a:pt x="1432" y="2974"/>
                </a:lnTo>
                <a:lnTo>
                  <a:pt x="1432" y="3109"/>
                </a:lnTo>
                <a:lnTo>
                  <a:pt x="1358" y="3109"/>
                </a:lnTo>
                <a:lnTo>
                  <a:pt x="1358" y="3145"/>
                </a:lnTo>
                <a:lnTo>
                  <a:pt x="1432" y="3145"/>
                </a:lnTo>
                <a:lnTo>
                  <a:pt x="1432" y="3243"/>
                </a:lnTo>
                <a:lnTo>
                  <a:pt x="1358" y="3243"/>
                </a:lnTo>
                <a:lnTo>
                  <a:pt x="1358" y="3280"/>
                </a:lnTo>
                <a:lnTo>
                  <a:pt x="1432" y="3280"/>
                </a:lnTo>
                <a:lnTo>
                  <a:pt x="1432" y="3415"/>
                </a:lnTo>
                <a:lnTo>
                  <a:pt x="1358" y="3415"/>
                </a:lnTo>
                <a:lnTo>
                  <a:pt x="1358" y="3439"/>
                </a:lnTo>
                <a:lnTo>
                  <a:pt x="1432" y="3439"/>
                </a:lnTo>
                <a:lnTo>
                  <a:pt x="1432" y="3574"/>
                </a:lnTo>
                <a:lnTo>
                  <a:pt x="1358" y="3574"/>
                </a:lnTo>
                <a:lnTo>
                  <a:pt x="1358" y="3610"/>
                </a:lnTo>
                <a:lnTo>
                  <a:pt x="1432" y="3610"/>
                </a:lnTo>
                <a:lnTo>
                  <a:pt x="1432" y="3745"/>
                </a:lnTo>
                <a:lnTo>
                  <a:pt x="1358" y="3745"/>
                </a:lnTo>
                <a:lnTo>
                  <a:pt x="1358" y="3769"/>
                </a:lnTo>
                <a:lnTo>
                  <a:pt x="1432" y="3769"/>
                </a:lnTo>
                <a:lnTo>
                  <a:pt x="1432" y="3818"/>
                </a:lnTo>
                <a:lnTo>
                  <a:pt x="1138" y="3818"/>
                </a:lnTo>
                <a:lnTo>
                  <a:pt x="1138" y="2766"/>
                </a:lnTo>
                <a:lnTo>
                  <a:pt x="1138" y="2680"/>
                </a:lnTo>
                <a:lnTo>
                  <a:pt x="1138" y="1640"/>
                </a:lnTo>
                <a:lnTo>
                  <a:pt x="1065" y="1640"/>
                </a:lnTo>
                <a:lnTo>
                  <a:pt x="1065" y="930"/>
                </a:lnTo>
                <a:lnTo>
                  <a:pt x="1114" y="930"/>
                </a:lnTo>
                <a:lnTo>
                  <a:pt x="1114" y="844"/>
                </a:lnTo>
                <a:lnTo>
                  <a:pt x="1775" y="844"/>
                </a:lnTo>
                <a:lnTo>
                  <a:pt x="1823" y="844"/>
                </a:lnTo>
                <a:lnTo>
                  <a:pt x="2974" y="844"/>
                </a:lnTo>
                <a:lnTo>
                  <a:pt x="2974" y="808"/>
                </a:lnTo>
                <a:lnTo>
                  <a:pt x="2876" y="771"/>
                </a:lnTo>
                <a:lnTo>
                  <a:pt x="2876" y="771"/>
                </a:lnTo>
                <a:lnTo>
                  <a:pt x="930" y="0"/>
                </a:lnTo>
                <a:lnTo>
                  <a:pt x="281" y="600"/>
                </a:lnTo>
                <a:lnTo>
                  <a:pt x="281" y="587"/>
                </a:lnTo>
                <a:lnTo>
                  <a:pt x="0" y="587"/>
                </a:lnTo>
                <a:lnTo>
                  <a:pt x="0" y="893"/>
                </a:lnTo>
                <a:lnTo>
                  <a:pt x="281" y="893"/>
                </a:lnTo>
                <a:lnTo>
                  <a:pt x="281" y="844"/>
                </a:lnTo>
                <a:lnTo>
                  <a:pt x="771" y="844"/>
                </a:lnTo>
                <a:lnTo>
                  <a:pt x="771" y="930"/>
                </a:lnTo>
                <a:lnTo>
                  <a:pt x="820" y="930"/>
                </a:lnTo>
                <a:lnTo>
                  <a:pt x="820" y="967"/>
                </a:lnTo>
                <a:lnTo>
                  <a:pt x="820" y="1016"/>
                </a:lnTo>
                <a:lnTo>
                  <a:pt x="820" y="1163"/>
                </a:lnTo>
                <a:lnTo>
                  <a:pt x="820" y="1212"/>
                </a:lnTo>
                <a:lnTo>
                  <a:pt x="820" y="1371"/>
                </a:lnTo>
                <a:lnTo>
                  <a:pt x="820" y="1407"/>
                </a:lnTo>
                <a:lnTo>
                  <a:pt x="820" y="1640"/>
                </a:lnTo>
                <a:lnTo>
                  <a:pt x="759" y="1640"/>
                </a:lnTo>
                <a:lnTo>
                  <a:pt x="759" y="2680"/>
                </a:lnTo>
                <a:lnTo>
                  <a:pt x="759" y="2766"/>
                </a:lnTo>
                <a:lnTo>
                  <a:pt x="759" y="3818"/>
                </a:lnTo>
                <a:lnTo>
                  <a:pt x="355" y="3818"/>
                </a:lnTo>
                <a:lnTo>
                  <a:pt x="355" y="3990"/>
                </a:lnTo>
                <a:lnTo>
                  <a:pt x="9534" y="3990"/>
                </a:lnTo>
                <a:lnTo>
                  <a:pt x="9534" y="3818"/>
                </a:lnTo>
                <a:lnTo>
                  <a:pt x="9436" y="3818"/>
                </a:lnTo>
                <a:close/>
                <a:moveTo>
                  <a:pt x="5642" y="918"/>
                </a:moveTo>
                <a:lnTo>
                  <a:pt x="5495" y="918"/>
                </a:lnTo>
                <a:lnTo>
                  <a:pt x="5642" y="857"/>
                </a:lnTo>
                <a:lnTo>
                  <a:pt x="5642" y="918"/>
                </a:lnTo>
                <a:close/>
                <a:moveTo>
                  <a:pt x="5679" y="918"/>
                </a:moveTo>
                <a:lnTo>
                  <a:pt x="5679" y="844"/>
                </a:lnTo>
                <a:lnTo>
                  <a:pt x="5691" y="832"/>
                </a:lnTo>
                <a:lnTo>
                  <a:pt x="5777" y="918"/>
                </a:lnTo>
                <a:lnTo>
                  <a:pt x="5679" y="918"/>
                </a:lnTo>
                <a:close/>
                <a:moveTo>
                  <a:pt x="5789" y="906"/>
                </a:moveTo>
                <a:lnTo>
                  <a:pt x="5716" y="820"/>
                </a:lnTo>
                <a:lnTo>
                  <a:pt x="5789" y="795"/>
                </a:lnTo>
                <a:lnTo>
                  <a:pt x="5789" y="906"/>
                </a:lnTo>
                <a:close/>
                <a:moveTo>
                  <a:pt x="5813" y="808"/>
                </a:moveTo>
                <a:lnTo>
                  <a:pt x="5862" y="857"/>
                </a:lnTo>
                <a:lnTo>
                  <a:pt x="5813" y="893"/>
                </a:lnTo>
                <a:lnTo>
                  <a:pt x="5813" y="808"/>
                </a:lnTo>
                <a:close/>
                <a:moveTo>
                  <a:pt x="5838" y="783"/>
                </a:moveTo>
                <a:lnTo>
                  <a:pt x="5924" y="783"/>
                </a:lnTo>
                <a:lnTo>
                  <a:pt x="5875" y="832"/>
                </a:lnTo>
                <a:lnTo>
                  <a:pt x="5838" y="783"/>
                </a:lnTo>
                <a:close/>
                <a:moveTo>
                  <a:pt x="5826" y="918"/>
                </a:moveTo>
                <a:lnTo>
                  <a:pt x="5875" y="869"/>
                </a:lnTo>
                <a:lnTo>
                  <a:pt x="5924" y="918"/>
                </a:lnTo>
                <a:lnTo>
                  <a:pt x="5826" y="918"/>
                </a:lnTo>
                <a:close/>
                <a:moveTo>
                  <a:pt x="5936" y="893"/>
                </a:moveTo>
                <a:lnTo>
                  <a:pt x="5887" y="857"/>
                </a:lnTo>
                <a:lnTo>
                  <a:pt x="5936" y="808"/>
                </a:lnTo>
                <a:lnTo>
                  <a:pt x="5936" y="893"/>
                </a:lnTo>
                <a:close/>
                <a:moveTo>
                  <a:pt x="6009" y="857"/>
                </a:moveTo>
                <a:lnTo>
                  <a:pt x="5960" y="893"/>
                </a:lnTo>
                <a:lnTo>
                  <a:pt x="5960" y="808"/>
                </a:lnTo>
                <a:lnTo>
                  <a:pt x="6009" y="857"/>
                </a:lnTo>
                <a:close/>
                <a:moveTo>
                  <a:pt x="5973" y="783"/>
                </a:moveTo>
                <a:lnTo>
                  <a:pt x="6070" y="783"/>
                </a:lnTo>
                <a:lnTo>
                  <a:pt x="6021" y="832"/>
                </a:lnTo>
                <a:lnTo>
                  <a:pt x="5973" y="783"/>
                </a:lnTo>
                <a:close/>
                <a:moveTo>
                  <a:pt x="5973" y="918"/>
                </a:moveTo>
                <a:lnTo>
                  <a:pt x="6021" y="869"/>
                </a:lnTo>
                <a:lnTo>
                  <a:pt x="6070" y="918"/>
                </a:lnTo>
                <a:lnTo>
                  <a:pt x="5973" y="918"/>
                </a:lnTo>
                <a:close/>
                <a:moveTo>
                  <a:pt x="6083" y="893"/>
                </a:moveTo>
                <a:lnTo>
                  <a:pt x="6034" y="857"/>
                </a:lnTo>
                <a:lnTo>
                  <a:pt x="6083" y="808"/>
                </a:lnTo>
                <a:lnTo>
                  <a:pt x="6083" y="893"/>
                </a:lnTo>
                <a:close/>
                <a:moveTo>
                  <a:pt x="6156" y="857"/>
                </a:moveTo>
                <a:lnTo>
                  <a:pt x="6107" y="893"/>
                </a:lnTo>
                <a:lnTo>
                  <a:pt x="6107" y="808"/>
                </a:lnTo>
                <a:lnTo>
                  <a:pt x="6156" y="857"/>
                </a:lnTo>
                <a:close/>
                <a:moveTo>
                  <a:pt x="6119" y="783"/>
                </a:moveTo>
                <a:lnTo>
                  <a:pt x="6217" y="783"/>
                </a:lnTo>
                <a:lnTo>
                  <a:pt x="6168" y="832"/>
                </a:lnTo>
                <a:lnTo>
                  <a:pt x="6119" y="783"/>
                </a:lnTo>
                <a:close/>
                <a:moveTo>
                  <a:pt x="6119" y="918"/>
                </a:moveTo>
                <a:lnTo>
                  <a:pt x="6168" y="869"/>
                </a:lnTo>
                <a:lnTo>
                  <a:pt x="6217" y="918"/>
                </a:lnTo>
                <a:lnTo>
                  <a:pt x="6119" y="918"/>
                </a:lnTo>
                <a:close/>
                <a:moveTo>
                  <a:pt x="6217" y="893"/>
                </a:moveTo>
                <a:lnTo>
                  <a:pt x="6181" y="857"/>
                </a:lnTo>
                <a:lnTo>
                  <a:pt x="6217" y="808"/>
                </a:lnTo>
                <a:lnTo>
                  <a:pt x="6217" y="893"/>
                </a:lnTo>
                <a:close/>
                <a:moveTo>
                  <a:pt x="6303" y="857"/>
                </a:moveTo>
                <a:lnTo>
                  <a:pt x="6254" y="893"/>
                </a:lnTo>
                <a:lnTo>
                  <a:pt x="6254" y="808"/>
                </a:lnTo>
                <a:lnTo>
                  <a:pt x="6303" y="857"/>
                </a:lnTo>
                <a:close/>
                <a:moveTo>
                  <a:pt x="6266" y="783"/>
                </a:moveTo>
                <a:lnTo>
                  <a:pt x="6352" y="783"/>
                </a:lnTo>
                <a:lnTo>
                  <a:pt x="6315" y="832"/>
                </a:lnTo>
                <a:lnTo>
                  <a:pt x="6266" y="783"/>
                </a:lnTo>
                <a:close/>
                <a:moveTo>
                  <a:pt x="6266" y="918"/>
                </a:moveTo>
                <a:lnTo>
                  <a:pt x="6315" y="869"/>
                </a:lnTo>
                <a:lnTo>
                  <a:pt x="6364" y="918"/>
                </a:lnTo>
                <a:lnTo>
                  <a:pt x="6266" y="918"/>
                </a:lnTo>
                <a:close/>
                <a:moveTo>
                  <a:pt x="6376" y="906"/>
                </a:moveTo>
                <a:lnTo>
                  <a:pt x="6327" y="857"/>
                </a:lnTo>
                <a:lnTo>
                  <a:pt x="6376" y="795"/>
                </a:lnTo>
                <a:lnTo>
                  <a:pt x="6376" y="906"/>
                </a:lnTo>
                <a:close/>
                <a:moveTo>
                  <a:pt x="6450" y="857"/>
                </a:moveTo>
                <a:lnTo>
                  <a:pt x="6401" y="893"/>
                </a:lnTo>
                <a:lnTo>
                  <a:pt x="6401" y="808"/>
                </a:lnTo>
                <a:lnTo>
                  <a:pt x="6450" y="857"/>
                </a:lnTo>
                <a:close/>
                <a:moveTo>
                  <a:pt x="6413" y="783"/>
                </a:moveTo>
                <a:lnTo>
                  <a:pt x="6425" y="783"/>
                </a:lnTo>
                <a:lnTo>
                  <a:pt x="6511" y="783"/>
                </a:lnTo>
                <a:lnTo>
                  <a:pt x="6462" y="832"/>
                </a:lnTo>
                <a:lnTo>
                  <a:pt x="6413" y="783"/>
                </a:lnTo>
                <a:close/>
                <a:moveTo>
                  <a:pt x="6425" y="918"/>
                </a:moveTo>
                <a:lnTo>
                  <a:pt x="6413" y="918"/>
                </a:lnTo>
                <a:lnTo>
                  <a:pt x="6462" y="869"/>
                </a:lnTo>
                <a:lnTo>
                  <a:pt x="6511" y="918"/>
                </a:lnTo>
                <a:lnTo>
                  <a:pt x="6425" y="918"/>
                </a:lnTo>
                <a:close/>
                <a:moveTo>
                  <a:pt x="6523" y="893"/>
                </a:moveTo>
                <a:lnTo>
                  <a:pt x="6474" y="857"/>
                </a:lnTo>
                <a:lnTo>
                  <a:pt x="6523" y="808"/>
                </a:lnTo>
                <a:lnTo>
                  <a:pt x="6523" y="893"/>
                </a:lnTo>
                <a:close/>
                <a:moveTo>
                  <a:pt x="6597" y="857"/>
                </a:moveTo>
                <a:lnTo>
                  <a:pt x="6548" y="893"/>
                </a:lnTo>
                <a:lnTo>
                  <a:pt x="6548" y="808"/>
                </a:lnTo>
                <a:lnTo>
                  <a:pt x="6597" y="857"/>
                </a:lnTo>
                <a:close/>
                <a:moveTo>
                  <a:pt x="6560" y="783"/>
                </a:moveTo>
                <a:lnTo>
                  <a:pt x="6658" y="783"/>
                </a:lnTo>
                <a:lnTo>
                  <a:pt x="6609" y="832"/>
                </a:lnTo>
                <a:lnTo>
                  <a:pt x="6560" y="783"/>
                </a:lnTo>
                <a:close/>
                <a:moveTo>
                  <a:pt x="6560" y="918"/>
                </a:moveTo>
                <a:lnTo>
                  <a:pt x="6609" y="869"/>
                </a:lnTo>
                <a:lnTo>
                  <a:pt x="6658" y="918"/>
                </a:lnTo>
                <a:lnTo>
                  <a:pt x="6560" y="918"/>
                </a:lnTo>
                <a:close/>
                <a:moveTo>
                  <a:pt x="6658" y="893"/>
                </a:moveTo>
                <a:lnTo>
                  <a:pt x="6621" y="857"/>
                </a:lnTo>
                <a:lnTo>
                  <a:pt x="6658" y="808"/>
                </a:lnTo>
                <a:lnTo>
                  <a:pt x="6658" y="893"/>
                </a:lnTo>
                <a:close/>
                <a:moveTo>
                  <a:pt x="6744" y="857"/>
                </a:moveTo>
                <a:lnTo>
                  <a:pt x="6695" y="893"/>
                </a:lnTo>
                <a:lnTo>
                  <a:pt x="6695" y="808"/>
                </a:lnTo>
                <a:lnTo>
                  <a:pt x="6744" y="857"/>
                </a:lnTo>
                <a:close/>
                <a:moveTo>
                  <a:pt x="6707" y="783"/>
                </a:moveTo>
                <a:lnTo>
                  <a:pt x="6793" y="783"/>
                </a:lnTo>
                <a:lnTo>
                  <a:pt x="6756" y="832"/>
                </a:lnTo>
                <a:lnTo>
                  <a:pt x="6707" y="783"/>
                </a:lnTo>
                <a:close/>
                <a:moveTo>
                  <a:pt x="6707" y="918"/>
                </a:moveTo>
                <a:lnTo>
                  <a:pt x="6756" y="869"/>
                </a:lnTo>
                <a:lnTo>
                  <a:pt x="6805" y="918"/>
                </a:lnTo>
                <a:lnTo>
                  <a:pt x="6707" y="918"/>
                </a:lnTo>
                <a:close/>
                <a:moveTo>
                  <a:pt x="6805" y="893"/>
                </a:moveTo>
                <a:lnTo>
                  <a:pt x="6768" y="857"/>
                </a:lnTo>
                <a:lnTo>
                  <a:pt x="6805" y="808"/>
                </a:lnTo>
                <a:lnTo>
                  <a:pt x="6805" y="893"/>
                </a:lnTo>
                <a:close/>
                <a:moveTo>
                  <a:pt x="6878" y="857"/>
                </a:moveTo>
                <a:lnTo>
                  <a:pt x="6842" y="893"/>
                </a:lnTo>
                <a:lnTo>
                  <a:pt x="6842" y="808"/>
                </a:lnTo>
                <a:lnTo>
                  <a:pt x="6878" y="857"/>
                </a:lnTo>
                <a:close/>
                <a:moveTo>
                  <a:pt x="6854" y="783"/>
                </a:moveTo>
                <a:lnTo>
                  <a:pt x="6939" y="783"/>
                </a:lnTo>
                <a:lnTo>
                  <a:pt x="6903" y="832"/>
                </a:lnTo>
                <a:lnTo>
                  <a:pt x="6854" y="783"/>
                </a:lnTo>
                <a:close/>
                <a:moveTo>
                  <a:pt x="6854" y="918"/>
                </a:moveTo>
                <a:lnTo>
                  <a:pt x="6903" y="869"/>
                </a:lnTo>
                <a:lnTo>
                  <a:pt x="6939" y="918"/>
                </a:lnTo>
                <a:lnTo>
                  <a:pt x="6854" y="918"/>
                </a:lnTo>
                <a:close/>
                <a:moveTo>
                  <a:pt x="7001" y="918"/>
                </a:moveTo>
                <a:lnTo>
                  <a:pt x="6976" y="918"/>
                </a:lnTo>
                <a:lnTo>
                  <a:pt x="6915" y="857"/>
                </a:lnTo>
                <a:lnTo>
                  <a:pt x="6976" y="783"/>
                </a:lnTo>
                <a:lnTo>
                  <a:pt x="7001" y="783"/>
                </a:lnTo>
                <a:lnTo>
                  <a:pt x="7001" y="918"/>
                </a:lnTo>
                <a:close/>
                <a:moveTo>
                  <a:pt x="7037" y="306"/>
                </a:moveTo>
                <a:lnTo>
                  <a:pt x="7037" y="343"/>
                </a:lnTo>
                <a:lnTo>
                  <a:pt x="7037" y="673"/>
                </a:lnTo>
                <a:lnTo>
                  <a:pt x="7001" y="673"/>
                </a:lnTo>
                <a:lnTo>
                  <a:pt x="7001" y="759"/>
                </a:lnTo>
                <a:lnTo>
                  <a:pt x="6842" y="759"/>
                </a:lnTo>
                <a:lnTo>
                  <a:pt x="6805" y="759"/>
                </a:lnTo>
                <a:lnTo>
                  <a:pt x="6695" y="759"/>
                </a:lnTo>
                <a:lnTo>
                  <a:pt x="6658" y="759"/>
                </a:lnTo>
                <a:lnTo>
                  <a:pt x="6548" y="759"/>
                </a:lnTo>
                <a:lnTo>
                  <a:pt x="6523" y="759"/>
                </a:lnTo>
                <a:lnTo>
                  <a:pt x="6425" y="759"/>
                </a:lnTo>
                <a:lnTo>
                  <a:pt x="6401" y="759"/>
                </a:lnTo>
                <a:lnTo>
                  <a:pt x="6376" y="759"/>
                </a:lnTo>
                <a:lnTo>
                  <a:pt x="6376" y="759"/>
                </a:lnTo>
                <a:lnTo>
                  <a:pt x="6254" y="759"/>
                </a:lnTo>
                <a:lnTo>
                  <a:pt x="6217" y="759"/>
                </a:lnTo>
                <a:lnTo>
                  <a:pt x="6107" y="759"/>
                </a:lnTo>
                <a:lnTo>
                  <a:pt x="6083" y="759"/>
                </a:lnTo>
                <a:lnTo>
                  <a:pt x="5960" y="759"/>
                </a:lnTo>
                <a:lnTo>
                  <a:pt x="5936" y="759"/>
                </a:lnTo>
                <a:lnTo>
                  <a:pt x="5875" y="759"/>
                </a:lnTo>
                <a:lnTo>
                  <a:pt x="7037" y="257"/>
                </a:lnTo>
                <a:lnTo>
                  <a:pt x="7037" y="306"/>
                </a:lnTo>
                <a:close/>
                <a:moveTo>
                  <a:pt x="5165" y="1750"/>
                </a:moveTo>
                <a:lnTo>
                  <a:pt x="5238" y="1750"/>
                </a:lnTo>
                <a:lnTo>
                  <a:pt x="5238" y="1885"/>
                </a:lnTo>
                <a:lnTo>
                  <a:pt x="5165" y="1885"/>
                </a:lnTo>
                <a:lnTo>
                  <a:pt x="5165" y="1750"/>
                </a:lnTo>
                <a:close/>
                <a:moveTo>
                  <a:pt x="5165" y="1909"/>
                </a:moveTo>
                <a:lnTo>
                  <a:pt x="5238" y="1909"/>
                </a:lnTo>
                <a:lnTo>
                  <a:pt x="5238" y="2044"/>
                </a:lnTo>
                <a:lnTo>
                  <a:pt x="5165" y="2044"/>
                </a:lnTo>
                <a:lnTo>
                  <a:pt x="5165" y="1909"/>
                </a:lnTo>
                <a:close/>
                <a:moveTo>
                  <a:pt x="5165" y="2081"/>
                </a:moveTo>
                <a:lnTo>
                  <a:pt x="5238" y="2081"/>
                </a:lnTo>
                <a:lnTo>
                  <a:pt x="5238" y="2203"/>
                </a:lnTo>
                <a:lnTo>
                  <a:pt x="5165" y="2203"/>
                </a:lnTo>
                <a:lnTo>
                  <a:pt x="5165" y="2081"/>
                </a:lnTo>
                <a:close/>
                <a:moveTo>
                  <a:pt x="5165" y="2240"/>
                </a:moveTo>
                <a:lnTo>
                  <a:pt x="5238" y="2240"/>
                </a:lnTo>
                <a:lnTo>
                  <a:pt x="5238" y="2350"/>
                </a:lnTo>
                <a:lnTo>
                  <a:pt x="5165" y="2350"/>
                </a:lnTo>
                <a:lnTo>
                  <a:pt x="5165" y="2240"/>
                </a:lnTo>
                <a:close/>
                <a:moveTo>
                  <a:pt x="5165" y="2374"/>
                </a:moveTo>
                <a:lnTo>
                  <a:pt x="5238" y="2374"/>
                </a:lnTo>
                <a:lnTo>
                  <a:pt x="5238" y="2509"/>
                </a:lnTo>
                <a:lnTo>
                  <a:pt x="5165" y="2509"/>
                </a:lnTo>
                <a:lnTo>
                  <a:pt x="5165" y="2374"/>
                </a:lnTo>
                <a:close/>
                <a:moveTo>
                  <a:pt x="5165" y="2546"/>
                </a:moveTo>
                <a:lnTo>
                  <a:pt x="5238" y="2546"/>
                </a:lnTo>
                <a:lnTo>
                  <a:pt x="5238" y="2680"/>
                </a:lnTo>
                <a:lnTo>
                  <a:pt x="5165" y="2680"/>
                </a:lnTo>
                <a:lnTo>
                  <a:pt x="5165" y="2546"/>
                </a:lnTo>
                <a:close/>
                <a:moveTo>
                  <a:pt x="5165" y="2705"/>
                </a:moveTo>
                <a:lnTo>
                  <a:pt x="5238" y="2705"/>
                </a:lnTo>
                <a:lnTo>
                  <a:pt x="5238" y="2839"/>
                </a:lnTo>
                <a:lnTo>
                  <a:pt x="5165" y="2839"/>
                </a:lnTo>
                <a:lnTo>
                  <a:pt x="5165" y="2705"/>
                </a:lnTo>
                <a:close/>
                <a:moveTo>
                  <a:pt x="3390" y="2509"/>
                </a:moveTo>
                <a:lnTo>
                  <a:pt x="3561" y="2509"/>
                </a:lnTo>
                <a:lnTo>
                  <a:pt x="3561" y="2656"/>
                </a:lnTo>
                <a:lnTo>
                  <a:pt x="3390" y="2656"/>
                </a:lnTo>
                <a:lnTo>
                  <a:pt x="3390" y="2509"/>
                </a:lnTo>
                <a:close/>
                <a:moveTo>
                  <a:pt x="3390" y="2680"/>
                </a:moveTo>
                <a:lnTo>
                  <a:pt x="3561" y="2680"/>
                </a:lnTo>
                <a:lnTo>
                  <a:pt x="3561" y="2815"/>
                </a:lnTo>
                <a:lnTo>
                  <a:pt x="3390" y="2815"/>
                </a:lnTo>
                <a:lnTo>
                  <a:pt x="3390" y="2680"/>
                </a:lnTo>
                <a:close/>
                <a:moveTo>
                  <a:pt x="3390" y="2852"/>
                </a:moveTo>
                <a:lnTo>
                  <a:pt x="3561" y="2852"/>
                </a:lnTo>
                <a:lnTo>
                  <a:pt x="3561" y="2974"/>
                </a:lnTo>
                <a:lnTo>
                  <a:pt x="3390" y="2974"/>
                </a:lnTo>
                <a:lnTo>
                  <a:pt x="3390" y="2852"/>
                </a:lnTo>
                <a:close/>
                <a:moveTo>
                  <a:pt x="3390" y="2998"/>
                </a:moveTo>
                <a:lnTo>
                  <a:pt x="3561" y="2998"/>
                </a:lnTo>
                <a:lnTo>
                  <a:pt x="3561" y="3121"/>
                </a:lnTo>
                <a:lnTo>
                  <a:pt x="3390" y="3121"/>
                </a:lnTo>
                <a:lnTo>
                  <a:pt x="3390" y="2998"/>
                </a:lnTo>
                <a:close/>
                <a:moveTo>
                  <a:pt x="3390" y="3158"/>
                </a:moveTo>
                <a:lnTo>
                  <a:pt x="3561" y="3158"/>
                </a:lnTo>
                <a:lnTo>
                  <a:pt x="3561" y="3280"/>
                </a:lnTo>
                <a:lnTo>
                  <a:pt x="3390" y="3280"/>
                </a:lnTo>
                <a:lnTo>
                  <a:pt x="3390" y="3158"/>
                </a:lnTo>
                <a:close/>
                <a:moveTo>
                  <a:pt x="3390" y="3304"/>
                </a:moveTo>
                <a:lnTo>
                  <a:pt x="3561" y="3304"/>
                </a:lnTo>
                <a:lnTo>
                  <a:pt x="3561" y="3402"/>
                </a:lnTo>
                <a:lnTo>
                  <a:pt x="3390" y="3402"/>
                </a:lnTo>
                <a:lnTo>
                  <a:pt x="3390" y="3304"/>
                </a:lnTo>
                <a:close/>
                <a:moveTo>
                  <a:pt x="3158" y="2509"/>
                </a:moveTo>
                <a:lnTo>
                  <a:pt x="3329" y="2509"/>
                </a:lnTo>
                <a:lnTo>
                  <a:pt x="3329" y="2656"/>
                </a:lnTo>
                <a:lnTo>
                  <a:pt x="3158" y="2656"/>
                </a:lnTo>
                <a:lnTo>
                  <a:pt x="3158" y="2509"/>
                </a:lnTo>
                <a:close/>
                <a:moveTo>
                  <a:pt x="3158" y="2680"/>
                </a:moveTo>
                <a:lnTo>
                  <a:pt x="3329" y="2680"/>
                </a:lnTo>
                <a:lnTo>
                  <a:pt x="3329" y="2815"/>
                </a:lnTo>
                <a:lnTo>
                  <a:pt x="3158" y="2815"/>
                </a:lnTo>
                <a:lnTo>
                  <a:pt x="3158" y="2680"/>
                </a:lnTo>
                <a:close/>
                <a:moveTo>
                  <a:pt x="3158" y="2852"/>
                </a:moveTo>
                <a:lnTo>
                  <a:pt x="3329" y="2852"/>
                </a:lnTo>
                <a:lnTo>
                  <a:pt x="3329" y="2974"/>
                </a:lnTo>
                <a:lnTo>
                  <a:pt x="3158" y="2974"/>
                </a:lnTo>
                <a:lnTo>
                  <a:pt x="3158" y="2852"/>
                </a:lnTo>
                <a:close/>
                <a:moveTo>
                  <a:pt x="3158" y="2998"/>
                </a:moveTo>
                <a:lnTo>
                  <a:pt x="3329" y="2998"/>
                </a:lnTo>
                <a:lnTo>
                  <a:pt x="3329" y="3121"/>
                </a:lnTo>
                <a:lnTo>
                  <a:pt x="3158" y="3121"/>
                </a:lnTo>
                <a:lnTo>
                  <a:pt x="3158" y="2998"/>
                </a:lnTo>
                <a:close/>
                <a:moveTo>
                  <a:pt x="3158" y="3158"/>
                </a:moveTo>
                <a:lnTo>
                  <a:pt x="3329" y="3158"/>
                </a:lnTo>
                <a:lnTo>
                  <a:pt x="3329" y="3280"/>
                </a:lnTo>
                <a:lnTo>
                  <a:pt x="3158" y="3280"/>
                </a:lnTo>
                <a:lnTo>
                  <a:pt x="3158" y="3158"/>
                </a:lnTo>
                <a:close/>
                <a:moveTo>
                  <a:pt x="3158" y="3304"/>
                </a:moveTo>
                <a:lnTo>
                  <a:pt x="3329" y="3304"/>
                </a:lnTo>
                <a:lnTo>
                  <a:pt x="3329" y="3402"/>
                </a:lnTo>
                <a:lnTo>
                  <a:pt x="3158" y="3402"/>
                </a:lnTo>
                <a:lnTo>
                  <a:pt x="3158" y="3304"/>
                </a:lnTo>
                <a:close/>
                <a:moveTo>
                  <a:pt x="2937" y="2509"/>
                </a:moveTo>
                <a:lnTo>
                  <a:pt x="3109" y="2509"/>
                </a:lnTo>
                <a:lnTo>
                  <a:pt x="3109" y="2656"/>
                </a:lnTo>
                <a:lnTo>
                  <a:pt x="2937" y="2656"/>
                </a:lnTo>
                <a:lnTo>
                  <a:pt x="2937" y="2509"/>
                </a:lnTo>
                <a:close/>
                <a:moveTo>
                  <a:pt x="2937" y="2680"/>
                </a:moveTo>
                <a:lnTo>
                  <a:pt x="3109" y="2680"/>
                </a:lnTo>
                <a:lnTo>
                  <a:pt x="3109" y="2815"/>
                </a:lnTo>
                <a:lnTo>
                  <a:pt x="2937" y="2815"/>
                </a:lnTo>
                <a:lnTo>
                  <a:pt x="2937" y="2680"/>
                </a:lnTo>
                <a:close/>
                <a:moveTo>
                  <a:pt x="2937" y="2852"/>
                </a:moveTo>
                <a:lnTo>
                  <a:pt x="3109" y="2852"/>
                </a:lnTo>
                <a:lnTo>
                  <a:pt x="3109" y="2974"/>
                </a:lnTo>
                <a:lnTo>
                  <a:pt x="2937" y="2974"/>
                </a:lnTo>
                <a:lnTo>
                  <a:pt x="2937" y="2852"/>
                </a:lnTo>
                <a:close/>
                <a:moveTo>
                  <a:pt x="2937" y="2998"/>
                </a:moveTo>
                <a:lnTo>
                  <a:pt x="3109" y="2998"/>
                </a:lnTo>
                <a:lnTo>
                  <a:pt x="3109" y="3121"/>
                </a:lnTo>
                <a:lnTo>
                  <a:pt x="2937" y="3121"/>
                </a:lnTo>
                <a:lnTo>
                  <a:pt x="2937" y="2998"/>
                </a:lnTo>
                <a:close/>
                <a:moveTo>
                  <a:pt x="2937" y="3158"/>
                </a:moveTo>
                <a:lnTo>
                  <a:pt x="3109" y="3158"/>
                </a:lnTo>
                <a:lnTo>
                  <a:pt x="3109" y="3280"/>
                </a:lnTo>
                <a:lnTo>
                  <a:pt x="2937" y="3280"/>
                </a:lnTo>
                <a:lnTo>
                  <a:pt x="2937" y="3158"/>
                </a:lnTo>
                <a:close/>
                <a:moveTo>
                  <a:pt x="2937" y="3304"/>
                </a:moveTo>
                <a:lnTo>
                  <a:pt x="3109" y="3304"/>
                </a:lnTo>
                <a:lnTo>
                  <a:pt x="3109" y="3402"/>
                </a:lnTo>
                <a:lnTo>
                  <a:pt x="2937" y="3402"/>
                </a:lnTo>
                <a:lnTo>
                  <a:pt x="2937" y="3304"/>
                </a:lnTo>
                <a:close/>
                <a:moveTo>
                  <a:pt x="2717" y="2852"/>
                </a:moveTo>
                <a:lnTo>
                  <a:pt x="2876" y="2852"/>
                </a:lnTo>
                <a:lnTo>
                  <a:pt x="2876" y="2974"/>
                </a:lnTo>
                <a:lnTo>
                  <a:pt x="2717" y="2974"/>
                </a:lnTo>
                <a:lnTo>
                  <a:pt x="2717" y="2852"/>
                </a:lnTo>
                <a:close/>
                <a:moveTo>
                  <a:pt x="2717" y="2998"/>
                </a:moveTo>
                <a:lnTo>
                  <a:pt x="2876" y="2998"/>
                </a:lnTo>
                <a:lnTo>
                  <a:pt x="2876" y="3121"/>
                </a:lnTo>
                <a:lnTo>
                  <a:pt x="2717" y="3121"/>
                </a:lnTo>
                <a:lnTo>
                  <a:pt x="2717" y="2998"/>
                </a:lnTo>
                <a:close/>
                <a:moveTo>
                  <a:pt x="2717" y="3158"/>
                </a:moveTo>
                <a:lnTo>
                  <a:pt x="2876" y="3158"/>
                </a:lnTo>
                <a:lnTo>
                  <a:pt x="2876" y="3280"/>
                </a:lnTo>
                <a:lnTo>
                  <a:pt x="2717" y="3280"/>
                </a:lnTo>
                <a:lnTo>
                  <a:pt x="2717" y="3158"/>
                </a:lnTo>
                <a:close/>
                <a:moveTo>
                  <a:pt x="2717" y="3304"/>
                </a:moveTo>
                <a:lnTo>
                  <a:pt x="2876" y="3304"/>
                </a:lnTo>
                <a:lnTo>
                  <a:pt x="2876" y="3402"/>
                </a:lnTo>
                <a:lnTo>
                  <a:pt x="2717" y="3402"/>
                </a:lnTo>
                <a:lnTo>
                  <a:pt x="2717" y="3304"/>
                </a:lnTo>
                <a:close/>
                <a:moveTo>
                  <a:pt x="2484" y="2852"/>
                </a:moveTo>
                <a:lnTo>
                  <a:pt x="2656" y="2852"/>
                </a:lnTo>
                <a:lnTo>
                  <a:pt x="2656" y="2974"/>
                </a:lnTo>
                <a:lnTo>
                  <a:pt x="2484" y="2974"/>
                </a:lnTo>
                <a:lnTo>
                  <a:pt x="2484" y="2852"/>
                </a:lnTo>
                <a:close/>
                <a:moveTo>
                  <a:pt x="2484" y="2998"/>
                </a:moveTo>
                <a:lnTo>
                  <a:pt x="2656" y="2998"/>
                </a:lnTo>
                <a:lnTo>
                  <a:pt x="2656" y="3121"/>
                </a:lnTo>
                <a:lnTo>
                  <a:pt x="2484" y="3121"/>
                </a:lnTo>
                <a:lnTo>
                  <a:pt x="2484" y="2998"/>
                </a:lnTo>
                <a:close/>
                <a:moveTo>
                  <a:pt x="2484" y="3158"/>
                </a:moveTo>
                <a:lnTo>
                  <a:pt x="2656" y="3158"/>
                </a:lnTo>
                <a:lnTo>
                  <a:pt x="2656" y="3280"/>
                </a:lnTo>
                <a:lnTo>
                  <a:pt x="2484" y="3280"/>
                </a:lnTo>
                <a:lnTo>
                  <a:pt x="2484" y="3158"/>
                </a:lnTo>
                <a:close/>
                <a:moveTo>
                  <a:pt x="2484" y="3304"/>
                </a:moveTo>
                <a:lnTo>
                  <a:pt x="2656" y="3304"/>
                </a:lnTo>
                <a:lnTo>
                  <a:pt x="2656" y="3402"/>
                </a:lnTo>
                <a:lnTo>
                  <a:pt x="2484" y="3402"/>
                </a:lnTo>
                <a:lnTo>
                  <a:pt x="2484" y="3304"/>
                </a:lnTo>
                <a:close/>
                <a:moveTo>
                  <a:pt x="2264" y="2852"/>
                </a:moveTo>
                <a:lnTo>
                  <a:pt x="2423" y="2852"/>
                </a:lnTo>
                <a:lnTo>
                  <a:pt x="2423" y="2974"/>
                </a:lnTo>
                <a:lnTo>
                  <a:pt x="2264" y="2974"/>
                </a:lnTo>
                <a:lnTo>
                  <a:pt x="2264" y="2852"/>
                </a:lnTo>
                <a:close/>
                <a:moveTo>
                  <a:pt x="2264" y="2998"/>
                </a:moveTo>
                <a:lnTo>
                  <a:pt x="2423" y="2998"/>
                </a:lnTo>
                <a:lnTo>
                  <a:pt x="2423" y="3121"/>
                </a:lnTo>
                <a:lnTo>
                  <a:pt x="2264" y="3121"/>
                </a:lnTo>
                <a:lnTo>
                  <a:pt x="2264" y="2998"/>
                </a:lnTo>
                <a:close/>
                <a:moveTo>
                  <a:pt x="2264" y="3158"/>
                </a:moveTo>
                <a:lnTo>
                  <a:pt x="2423" y="3158"/>
                </a:lnTo>
                <a:lnTo>
                  <a:pt x="2423" y="3280"/>
                </a:lnTo>
                <a:lnTo>
                  <a:pt x="2264" y="3280"/>
                </a:lnTo>
                <a:lnTo>
                  <a:pt x="2264" y="3158"/>
                </a:lnTo>
                <a:close/>
                <a:moveTo>
                  <a:pt x="2264" y="3304"/>
                </a:moveTo>
                <a:lnTo>
                  <a:pt x="2423" y="3304"/>
                </a:lnTo>
                <a:lnTo>
                  <a:pt x="2423" y="3402"/>
                </a:lnTo>
                <a:lnTo>
                  <a:pt x="2264" y="3402"/>
                </a:lnTo>
                <a:lnTo>
                  <a:pt x="2264" y="3304"/>
                </a:lnTo>
                <a:close/>
                <a:moveTo>
                  <a:pt x="1114" y="808"/>
                </a:moveTo>
                <a:lnTo>
                  <a:pt x="1114" y="673"/>
                </a:lnTo>
                <a:lnTo>
                  <a:pt x="1150" y="673"/>
                </a:lnTo>
                <a:lnTo>
                  <a:pt x="1212" y="734"/>
                </a:lnTo>
                <a:lnTo>
                  <a:pt x="1138" y="808"/>
                </a:lnTo>
                <a:lnTo>
                  <a:pt x="1114" y="808"/>
                </a:lnTo>
                <a:close/>
                <a:moveTo>
                  <a:pt x="1175" y="673"/>
                </a:moveTo>
                <a:lnTo>
                  <a:pt x="1285" y="673"/>
                </a:lnTo>
                <a:lnTo>
                  <a:pt x="1224" y="722"/>
                </a:lnTo>
                <a:lnTo>
                  <a:pt x="1175" y="673"/>
                </a:lnTo>
                <a:close/>
                <a:moveTo>
                  <a:pt x="1175" y="808"/>
                </a:moveTo>
                <a:lnTo>
                  <a:pt x="1224" y="747"/>
                </a:lnTo>
                <a:lnTo>
                  <a:pt x="1285" y="808"/>
                </a:lnTo>
                <a:lnTo>
                  <a:pt x="1175" y="808"/>
                </a:lnTo>
                <a:close/>
                <a:moveTo>
                  <a:pt x="1297" y="783"/>
                </a:moveTo>
                <a:lnTo>
                  <a:pt x="1248" y="734"/>
                </a:lnTo>
                <a:lnTo>
                  <a:pt x="1297" y="685"/>
                </a:lnTo>
                <a:lnTo>
                  <a:pt x="1297" y="783"/>
                </a:lnTo>
                <a:close/>
                <a:moveTo>
                  <a:pt x="1383" y="734"/>
                </a:moveTo>
                <a:lnTo>
                  <a:pt x="1334" y="783"/>
                </a:lnTo>
                <a:lnTo>
                  <a:pt x="1334" y="685"/>
                </a:lnTo>
                <a:lnTo>
                  <a:pt x="1383" y="734"/>
                </a:lnTo>
                <a:close/>
                <a:moveTo>
                  <a:pt x="1346" y="673"/>
                </a:moveTo>
                <a:lnTo>
                  <a:pt x="1444" y="673"/>
                </a:lnTo>
                <a:lnTo>
                  <a:pt x="1395" y="722"/>
                </a:lnTo>
                <a:lnTo>
                  <a:pt x="1346" y="673"/>
                </a:lnTo>
                <a:close/>
                <a:moveTo>
                  <a:pt x="1346" y="808"/>
                </a:moveTo>
                <a:lnTo>
                  <a:pt x="1395" y="747"/>
                </a:lnTo>
                <a:lnTo>
                  <a:pt x="1444" y="808"/>
                </a:lnTo>
                <a:lnTo>
                  <a:pt x="1346" y="808"/>
                </a:lnTo>
                <a:close/>
                <a:moveTo>
                  <a:pt x="1456" y="783"/>
                </a:moveTo>
                <a:lnTo>
                  <a:pt x="1407" y="734"/>
                </a:lnTo>
                <a:lnTo>
                  <a:pt x="1456" y="685"/>
                </a:lnTo>
                <a:lnTo>
                  <a:pt x="1456" y="783"/>
                </a:lnTo>
                <a:close/>
                <a:moveTo>
                  <a:pt x="1542" y="734"/>
                </a:moveTo>
                <a:lnTo>
                  <a:pt x="1493" y="783"/>
                </a:lnTo>
                <a:lnTo>
                  <a:pt x="1493" y="685"/>
                </a:lnTo>
                <a:lnTo>
                  <a:pt x="1542" y="734"/>
                </a:lnTo>
                <a:close/>
                <a:moveTo>
                  <a:pt x="1505" y="673"/>
                </a:moveTo>
                <a:lnTo>
                  <a:pt x="1615" y="673"/>
                </a:lnTo>
                <a:lnTo>
                  <a:pt x="1554" y="722"/>
                </a:lnTo>
                <a:lnTo>
                  <a:pt x="1505" y="673"/>
                </a:lnTo>
                <a:close/>
                <a:moveTo>
                  <a:pt x="1505" y="808"/>
                </a:moveTo>
                <a:lnTo>
                  <a:pt x="1554" y="747"/>
                </a:lnTo>
                <a:lnTo>
                  <a:pt x="1615" y="808"/>
                </a:lnTo>
                <a:lnTo>
                  <a:pt x="1505" y="808"/>
                </a:lnTo>
                <a:close/>
                <a:moveTo>
                  <a:pt x="1628" y="783"/>
                </a:moveTo>
                <a:lnTo>
                  <a:pt x="1579" y="734"/>
                </a:lnTo>
                <a:lnTo>
                  <a:pt x="1628" y="685"/>
                </a:lnTo>
                <a:lnTo>
                  <a:pt x="1628" y="783"/>
                </a:lnTo>
                <a:close/>
                <a:moveTo>
                  <a:pt x="1713" y="734"/>
                </a:moveTo>
                <a:lnTo>
                  <a:pt x="1664" y="783"/>
                </a:lnTo>
                <a:lnTo>
                  <a:pt x="1664" y="685"/>
                </a:lnTo>
                <a:lnTo>
                  <a:pt x="1713" y="734"/>
                </a:lnTo>
                <a:close/>
                <a:moveTo>
                  <a:pt x="1677" y="673"/>
                </a:moveTo>
                <a:lnTo>
                  <a:pt x="1775" y="673"/>
                </a:lnTo>
                <a:lnTo>
                  <a:pt x="1775" y="673"/>
                </a:lnTo>
                <a:lnTo>
                  <a:pt x="1726" y="722"/>
                </a:lnTo>
                <a:lnTo>
                  <a:pt x="1677" y="673"/>
                </a:lnTo>
                <a:close/>
                <a:moveTo>
                  <a:pt x="1775" y="808"/>
                </a:moveTo>
                <a:lnTo>
                  <a:pt x="1677" y="808"/>
                </a:lnTo>
                <a:lnTo>
                  <a:pt x="1726" y="747"/>
                </a:lnTo>
                <a:lnTo>
                  <a:pt x="1775" y="808"/>
                </a:lnTo>
                <a:lnTo>
                  <a:pt x="1775" y="808"/>
                </a:lnTo>
                <a:close/>
                <a:moveTo>
                  <a:pt x="1787" y="783"/>
                </a:moveTo>
                <a:lnTo>
                  <a:pt x="1738" y="734"/>
                </a:lnTo>
                <a:lnTo>
                  <a:pt x="1787" y="685"/>
                </a:lnTo>
                <a:lnTo>
                  <a:pt x="1787" y="783"/>
                </a:lnTo>
                <a:close/>
                <a:moveTo>
                  <a:pt x="1885" y="734"/>
                </a:moveTo>
                <a:lnTo>
                  <a:pt x="1823" y="783"/>
                </a:lnTo>
                <a:lnTo>
                  <a:pt x="1823" y="685"/>
                </a:lnTo>
                <a:lnTo>
                  <a:pt x="1885" y="734"/>
                </a:lnTo>
                <a:close/>
                <a:moveTo>
                  <a:pt x="1848" y="673"/>
                </a:moveTo>
                <a:lnTo>
                  <a:pt x="1946" y="673"/>
                </a:lnTo>
                <a:lnTo>
                  <a:pt x="1897" y="722"/>
                </a:lnTo>
                <a:lnTo>
                  <a:pt x="1848" y="673"/>
                </a:lnTo>
                <a:close/>
                <a:moveTo>
                  <a:pt x="1848" y="808"/>
                </a:moveTo>
                <a:lnTo>
                  <a:pt x="1897" y="747"/>
                </a:lnTo>
                <a:lnTo>
                  <a:pt x="1946" y="808"/>
                </a:lnTo>
                <a:lnTo>
                  <a:pt x="1848" y="808"/>
                </a:lnTo>
                <a:close/>
                <a:moveTo>
                  <a:pt x="1970" y="783"/>
                </a:moveTo>
                <a:lnTo>
                  <a:pt x="1909" y="734"/>
                </a:lnTo>
                <a:lnTo>
                  <a:pt x="1970" y="685"/>
                </a:lnTo>
                <a:lnTo>
                  <a:pt x="1970" y="783"/>
                </a:lnTo>
                <a:close/>
                <a:moveTo>
                  <a:pt x="2044" y="734"/>
                </a:moveTo>
                <a:lnTo>
                  <a:pt x="1995" y="783"/>
                </a:lnTo>
                <a:lnTo>
                  <a:pt x="1995" y="685"/>
                </a:lnTo>
                <a:lnTo>
                  <a:pt x="2044" y="734"/>
                </a:lnTo>
                <a:close/>
                <a:moveTo>
                  <a:pt x="2007" y="673"/>
                </a:moveTo>
                <a:lnTo>
                  <a:pt x="2117" y="673"/>
                </a:lnTo>
                <a:lnTo>
                  <a:pt x="2068" y="722"/>
                </a:lnTo>
                <a:lnTo>
                  <a:pt x="2007" y="673"/>
                </a:lnTo>
                <a:close/>
                <a:moveTo>
                  <a:pt x="2007" y="808"/>
                </a:moveTo>
                <a:lnTo>
                  <a:pt x="2068" y="747"/>
                </a:lnTo>
                <a:lnTo>
                  <a:pt x="2117" y="808"/>
                </a:lnTo>
                <a:lnTo>
                  <a:pt x="2007" y="808"/>
                </a:lnTo>
                <a:close/>
                <a:moveTo>
                  <a:pt x="2129" y="783"/>
                </a:moveTo>
                <a:lnTo>
                  <a:pt x="2080" y="734"/>
                </a:lnTo>
                <a:lnTo>
                  <a:pt x="2129" y="685"/>
                </a:lnTo>
                <a:lnTo>
                  <a:pt x="2129" y="783"/>
                </a:lnTo>
                <a:close/>
                <a:moveTo>
                  <a:pt x="2215" y="734"/>
                </a:moveTo>
                <a:lnTo>
                  <a:pt x="2166" y="783"/>
                </a:lnTo>
                <a:lnTo>
                  <a:pt x="2166" y="685"/>
                </a:lnTo>
                <a:lnTo>
                  <a:pt x="2215" y="734"/>
                </a:lnTo>
                <a:close/>
                <a:moveTo>
                  <a:pt x="2178" y="673"/>
                </a:moveTo>
                <a:lnTo>
                  <a:pt x="2276" y="673"/>
                </a:lnTo>
                <a:lnTo>
                  <a:pt x="2227" y="722"/>
                </a:lnTo>
                <a:lnTo>
                  <a:pt x="2178" y="673"/>
                </a:lnTo>
                <a:close/>
                <a:moveTo>
                  <a:pt x="2178" y="808"/>
                </a:moveTo>
                <a:lnTo>
                  <a:pt x="2227" y="747"/>
                </a:lnTo>
                <a:lnTo>
                  <a:pt x="2289" y="808"/>
                </a:lnTo>
                <a:lnTo>
                  <a:pt x="2178" y="808"/>
                </a:lnTo>
                <a:close/>
                <a:moveTo>
                  <a:pt x="2301" y="783"/>
                </a:moveTo>
                <a:lnTo>
                  <a:pt x="2240" y="734"/>
                </a:lnTo>
                <a:lnTo>
                  <a:pt x="2301" y="685"/>
                </a:lnTo>
                <a:lnTo>
                  <a:pt x="2301" y="783"/>
                </a:lnTo>
                <a:close/>
                <a:moveTo>
                  <a:pt x="2338" y="808"/>
                </a:moveTo>
                <a:lnTo>
                  <a:pt x="2399" y="747"/>
                </a:lnTo>
                <a:lnTo>
                  <a:pt x="2448" y="808"/>
                </a:lnTo>
                <a:lnTo>
                  <a:pt x="2338" y="808"/>
                </a:lnTo>
                <a:close/>
                <a:moveTo>
                  <a:pt x="2325" y="783"/>
                </a:moveTo>
                <a:lnTo>
                  <a:pt x="2325" y="685"/>
                </a:lnTo>
                <a:lnTo>
                  <a:pt x="2374" y="734"/>
                </a:lnTo>
                <a:lnTo>
                  <a:pt x="2325" y="783"/>
                </a:lnTo>
                <a:close/>
                <a:moveTo>
                  <a:pt x="2656" y="734"/>
                </a:moveTo>
                <a:lnTo>
                  <a:pt x="2827" y="808"/>
                </a:lnTo>
                <a:lnTo>
                  <a:pt x="2656" y="808"/>
                </a:lnTo>
                <a:lnTo>
                  <a:pt x="2656" y="734"/>
                </a:lnTo>
                <a:close/>
                <a:moveTo>
                  <a:pt x="2619" y="722"/>
                </a:moveTo>
                <a:lnTo>
                  <a:pt x="2619" y="808"/>
                </a:lnTo>
                <a:lnTo>
                  <a:pt x="2509" y="808"/>
                </a:lnTo>
                <a:lnTo>
                  <a:pt x="2607" y="722"/>
                </a:lnTo>
                <a:lnTo>
                  <a:pt x="2619" y="722"/>
                </a:lnTo>
                <a:close/>
                <a:moveTo>
                  <a:pt x="2497" y="673"/>
                </a:moveTo>
                <a:lnTo>
                  <a:pt x="2582" y="710"/>
                </a:lnTo>
                <a:lnTo>
                  <a:pt x="2497" y="795"/>
                </a:lnTo>
                <a:lnTo>
                  <a:pt x="2497" y="673"/>
                </a:lnTo>
                <a:close/>
                <a:moveTo>
                  <a:pt x="2460" y="783"/>
                </a:moveTo>
                <a:lnTo>
                  <a:pt x="2411" y="734"/>
                </a:lnTo>
                <a:lnTo>
                  <a:pt x="2460" y="685"/>
                </a:lnTo>
                <a:lnTo>
                  <a:pt x="2460" y="783"/>
                </a:lnTo>
                <a:close/>
                <a:moveTo>
                  <a:pt x="2399" y="722"/>
                </a:moveTo>
                <a:lnTo>
                  <a:pt x="2338" y="673"/>
                </a:lnTo>
                <a:lnTo>
                  <a:pt x="2448" y="673"/>
                </a:lnTo>
                <a:lnTo>
                  <a:pt x="2399" y="722"/>
                </a:lnTo>
                <a:close/>
                <a:moveTo>
                  <a:pt x="1077" y="196"/>
                </a:moveTo>
                <a:lnTo>
                  <a:pt x="1077" y="159"/>
                </a:lnTo>
                <a:lnTo>
                  <a:pt x="1077" y="110"/>
                </a:lnTo>
                <a:lnTo>
                  <a:pt x="2386" y="636"/>
                </a:lnTo>
                <a:lnTo>
                  <a:pt x="2325" y="636"/>
                </a:lnTo>
                <a:lnTo>
                  <a:pt x="2301" y="636"/>
                </a:lnTo>
                <a:lnTo>
                  <a:pt x="2166" y="636"/>
                </a:lnTo>
                <a:lnTo>
                  <a:pt x="2129" y="636"/>
                </a:lnTo>
                <a:lnTo>
                  <a:pt x="1995" y="636"/>
                </a:lnTo>
                <a:lnTo>
                  <a:pt x="1970" y="636"/>
                </a:lnTo>
                <a:lnTo>
                  <a:pt x="1823" y="636"/>
                </a:lnTo>
                <a:lnTo>
                  <a:pt x="1823" y="636"/>
                </a:lnTo>
                <a:lnTo>
                  <a:pt x="1787" y="636"/>
                </a:lnTo>
                <a:lnTo>
                  <a:pt x="1775" y="636"/>
                </a:lnTo>
                <a:lnTo>
                  <a:pt x="1664" y="636"/>
                </a:lnTo>
                <a:lnTo>
                  <a:pt x="1628" y="636"/>
                </a:lnTo>
                <a:lnTo>
                  <a:pt x="1493" y="636"/>
                </a:lnTo>
                <a:lnTo>
                  <a:pt x="1456" y="636"/>
                </a:lnTo>
                <a:lnTo>
                  <a:pt x="1334" y="636"/>
                </a:lnTo>
                <a:lnTo>
                  <a:pt x="1297" y="636"/>
                </a:lnTo>
                <a:lnTo>
                  <a:pt x="1114" y="636"/>
                </a:lnTo>
                <a:lnTo>
                  <a:pt x="1114" y="551"/>
                </a:lnTo>
                <a:lnTo>
                  <a:pt x="1077" y="551"/>
                </a:lnTo>
                <a:lnTo>
                  <a:pt x="1077" y="196"/>
                </a:lnTo>
                <a:close/>
                <a:moveTo>
                  <a:pt x="9277" y="3451"/>
                </a:moveTo>
                <a:lnTo>
                  <a:pt x="9314" y="3451"/>
                </a:lnTo>
                <a:lnTo>
                  <a:pt x="9314" y="3464"/>
                </a:lnTo>
                <a:lnTo>
                  <a:pt x="9277" y="3451"/>
                </a:lnTo>
                <a:close/>
                <a:moveTo>
                  <a:pt x="9412" y="3733"/>
                </a:moveTo>
                <a:lnTo>
                  <a:pt x="9412" y="3818"/>
                </a:lnTo>
                <a:lnTo>
                  <a:pt x="9351" y="3818"/>
                </a:lnTo>
                <a:lnTo>
                  <a:pt x="9351" y="3733"/>
                </a:lnTo>
                <a:lnTo>
                  <a:pt x="9412" y="3733"/>
                </a:lnTo>
                <a:close/>
                <a:moveTo>
                  <a:pt x="9351" y="3696"/>
                </a:moveTo>
                <a:lnTo>
                  <a:pt x="9351" y="3586"/>
                </a:lnTo>
                <a:lnTo>
                  <a:pt x="9412" y="3586"/>
                </a:lnTo>
                <a:lnTo>
                  <a:pt x="9412" y="3696"/>
                </a:lnTo>
                <a:lnTo>
                  <a:pt x="9351" y="3696"/>
                </a:lnTo>
                <a:close/>
                <a:moveTo>
                  <a:pt x="9338" y="2766"/>
                </a:moveTo>
                <a:lnTo>
                  <a:pt x="9412" y="2766"/>
                </a:lnTo>
                <a:lnTo>
                  <a:pt x="9412" y="2864"/>
                </a:lnTo>
                <a:lnTo>
                  <a:pt x="9338" y="2864"/>
                </a:lnTo>
                <a:lnTo>
                  <a:pt x="9338" y="2766"/>
                </a:lnTo>
                <a:close/>
                <a:moveTo>
                  <a:pt x="9338" y="2901"/>
                </a:moveTo>
                <a:lnTo>
                  <a:pt x="9412" y="2901"/>
                </a:lnTo>
                <a:lnTo>
                  <a:pt x="9412" y="3011"/>
                </a:lnTo>
                <a:lnTo>
                  <a:pt x="9338" y="3011"/>
                </a:lnTo>
                <a:lnTo>
                  <a:pt x="9338" y="2901"/>
                </a:lnTo>
                <a:close/>
                <a:moveTo>
                  <a:pt x="9338" y="3047"/>
                </a:moveTo>
                <a:lnTo>
                  <a:pt x="9412" y="3047"/>
                </a:lnTo>
                <a:lnTo>
                  <a:pt x="9412" y="3158"/>
                </a:lnTo>
                <a:lnTo>
                  <a:pt x="9338" y="3158"/>
                </a:lnTo>
                <a:lnTo>
                  <a:pt x="9338" y="3047"/>
                </a:lnTo>
                <a:close/>
                <a:moveTo>
                  <a:pt x="9338" y="3182"/>
                </a:moveTo>
                <a:lnTo>
                  <a:pt x="9412" y="3182"/>
                </a:lnTo>
                <a:lnTo>
                  <a:pt x="9412" y="3268"/>
                </a:lnTo>
                <a:lnTo>
                  <a:pt x="9338" y="3268"/>
                </a:lnTo>
                <a:lnTo>
                  <a:pt x="9338" y="3182"/>
                </a:lnTo>
                <a:close/>
                <a:moveTo>
                  <a:pt x="9338" y="3304"/>
                </a:moveTo>
                <a:lnTo>
                  <a:pt x="9412" y="3304"/>
                </a:lnTo>
                <a:lnTo>
                  <a:pt x="9412" y="3415"/>
                </a:lnTo>
                <a:lnTo>
                  <a:pt x="9338" y="3415"/>
                </a:lnTo>
                <a:lnTo>
                  <a:pt x="9338" y="3304"/>
                </a:lnTo>
                <a:close/>
                <a:moveTo>
                  <a:pt x="9338" y="3451"/>
                </a:moveTo>
                <a:lnTo>
                  <a:pt x="9412" y="3451"/>
                </a:lnTo>
                <a:lnTo>
                  <a:pt x="9412" y="3561"/>
                </a:lnTo>
                <a:lnTo>
                  <a:pt x="9351" y="3561"/>
                </a:lnTo>
                <a:lnTo>
                  <a:pt x="9351" y="3476"/>
                </a:lnTo>
                <a:lnTo>
                  <a:pt x="9338" y="3464"/>
                </a:lnTo>
                <a:lnTo>
                  <a:pt x="9338" y="3451"/>
                </a:lnTo>
                <a:close/>
                <a:moveTo>
                  <a:pt x="9167" y="2766"/>
                </a:moveTo>
                <a:lnTo>
                  <a:pt x="9314" y="2766"/>
                </a:lnTo>
                <a:lnTo>
                  <a:pt x="9314" y="2864"/>
                </a:lnTo>
                <a:lnTo>
                  <a:pt x="9167" y="2864"/>
                </a:lnTo>
                <a:lnTo>
                  <a:pt x="9167" y="2766"/>
                </a:lnTo>
                <a:close/>
                <a:moveTo>
                  <a:pt x="9167" y="2901"/>
                </a:moveTo>
                <a:lnTo>
                  <a:pt x="9314" y="2901"/>
                </a:lnTo>
                <a:lnTo>
                  <a:pt x="9314" y="3011"/>
                </a:lnTo>
                <a:lnTo>
                  <a:pt x="9167" y="3011"/>
                </a:lnTo>
                <a:lnTo>
                  <a:pt x="9167" y="2901"/>
                </a:lnTo>
                <a:close/>
                <a:moveTo>
                  <a:pt x="9167" y="3047"/>
                </a:moveTo>
                <a:lnTo>
                  <a:pt x="9314" y="3047"/>
                </a:lnTo>
                <a:lnTo>
                  <a:pt x="9314" y="3158"/>
                </a:lnTo>
                <a:lnTo>
                  <a:pt x="9167" y="3158"/>
                </a:lnTo>
                <a:lnTo>
                  <a:pt x="9167" y="3047"/>
                </a:lnTo>
                <a:close/>
                <a:moveTo>
                  <a:pt x="9167" y="3182"/>
                </a:moveTo>
                <a:lnTo>
                  <a:pt x="9314" y="3182"/>
                </a:lnTo>
                <a:lnTo>
                  <a:pt x="9314" y="3268"/>
                </a:lnTo>
                <a:lnTo>
                  <a:pt x="9167" y="3268"/>
                </a:lnTo>
                <a:lnTo>
                  <a:pt x="9167" y="3182"/>
                </a:lnTo>
                <a:close/>
                <a:moveTo>
                  <a:pt x="9167" y="3304"/>
                </a:moveTo>
                <a:lnTo>
                  <a:pt x="9314" y="3304"/>
                </a:lnTo>
                <a:lnTo>
                  <a:pt x="9314" y="3415"/>
                </a:lnTo>
                <a:lnTo>
                  <a:pt x="9179" y="3415"/>
                </a:lnTo>
                <a:lnTo>
                  <a:pt x="9167" y="3415"/>
                </a:lnTo>
                <a:lnTo>
                  <a:pt x="9167" y="3304"/>
                </a:lnTo>
                <a:close/>
                <a:moveTo>
                  <a:pt x="9069" y="2766"/>
                </a:moveTo>
                <a:lnTo>
                  <a:pt x="9130" y="2766"/>
                </a:lnTo>
                <a:lnTo>
                  <a:pt x="9130" y="2864"/>
                </a:lnTo>
                <a:lnTo>
                  <a:pt x="9069" y="2864"/>
                </a:lnTo>
                <a:lnTo>
                  <a:pt x="9069" y="2766"/>
                </a:lnTo>
                <a:close/>
                <a:moveTo>
                  <a:pt x="9069" y="2901"/>
                </a:moveTo>
                <a:lnTo>
                  <a:pt x="9130" y="2901"/>
                </a:lnTo>
                <a:lnTo>
                  <a:pt x="9130" y="3011"/>
                </a:lnTo>
                <a:lnTo>
                  <a:pt x="9069" y="3011"/>
                </a:lnTo>
                <a:lnTo>
                  <a:pt x="9069" y="2901"/>
                </a:lnTo>
                <a:close/>
                <a:moveTo>
                  <a:pt x="9069" y="3047"/>
                </a:moveTo>
                <a:lnTo>
                  <a:pt x="9130" y="3047"/>
                </a:lnTo>
                <a:lnTo>
                  <a:pt x="9130" y="3158"/>
                </a:lnTo>
                <a:lnTo>
                  <a:pt x="9069" y="3158"/>
                </a:lnTo>
                <a:lnTo>
                  <a:pt x="9069" y="3047"/>
                </a:lnTo>
                <a:close/>
                <a:moveTo>
                  <a:pt x="9069" y="3182"/>
                </a:moveTo>
                <a:lnTo>
                  <a:pt x="9130" y="3182"/>
                </a:lnTo>
                <a:lnTo>
                  <a:pt x="9130" y="3268"/>
                </a:lnTo>
                <a:lnTo>
                  <a:pt x="9069" y="3268"/>
                </a:lnTo>
                <a:lnTo>
                  <a:pt x="9069" y="3182"/>
                </a:lnTo>
                <a:close/>
                <a:moveTo>
                  <a:pt x="9069" y="3304"/>
                </a:moveTo>
                <a:lnTo>
                  <a:pt x="9130" y="3304"/>
                </a:lnTo>
                <a:lnTo>
                  <a:pt x="9130" y="3402"/>
                </a:lnTo>
                <a:lnTo>
                  <a:pt x="9094" y="3415"/>
                </a:lnTo>
                <a:lnTo>
                  <a:pt x="9069" y="3415"/>
                </a:lnTo>
                <a:lnTo>
                  <a:pt x="9069" y="3304"/>
                </a:lnTo>
                <a:close/>
                <a:moveTo>
                  <a:pt x="8898" y="2766"/>
                </a:moveTo>
                <a:lnTo>
                  <a:pt x="9032" y="2766"/>
                </a:lnTo>
                <a:lnTo>
                  <a:pt x="9032" y="2864"/>
                </a:lnTo>
                <a:lnTo>
                  <a:pt x="8898" y="2864"/>
                </a:lnTo>
                <a:lnTo>
                  <a:pt x="8898" y="2766"/>
                </a:lnTo>
                <a:close/>
                <a:moveTo>
                  <a:pt x="8898" y="2901"/>
                </a:moveTo>
                <a:lnTo>
                  <a:pt x="9032" y="2901"/>
                </a:lnTo>
                <a:lnTo>
                  <a:pt x="9032" y="3011"/>
                </a:lnTo>
                <a:lnTo>
                  <a:pt x="8898" y="3011"/>
                </a:lnTo>
                <a:lnTo>
                  <a:pt x="8898" y="2901"/>
                </a:lnTo>
                <a:close/>
                <a:moveTo>
                  <a:pt x="8898" y="3047"/>
                </a:moveTo>
                <a:lnTo>
                  <a:pt x="9032" y="3047"/>
                </a:lnTo>
                <a:lnTo>
                  <a:pt x="9032" y="3158"/>
                </a:lnTo>
                <a:lnTo>
                  <a:pt x="8898" y="3158"/>
                </a:lnTo>
                <a:lnTo>
                  <a:pt x="8898" y="3047"/>
                </a:lnTo>
                <a:close/>
                <a:moveTo>
                  <a:pt x="8898" y="3182"/>
                </a:moveTo>
                <a:lnTo>
                  <a:pt x="9032" y="3182"/>
                </a:lnTo>
                <a:lnTo>
                  <a:pt x="9032" y="3268"/>
                </a:lnTo>
                <a:lnTo>
                  <a:pt x="8898" y="3268"/>
                </a:lnTo>
                <a:lnTo>
                  <a:pt x="8898" y="3182"/>
                </a:lnTo>
                <a:close/>
                <a:moveTo>
                  <a:pt x="8898" y="3304"/>
                </a:moveTo>
                <a:lnTo>
                  <a:pt x="9032" y="3304"/>
                </a:lnTo>
                <a:lnTo>
                  <a:pt x="9032" y="3415"/>
                </a:lnTo>
                <a:lnTo>
                  <a:pt x="8898" y="3415"/>
                </a:lnTo>
                <a:lnTo>
                  <a:pt x="8898" y="3304"/>
                </a:lnTo>
                <a:close/>
                <a:moveTo>
                  <a:pt x="8898" y="3451"/>
                </a:moveTo>
                <a:lnTo>
                  <a:pt x="8996" y="3451"/>
                </a:lnTo>
                <a:lnTo>
                  <a:pt x="8922" y="3476"/>
                </a:lnTo>
                <a:lnTo>
                  <a:pt x="8922" y="3561"/>
                </a:lnTo>
                <a:lnTo>
                  <a:pt x="8898" y="3561"/>
                </a:lnTo>
                <a:lnTo>
                  <a:pt x="8898" y="3451"/>
                </a:lnTo>
                <a:close/>
                <a:moveTo>
                  <a:pt x="8898" y="3586"/>
                </a:moveTo>
                <a:lnTo>
                  <a:pt x="8922" y="3586"/>
                </a:lnTo>
                <a:lnTo>
                  <a:pt x="8922" y="3696"/>
                </a:lnTo>
                <a:lnTo>
                  <a:pt x="8898" y="3696"/>
                </a:lnTo>
                <a:lnTo>
                  <a:pt x="8898" y="3586"/>
                </a:lnTo>
                <a:close/>
                <a:moveTo>
                  <a:pt x="8922" y="3733"/>
                </a:moveTo>
                <a:lnTo>
                  <a:pt x="8922" y="3818"/>
                </a:lnTo>
                <a:lnTo>
                  <a:pt x="8898" y="3818"/>
                </a:lnTo>
                <a:lnTo>
                  <a:pt x="8898" y="3733"/>
                </a:lnTo>
                <a:lnTo>
                  <a:pt x="8922" y="3733"/>
                </a:lnTo>
                <a:close/>
                <a:moveTo>
                  <a:pt x="8800" y="2766"/>
                </a:moveTo>
                <a:lnTo>
                  <a:pt x="8861" y="2766"/>
                </a:lnTo>
                <a:lnTo>
                  <a:pt x="8861" y="2864"/>
                </a:lnTo>
                <a:lnTo>
                  <a:pt x="8800" y="2864"/>
                </a:lnTo>
                <a:lnTo>
                  <a:pt x="8800" y="2766"/>
                </a:lnTo>
                <a:close/>
                <a:moveTo>
                  <a:pt x="8800" y="2901"/>
                </a:moveTo>
                <a:lnTo>
                  <a:pt x="8861" y="2901"/>
                </a:lnTo>
                <a:lnTo>
                  <a:pt x="8861" y="3011"/>
                </a:lnTo>
                <a:lnTo>
                  <a:pt x="8800" y="3011"/>
                </a:lnTo>
                <a:lnTo>
                  <a:pt x="8800" y="2901"/>
                </a:lnTo>
                <a:close/>
                <a:moveTo>
                  <a:pt x="8800" y="3047"/>
                </a:moveTo>
                <a:lnTo>
                  <a:pt x="8861" y="3047"/>
                </a:lnTo>
                <a:lnTo>
                  <a:pt x="8861" y="3158"/>
                </a:lnTo>
                <a:lnTo>
                  <a:pt x="8800" y="3158"/>
                </a:lnTo>
                <a:lnTo>
                  <a:pt x="8800" y="3047"/>
                </a:lnTo>
                <a:close/>
                <a:moveTo>
                  <a:pt x="8800" y="3182"/>
                </a:moveTo>
                <a:lnTo>
                  <a:pt x="8861" y="3182"/>
                </a:lnTo>
                <a:lnTo>
                  <a:pt x="8861" y="3268"/>
                </a:lnTo>
                <a:lnTo>
                  <a:pt x="8800" y="3268"/>
                </a:lnTo>
                <a:lnTo>
                  <a:pt x="8800" y="3182"/>
                </a:lnTo>
                <a:close/>
                <a:moveTo>
                  <a:pt x="8800" y="3304"/>
                </a:moveTo>
                <a:lnTo>
                  <a:pt x="8861" y="3304"/>
                </a:lnTo>
                <a:lnTo>
                  <a:pt x="8861" y="3415"/>
                </a:lnTo>
                <a:lnTo>
                  <a:pt x="8800" y="3415"/>
                </a:lnTo>
                <a:lnTo>
                  <a:pt x="8800" y="3304"/>
                </a:lnTo>
                <a:close/>
                <a:moveTo>
                  <a:pt x="8800" y="3451"/>
                </a:moveTo>
                <a:lnTo>
                  <a:pt x="8861" y="3451"/>
                </a:lnTo>
                <a:lnTo>
                  <a:pt x="8861" y="3561"/>
                </a:lnTo>
                <a:lnTo>
                  <a:pt x="8800" y="3561"/>
                </a:lnTo>
                <a:lnTo>
                  <a:pt x="8800" y="3451"/>
                </a:lnTo>
                <a:close/>
                <a:moveTo>
                  <a:pt x="8800" y="3586"/>
                </a:moveTo>
                <a:lnTo>
                  <a:pt x="8861" y="3586"/>
                </a:lnTo>
                <a:lnTo>
                  <a:pt x="8861" y="3696"/>
                </a:lnTo>
                <a:lnTo>
                  <a:pt x="8800" y="3696"/>
                </a:lnTo>
                <a:lnTo>
                  <a:pt x="8800" y="3586"/>
                </a:lnTo>
                <a:close/>
                <a:moveTo>
                  <a:pt x="8800" y="3733"/>
                </a:moveTo>
                <a:lnTo>
                  <a:pt x="8861" y="3733"/>
                </a:lnTo>
                <a:lnTo>
                  <a:pt x="8861" y="3818"/>
                </a:lnTo>
                <a:lnTo>
                  <a:pt x="8800" y="3818"/>
                </a:lnTo>
                <a:lnTo>
                  <a:pt x="8800" y="3733"/>
                </a:lnTo>
                <a:close/>
                <a:moveTo>
                  <a:pt x="8506" y="2521"/>
                </a:moveTo>
                <a:lnTo>
                  <a:pt x="8445" y="2448"/>
                </a:lnTo>
                <a:lnTo>
                  <a:pt x="8506" y="2387"/>
                </a:lnTo>
                <a:lnTo>
                  <a:pt x="8506" y="2521"/>
                </a:lnTo>
                <a:close/>
                <a:moveTo>
                  <a:pt x="8482" y="2117"/>
                </a:moveTo>
                <a:lnTo>
                  <a:pt x="8359" y="2117"/>
                </a:lnTo>
                <a:lnTo>
                  <a:pt x="8420" y="2056"/>
                </a:lnTo>
                <a:lnTo>
                  <a:pt x="8482" y="2117"/>
                </a:lnTo>
                <a:close/>
                <a:moveTo>
                  <a:pt x="8359" y="1958"/>
                </a:moveTo>
                <a:lnTo>
                  <a:pt x="8482" y="1958"/>
                </a:lnTo>
                <a:lnTo>
                  <a:pt x="8420" y="2019"/>
                </a:lnTo>
                <a:lnTo>
                  <a:pt x="8359" y="1958"/>
                </a:lnTo>
                <a:close/>
                <a:moveTo>
                  <a:pt x="8482" y="2166"/>
                </a:moveTo>
                <a:lnTo>
                  <a:pt x="8420" y="2227"/>
                </a:lnTo>
                <a:lnTo>
                  <a:pt x="8359" y="2166"/>
                </a:lnTo>
                <a:lnTo>
                  <a:pt x="8482" y="2166"/>
                </a:lnTo>
                <a:close/>
                <a:moveTo>
                  <a:pt x="8482" y="2325"/>
                </a:moveTo>
                <a:lnTo>
                  <a:pt x="8359" y="2325"/>
                </a:lnTo>
                <a:lnTo>
                  <a:pt x="8420" y="2264"/>
                </a:lnTo>
                <a:lnTo>
                  <a:pt x="8482" y="2325"/>
                </a:lnTo>
                <a:close/>
                <a:moveTo>
                  <a:pt x="8482" y="2374"/>
                </a:moveTo>
                <a:lnTo>
                  <a:pt x="8420" y="2435"/>
                </a:lnTo>
                <a:lnTo>
                  <a:pt x="8359" y="2374"/>
                </a:lnTo>
                <a:lnTo>
                  <a:pt x="8482" y="2374"/>
                </a:lnTo>
                <a:close/>
                <a:moveTo>
                  <a:pt x="8482" y="2533"/>
                </a:moveTo>
                <a:lnTo>
                  <a:pt x="8359" y="2533"/>
                </a:lnTo>
                <a:lnTo>
                  <a:pt x="8420" y="2472"/>
                </a:lnTo>
                <a:lnTo>
                  <a:pt x="8482" y="2533"/>
                </a:lnTo>
                <a:close/>
                <a:moveTo>
                  <a:pt x="8506" y="2313"/>
                </a:moveTo>
                <a:lnTo>
                  <a:pt x="8445" y="2240"/>
                </a:lnTo>
                <a:lnTo>
                  <a:pt x="8506" y="2178"/>
                </a:lnTo>
                <a:lnTo>
                  <a:pt x="8506" y="2313"/>
                </a:lnTo>
                <a:close/>
                <a:moveTo>
                  <a:pt x="8506" y="2105"/>
                </a:moveTo>
                <a:lnTo>
                  <a:pt x="8445" y="2032"/>
                </a:lnTo>
                <a:lnTo>
                  <a:pt x="8506" y="1970"/>
                </a:lnTo>
                <a:lnTo>
                  <a:pt x="8506" y="2105"/>
                </a:lnTo>
                <a:close/>
                <a:moveTo>
                  <a:pt x="8335" y="1872"/>
                </a:moveTo>
                <a:lnTo>
                  <a:pt x="8506" y="1872"/>
                </a:lnTo>
                <a:lnTo>
                  <a:pt x="8506" y="1909"/>
                </a:lnTo>
                <a:lnTo>
                  <a:pt x="8335" y="1909"/>
                </a:lnTo>
                <a:lnTo>
                  <a:pt x="8335" y="1872"/>
                </a:lnTo>
                <a:close/>
                <a:moveTo>
                  <a:pt x="8335" y="1970"/>
                </a:moveTo>
                <a:lnTo>
                  <a:pt x="8396" y="2032"/>
                </a:lnTo>
                <a:lnTo>
                  <a:pt x="8335" y="2105"/>
                </a:lnTo>
                <a:lnTo>
                  <a:pt x="8335" y="1970"/>
                </a:lnTo>
                <a:close/>
                <a:moveTo>
                  <a:pt x="8335" y="2178"/>
                </a:moveTo>
                <a:lnTo>
                  <a:pt x="8396" y="2240"/>
                </a:lnTo>
                <a:lnTo>
                  <a:pt x="8335" y="2313"/>
                </a:lnTo>
                <a:lnTo>
                  <a:pt x="8335" y="2178"/>
                </a:lnTo>
                <a:close/>
                <a:moveTo>
                  <a:pt x="8335" y="2387"/>
                </a:moveTo>
                <a:lnTo>
                  <a:pt x="8396" y="2448"/>
                </a:lnTo>
                <a:lnTo>
                  <a:pt x="8335" y="2521"/>
                </a:lnTo>
                <a:lnTo>
                  <a:pt x="8335" y="2387"/>
                </a:lnTo>
                <a:close/>
                <a:moveTo>
                  <a:pt x="8335" y="2582"/>
                </a:moveTo>
                <a:lnTo>
                  <a:pt x="8506" y="2582"/>
                </a:lnTo>
                <a:lnTo>
                  <a:pt x="8506" y="2607"/>
                </a:lnTo>
                <a:lnTo>
                  <a:pt x="8335" y="2607"/>
                </a:lnTo>
                <a:lnTo>
                  <a:pt x="8335" y="2582"/>
                </a:lnTo>
                <a:close/>
                <a:moveTo>
                  <a:pt x="7637" y="2582"/>
                </a:moveTo>
                <a:lnTo>
                  <a:pt x="7637" y="2533"/>
                </a:lnTo>
                <a:lnTo>
                  <a:pt x="7637" y="2374"/>
                </a:lnTo>
                <a:lnTo>
                  <a:pt x="7637" y="2325"/>
                </a:lnTo>
                <a:lnTo>
                  <a:pt x="7637" y="2166"/>
                </a:lnTo>
                <a:lnTo>
                  <a:pt x="7637" y="2117"/>
                </a:lnTo>
                <a:lnTo>
                  <a:pt x="7637" y="1958"/>
                </a:lnTo>
                <a:lnTo>
                  <a:pt x="7637" y="1909"/>
                </a:lnTo>
                <a:lnTo>
                  <a:pt x="7637" y="1872"/>
                </a:lnTo>
                <a:lnTo>
                  <a:pt x="8286" y="1872"/>
                </a:lnTo>
                <a:lnTo>
                  <a:pt x="8286" y="2607"/>
                </a:lnTo>
                <a:lnTo>
                  <a:pt x="7637" y="2607"/>
                </a:lnTo>
                <a:lnTo>
                  <a:pt x="7637" y="2582"/>
                </a:lnTo>
                <a:close/>
                <a:moveTo>
                  <a:pt x="7735" y="3158"/>
                </a:moveTo>
                <a:lnTo>
                  <a:pt x="7735" y="2925"/>
                </a:lnTo>
                <a:lnTo>
                  <a:pt x="7784" y="2925"/>
                </a:lnTo>
                <a:lnTo>
                  <a:pt x="7784" y="2790"/>
                </a:lnTo>
                <a:lnTo>
                  <a:pt x="8163" y="2790"/>
                </a:lnTo>
                <a:lnTo>
                  <a:pt x="8163" y="2925"/>
                </a:lnTo>
                <a:lnTo>
                  <a:pt x="8212" y="2925"/>
                </a:lnTo>
                <a:lnTo>
                  <a:pt x="8212" y="3158"/>
                </a:lnTo>
                <a:lnTo>
                  <a:pt x="8163" y="3158"/>
                </a:lnTo>
                <a:lnTo>
                  <a:pt x="8163" y="3268"/>
                </a:lnTo>
                <a:lnTo>
                  <a:pt x="7784" y="3268"/>
                </a:lnTo>
                <a:lnTo>
                  <a:pt x="7784" y="3158"/>
                </a:lnTo>
                <a:lnTo>
                  <a:pt x="7735" y="3158"/>
                </a:lnTo>
                <a:close/>
                <a:moveTo>
                  <a:pt x="8359" y="3451"/>
                </a:moveTo>
                <a:lnTo>
                  <a:pt x="8359" y="3818"/>
                </a:lnTo>
                <a:lnTo>
                  <a:pt x="8200" y="3818"/>
                </a:lnTo>
                <a:lnTo>
                  <a:pt x="8200" y="3635"/>
                </a:lnTo>
                <a:lnTo>
                  <a:pt x="7625" y="3635"/>
                </a:lnTo>
                <a:lnTo>
                  <a:pt x="7625" y="3818"/>
                </a:lnTo>
                <a:lnTo>
                  <a:pt x="7527" y="3818"/>
                </a:lnTo>
                <a:lnTo>
                  <a:pt x="7527" y="3451"/>
                </a:lnTo>
                <a:lnTo>
                  <a:pt x="8359" y="3451"/>
                </a:lnTo>
                <a:close/>
                <a:moveTo>
                  <a:pt x="7502" y="2019"/>
                </a:moveTo>
                <a:lnTo>
                  <a:pt x="7453" y="1958"/>
                </a:lnTo>
                <a:lnTo>
                  <a:pt x="7564" y="1958"/>
                </a:lnTo>
                <a:lnTo>
                  <a:pt x="7502" y="2019"/>
                </a:lnTo>
                <a:close/>
                <a:moveTo>
                  <a:pt x="7588" y="1970"/>
                </a:moveTo>
                <a:lnTo>
                  <a:pt x="7588" y="2105"/>
                </a:lnTo>
                <a:lnTo>
                  <a:pt x="7527" y="2032"/>
                </a:lnTo>
                <a:lnTo>
                  <a:pt x="7588" y="1970"/>
                </a:lnTo>
                <a:close/>
                <a:moveTo>
                  <a:pt x="7576" y="2117"/>
                </a:moveTo>
                <a:lnTo>
                  <a:pt x="7441" y="2117"/>
                </a:lnTo>
                <a:lnTo>
                  <a:pt x="7502" y="2056"/>
                </a:lnTo>
                <a:lnTo>
                  <a:pt x="7576" y="2117"/>
                </a:lnTo>
                <a:close/>
                <a:moveTo>
                  <a:pt x="7588" y="2178"/>
                </a:moveTo>
                <a:lnTo>
                  <a:pt x="7588" y="2313"/>
                </a:lnTo>
                <a:lnTo>
                  <a:pt x="7527" y="2240"/>
                </a:lnTo>
                <a:lnTo>
                  <a:pt x="7588" y="2178"/>
                </a:lnTo>
                <a:close/>
                <a:moveTo>
                  <a:pt x="7564" y="2166"/>
                </a:moveTo>
                <a:lnTo>
                  <a:pt x="7502" y="2227"/>
                </a:lnTo>
                <a:lnTo>
                  <a:pt x="7453" y="2166"/>
                </a:lnTo>
                <a:lnTo>
                  <a:pt x="7564" y="2166"/>
                </a:lnTo>
                <a:close/>
                <a:moveTo>
                  <a:pt x="7576" y="2325"/>
                </a:moveTo>
                <a:lnTo>
                  <a:pt x="7441" y="2325"/>
                </a:lnTo>
                <a:lnTo>
                  <a:pt x="7502" y="2264"/>
                </a:lnTo>
                <a:lnTo>
                  <a:pt x="7576" y="2325"/>
                </a:lnTo>
                <a:close/>
                <a:moveTo>
                  <a:pt x="7564" y="2374"/>
                </a:moveTo>
                <a:lnTo>
                  <a:pt x="7502" y="2435"/>
                </a:lnTo>
                <a:lnTo>
                  <a:pt x="7453" y="2374"/>
                </a:lnTo>
                <a:lnTo>
                  <a:pt x="7564" y="2374"/>
                </a:lnTo>
                <a:close/>
                <a:moveTo>
                  <a:pt x="7576" y="2533"/>
                </a:moveTo>
                <a:lnTo>
                  <a:pt x="7441" y="2533"/>
                </a:lnTo>
                <a:lnTo>
                  <a:pt x="7502" y="2472"/>
                </a:lnTo>
                <a:lnTo>
                  <a:pt x="7576" y="2533"/>
                </a:lnTo>
                <a:close/>
                <a:moveTo>
                  <a:pt x="7527" y="2448"/>
                </a:moveTo>
                <a:lnTo>
                  <a:pt x="7588" y="2387"/>
                </a:lnTo>
                <a:lnTo>
                  <a:pt x="7588" y="2521"/>
                </a:lnTo>
                <a:lnTo>
                  <a:pt x="7527" y="2448"/>
                </a:lnTo>
                <a:close/>
                <a:moveTo>
                  <a:pt x="7417" y="1872"/>
                </a:moveTo>
                <a:lnTo>
                  <a:pt x="7588" y="1872"/>
                </a:lnTo>
                <a:lnTo>
                  <a:pt x="7588" y="1909"/>
                </a:lnTo>
                <a:lnTo>
                  <a:pt x="7417" y="1909"/>
                </a:lnTo>
                <a:lnTo>
                  <a:pt x="7417" y="1872"/>
                </a:lnTo>
                <a:close/>
                <a:moveTo>
                  <a:pt x="7417" y="1970"/>
                </a:moveTo>
                <a:lnTo>
                  <a:pt x="7490" y="2032"/>
                </a:lnTo>
                <a:lnTo>
                  <a:pt x="7417" y="2105"/>
                </a:lnTo>
                <a:lnTo>
                  <a:pt x="7417" y="1970"/>
                </a:lnTo>
                <a:close/>
                <a:moveTo>
                  <a:pt x="7417" y="2178"/>
                </a:moveTo>
                <a:lnTo>
                  <a:pt x="7490" y="2240"/>
                </a:lnTo>
                <a:lnTo>
                  <a:pt x="7417" y="2313"/>
                </a:lnTo>
                <a:lnTo>
                  <a:pt x="7417" y="2178"/>
                </a:lnTo>
                <a:close/>
                <a:moveTo>
                  <a:pt x="7417" y="2387"/>
                </a:moveTo>
                <a:lnTo>
                  <a:pt x="7490" y="2448"/>
                </a:lnTo>
                <a:lnTo>
                  <a:pt x="7417" y="2521"/>
                </a:lnTo>
                <a:lnTo>
                  <a:pt x="7417" y="2387"/>
                </a:lnTo>
                <a:close/>
                <a:moveTo>
                  <a:pt x="7417" y="2582"/>
                </a:moveTo>
                <a:lnTo>
                  <a:pt x="7588" y="2582"/>
                </a:lnTo>
                <a:lnTo>
                  <a:pt x="7588" y="2607"/>
                </a:lnTo>
                <a:lnTo>
                  <a:pt x="7417" y="2607"/>
                </a:lnTo>
                <a:lnTo>
                  <a:pt x="7417" y="2582"/>
                </a:lnTo>
                <a:close/>
                <a:moveTo>
                  <a:pt x="7307" y="1872"/>
                </a:moveTo>
                <a:lnTo>
                  <a:pt x="7368" y="1872"/>
                </a:lnTo>
                <a:lnTo>
                  <a:pt x="7368" y="2607"/>
                </a:lnTo>
                <a:lnTo>
                  <a:pt x="7307" y="2607"/>
                </a:lnTo>
                <a:lnTo>
                  <a:pt x="7307" y="1872"/>
                </a:lnTo>
                <a:close/>
                <a:moveTo>
                  <a:pt x="7307" y="2790"/>
                </a:moveTo>
                <a:lnTo>
                  <a:pt x="7539" y="2790"/>
                </a:lnTo>
                <a:lnTo>
                  <a:pt x="7539" y="2925"/>
                </a:lnTo>
                <a:lnTo>
                  <a:pt x="7588" y="2925"/>
                </a:lnTo>
                <a:lnTo>
                  <a:pt x="7588" y="3158"/>
                </a:lnTo>
                <a:lnTo>
                  <a:pt x="7539" y="3158"/>
                </a:lnTo>
                <a:lnTo>
                  <a:pt x="7539" y="3268"/>
                </a:lnTo>
                <a:lnTo>
                  <a:pt x="7307" y="3268"/>
                </a:lnTo>
                <a:lnTo>
                  <a:pt x="7307" y="2790"/>
                </a:lnTo>
                <a:close/>
                <a:moveTo>
                  <a:pt x="7294" y="918"/>
                </a:moveTo>
                <a:lnTo>
                  <a:pt x="7294" y="881"/>
                </a:lnTo>
                <a:lnTo>
                  <a:pt x="7307" y="869"/>
                </a:lnTo>
                <a:lnTo>
                  <a:pt x="7356" y="918"/>
                </a:lnTo>
                <a:lnTo>
                  <a:pt x="7294" y="918"/>
                </a:lnTo>
                <a:close/>
                <a:moveTo>
                  <a:pt x="7294" y="820"/>
                </a:moveTo>
                <a:lnTo>
                  <a:pt x="7294" y="783"/>
                </a:lnTo>
                <a:lnTo>
                  <a:pt x="7356" y="783"/>
                </a:lnTo>
                <a:lnTo>
                  <a:pt x="7307" y="832"/>
                </a:lnTo>
                <a:lnTo>
                  <a:pt x="7294" y="820"/>
                </a:lnTo>
                <a:close/>
                <a:moveTo>
                  <a:pt x="7368" y="893"/>
                </a:moveTo>
                <a:lnTo>
                  <a:pt x="7331" y="857"/>
                </a:lnTo>
                <a:lnTo>
                  <a:pt x="7368" y="808"/>
                </a:lnTo>
                <a:lnTo>
                  <a:pt x="7368" y="893"/>
                </a:lnTo>
                <a:close/>
                <a:moveTo>
                  <a:pt x="7441" y="857"/>
                </a:moveTo>
                <a:lnTo>
                  <a:pt x="7392" y="893"/>
                </a:lnTo>
                <a:lnTo>
                  <a:pt x="7392" y="808"/>
                </a:lnTo>
                <a:lnTo>
                  <a:pt x="7441" y="857"/>
                </a:lnTo>
                <a:close/>
                <a:moveTo>
                  <a:pt x="7417" y="783"/>
                </a:moveTo>
                <a:lnTo>
                  <a:pt x="7502" y="783"/>
                </a:lnTo>
                <a:lnTo>
                  <a:pt x="7453" y="832"/>
                </a:lnTo>
                <a:lnTo>
                  <a:pt x="7417" y="783"/>
                </a:lnTo>
                <a:close/>
                <a:moveTo>
                  <a:pt x="7405" y="918"/>
                </a:moveTo>
                <a:lnTo>
                  <a:pt x="7453" y="869"/>
                </a:lnTo>
                <a:lnTo>
                  <a:pt x="7502" y="918"/>
                </a:lnTo>
                <a:lnTo>
                  <a:pt x="7405" y="918"/>
                </a:lnTo>
                <a:close/>
                <a:moveTo>
                  <a:pt x="7515" y="893"/>
                </a:moveTo>
                <a:lnTo>
                  <a:pt x="7466" y="857"/>
                </a:lnTo>
                <a:lnTo>
                  <a:pt x="7515" y="808"/>
                </a:lnTo>
                <a:lnTo>
                  <a:pt x="7515" y="893"/>
                </a:lnTo>
                <a:close/>
                <a:moveTo>
                  <a:pt x="7588" y="857"/>
                </a:moveTo>
                <a:lnTo>
                  <a:pt x="7539" y="893"/>
                </a:lnTo>
                <a:lnTo>
                  <a:pt x="7539" y="808"/>
                </a:lnTo>
                <a:lnTo>
                  <a:pt x="7588" y="857"/>
                </a:lnTo>
                <a:close/>
                <a:moveTo>
                  <a:pt x="7551" y="783"/>
                </a:moveTo>
                <a:lnTo>
                  <a:pt x="7649" y="783"/>
                </a:lnTo>
                <a:lnTo>
                  <a:pt x="7600" y="832"/>
                </a:lnTo>
                <a:lnTo>
                  <a:pt x="7551" y="783"/>
                </a:lnTo>
                <a:close/>
                <a:moveTo>
                  <a:pt x="7551" y="918"/>
                </a:moveTo>
                <a:lnTo>
                  <a:pt x="7600" y="869"/>
                </a:lnTo>
                <a:lnTo>
                  <a:pt x="7649" y="918"/>
                </a:lnTo>
                <a:lnTo>
                  <a:pt x="7551" y="918"/>
                </a:lnTo>
                <a:close/>
                <a:moveTo>
                  <a:pt x="7662" y="893"/>
                </a:moveTo>
                <a:lnTo>
                  <a:pt x="7613" y="857"/>
                </a:lnTo>
                <a:lnTo>
                  <a:pt x="7662" y="808"/>
                </a:lnTo>
                <a:lnTo>
                  <a:pt x="7662" y="893"/>
                </a:lnTo>
                <a:close/>
                <a:moveTo>
                  <a:pt x="7735" y="918"/>
                </a:moveTo>
                <a:lnTo>
                  <a:pt x="7698" y="918"/>
                </a:lnTo>
                <a:lnTo>
                  <a:pt x="7735" y="881"/>
                </a:lnTo>
                <a:lnTo>
                  <a:pt x="7735" y="918"/>
                </a:lnTo>
                <a:close/>
                <a:moveTo>
                  <a:pt x="7686" y="893"/>
                </a:moveTo>
                <a:lnTo>
                  <a:pt x="7686" y="808"/>
                </a:lnTo>
                <a:lnTo>
                  <a:pt x="7735" y="857"/>
                </a:lnTo>
                <a:lnTo>
                  <a:pt x="7686" y="893"/>
                </a:lnTo>
                <a:close/>
                <a:moveTo>
                  <a:pt x="7735" y="783"/>
                </a:moveTo>
                <a:lnTo>
                  <a:pt x="7735" y="820"/>
                </a:lnTo>
                <a:lnTo>
                  <a:pt x="7698" y="783"/>
                </a:lnTo>
                <a:lnTo>
                  <a:pt x="7735" y="783"/>
                </a:lnTo>
                <a:close/>
                <a:moveTo>
                  <a:pt x="7258" y="673"/>
                </a:moveTo>
                <a:lnTo>
                  <a:pt x="7258" y="526"/>
                </a:lnTo>
                <a:lnTo>
                  <a:pt x="7258" y="490"/>
                </a:lnTo>
                <a:lnTo>
                  <a:pt x="7258" y="343"/>
                </a:lnTo>
                <a:lnTo>
                  <a:pt x="7258" y="318"/>
                </a:lnTo>
                <a:lnTo>
                  <a:pt x="7698" y="759"/>
                </a:lnTo>
                <a:lnTo>
                  <a:pt x="7686" y="759"/>
                </a:lnTo>
                <a:lnTo>
                  <a:pt x="7662" y="759"/>
                </a:lnTo>
                <a:lnTo>
                  <a:pt x="7539" y="759"/>
                </a:lnTo>
                <a:lnTo>
                  <a:pt x="7515" y="759"/>
                </a:lnTo>
                <a:lnTo>
                  <a:pt x="7392" y="759"/>
                </a:lnTo>
                <a:lnTo>
                  <a:pt x="7368" y="759"/>
                </a:lnTo>
                <a:lnTo>
                  <a:pt x="7294" y="759"/>
                </a:lnTo>
                <a:lnTo>
                  <a:pt x="7294" y="673"/>
                </a:lnTo>
                <a:lnTo>
                  <a:pt x="7258" y="673"/>
                </a:lnTo>
                <a:lnTo>
                  <a:pt x="7258" y="673"/>
                </a:lnTo>
                <a:close/>
                <a:moveTo>
                  <a:pt x="7209" y="1995"/>
                </a:moveTo>
                <a:lnTo>
                  <a:pt x="7147" y="2068"/>
                </a:lnTo>
                <a:lnTo>
                  <a:pt x="7074" y="1995"/>
                </a:lnTo>
                <a:lnTo>
                  <a:pt x="7209" y="1995"/>
                </a:lnTo>
                <a:close/>
                <a:moveTo>
                  <a:pt x="7086" y="1946"/>
                </a:moveTo>
                <a:lnTo>
                  <a:pt x="7147" y="1872"/>
                </a:lnTo>
                <a:lnTo>
                  <a:pt x="7209" y="1946"/>
                </a:lnTo>
                <a:lnTo>
                  <a:pt x="7086" y="1946"/>
                </a:lnTo>
                <a:close/>
                <a:moveTo>
                  <a:pt x="7209" y="2191"/>
                </a:moveTo>
                <a:lnTo>
                  <a:pt x="7086" y="2191"/>
                </a:lnTo>
                <a:lnTo>
                  <a:pt x="7147" y="2117"/>
                </a:lnTo>
                <a:lnTo>
                  <a:pt x="7209" y="2191"/>
                </a:lnTo>
                <a:close/>
                <a:moveTo>
                  <a:pt x="7209" y="2240"/>
                </a:moveTo>
                <a:lnTo>
                  <a:pt x="7147" y="2313"/>
                </a:lnTo>
                <a:lnTo>
                  <a:pt x="7074" y="2240"/>
                </a:lnTo>
                <a:lnTo>
                  <a:pt x="7209" y="2240"/>
                </a:lnTo>
                <a:close/>
                <a:moveTo>
                  <a:pt x="7209" y="2435"/>
                </a:moveTo>
                <a:lnTo>
                  <a:pt x="7086" y="2435"/>
                </a:lnTo>
                <a:lnTo>
                  <a:pt x="7147" y="2362"/>
                </a:lnTo>
                <a:lnTo>
                  <a:pt x="7209" y="2435"/>
                </a:lnTo>
                <a:close/>
                <a:moveTo>
                  <a:pt x="7209" y="2484"/>
                </a:moveTo>
                <a:lnTo>
                  <a:pt x="7147" y="2558"/>
                </a:lnTo>
                <a:lnTo>
                  <a:pt x="7074" y="2484"/>
                </a:lnTo>
                <a:lnTo>
                  <a:pt x="7209" y="2484"/>
                </a:lnTo>
                <a:close/>
                <a:moveTo>
                  <a:pt x="7233" y="2509"/>
                </a:moveTo>
                <a:lnTo>
                  <a:pt x="7233" y="2656"/>
                </a:lnTo>
                <a:lnTo>
                  <a:pt x="7172" y="2582"/>
                </a:lnTo>
                <a:lnTo>
                  <a:pt x="7233" y="2509"/>
                </a:lnTo>
                <a:close/>
                <a:moveTo>
                  <a:pt x="7172" y="2338"/>
                </a:moveTo>
                <a:lnTo>
                  <a:pt x="7233" y="2264"/>
                </a:lnTo>
                <a:lnTo>
                  <a:pt x="7233" y="2411"/>
                </a:lnTo>
                <a:lnTo>
                  <a:pt x="7172" y="2338"/>
                </a:lnTo>
                <a:close/>
                <a:moveTo>
                  <a:pt x="7172" y="2093"/>
                </a:moveTo>
                <a:lnTo>
                  <a:pt x="7233" y="2019"/>
                </a:lnTo>
                <a:lnTo>
                  <a:pt x="7233" y="2166"/>
                </a:lnTo>
                <a:lnTo>
                  <a:pt x="7172" y="2093"/>
                </a:lnTo>
                <a:close/>
                <a:moveTo>
                  <a:pt x="7172" y="1848"/>
                </a:moveTo>
                <a:lnTo>
                  <a:pt x="7233" y="1775"/>
                </a:lnTo>
                <a:lnTo>
                  <a:pt x="7233" y="1921"/>
                </a:lnTo>
                <a:lnTo>
                  <a:pt x="7172" y="1848"/>
                </a:lnTo>
                <a:close/>
                <a:moveTo>
                  <a:pt x="7196" y="526"/>
                </a:moveTo>
                <a:lnTo>
                  <a:pt x="7147" y="587"/>
                </a:lnTo>
                <a:lnTo>
                  <a:pt x="7099" y="526"/>
                </a:lnTo>
                <a:lnTo>
                  <a:pt x="7196" y="526"/>
                </a:lnTo>
                <a:close/>
                <a:moveTo>
                  <a:pt x="7099" y="490"/>
                </a:moveTo>
                <a:lnTo>
                  <a:pt x="7147" y="428"/>
                </a:lnTo>
                <a:lnTo>
                  <a:pt x="7196" y="490"/>
                </a:lnTo>
                <a:lnTo>
                  <a:pt x="7099" y="490"/>
                </a:lnTo>
                <a:close/>
                <a:moveTo>
                  <a:pt x="7221" y="538"/>
                </a:moveTo>
                <a:lnTo>
                  <a:pt x="7221" y="661"/>
                </a:lnTo>
                <a:lnTo>
                  <a:pt x="7172" y="600"/>
                </a:lnTo>
                <a:lnTo>
                  <a:pt x="7221" y="538"/>
                </a:lnTo>
                <a:close/>
                <a:moveTo>
                  <a:pt x="7196" y="673"/>
                </a:moveTo>
                <a:lnTo>
                  <a:pt x="7099" y="673"/>
                </a:lnTo>
                <a:lnTo>
                  <a:pt x="7147" y="624"/>
                </a:lnTo>
                <a:lnTo>
                  <a:pt x="7196" y="673"/>
                </a:lnTo>
                <a:close/>
                <a:moveTo>
                  <a:pt x="7209" y="1297"/>
                </a:moveTo>
                <a:lnTo>
                  <a:pt x="7147" y="1358"/>
                </a:lnTo>
                <a:lnTo>
                  <a:pt x="7099" y="1297"/>
                </a:lnTo>
                <a:lnTo>
                  <a:pt x="7209" y="1297"/>
                </a:lnTo>
                <a:close/>
                <a:moveTo>
                  <a:pt x="7099" y="1261"/>
                </a:moveTo>
                <a:lnTo>
                  <a:pt x="7147" y="1212"/>
                </a:lnTo>
                <a:lnTo>
                  <a:pt x="7196" y="1261"/>
                </a:lnTo>
                <a:lnTo>
                  <a:pt x="7099" y="1261"/>
                </a:lnTo>
                <a:close/>
                <a:moveTo>
                  <a:pt x="7196" y="1444"/>
                </a:moveTo>
                <a:lnTo>
                  <a:pt x="7099" y="1444"/>
                </a:lnTo>
                <a:lnTo>
                  <a:pt x="7147" y="1395"/>
                </a:lnTo>
                <a:lnTo>
                  <a:pt x="7196" y="1444"/>
                </a:lnTo>
                <a:close/>
                <a:moveTo>
                  <a:pt x="7209" y="1481"/>
                </a:moveTo>
                <a:lnTo>
                  <a:pt x="7147" y="1542"/>
                </a:lnTo>
                <a:lnTo>
                  <a:pt x="7099" y="1481"/>
                </a:lnTo>
                <a:lnTo>
                  <a:pt x="7209" y="1481"/>
                </a:lnTo>
                <a:close/>
                <a:moveTo>
                  <a:pt x="7221" y="1505"/>
                </a:moveTo>
                <a:lnTo>
                  <a:pt x="7221" y="1615"/>
                </a:lnTo>
                <a:lnTo>
                  <a:pt x="7172" y="1567"/>
                </a:lnTo>
                <a:lnTo>
                  <a:pt x="7221" y="1505"/>
                </a:lnTo>
                <a:close/>
                <a:moveTo>
                  <a:pt x="7172" y="1371"/>
                </a:moveTo>
                <a:lnTo>
                  <a:pt x="7221" y="1322"/>
                </a:lnTo>
                <a:lnTo>
                  <a:pt x="7221" y="1432"/>
                </a:lnTo>
                <a:lnTo>
                  <a:pt x="7172" y="1371"/>
                </a:lnTo>
                <a:close/>
                <a:moveTo>
                  <a:pt x="7172" y="1187"/>
                </a:moveTo>
                <a:lnTo>
                  <a:pt x="7221" y="1126"/>
                </a:lnTo>
                <a:lnTo>
                  <a:pt x="7221" y="1248"/>
                </a:lnTo>
                <a:lnTo>
                  <a:pt x="7172" y="1187"/>
                </a:lnTo>
                <a:close/>
                <a:moveTo>
                  <a:pt x="7147" y="1175"/>
                </a:moveTo>
                <a:lnTo>
                  <a:pt x="7099" y="1114"/>
                </a:lnTo>
                <a:lnTo>
                  <a:pt x="7209" y="1114"/>
                </a:lnTo>
                <a:lnTo>
                  <a:pt x="7147" y="1175"/>
                </a:lnTo>
                <a:close/>
                <a:moveTo>
                  <a:pt x="7099" y="1077"/>
                </a:moveTo>
                <a:lnTo>
                  <a:pt x="7135" y="1028"/>
                </a:lnTo>
                <a:lnTo>
                  <a:pt x="7160" y="1028"/>
                </a:lnTo>
                <a:lnTo>
                  <a:pt x="7196" y="1077"/>
                </a:lnTo>
                <a:lnTo>
                  <a:pt x="7099" y="1077"/>
                </a:lnTo>
                <a:close/>
                <a:moveTo>
                  <a:pt x="7111" y="1028"/>
                </a:moveTo>
                <a:lnTo>
                  <a:pt x="7074" y="1065"/>
                </a:lnTo>
                <a:lnTo>
                  <a:pt x="7074" y="1028"/>
                </a:lnTo>
                <a:lnTo>
                  <a:pt x="7111" y="1028"/>
                </a:lnTo>
                <a:close/>
                <a:moveTo>
                  <a:pt x="7135" y="1187"/>
                </a:moveTo>
                <a:lnTo>
                  <a:pt x="7074" y="1248"/>
                </a:lnTo>
                <a:lnTo>
                  <a:pt x="7074" y="1126"/>
                </a:lnTo>
                <a:lnTo>
                  <a:pt x="7135" y="1187"/>
                </a:lnTo>
                <a:close/>
                <a:moveTo>
                  <a:pt x="7135" y="1371"/>
                </a:moveTo>
                <a:lnTo>
                  <a:pt x="7074" y="1432"/>
                </a:lnTo>
                <a:lnTo>
                  <a:pt x="7074" y="1310"/>
                </a:lnTo>
                <a:lnTo>
                  <a:pt x="7135" y="1371"/>
                </a:lnTo>
                <a:close/>
                <a:moveTo>
                  <a:pt x="7135" y="1567"/>
                </a:moveTo>
                <a:lnTo>
                  <a:pt x="7074" y="1628"/>
                </a:lnTo>
                <a:lnTo>
                  <a:pt x="7074" y="1505"/>
                </a:lnTo>
                <a:lnTo>
                  <a:pt x="7135" y="1567"/>
                </a:lnTo>
                <a:close/>
                <a:moveTo>
                  <a:pt x="7147" y="1579"/>
                </a:moveTo>
                <a:lnTo>
                  <a:pt x="7221" y="1652"/>
                </a:lnTo>
                <a:lnTo>
                  <a:pt x="7221" y="1701"/>
                </a:lnTo>
                <a:lnTo>
                  <a:pt x="7074" y="1701"/>
                </a:lnTo>
                <a:lnTo>
                  <a:pt x="7074" y="1664"/>
                </a:lnTo>
                <a:lnTo>
                  <a:pt x="7147" y="1579"/>
                </a:lnTo>
                <a:close/>
                <a:moveTo>
                  <a:pt x="7221" y="1065"/>
                </a:moveTo>
                <a:lnTo>
                  <a:pt x="7196" y="1028"/>
                </a:lnTo>
                <a:lnTo>
                  <a:pt x="7221" y="1028"/>
                </a:lnTo>
                <a:lnTo>
                  <a:pt x="7221" y="1065"/>
                </a:lnTo>
                <a:close/>
                <a:moveTo>
                  <a:pt x="7221" y="477"/>
                </a:moveTo>
                <a:lnTo>
                  <a:pt x="7172" y="416"/>
                </a:lnTo>
                <a:lnTo>
                  <a:pt x="7221" y="355"/>
                </a:lnTo>
                <a:lnTo>
                  <a:pt x="7221" y="477"/>
                </a:lnTo>
                <a:close/>
                <a:moveTo>
                  <a:pt x="7209" y="343"/>
                </a:moveTo>
                <a:lnTo>
                  <a:pt x="7147" y="392"/>
                </a:lnTo>
                <a:lnTo>
                  <a:pt x="7099" y="343"/>
                </a:lnTo>
                <a:lnTo>
                  <a:pt x="7209" y="343"/>
                </a:lnTo>
                <a:close/>
                <a:moveTo>
                  <a:pt x="7074" y="355"/>
                </a:moveTo>
                <a:lnTo>
                  <a:pt x="7135" y="416"/>
                </a:lnTo>
                <a:lnTo>
                  <a:pt x="7074" y="477"/>
                </a:lnTo>
                <a:lnTo>
                  <a:pt x="7074" y="355"/>
                </a:lnTo>
                <a:close/>
                <a:moveTo>
                  <a:pt x="7074" y="538"/>
                </a:moveTo>
                <a:lnTo>
                  <a:pt x="7135" y="600"/>
                </a:lnTo>
                <a:lnTo>
                  <a:pt x="7074" y="661"/>
                </a:lnTo>
                <a:lnTo>
                  <a:pt x="7074" y="538"/>
                </a:lnTo>
                <a:close/>
                <a:moveTo>
                  <a:pt x="7209" y="1750"/>
                </a:moveTo>
                <a:lnTo>
                  <a:pt x="7147" y="1824"/>
                </a:lnTo>
                <a:lnTo>
                  <a:pt x="7074" y="1750"/>
                </a:lnTo>
                <a:lnTo>
                  <a:pt x="7209" y="1750"/>
                </a:lnTo>
                <a:close/>
                <a:moveTo>
                  <a:pt x="7050" y="1775"/>
                </a:moveTo>
                <a:lnTo>
                  <a:pt x="7123" y="1848"/>
                </a:lnTo>
                <a:lnTo>
                  <a:pt x="7050" y="1934"/>
                </a:lnTo>
                <a:lnTo>
                  <a:pt x="7050" y="1775"/>
                </a:lnTo>
                <a:close/>
                <a:moveTo>
                  <a:pt x="7050" y="2019"/>
                </a:moveTo>
                <a:lnTo>
                  <a:pt x="7123" y="2093"/>
                </a:lnTo>
                <a:lnTo>
                  <a:pt x="7050" y="2178"/>
                </a:lnTo>
                <a:lnTo>
                  <a:pt x="7050" y="2019"/>
                </a:lnTo>
                <a:close/>
                <a:moveTo>
                  <a:pt x="7050" y="2264"/>
                </a:moveTo>
                <a:lnTo>
                  <a:pt x="7123" y="2338"/>
                </a:lnTo>
                <a:lnTo>
                  <a:pt x="7050" y="2423"/>
                </a:lnTo>
                <a:lnTo>
                  <a:pt x="7050" y="2264"/>
                </a:lnTo>
                <a:close/>
                <a:moveTo>
                  <a:pt x="7050" y="2497"/>
                </a:moveTo>
                <a:lnTo>
                  <a:pt x="7123" y="2582"/>
                </a:lnTo>
                <a:lnTo>
                  <a:pt x="7050" y="2656"/>
                </a:lnTo>
                <a:lnTo>
                  <a:pt x="7050" y="2497"/>
                </a:lnTo>
                <a:close/>
                <a:moveTo>
                  <a:pt x="7050" y="2705"/>
                </a:moveTo>
                <a:lnTo>
                  <a:pt x="7050" y="2705"/>
                </a:lnTo>
                <a:lnTo>
                  <a:pt x="7147" y="2607"/>
                </a:lnTo>
                <a:lnTo>
                  <a:pt x="7233" y="2705"/>
                </a:lnTo>
                <a:lnTo>
                  <a:pt x="7233" y="2741"/>
                </a:lnTo>
                <a:lnTo>
                  <a:pt x="7050" y="2741"/>
                </a:lnTo>
                <a:lnTo>
                  <a:pt x="7050" y="2705"/>
                </a:lnTo>
                <a:close/>
                <a:moveTo>
                  <a:pt x="7209" y="2986"/>
                </a:moveTo>
                <a:lnTo>
                  <a:pt x="7086" y="2986"/>
                </a:lnTo>
                <a:lnTo>
                  <a:pt x="7147" y="2913"/>
                </a:lnTo>
                <a:lnTo>
                  <a:pt x="7209" y="2986"/>
                </a:lnTo>
                <a:close/>
                <a:moveTo>
                  <a:pt x="7074" y="2790"/>
                </a:moveTo>
                <a:lnTo>
                  <a:pt x="7209" y="2790"/>
                </a:lnTo>
                <a:lnTo>
                  <a:pt x="7147" y="2864"/>
                </a:lnTo>
                <a:lnTo>
                  <a:pt x="7074" y="2790"/>
                </a:lnTo>
                <a:close/>
                <a:moveTo>
                  <a:pt x="7209" y="3035"/>
                </a:moveTo>
                <a:lnTo>
                  <a:pt x="7147" y="3109"/>
                </a:lnTo>
                <a:lnTo>
                  <a:pt x="7074" y="3035"/>
                </a:lnTo>
                <a:lnTo>
                  <a:pt x="7209" y="3035"/>
                </a:lnTo>
                <a:close/>
                <a:moveTo>
                  <a:pt x="7209" y="3231"/>
                </a:moveTo>
                <a:lnTo>
                  <a:pt x="7086" y="3231"/>
                </a:lnTo>
                <a:lnTo>
                  <a:pt x="7147" y="3158"/>
                </a:lnTo>
                <a:lnTo>
                  <a:pt x="7209" y="3231"/>
                </a:lnTo>
                <a:close/>
                <a:moveTo>
                  <a:pt x="7209" y="3280"/>
                </a:moveTo>
                <a:lnTo>
                  <a:pt x="7147" y="3353"/>
                </a:lnTo>
                <a:lnTo>
                  <a:pt x="7074" y="3280"/>
                </a:lnTo>
                <a:lnTo>
                  <a:pt x="7209" y="3280"/>
                </a:lnTo>
                <a:close/>
                <a:moveTo>
                  <a:pt x="7209" y="3476"/>
                </a:moveTo>
                <a:lnTo>
                  <a:pt x="7086" y="3476"/>
                </a:lnTo>
                <a:lnTo>
                  <a:pt x="7147" y="3402"/>
                </a:lnTo>
                <a:lnTo>
                  <a:pt x="7209" y="3476"/>
                </a:lnTo>
                <a:close/>
                <a:moveTo>
                  <a:pt x="7209" y="3525"/>
                </a:moveTo>
                <a:lnTo>
                  <a:pt x="7147" y="3598"/>
                </a:lnTo>
                <a:lnTo>
                  <a:pt x="7074" y="3525"/>
                </a:lnTo>
                <a:lnTo>
                  <a:pt x="7209" y="3525"/>
                </a:lnTo>
                <a:close/>
                <a:moveTo>
                  <a:pt x="7233" y="3549"/>
                </a:moveTo>
                <a:lnTo>
                  <a:pt x="7233" y="3696"/>
                </a:lnTo>
                <a:lnTo>
                  <a:pt x="7172" y="3623"/>
                </a:lnTo>
                <a:lnTo>
                  <a:pt x="7233" y="3549"/>
                </a:lnTo>
                <a:close/>
                <a:moveTo>
                  <a:pt x="7172" y="3378"/>
                </a:moveTo>
                <a:lnTo>
                  <a:pt x="7233" y="3304"/>
                </a:lnTo>
                <a:lnTo>
                  <a:pt x="7233" y="3451"/>
                </a:lnTo>
                <a:lnTo>
                  <a:pt x="7172" y="3378"/>
                </a:lnTo>
                <a:close/>
                <a:moveTo>
                  <a:pt x="7172" y="3133"/>
                </a:moveTo>
                <a:lnTo>
                  <a:pt x="7233" y="3060"/>
                </a:lnTo>
                <a:lnTo>
                  <a:pt x="7233" y="3207"/>
                </a:lnTo>
                <a:lnTo>
                  <a:pt x="7172" y="3133"/>
                </a:lnTo>
                <a:close/>
                <a:moveTo>
                  <a:pt x="7172" y="2888"/>
                </a:moveTo>
                <a:lnTo>
                  <a:pt x="7233" y="2815"/>
                </a:lnTo>
                <a:lnTo>
                  <a:pt x="7233" y="2962"/>
                </a:lnTo>
                <a:lnTo>
                  <a:pt x="7172" y="2888"/>
                </a:lnTo>
                <a:close/>
                <a:moveTo>
                  <a:pt x="7050" y="2815"/>
                </a:moveTo>
                <a:lnTo>
                  <a:pt x="7123" y="2888"/>
                </a:lnTo>
                <a:lnTo>
                  <a:pt x="7050" y="2974"/>
                </a:lnTo>
                <a:lnTo>
                  <a:pt x="7050" y="2815"/>
                </a:lnTo>
                <a:close/>
                <a:moveTo>
                  <a:pt x="7050" y="3060"/>
                </a:moveTo>
                <a:lnTo>
                  <a:pt x="7123" y="3133"/>
                </a:lnTo>
                <a:lnTo>
                  <a:pt x="7050" y="3219"/>
                </a:lnTo>
                <a:lnTo>
                  <a:pt x="7050" y="3060"/>
                </a:lnTo>
                <a:close/>
                <a:moveTo>
                  <a:pt x="7050" y="3292"/>
                </a:moveTo>
                <a:lnTo>
                  <a:pt x="7123" y="3378"/>
                </a:lnTo>
                <a:lnTo>
                  <a:pt x="7050" y="3451"/>
                </a:lnTo>
                <a:lnTo>
                  <a:pt x="7050" y="3292"/>
                </a:lnTo>
                <a:close/>
                <a:moveTo>
                  <a:pt x="7050" y="3537"/>
                </a:moveTo>
                <a:lnTo>
                  <a:pt x="7123" y="3623"/>
                </a:lnTo>
                <a:lnTo>
                  <a:pt x="7050" y="3696"/>
                </a:lnTo>
                <a:lnTo>
                  <a:pt x="7050" y="3537"/>
                </a:lnTo>
                <a:close/>
                <a:moveTo>
                  <a:pt x="7050" y="3806"/>
                </a:moveTo>
                <a:lnTo>
                  <a:pt x="7050" y="3745"/>
                </a:lnTo>
                <a:lnTo>
                  <a:pt x="7050" y="3745"/>
                </a:lnTo>
                <a:lnTo>
                  <a:pt x="7147" y="3647"/>
                </a:lnTo>
                <a:lnTo>
                  <a:pt x="7233" y="3745"/>
                </a:lnTo>
                <a:lnTo>
                  <a:pt x="7233" y="3806"/>
                </a:lnTo>
                <a:lnTo>
                  <a:pt x="7282" y="3806"/>
                </a:lnTo>
                <a:lnTo>
                  <a:pt x="7282" y="3818"/>
                </a:lnTo>
                <a:lnTo>
                  <a:pt x="7050" y="3818"/>
                </a:lnTo>
                <a:lnTo>
                  <a:pt x="7050" y="3806"/>
                </a:lnTo>
                <a:lnTo>
                  <a:pt x="7050" y="3806"/>
                </a:lnTo>
                <a:close/>
                <a:moveTo>
                  <a:pt x="6389" y="1383"/>
                </a:moveTo>
                <a:lnTo>
                  <a:pt x="6621" y="1383"/>
                </a:lnTo>
                <a:lnTo>
                  <a:pt x="6621" y="1493"/>
                </a:lnTo>
                <a:lnTo>
                  <a:pt x="6389" y="1493"/>
                </a:lnTo>
                <a:lnTo>
                  <a:pt x="6389" y="1383"/>
                </a:lnTo>
                <a:close/>
                <a:moveTo>
                  <a:pt x="6389" y="1554"/>
                </a:moveTo>
                <a:lnTo>
                  <a:pt x="6621" y="1554"/>
                </a:lnTo>
                <a:lnTo>
                  <a:pt x="6621" y="1664"/>
                </a:lnTo>
                <a:lnTo>
                  <a:pt x="6389" y="1664"/>
                </a:lnTo>
                <a:lnTo>
                  <a:pt x="6389" y="1554"/>
                </a:lnTo>
                <a:close/>
                <a:moveTo>
                  <a:pt x="6389" y="1713"/>
                </a:moveTo>
                <a:lnTo>
                  <a:pt x="6621" y="1713"/>
                </a:lnTo>
                <a:lnTo>
                  <a:pt x="6621" y="1824"/>
                </a:lnTo>
                <a:lnTo>
                  <a:pt x="6389" y="1824"/>
                </a:lnTo>
                <a:lnTo>
                  <a:pt x="6389" y="1713"/>
                </a:lnTo>
                <a:close/>
                <a:moveTo>
                  <a:pt x="6389" y="1885"/>
                </a:moveTo>
                <a:lnTo>
                  <a:pt x="6621" y="1885"/>
                </a:lnTo>
                <a:lnTo>
                  <a:pt x="6621" y="1995"/>
                </a:lnTo>
                <a:lnTo>
                  <a:pt x="6389" y="1995"/>
                </a:lnTo>
                <a:lnTo>
                  <a:pt x="6389" y="1885"/>
                </a:lnTo>
                <a:close/>
                <a:moveTo>
                  <a:pt x="6389" y="2044"/>
                </a:moveTo>
                <a:lnTo>
                  <a:pt x="6621" y="2044"/>
                </a:lnTo>
                <a:lnTo>
                  <a:pt x="6621" y="2154"/>
                </a:lnTo>
                <a:lnTo>
                  <a:pt x="6389" y="2154"/>
                </a:lnTo>
                <a:lnTo>
                  <a:pt x="6389" y="2044"/>
                </a:lnTo>
                <a:close/>
                <a:moveTo>
                  <a:pt x="6389" y="2215"/>
                </a:moveTo>
                <a:lnTo>
                  <a:pt x="6621" y="2215"/>
                </a:lnTo>
                <a:lnTo>
                  <a:pt x="6621" y="2325"/>
                </a:lnTo>
                <a:lnTo>
                  <a:pt x="6389" y="2325"/>
                </a:lnTo>
                <a:lnTo>
                  <a:pt x="6389" y="2215"/>
                </a:lnTo>
                <a:close/>
                <a:moveTo>
                  <a:pt x="6389" y="2374"/>
                </a:moveTo>
                <a:lnTo>
                  <a:pt x="6621" y="2374"/>
                </a:lnTo>
                <a:lnTo>
                  <a:pt x="6621" y="2484"/>
                </a:lnTo>
                <a:lnTo>
                  <a:pt x="6389" y="2484"/>
                </a:lnTo>
                <a:lnTo>
                  <a:pt x="6389" y="2374"/>
                </a:lnTo>
                <a:close/>
                <a:moveTo>
                  <a:pt x="6389" y="2546"/>
                </a:moveTo>
                <a:lnTo>
                  <a:pt x="6621" y="2546"/>
                </a:lnTo>
                <a:lnTo>
                  <a:pt x="6621" y="2656"/>
                </a:lnTo>
                <a:lnTo>
                  <a:pt x="6389" y="2656"/>
                </a:lnTo>
                <a:lnTo>
                  <a:pt x="6389" y="2546"/>
                </a:lnTo>
                <a:close/>
                <a:moveTo>
                  <a:pt x="6389" y="2705"/>
                </a:moveTo>
                <a:lnTo>
                  <a:pt x="6621" y="2705"/>
                </a:lnTo>
                <a:lnTo>
                  <a:pt x="6621" y="2815"/>
                </a:lnTo>
                <a:lnTo>
                  <a:pt x="6389" y="2815"/>
                </a:lnTo>
                <a:lnTo>
                  <a:pt x="6389" y="2705"/>
                </a:lnTo>
                <a:close/>
                <a:moveTo>
                  <a:pt x="6389" y="2876"/>
                </a:moveTo>
                <a:lnTo>
                  <a:pt x="6621" y="2876"/>
                </a:lnTo>
                <a:lnTo>
                  <a:pt x="6621" y="2974"/>
                </a:lnTo>
                <a:lnTo>
                  <a:pt x="6389" y="2974"/>
                </a:lnTo>
                <a:lnTo>
                  <a:pt x="6389" y="2876"/>
                </a:lnTo>
                <a:close/>
                <a:moveTo>
                  <a:pt x="5985" y="1383"/>
                </a:moveTo>
                <a:lnTo>
                  <a:pt x="6217" y="1383"/>
                </a:lnTo>
                <a:lnTo>
                  <a:pt x="6217" y="1493"/>
                </a:lnTo>
                <a:lnTo>
                  <a:pt x="5985" y="1493"/>
                </a:lnTo>
                <a:lnTo>
                  <a:pt x="5985" y="1383"/>
                </a:lnTo>
                <a:close/>
                <a:moveTo>
                  <a:pt x="5985" y="1554"/>
                </a:moveTo>
                <a:lnTo>
                  <a:pt x="6217" y="1554"/>
                </a:lnTo>
                <a:lnTo>
                  <a:pt x="6217" y="1664"/>
                </a:lnTo>
                <a:lnTo>
                  <a:pt x="5985" y="1664"/>
                </a:lnTo>
                <a:lnTo>
                  <a:pt x="5985" y="1554"/>
                </a:lnTo>
                <a:close/>
                <a:moveTo>
                  <a:pt x="5985" y="1713"/>
                </a:moveTo>
                <a:lnTo>
                  <a:pt x="6217" y="1713"/>
                </a:lnTo>
                <a:lnTo>
                  <a:pt x="6217" y="1824"/>
                </a:lnTo>
                <a:lnTo>
                  <a:pt x="5985" y="1824"/>
                </a:lnTo>
                <a:lnTo>
                  <a:pt x="5985" y="1713"/>
                </a:lnTo>
                <a:close/>
                <a:moveTo>
                  <a:pt x="5985" y="1885"/>
                </a:moveTo>
                <a:lnTo>
                  <a:pt x="6217" y="1885"/>
                </a:lnTo>
                <a:lnTo>
                  <a:pt x="6217" y="1995"/>
                </a:lnTo>
                <a:lnTo>
                  <a:pt x="5985" y="1995"/>
                </a:lnTo>
                <a:lnTo>
                  <a:pt x="5985" y="1885"/>
                </a:lnTo>
                <a:close/>
                <a:moveTo>
                  <a:pt x="5985" y="2044"/>
                </a:moveTo>
                <a:lnTo>
                  <a:pt x="6217" y="2044"/>
                </a:lnTo>
                <a:lnTo>
                  <a:pt x="6217" y="2154"/>
                </a:lnTo>
                <a:lnTo>
                  <a:pt x="5985" y="2154"/>
                </a:lnTo>
                <a:lnTo>
                  <a:pt x="5985" y="2044"/>
                </a:lnTo>
                <a:close/>
                <a:moveTo>
                  <a:pt x="5985" y="2215"/>
                </a:moveTo>
                <a:lnTo>
                  <a:pt x="6217" y="2215"/>
                </a:lnTo>
                <a:lnTo>
                  <a:pt x="6217" y="2325"/>
                </a:lnTo>
                <a:lnTo>
                  <a:pt x="5985" y="2325"/>
                </a:lnTo>
                <a:lnTo>
                  <a:pt x="5985" y="2215"/>
                </a:lnTo>
                <a:close/>
                <a:moveTo>
                  <a:pt x="5985" y="2374"/>
                </a:moveTo>
                <a:lnTo>
                  <a:pt x="6217" y="2374"/>
                </a:lnTo>
                <a:lnTo>
                  <a:pt x="6217" y="2484"/>
                </a:lnTo>
                <a:lnTo>
                  <a:pt x="5985" y="2484"/>
                </a:lnTo>
                <a:lnTo>
                  <a:pt x="5985" y="2374"/>
                </a:lnTo>
                <a:close/>
                <a:moveTo>
                  <a:pt x="5985" y="2546"/>
                </a:moveTo>
                <a:lnTo>
                  <a:pt x="6217" y="2546"/>
                </a:lnTo>
                <a:lnTo>
                  <a:pt x="6217" y="2656"/>
                </a:lnTo>
                <a:lnTo>
                  <a:pt x="5985" y="2656"/>
                </a:lnTo>
                <a:lnTo>
                  <a:pt x="5985" y="2546"/>
                </a:lnTo>
                <a:close/>
                <a:moveTo>
                  <a:pt x="5985" y="2705"/>
                </a:moveTo>
                <a:lnTo>
                  <a:pt x="6217" y="2705"/>
                </a:lnTo>
                <a:lnTo>
                  <a:pt x="6217" y="2815"/>
                </a:lnTo>
                <a:lnTo>
                  <a:pt x="5985" y="2815"/>
                </a:lnTo>
                <a:lnTo>
                  <a:pt x="5985" y="2705"/>
                </a:lnTo>
                <a:close/>
                <a:moveTo>
                  <a:pt x="5985" y="2876"/>
                </a:moveTo>
                <a:lnTo>
                  <a:pt x="6217" y="2876"/>
                </a:lnTo>
                <a:lnTo>
                  <a:pt x="6217" y="2974"/>
                </a:lnTo>
                <a:lnTo>
                  <a:pt x="5985" y="2974"/>
                </a:lnTo>
                <a:lnTo>
                  <a:pt x="5985" y="2876"/>
                </a:lnTo>
                <a:close/>
                <a:moveTo>
                  <a:pt x="5312" y="3378"/>
                </a:moveTo>
                <a:lnTo>
                  <a:pt x="5373" y="3378"/>
                </a:lnTo>
                <a:lnTo>
                  <a:pt x="5373" y="3464"/>
                </a:lnTo>
                <a:lnTo>
                  <a:pt x="5312" y="3464"/>
                </a:lnTo>
                <a:lnTo>
                  <a:pt x="5312" y="3378"/>
                </a:lnTo>
                <a:close/>
                <a:moveTo>
                  <a:pt x="5312" y="3500"/>
                </a:moveTo>
                <a:lnTo>
                  <a:pt x="5373" y="3500"/>
                </a:lnTo>
                <a:lnTo>
                  <a:pt x="5373" y="3525"/>
                </a:lnTo>
                <a:lnTo>
                  <a:pt x="5312" y="3525"/>
                </a:lnTo>
                <a:lnTo>
                  <a:pt x="5312" y="3500"/>
                </a:lnTo>
                <a:close/>
                <a:moveTo>
                  <a:pt x="5312" y="3549"/>
                </a:moveTo>
                <a:lnTo>
                  <a:pt x="5373" y="3549"/>
                </a:lnTo>
                <a:lnTo>
                  <a:pt x="5373" y="3549"/>
                </a:lnTo>
                <a:lnTo>
                  <a:pt x="5312" y="3549"/>
                </a:lnTo>
                <a:lnTo>
                  <a:pt x="5312" y="3549"/>
                </a:lnTo>
                <a:close/>
                <a:moveTo>
                  <a:pt x="5312" y="3586"/>
                </a:moveTo>
                <a:lnTo>
                  <a:pt x="5373" y="3586"/>
                </a:lnTo>
                <a:lnTo>
                  <a:pt x="5373" y="3659"/>
                </a:lnTo>
                <a:lnTo>
                  <a:pt x="5312" y="3659"/>
                </a:lnTo>
                <a:lnTo>
                  <a:pt x="5312" y="3586"/>
                </a:lnTo>
                <a:close/>
                <a:moveTo>
                  <a:pt x="5312" y="3708"/>
                </a:moveTo>
                <a:lnTo>
                  <a:pt x="5373" y="3708"/>
                </a:lnTo>
                <a:lnTo>
                  <a:pt x="5373" y="3745"/>
                </a:lnTo>
                <a:lnTo>
                  <a:pt x="5312" y="3745"/>
                </a:lnTo>
                <a:lnTo>
                  <a:pt x="5312" y="3708"/>
                </a:lnTo>
                <a:close/>
                <a:moveTo>
                  <a:pt x="5373" y="3782"/>
                </a:moveTo>
                <a:lnTo>
                  <a:pt x="5373" y="3818"/>
                </a:lnTo>
                <a:lnTo>
                  <a:pt x="5312" y="3818"/>
                </a:lnTo>
                <a:lnTo>
                  <a:pt x="5312" y="3782"/>
                </a:lnTo>
                <a:lnTo>
                  <a:pt x="5373" y="3782"/>
                </a:lnTo>
                <a:close/>
                <a:moveTo>
                  <a:pt x="5275" y="3549"/>
                </a:moveTo>
                <a:lnTo>
                  <a:pt x="5275" y="3549"/>
                </a:lnTo>
                <a:lnTo>
                  <a:pt x="5238" y="3549"/>
                </a:lnTo>
                <a:lnTo>
                  <a:pt x="5238" y="3549"/>
                </a:lnTo>
                <a:lnTo>
                  <a:pt x="5275" y="3549"/>
                </a:lnTo>
                <a:close/>
                <a:moveTo>
                  <a:pt x="5238" y="3525"/>
                </a:moveTo>
                <a:lnTo>
                  <a:pt x="5238" y="3500"/>
                </a:lnTo>
                <a:lnTo>
                  <a:pt x="5275" y="3500"/>
                </a:lnTo>
                <a:lnTo>
                  <a:pt x="5275" y="3525"/>
                </a:lnTo>
                <a:lnTo>
                  <a:pt x="5238" y="3525"/>
                </a:lnTo>
                <a:close/>
                <a:moveTo>
                  <a:pt x="5275" y="3586"/>
                </a:moveTo>
                <a:lnTo>
                  <a:pt x="5275" y="3659"/>
                </a:lnTo>
                <a:lnTo>
                  <a:pt x="5238" y="3659"/>
                </a:lnTo>
                <a:lnTo>
                  <a:pt x="5238" y="3586"/>
                </a:lnTo>
                <a:lnTo>
                  <a:pt x="5275" y="3586"/>
                </a:lnTo>
                <a:close/>
                <a:moveTo>
                  <a:pt x="5275" y="3708"/>
                </a:moveTo>
                <a:lnTo>
                  <a:pt x="5275" y="3745"/>
                </a:lnTo>
                <a:lnTo>
                  <a:pt x="5238" y="3745"/>
                </a:lnTo>
                <a:lnTo>
                  <a:pt x="5238" y="3708"/>
                </a:lnTo>
                <a:lnTo>
                  <a:pt x="5275" y="3708"/>
                </a:lnTo>
                <a:close/>
                <a:moveTo>
                  <a:pt x="5275" y="3782"/>
                </a:moveTo>
                <a:lnTo>
                  <a:pt x="5275" y="3818"/>
                </a:lnTo>
                <a:lnTo>
                  <a:pt x="5238" y="3818"/>
                </a:lnTo>
                <a:lnTo>
                  <a:pt x="5238" y="3782"/>
                </a:lnTo>
                <a:lnTo>
                  <a:pt x="5275" y="3782"/>
                </a:lnTo>
                <a:close/>
                <a:moveTo>
                  <a:pt x="5189" y="3047"/>
                </a:moveTo>
                <a:lnTo>
                  <a:pt x="5275" y="3047"/>
                </a:lnTo>
                <a:lnTo>
                  <a:pt x="5275" y="3182"/>
                </a:lnTo>
                <a:lnTo>
                  <a:pt x="5189" y="3182"/>
                </a:lnTo>
                <a:lnTo>
                  <a:pt x="5189" y="3047"/>
                </a:lnTo>
                <a:close/>
                <a:moveTo>
                  <a:pt x="5189" y="3207"/>
                </a:moveTo>
                <a:lnTo>
                  <a:pt x="5275" y="3207"/>
                </a:lnTo>
                <a:lnTo>
                  <a:pt x="5275" y="3341"/>
                </a:lnTo>
                <a:lnTo>
                  <a:pt x="5189" y="3341"/>
                </a:lnTo>
                <a:lnTo>
                  <a:pt x="5189" y="3207"/>
                </a:lnTo>
                <a:close/>
                <a:moveTo>
                  <a:pt x="5189" y="3378"/>
                </a:moveTo>
                <a:lnTo>
                  <a:pt x="5275" y="3378"/>
                </a:lnTo>
                <a:lnTo>
                  <a:pt x="5275" y="3464"/>
                </a:lnTo>
                <a:lnTo>
                  <a:pt x="5238" y="3464"/>
                </a:lnTo>
                <a:lnTo>
                  <a:pt x="5238" y="3427"/>
                </a:lnTo>
                <a:lnTo>
                  <a:pt x="5201" y="3427"/>
                </a:lnTo>
                <a:lnTo>
                  <a:pt x="5201" y="3464"/>
                </a:lnTo>
                <a:lnTo>
                  <a:pt x="5189" y="3464"/>
                </a:lnTo>
                <a:lnTo>
                  <a:pt x="5189" y="3378"/>
                </a:lnTo>
                <a:close/>
                <a:moveTo>
                  <a:pt x="5189" y="3500"/>
                </a:moveTo>
                <a:lnTo>
                  <a:pt x="5201" y="3500"/>
                </a:lnTo>
                <a:lnTo>
                  <a:pt x="5201" y="3525"/>
                </a:lnTo>
                <a:lnTo>
                  <a:pt x="5189" y="3525"/>
                </a:lnTo>
                <a:lnTo>
                  <a:pt x="5189" y="3500"/>
                </a:lnTo>
                <a:close/>
                <a:moveTo>
                  <a:pt x="5189" y="3549"/>
                </a:moveTo>
                <a:lnTo>
                  <a:pt x="5201" y="3549"/>
                </a:lnTo>
                <a:lnTo>
                  <a:pt x="5201" y="3549"/>
                </a:lnTo>
                <a:lnTo>
                  <a:pt x="5189" y="3549"/>
                </a:lnTo>
                <a:lnTo>
                  <a:pt x="5189" y="3549"/>
                </a:lnTo>
                <a:close/>
                <a:moveTo>
                  <a:pt x="5189" y="3586"/>
                </a:moveTo>
                <a:lnTo>
                  <a:pt x="5201" y="3586"/>
                </a:lnTo>
                <a:lnTo>
                  <a:pt x="5201" y="3659"/>
                </a:lnTo>
                <a:lnTo>
                  <a:pt x="5189" y="3659"/>
                </a:lnTo>
                <a:lnTo>
                  <a:pt x="5189" y="3586"/>
                </a:lnTo>
                <a:close/>
                <a:moveTo>
                  <a:pt x="5189" y="3708"/>
                </a:moveTo>
                <a:lnTo>
                  <a:pt x="5201" y="3708"/>
                </a:lnTo>
                <a:lnTo>
                  <a:pt x="5201" y="3745"/>
                </a:lnTo>
                <a:lnTo>
                  <a:pt x="5189" y="3745"/>
                </a:lnTo>
                <a:lnTo>
                  <a:pt x="5189" y="3708"/>
                </a:lnTo>
                <a:close/>
                <a:moveTo>
                  <a:pt x="5201" y="3782"/>
                </a:moveTo>
                <a:lnTo>
                  <a:pt x="5201" y="3818"/>
                </a:lnTo>
                <a:lnTo>
                  <a:pt x="5189" y="3818"/>
                </a:lnTo>
                <a:lnTo>
                  <a:pt x="5189" y="3782"/>
                </a:lnTo>
                <a:lnTo>
                  <a:pt x="5201" y="3782"/>
                </a:lnTo>
                <a:close/>
                <a:moveTo>
                  <a:pt x="5153" y="3207"/>
                </a:moveTo>
                <a:lnTo>
                  <a:pt x="5153" y="3341"/>
                </a:lnTo>
                <a:lnTo>
                  <a:pt x="4969" y="3341"/>
                </a:lnTo>
                <a:lnTo>
                  <a:pt x="4969" y="3207"/>
                </a:lnTo>
                <a:lnTo>
                  <a:pt x="5153" y="3207"/>
                </a:lnTo>
                <a:close/>
                <a:moveTo>
                  <a:pt x="4969" y="3182"/>
                </a:moveTo>
                <a:lnTo>
                  <a:pt x="4969" y="3047"/>
                </a:lnTo>
                <a:lnTo>
                  <a:pt x="5153" y="3047"/>
                </a:lnTo>
                <a:lnTo>
                  <a:pt x="5153" y="3182"/>
                </a:lnTo>
                <a:lnTo>
                  <a:pt x="4969" y="3182"/>
                </a:lnTo>
                <a:close/>
                <a:moveTo>
                  <a:pt x="5153" y="3378"/>
                </a:moveTo>
                <a:lnTo>
                  <a:pt x="5153" y="3464"/>
                </a:lnTo>
                <a:lnTo>
                  <a:pt x="5067" y="3464"/>
                </a:lnTo>
                <a:lnTo>
                  <a:pt x="5067" y="3451"/>
                </a:lnTo>
                <a:lnTo>
                  <a:pt x="5030" y="3451"/>
                </a:lnTo>
                <a:lnTo>
                  <a:pt x="5030" y="3464"/>
                </a:lnTo>
                <a:lnTo>
                  <a:pt x="4969" y="3464"/>
                </a:lnTo>
                <a:lnTo>
                  <a:pt x="4969" y="3378"/>
                </a:lnTo>
                <a:lnTo>
                  <a:pt x="5153" y="3378"/>
                </a:lnTo>
                <a:close/>
                <a:moveTo>
                  <a:pt x="5067" y="3659"/>
                </a:moveTo>
                <a:lnTo>
                  <a:pt x="5067" y="3586"/>
                </a:lnTo>
                <a:lnTo>
                  <a:pt x="5153" y="3586"/>
                </a:lnTo>
                <a:lnTo>
                  <a:pt x="5153" y="3659"/>
                </a:lnTo>
                <a:lnTo>
                  <a:pt x="5067" y="3659"/>
                </a:lnTo>
                <a:close/>
                <a:moveTo>
                  <a:pt x="5153" y="3708"/>
                </a:moveTo>
                <a:lnTo>
                  <a:pt x="5153" y="3745"/>
                </a:lnTo>
                <a:lnTo>
                  <a:pt x="5067" y="3745"/>
                </a:lnTo>
                <a:lnTo>
                  <a:pt x="5067" y="3708"/>
                </a:lnTo>
                <a:lnTo>
                  <a:pt x="5153" y="3708"/>
                </a:lnTo>
                <a:close/>
                <a:moveTo>
                  <a:pt x="5067" y="3549"/>
                </a:moveTo>
                <a:lnTo>
                  <a:pt x="5067" y="3549"/>
                </a:lnTo>
                <a:lnTo>
                  <a:pt x="5153" y="3549"/>
                </a:lnTo>
                <a:lnTo>
                  <a:pt x="5153" y="3549"/>
                </a:lnTo>
                <a:lnTo>
                  <a:pt x="5067" y="3549"/>
                </a:lnTo>
                <a:close/>
                <a:moveTo>
                  <a:pt x="5067" y="3525"/>
                </a:moveTo>
                <a:lnTo>
                  <a:pt x="5067" y="3500"/>
                </a:lnTo>
                <a:lnTo>
                  <a:pt x="5153" y="3500"/>
                </a:lnTo>
                <a:lnTo>
                  <a:pt x="5153" y="3525"/>
                </a:lnTo>
                <a:lnTo>
                  <a:pt x="5067" y="3525"/>
                </a:lnTo>
                <a:close/>
                <a:moveTo>
                  <a:pt x="5030" y="3500"/>
                </a:moveTo>
                <a:lnTo>
                  <a:pt x="5030" y="3525"/>
                </a:lnTo>
                <a:lnTo>
                  <a:pt x="4969" y="3525"/>
                </a:lnTo>
                <a:lnTo>
                  <a:pt x="4969" y="3500"/>
                </a:lnTo>
                <a:lnTo>
                  <a:pt x="5030" y="3500"/>
                </a:lnTo>
                <a:close/>
                <a:moveTo>
                  <a:pt x="5030" y="3549"/>
                </a:moveTo>
                <a:lnTo>
                  <a:pt x="5030" y="3549"/>
                </a:lnTo>
                <a:lnTo>
                  <a:pt x="4969" y="3549"/>
                </a:lnTo>
                <a:lnTo>
                  <a:pt x="4969" y="3549"/>
                </a:lnTo>
                <a:lnTo>
                  <a:pt x="5030" y="3549"/>
                </a:lnTo>
                <a:close/>
                <a:moveTo>
                  <a:pt x="5030" y="3586"/>
                </a:moveTo>
                <a:lnTo>
                  <a:pt x="5030" y="3659"/>
                </a:lnTo>
                <a:lnTo>
                  <a:pt x="4969" y="3659"/>
                </a:lnTo>
                <a:lnTo>
                  <a:pt x="4969" y="3586"/>
                </a:lnTo>
                <a:lnTo>
                  <a:pt x="5030" y="3586"/>
                </a:lnTo>
                <a:close/>
                <a:moveTo>
                  <a:pt x="5030" y="3708"/>
                </a:moveTo>
                <a:lnTo>
                  <a:pt x="5030" y="3745"/>
                </a:lnTo>
                <a:lnTo>
                  <a:pt x="4969" y="3745"/>
                </a:lnTo>
                <a:lnTo>
                  <a:pt x="4969" y="3708"/>
                </a:lnTo>
                <a:lnTo>
                  <a:pt x="5030" y="3708"/>
                </a:lnTo>
                <a:close/>
                <a:moveTo>
                  <a:pt x="5030" y="3782"/>
                </a:moveTo>
                <a:lnTo>
                  <a:pt x="5030" y="3818"/>
                </a:lnTo>
                <a:lnTo>
                  <a:pt x="4969" y="3818"/>
                </a:lnTo>
                <a:lnTo>
                  <a:pt x="4969" y="3782"/>
                </a:lnTo>
                <a:lnTo>
                  <a:pt x="5030" y="3782"/>
                </a:lnTo>
                <a:close/>
                <a:moveTo>
                  <a:pt x="5067" y="3782"/>
                </a:moveTo>
                <a:lnTo>
                  <a:pt x="5153" y="3782"/>
                </a:lnTo>
                <a:lnTo>
                  <a:pt x="5153" y="3818"/>
                </a:lnTo>
                <a:lnTo>
                  <a:pt x="5067" y="3818"/>
                </a:lnTo>
                <a:lnTo>
                  <a:pt x="5067" y="3782"/>
                </a:lnTo>
                <a:close/>
                <a:moveTo>
                  <a:pt x="4957" y="1750"/>
                </a:moveTo>
                <a:lnTo>
                  <a:pt x="5128" y="1750"/>
                </a:lnTo>
                <a:lnTo>
                  <a:pt x="5128" y="1885"/>
                </a:lnTo>
                <a:lnTo>
                  <a:pt x="4957" y="1885"/>
                </a:lnTo>
                <a:lnTo>
                  <a:pt x="4957" y="1750"/>
                </a:lnTo>
                <a:close/>
                <a:moveTo>
                  <a:pt x="4957" y="1909"/>
                </a:moveTo>
                <a:lnTo>
                  <a:pt x="5128" y="1909"/>
                </a:lnTo>
                <a:lnTo>
                  <a:pt x="5128" y="2044"/>
                </a:lnTo>
                <a:lnTo>
                  <a:pt x="4957" y="2044"/>
                </a:lnTo>
                <a:lnTo>
                  <a:pt x="4957" y="1909"/>
                </a:lnTo>
                <a:close/>
                <a:moveTo>
                  <a:pt x="4957" y="2081"/>
                </a:moveTo>
                <a:lnTo>
                  <a:pt x="5128" y="2081"/>
                </a:lnTo>
                <a:lnTo>
                  <a:pt x="5128" y="2203"/>
                </a:lnTo>
                <a:lnTo>
                  <a:pt x="4957" y="2203"/>
                </a:lnTo>
                <a:lnTo>
                  <a:pt x="4957" y="2081"/>
                </a:lnTo>
                <a:close/>
                <a:moveTo>
                  <a:pt x="4957" y="2240"/>
                </a:moveTo>
                <a:lnTo>
                  <a:pt x="5128" y="2240"/>
                </a:lnTo>
                <a:lnTo>
                  <a:pt x="5128" y="2350"/>
                </a:lnTo>
                <a:lnTo>
                  <a:pt x="4957" y="2350"/>
                </a:lnTo>
                <a:lnTo>
                  <a:pt x="4957" y="2240"/>
                </a:lnTo>
                <a:close/>
                <a:moveTo>
                  <a:pt x="4957" y="2374"/>
                </a:moveTo>
                <a:lnTo>
                  <a:pt x="5128" y="2374"/>
                </a:lnTo>
                <a:lnTo>
                  <a:pt x="5128" y="2509"/>
                </a:lnTo>
                <a:lnTo>
                  <a:pt x="4957" y="2509"/>
                </a:lnTo>
                <a:lnTo>
                  <a:pt x="4957" y="2374"/>
                </a:lnTo>
                <a:close/>
                <a:moveTo>
                  <a:pt x="4957" y="2546"/>
                </a:moveTo>
                <a:lnTo>
                  <a:pt x="5128" y="2546"/>
                </a:lnTo>
                <a:lnTo>
                  <a:pt x="5128" y="2680"/>
                </a:lnTo>
                <a:lnTo>
                  <a:pt x="4957" y="2680"/>
                </a:lnTo>
                <a:lnTo>
                  <a:pt x="4957" y="2546"/>
                </a:lnTo>
                <a:close/>
                <a:moveTo>
                  <a:pt x="4957" y="2705"/>
                </a:moveTo>
                <a:lnTo>
                  <a:pt x="5128" y="2705"/>
                </a:lnTo>
                <a:lnTo>
                  <a:pt x="5128" y="2839"/>
                </a:lnTo>
                <a:lnTo>
                  <a:pt x="4957" y="2839"/>
                </a:lnTo>
                <a:lnTo>
                  <a:pt x="4957" y="2705"/>
                </a:lnTo>
                <a:close/>
                <a:moveTo>
                  <a:pt x="4957" y="2876"/>
                </a:moveTo>
                <a:lnTo>
                  <a:pt x="5128" y="2876"/>
                </a:lnTo>
                <a:lnTo>
                  <a:pt x="5128" y="3023"/>
                </a:lnTo>
                <a:lnTo>
                  <a:pt x="5153" y="3023"/>
                </a:lnTo>
                <a:lnTo>
                  <a:pt x="5153" y="3023"/>
                </a:lnTo>
                <a:lnTo>
                  <a:pt x="4969" y="3023"/>
                </a:lnTo>
                <a:lnTo>
                  <a:pt x="4969" y="2901"/>
                </a:lnTo>
                <a:lnTo>
                  <a:pt x="4957" y="2901"/>
                </a:lnTo>
                <a:lnTo>
                  <a:pt x="4957" y="2876"/>
                </a:lnTo>
                <a:close/>
                <a:moveTo>
                  <a:pt x="4847" y="1750"/>
                </a:moveTo>
                <a:lnTo>
                  <a:pt x="4932" y="1750"/>
                </a:lnTo>
                <a:lnTo>
                  <a:pt x="4932" y="1885"/>
                </a:lnTo>
                <a:lnTo>
                  <a:pt x="4847" y="1885"/>
                </a:lnTo>
                <a:lnTo>
                  <a:pt x="4847" y="1750"/>
                </a:lnTo>
                <a:close/>
                <a:moveTo>
                  <a:pt x="4847" y="1909"/>
                </a:moveTo>
                <a:lnTo>
                  <a:pt x="4932" y="1909"/>
                </a:lnTo>
                <a:lnTo>
                  <a:pt x="4932" y="2044"/>
                </a:lnTo>
                <a:lnTo>
                  <a:pt x="4847" y="2044"/>
                </a:lnTo>
                <a:lnTo>
                  <a:pt x="4847" y="1909"/>
                </a:lnTo>
                <a:close/>
                <a:moveTo>
                  <a:pt x="4847" y="2081"/>
                </a:moveTo>
                <a:lnTo>
                  <a:pt x="4932" y="2081"/>
                </a:lnTo>
                <a:lnTo>
                  <a:pt x="4932" y="2203"/>
                </a:lnTo>
                <a:lnTo>
                  <a:pt x="4847" y="2203"/>
                </a:lnTo>
                <a:lnTo>
                  <a:pt x="4847" y="2081"/>
                </a:lnTo>
                <a:close/>
                <a:moveTo>
                  <a:pt x="4847" y="2240"/>
                </a:moveTo>
                <a:lnTo>
                  <a:pt x="4932" y="2240"/>
                </a:lnTo>
                <a:lnTo>
                  <a:pt x="4932" y="2350"/>
                </a:lnTo>
                <a:lnTo>
                  <a:pt x="4847" y="2350"/>
                </a:lnTo>
                <a:lnTo>
                  <a:pt x="4847" y="2240"/>
                </a:lnTo>
                <a:close/>
                <a:moveTo>
                  <a:pt x="4847" y="2374"/>
                </a:moveTo>
                <a:lnTo>
                  <a:pt x="4932" y="2374"/>
                </a:lnTo>
                <a:lnTo>
                  <a:pt x="4932" y="2509"/>
                </a:lnTo>
                <a:lnTo>
                  <a:pt x="4847" y="2509"/>
                </a:lnTo>
                <a:lnTo>
                  <a:pt x="4847" y="2374"/>
                </a:lnTo>
                <a:close/>
                <a:moveTo>
                  <a:pt x="4847" y="2546"/>
                </a:moveTo>
                <a:lnTo>
                  <a:pt x="4932" y="2546"/>
                </a:lnTo>
                <a:lnTo>
                  <a:pt x="4932" y="2680"/>
                </a:lnTo>
                <a:lnTo>
                  <a:pt x="4847" y="2680"/>
                </a:lnTo>
                <a:lnTo>
                  <a:pt x="4847" y="2546"/>
                </a:lnTo>
                <a:close/>
                <a:moveTo>
                  <a:pt x="4847" y="2705"/>
                </a:moveTo>
                <a:lnTo>
                  <a:pt x="4932" y="2705"/>
                </a:lnTo>
                <a:lnTo>
                  <a:pt x="4932" y="2839"/>
                </a:lnTo>
                <a:lnTo>
                  <a:pt x="4847" y="2839"/>
                </a:lnTo>
                <a:lnTo>
                  <a:pt x="4847" y="2705"/>
                </a:lnTo>
                <a:close/>
                <a:moveTo>
                  <a:pt x="4847" y="3023"/>
                </a:moveTo>
                <a:lnTo>
                  <a:pt x="4847" y="3023"/>
                </a:lnTo>
                <a:lnTo>
                  <a:pt x="4847" y="2876"/>
                </a:lnTo>
                <a:lnTo>
                  <a:pt x="4932" y="2876"/>
                </a:lnTo>
                <a:lnTo>
                  <a:pt x="4932" y="3023"/>
                </a:lnTo>
                <a:lnTo>
                  <a:pt x="4932" y="3023"/>
                </a:lnTo>
                <a:lnTo>
                  <a:pt x="4932" y="3023"/>
                </a:lnTo>
                <a:lnTo>
                  <a:pt x="4847" y="3023"/>
                </a:lnTo>
                <a:lnTo>
                  <a:pt x="4847" y="3023"/>
                </a:lnTo>
                <a:close/>
                <a:moveTo>
                  <a:pt x="4847" y="3047"/>
                </a:moveTo>
                <a:lnTo>
                  <a:pt x="4932" y="3047"/>
                </a:lnTo>
                <a:lnTo>
                  <a:pt x="4932" y="3182"/>
                </a:lnTo>
                <a:lnTo>
                  <a:pt x="4847" y="3182"/>
                </a:lnTo>
                <a:lnTo>
                  <a:pt x="4847" y="3047"/>
                </a:lnTo>
                <a:close/>
                <a:moveTo>
                  <a:pt x="4847" y="3207"/>
                </a:moveTo>
                <a:lnTo>
                  <a:pt x="4932" y="3207"/>
                </a:lnTo>
                <a:lnTo>
                  <a:pt x="4932" y="3341"/>
                </a:lnTo>
                <a:lnTo>
                  <a:pt x="4847" y="3341"/>
                </a:lnTo>
                <a:lnTo>
                  <a:pt x="4847" y="3207"/>
                </a:lnTo>
                <a:close/>
                <a:moveTo>
                  <a:pt x="4847" y="3378"/>
                </a:moveTo>
                <a:lnTo>
                  <a:pt x="4932" y="3378"/>
                </a:lnTo>
                <a:lnTo>
                  <a:pt x="4932" y="3464"/>
                </a:lnTo>
                <a:lnTo>
                  <a:pt x="4847" y="3464"/>
                </a:lnTo>
                <a:lnTo>
                  <a:pt x="4847" y="3378"/>
                </a:lnTo>
                <a:close/>
                <a:moveTo>
                  <a:pt x="4847" y="3500"/>
                </a:moveTo>
                <a:lnTo>
                  <a:pt x="4932" y="3500"/>
                </a:lnTo>
                <a:lnTo>
                  <a:pt x="4932" y="3525"/>
                </a:lnTo>
                <a:lnTo>
                  <a:pt x="4847" y="3525"/>
                </a:lnTo>
                <a:lnTo>
                  <a:pt x="4847" y="3500"/>
                </a:lnTo>
                <a:close/>
                <a:moveTo>
                  <a:pt x="4847" y="3549"/>
                </a:moveTo>
                <a:lnTo>
                  <a:pt x="4932" y="3549"/>
                </a:lnTo>
                <a:lnTo>
                  <a:pt x="4932" y="3549"/>
                </a:lnTo>
                <a:lnTo>
                  <a:pt x="4847" y="3549"/>
                </a:lnTo>
                <a:lnTo>
                  <a:pt x="4847" y="3549"/>
                </a:lnTo>
                <a:close/>
                <a:moveTo>
                  <a:pt x="4847" y="3586"/>
                </a:moveTo>
                <a:lnTo>
                  <a:pt x="4932" y="3586"/>
                </a:lnTo>
                <a:lnTo>
                  <a:pt x="4932" y="3659"/>
                </a:lnTo>
                <a:lnTo>
                  <a:pt x="4847" y="3659"/>
                </a:lnTo>
                <a:lnTo>
                  <a:pt x="4847" y="3586"/>
                </a:lnTo>
                <a:close/>
                <a:moveTo>
                  <a:pt x="4847" y="3708"/>
                </a:moveTo>
                <a:lnTo>
                  <a:pt x="4932" y="3708"/>
                </a:lnTo>
                <a:lnTo>
                  <a:pt x="4932" y="3745"/>
                </a:lnTo>
                <a:lnTo>
                  <a:pt x="4847" y="3745"/>
                </a:lnTo>
                <a:lnTo>
                  <a:pt x="4847" y="3708"/>
                </a:lnTo>
                <a:close/>
                <a:moveTo>
                  <a:pt x="4932" y="3782"/>
                </a:moveTo>
                <a:lnTo>
                  <a:pt x="4932" y="3818"/>
                </a:lnTo>
                <a:lnTo>
                  <a:pt x="4847" y="3818"/>
                </a:lnTo>
                <a:lnTo>
                  <a:pt x="4847" y="3782"/>
                </a:lnTo>
                <a:lnTo>
                  <a:pt x="4932" y="3782"/>
                </a:lnTo>
                <a:close/>
                <a:moveTo>
                  <a:pt x="4810" y="3549"/>
                </a:moveTo>
                <a:lnTo>
                  <a:pt x="4810" y="3549"/>
                </a:lnTo>
                <a:lnTo>
                  <a:pt x="4749" y="3549"/>
                </a:lnTo>
                <a:lnTo>
                  <a:pt x="4749" y="3549"/>
                </a:lnTo>
                <a:lnTo>
                  <a:pt x="4810" y="3549"/>
                </a:lnTo>
                <a:close/>
                <a:moveTo>
                  <a:pt x="4749" y="3525"/>
                </a:moveTo>
                <a:lnTo>
                  <a:pt x="4749" y="3500"/>
                </a:lnTo>
                <a:lnTo>
                  <a:pt x="4810" y="3500"/>
                </a:lnTo>
                <a:lnTo>
                  <a:pt x="4810" y="3525"/>
                </a:lnTo>
                <a:lnTo>
                  <a:pt x="4749" y="3525"/>
                </a:lnTo>
                <a:close/>
                <a:moveTo>
                  <a:pt x="4810" y="3586"/>
                </a:moveTo>
                <a:lnTo>
                  <a:pt x="4810" y="3659"/>
                </a:lnTo>
                <a:lnTo>
                  <a:pt x="4749" y="3659"/>
                </a:lnTo>
                <a:lnTo>
                  <a:pt x="4749" y="3586"/>
                </a:lnTo>
                <a:lnTo>
                  <a:pt x="4810" y="3586"/>
                </a:lnTo>
                <a:close/>
                <a:moveTo>
                  <a:pt x="4810" y="3708"/>
                </a:moveTo>
                <a:lnTo>
                  <a:pt x="4810" y="3745"/>
                </a:lnTo>
                <a:lnTo>
                  <a:pt x="4749" y="3745"/>
                </a:lnTo>
                <a:lnTo>
                  <a:pt x="4749" y="3708"/>
                </a:lnTo>
                <a:lnTo>
                  <a:pt x="4810" y="3708"/>
                </a:lnTo>
                <a:close/>
                <a:moveTo>
                  <a:pt x="4810" y="3782"/>
                </a:moveTo>
                <a:lnTo>
                  <a:pt x="4810" y="3818"/>
                </a:lnTo>
                <a:lnTo>
                  <a:pt x="4749" y="3818"/>
                </a:lnTo>
                <a:lnTo>
                  <a:pt x="4749" y="3782"/>
                </a:lnTo>
                <a:lnTo>
                  <a:pt x="4810" y="3782"/>
                </a:lnTo>
                <a:close/>
                <a:moveTo>
                  <a:pt x="4638" y="1750"/>
                </a:moveTo>
                <a:lnTo>
                  <a:pt x="4810" y="1750"/>
                </a:lnTo>
                <a:lnTo>
                  <a:pt x="4810" y="1885"/>
                </a:lnTo>
                <a:lnTo>
                  <a:pt x="4638" y="1885"/>
                </a:lnTo>
                <a:lnTo>
                  <a:pt x="4638" y="1750"/>
                </a:lnTo>
                <a:close/>
                <a:moveTo>
                  <a:pt x="4638" y="1909"/>
                </a:moveTo>
                <a:lnTo>
                  <a:pt x="4810" y="1909"/>
                </a:lnTo>
                <a:lnTo>
                  <a:pt x="4810" y="2044"/>
                </a:lnTo>
                <a:lnTo>
                  <a:pt x="4638" y="2044"/>
                </a:lnTo>
                <a:lnTo>
                  <a:pt x="4638" y="1909"/>
                </a:lnTo>
                <a:close/>
                <a:moveTo>
                  <a:pt x="4638" y="2081"/>
                </a:moveTo>
                <a:lnTo>
                  <a:pt x="4810" y="2081"/>
                </a:lnTo>
                <a:lnTo>
                  <a:pt x="4810" y="2203"/>
                </a:lnTo>
                <a:lnTo>
                  <a:pt x="4638" y="2203"/>
                </a:lnTo>
                <a:lnTo>
                  <a:pt x="4638" y="2081"/>
                </a:lnTo>
                <a:close/>
                <a:moveTo>
                  <a:pt x="4638" y="2240"/>
                </a:moveTo>
                <a:lnTo>
                  <a:pt x="4810" y="2240"/>
                </a:lnTo>
                <a:lnTo>
                  <a:pt x="4810" y="2350"/>
                </a:lnTo>
                <a:lnTo>
                  <a:pt x="4638" y="2350"/>
                </a:lnTo>
                <a:lnTo>
                  <a:pt x="4638" y="2240"/>
                </a:lnTo>
                <a:close/>
                <a:moveTo>
                  <a:pt x="4638" y="2374"/>
                </a:moveTo>
                <a:lnTo>
                  <a:pt x="4810" y="2374"/>
                </a:lnTo>
                <a:lnTo>
                  <a:pt x="4810" y="2509"/>
                </a:lnTo>
                <a:lnTo>
                  <a:pt x="4638" y="2509"/>
                </a:lnTo>
                <a:lnTo>
                  <a:pt x="4638" y="2374"/>
                </a:lnTo>
                <a:close/>
                <a:moveTo>
                  <a:pt x="4638" y="2546"/>
                </a:moveTo>
                <a:lnTo>
                  <a:pt x="4810" y="2546"/>
                </a:lnTo>
                <a:lnTo>
                  <a:pt x="4810" y="2680"/>
                </a:lnTo>
                <a:lnTo>
                  <a:pt x="4638" y="2680"/>
                </a:lnTo>
                <a:lnTo>
                  <a:pt x="4638" y="2546"/>
                </a:lnTo>
                <a:close/>
                <a:moveTo>
                  <a:pt x="4638" y="2705"/>
                </a:moveTo>
                <a:lnTo>
                  <a:pt x="4810" y="2705"/>
                </a:lnTo>
                <a:lnTo>
                  <a:pt x="4810" y="2839"/>
                </a:lnTo>
                <a:lnTo>
                  <a:pt x="4638" y="2839"/>
                </a:lnTo>
                <a:lnTo>
                  <a:pt x="4638" y="2705"/>
                </a:lnTo>
                <a:close/>
                <a:moveTo>
                  <a:pt x="4626" y="3023"/>
                </a:moveTo>
                <a:lnTo>
                  <a:pt x="4638" y="3023"/>
                </a:lnTo>
                <a:lnTo>
                  <a:pt x="4638" y="2876"/>
                </a:lnTo>
                <a:lnTo>
                  <a:pt x="4810" y="2876"/>
                </a:lnTo>
                <a:lnTo>
                  <a:pt x="4810" y="2962"/>
                </a:lnTo>
                <a:lnTo>
                  <a:pt x="4810" y="2962"/>
                </a:lnTo>
                <a:lnTo>
                  <a:pt x="4810" y="3023"/>
                </a:lnTo>
                <a:lnTo>
                  <a:pt x="4626" y="3023"/>
                </a:lnTo>
                <a:lnTo>
                  <a:pt x="4626" y="3023"/>
                </a:lnTo>
                <a:close/>
                <a:moveTo>
                  <a:pt x="4626" y="3047"/>
                </a:moveTo>
                <a:lnTo>
                  <a:pt x="4810" y="3047"/>
                </a:lnTo>
                <a:lnTo>
                  <a:pt x="4810" y="3182"/>
                </a:lnTo>
                <a:lnTo>
                  <a:pt x="4626" y="3182"/>
                </a:lnTo>
                <a:lnTo>
                  <a:pt x="4626" y="3047"/>
                </a:lnTo>
                <a:close/>
                <a:moveTo>
                  <a:pt x="4626" y="3207"/>
                </a:moveTo>
                <a:lnTo>
                  <a:pt x="4810" y="3207"/>
                </a:lnTo>
                <a:lnTo>
                  <a:pt x="4810" y="3341"/>
                </a:lnTo>
                <a:lnTo>
                  <a:pt x="4626" y="3341"/>
                </a:lnTo>
                <a:lnTo>
                  <a:pt x="4626" y="3207"/>
                </a:lnTo>
                <a:close/>
                <a:moveTo>
                  <a:pt x="4626" y="3378"/>
                </a:moveTo>
                <a:lnTo>
                  <a:pt x="4810" y="3378"/>
                </a:lnTo>
                <a:lnTo>
                  <a:pt x="4810" y="3464"/>
                </a:lnTo>
                <a:lnTo>
                  <a:pt x="4749" y="3464"/>
                </a:lnTo>
                <a:lnTo>
                  <a:pt x="4749" y="3427"/>
                </a:lnTo>
                <a:lnTo>
                  <a:pt x="4712" y="3427"/>
                </a:lnTo>
                <a:lnTo>
                  <a:pt x="4712" y="3464"/>
                </a:lnTo>
                <a:lnTo>
                  <a:pt x="4626" y="3464"/>
                </a:lnTo>
                <a:lnTo>
                  <a:pt x="4626" y="3378"/>
                </a:lnTo>
                <a:close/>
                <a:moveTo>
                  <a:pt x="4626" y="3500"/>
                </a:moveTo>
                <a:lnTo>
                  <a:pt x="4712" y="3500"/>
                </a:lnTo>
                <a:lnTo>
                  <a:pt x="4712" y="3525"/>
                </a:lnTo>
                <a:lnTo>
                  <a:pt x="4626" y="3525"/>
                </a:lnTo>
                <a:lnTo>
                  <a:pt x="4626" y="3500"/>
                </a:lnTo>
                <a:close/>
                <a:moveTo>
                  <a:pt x="4626" y="3549"/>
                </a:moveTo>
                <a:lnTo>
                  <a:pt x="4712" y="3549"/>
                </a:lnTo>
                <a:lnTo>
                  <a:pt x="4712" y="3549"/>
                </a:lnTo>
                <a:lnTo>
                  <a:pt x="4626" y="3549"/>
                </a:lnTo>
                <a:lnTo>
                  <a:pt x="4626" y="3549"/>
                </a:lnTo>
                <a:close/>
                <a:moveTo>
                  <a:pt x="4626" y="3586"/>
                </a:moveTo>
                <a:lnTo>
                  <a:pt x="4712" y="3586"/>
                </a:lnTo>
                <a:lnTo>
                  <a:pt x="4712" y="3659"/>
                </a:lnTo>
                <a:lnTo>
                  <a:pt x="4626" y="3659"/>
                </a:lnTo>
                <a:lnTo>
                  <a:pt x="4626" y="3586"/>
                </a:lnTo>
                <a:close/>
                <a:moveTo>
                  <a:pt x="4626" y="3708"/>
                </a:moveTo>
                <a:lnTo>
                  <a:pt x="4712" y="3708"/>
                </a:lnTo>
                <a:lnTo>
                  <a:pt x="4712" y="3745"/>
                </a:lnTo>
                <a:lnTo>
                  <a:pt x="4626" y="3745"/>
                </a:lnTo>
                <a:lnTo>
                  <a:pt x="4626" y="3708"/>
                </a:lnTo>
                <a:close/>
                <a:moveTo>
                  <a:pt x="4712" y="3782"/>
                </a:moveTo>
                <a:lnTo>
                  <a:pt x="4712" y="3818"/>
                </a:lnTo>
                <a:lnTo>
                  <a:pt x="4626" y="3818"/>
                </a:lnTo>
                <a:lnTo>
                  <a:pt x="4626" y="3782"/>
                </a:lnTo>
                <a:lnTo>
                  <a:pt x="4712" y="3782"/>
                </a:lnTo>
                <a:close/>
                <a:moveTo>
                  <a:pt x="4590" y="3586"/>
                </a:moveTo>
                <a:lnTo>
                  <a:pt x="4590" y="3659"/>
                </a:lnTo>
                <a:lnTo>
                  <a:pt x="4565" y="3659"/>
                </a:lnTo>
                <a:lnTo>
                  <a:pt x="4565" y="3586"/>
                </a:lnTo>
                <a:lnTo>
                  <a:pt x="4590" y="3586"/>
                </a:lnTo>
                <a:close/>
                <a:moveTo>
                  <a:pt x="4565" y="3549"/>
                </a:moveTo>
                <a:lnTo>
                  <a:pt x="4565" y="3549"/>
                </a:lnTo>
                <a:lnTo>
                  <a:pt x="4590" y="3549"/>
                </a:lnTo>
                <a:lnTo>
                  <a:pt x="4590" y="3549"/>
                </a:lnTo>
                <a:lnTo>
                  <a:pt x="4565" y="3549"/>
                </a:lnTo>
                <a:close/>
                <a:moveTo>
                  <a:pt x="4590" y="3708"/>
                </a:moveTo>
                <a:lnTo>
                  <a:pt x="4590" y="3745"/>
                </a:lnTo>
                <a:lnTo>
                  <a:pt x="4565" y="3745"/>
                </a:lnTo>
                <a:lnTo>
                  <a:pt x="4565" y="3708"/>
                </a:lnTo>
                <a:lnTo>
                  <a:pt x="4590" y="3708"/>
                </a:lnTo>
                <a:close/>
                <a:moveTo>
                  <a:pt x="4590" y="3782"/>
                </a:moveTo>
                <a:lnTo>
                  <a:pt x="4590" y="3818"/>
                </a:lnTo>
                <a:lnTo>
                  <a:pt x="4565" y="3818"/>
                </a:lnTo>
                <a:lnTo>
                  <a:pt x="4565" y="3782"/>
                </a:lnTo>
                <a:lnTo>
                  <a:pt x="4590" y="3782"/>
                </a:lnTo>
                <a:close/>
                <a:moveTo>
                  <a:pt x="4528" y="1750"/>
                </a:moveTo>
                <a:lnTo>
                  <a:pt x="4614" y="1750"/>
                </a:lnTo>
                <a:lnTo>
                  <a:pt x="4614" y="1885"/>
                </a:lnTo>
                <a:lnTo>
                  <a:pt x="4528" y="1885"/>
                </a:lnTo>
                <a:lnTo>
                  <a:pt x="4528" y="1750"/>
                </a:lnTo>
                <a:close/>
                <a:moveTo>
                  <a:pt x="4528" y="1909"/>
                </a:moveTo>
                <a:lnTo>
                  <a:pt x="4614" y="1909"/>
                </a:lnTo>
                <a:lnTo>
                  <a:pt x="4614" y="2044"/>
                </a:lnTo>
                <a:lnTo>
                  <a:pt x="4528" y="2044"/>
                </a:lnTo>
                <a:lnTo>
                  <a:pt x="4528" y="1909"/>
                </a:lnTo>
                <a:close/>
                <a:moveTo>
                  <a:pt x="4528" y="2081"/>
                </a:moveTo>
                <a:lnTo>
                  <a:pt x="4614" y="2081"/>
                </a:lnTo>
                <a:lnTo>
                  <a:pt x="4614" y="2203"/>
                </a:lnTo>
                <a:lnTo>
                  <a:pt x="4528" y="2203"/>
                </a:lnTo>
                <a:lnTo>
                  <a:pt x="4528" y="2081"/>
                </a:lnTo>
                <a:close/>
                <a:moveTo>
                  <a:pt x="4528" y="2240"/>
                </a:moveTo>
                <a:lnTo>
                  <a:pt x="4614" y="2240"/>
                </a:lnTo>
                <a:lnTo>
                  <a:pt x="4614" y="2350"/>
                </a:lnTo>
                <a:lnTo>
                  <a:pt x="4528" y="2350"/>
                </a:lnTo>
                <a:lnTo>
                  <a:pt x="4528" y="2240"/>
                </a:lnTo>
                <a:close/>
                <a:moveTo>
                  <a:pt x="4528" y="2374"/>
                </a:moveTo>
                <a:lnTo>
                  <a:pt x="4614" y="2374"/>
                </a:lnTo>
                <a:lnTo>
                  <a:pt x="4614" y="2509"/>
                </a:lnTo>
                <a:lnTo>
                  <a:pt x="4528" y="2509"/>
                </a:lnTo>
                <a:lnTo>
                  <a:pt x="4528" y="2374"/>
                </a:lnTo>
                <a:close/>
                <a:moveTo>
                  <a:pt x="4528" y="2546"/>
                </a:moveTo>
                <a:lnTo>
                  <a:pt x="4614" y="2546"/>
                </a:lnTo>
                <a:lnTo>
                  <a:pt x="4614" y="2680"/>
                </a:lnTo>
                <a:lnTo>
                  <a:pt x="4528" y="2680"/>
                </a:lnTo>
                <a:lnTo>
                  <a:pt x="4528" y="2546"/>
                </a:lnTo>
                <a:close/>
                <a:moveTo>
                  <a:pt x="4528" y="2839"/>
                </a:moveTo>
                <a:lnTo>
                  <a:pt x="4528" y="2705"/>
                </a:lnTo>
                <a:lnTo>
                  <a:pt x="4614" y="2705"/>
                </a:lnTo>
                <a:lnTo>
                  <a:pt x="4614" y="2839"/>
                </a:lnTo>
                <a:lnTo>
                  <a:pt x="4528" y="2839"/>
                </a:lnTo>
                <a:close/>
                <a:moveTo>
                  <a:pt x="4504" y="3207"/>
                </a:moveTo>
                <a:lnTo>
                  <a:pt x="4590" y="3207"/>
                </a:lnTo>
                <a:lnTo>
                  <a:pt x="4590" y="3341"/>
                </a:lnTo>
                <a:lnTo>
                  <a:pt x="4504" y="3341"/>
                </a:lnTo>
                <a:lnTo>
                  <a:pt x="4504" y="3207"/>
                </a:lnTo>
                <a:close/>
                <a:moveTo>
                  <a:pt x="4504" y="3378"/>
                </a:moveTo>
                <a:lnTo>
                  <a:pt x="4590" y="3378"/>
                </a:lnTo>
                <a:lnTo>
                  <a:pt x="4590" y="3464"/>
                </a:lnTo>
                <a:lnTo>
                  <a:pt x="4504" y="3464"/>
                </a:lnTo>
                <a:lnTo>
                  <a:pt x="4504" y="3378"/>
                </a:lnTo>
                <a:close/>
                <a:moveTo>
                  <a:pt x="4504" y="3500"/>
                </a:moveTo>
                <a:lnTo>
                  <a:pt x="4590" y="3500"/>
                </a:lnTo>
                <a:lnTo>
                  <a:pt x="4590" y="3525"/>
                </a:lnTo>
                <a:lnTo>
                  <a:pt x="4565" y="3525"/>
                </a:lnTo>
                <a:lnTo>
                  <a:pt x="4565" y="3500"/>
                </a:lnTo>
                <a:lnTo>
                  <a:pt x="4541" y="3500"/>
                </a:lnTo>
                <a:lnTo>
                  <a:pt x="4541" y="3525"/>
                </a:lnTo>
                <a:lnTo>
                  <a:pt x="4504" y="3525"/>
                </a:lnTo>
                <a:lnTo>
                  <a:pt x="4504" y="3500"/>
                </a:lnTo>
                <a:close/>
                <a:moveTo>
                  <a:pt x="4504" y="3549"/>
                </a:moveTo>
                <a:lnTo>
                  <a:pt x="4541" y="3549"/>
                </a:lnTo>
                <a:lnTo>
                  <a:pt x="4541" y="3549"/>
                </a:lnTo>
                <a:lnTo>
                  <a:pt x="4504" y="3549"/>
                </a:lnTo>
                <a:lnTo>
                  <a:pt x="4504" y="3549"/>
                </a:lnTo>
                <a:close/>
                <a:moveTo>
                  <a:pt x="4504" y="3586"/>
                </a:moveTo>
                <a:lnTo>
                  <a:pt x="4541" y="3586"/>
                </a:lnTo>
                <a:lnTo>
                  <a:pt x="4541" y="3659"/>
                </a:lnTo>
                <a:lnTo>
                  <a:pt x="4504" y="3659"/>
                </a:lnTo>
                <a:lnTo>
                  <a:pt x="4504" y="3586"/>
                </a:lnTo>
                <a:close/>
                <a:moveTo>
                  <a:pt x="4504" y="3708"/>
                </a:moveTo>
                <a:lnTo>
                  <a:pt x="4541" y="3708"/>
                </a:lnTo>
                <a:lnTo>
                  <a:pt x="4541" y="3745"/>
                </a:lnTo>
                <a:lnTo>
                  <a:pt x="4504" y="3745"/>
                </a:lnTo>
                <a:lnTo>
                  <a:pt x="4504" y="3708"/>
                </a:lnTo>
                <a:close/>
                <a:moveTo>
                  <a:pt x="4504" y="3782"/>
                </a:moveTo>
                <a:lnTo>
                  <a:pt x="4541" y="3782"/>
                </a:lnTo>
                <a:lnTo>
                  <a:pt x="4541" y="3818"/>
                </a:lnTo>
                <a:lnTo>
                  <a:pt x="4504" y="3818"/>
                </a:lnTo>
                <a:lnTo>
                  <a:pt x="4504" y="3782"/>
                </a:lnTo>
                <a:close/>
                <a:moveTo>
                  <a:pt x="3990" y="3366"/>
                </a:moveTo>
                <a:lnTo>
                  <a:pt x="4100" y="3255"/>
                </a:lnTo>
                <a:lnTo>
                  <a:pt x="4210" y="3366"/>
                </a:lnTo>
                <a:lnTo>
                  <a:pt x="3990" y="3366"/>
                </a:lnTo>
                <a:close/>
                <a:moveTo>
                  <a:pt x="4210" y="3439"/>
                </a:moveTo>
                <a:lnTo>
                  <a:pt x="4100" y="3537"/>
                </a:lnTo>
                <a:lnTo>
                  <a:pt x="4002" y="3439"/>
                </a:lnTo>
                <a:lnTo>
                  <a:pt x="4210" y="3439"/>
                </a:lnTo>
                <a:close/>
                <a:moveTo>
                  <a:pt x="4002" y="3072"/>
                </a:moveTo>
                <a:lnTo>
                  <a:pt x="4210" y="3072"/>
                </a:lnTo>
                <a:lnTo>
                  <a:pt x="4100" y="3182"/>
                </a:lnTo>
                <a:lnTo>
                  <a:pt x="4002" y="3072"/>
                </a:lnTo>
                <a:close/>
                <a:moveTo>
                  <a:pt x="4137" y="3219"/>
                </a:moveTo>
                <a:lnTo>
                  <a:pt x="4247" y="3109"/>
                </a:lnTo>
                <a:lnTo>
                  <a:pt x="4247" y="3329"/>
                </a:lnTo>
                <a:lnTo>
                  <a:pt x="4137" y="3219"/>
                </a:lnTo>
                <a:close/>
                <a:moveTo>
                  <a:pt x="4210" y="2998"/>
                </a:moveTo>
                <a:lnTo>
                  <a:pt x="3990" y="2998"/>
                </a:lnTo>
                <a:lnTo>
                  <a:pt x="4100" y="2888"/>
                </a:lnTo>
                <a:lnTo>
                  <a:pt x="4210" y="2998"/>
                </a:lnTo>
                <a:close/>
                <a:moveTo>
                  <a:pt x="4137" y="2852"/>
                </a:moveTo>
                <a:lnTo>
                  <a:pt x="4247" y="2741"/>
                </a:lnTo>
                <a:lnTo>
                  <a:pt x="4247" y="2962"/>
                </a:lnTo>
                <a:lnTo>
                  <a:pt x="4137" y="2852"/>
                </a:lnTo>
                <a:close/>
                <a:moveTo>
                  <a:pt x="3941" y="2974"/>
                </a:moveTo>
                <a:lnTo>
                  <a:pt x="3941" y="2729"/>
                </a:lnTo>
                <a:lnTo>
                  <a:pt x="4063" y="2852"/>
                </a:lnTo>
                <a:lnTo>
                  <a:pt x="3941" y="2974"/>
                </a:lnTo>
                <a:close/>
                <a:moveTo>
                  <a:pt x="4063" y="3219"/>
                </a:moveTo>
                <a:lnTo>
                  <a:pt x="3941" y="3329"/>
                </a:lnTo>
                <a:lnTo>
                  <a:pt x="3941" y="3096"/>
                </a:lnTo>
                <a:lnTo>
                  <a:pt x="4063" y="3219"/>
                </a:lnTo>
                <a:close/>
                <a:moveTo>
                  <a:pt x="4063" y="3574"/>
                </a:moveTo>
                <a:lnTo>
                  <a:pt x="3941" y="3696"/>
                </a:lnTo>
                <a:lnTo>
                  <a:pt x="3941" y="3464"/>
                </a:lnTo>
                <a:lnTo>
                  <a:pt x="4063" y="3574"/>
                </a:lnTo>
                <a:close/>
                <a:moveTo>
                  <a:pt x="4100" y="3610"/>
                </a:moveTo>
                <a:lnTo>
                  <a:pt x="4210" y="3721"/>
                </a:lnTo>
                <a:lnTo>
                  <a:pt x="3990" y="3721"/>
                </a:lnTo>
                <a:lnTo>
                  <a:pt x="4100" y="3610"/>
                </a:lnTo>
                <a:close/>
                <a:moveTo>
                  <a:pt x="4137" y="3574"/>
                </a:moveTo>
                <a:lnTo>
                  <a:pt x="4247" y="3464"/>
                </a:lnTo>
                <a:lnTo>
                  <a:pt x="4247" y="3696"/>
                </a:lnTo>
                <a:lnTo>
                  <a:pt x="4137" y="3574"/>
                </a:lnTo>
                <a:close/>
                <a:moveTo>
                  <a:pt x="4137" y="1297"/>
                </a:moveTo>
                <a:lnTo>
                  <a:pt x="4271" y="1297"/>
                </a:lnTo>
                <a:lnTo>
                  <a:pt x="4271" y="1358"/>
                </a:lnTo>
                <a:lnTo>
                  <a:pt x="4137" y="1358"/>
                </a:lnTo>
                <a:lnTo>
                  <a:pt x="4137" y="1297"/>
                </a:lnTo>
                <a:close/>
                <a:moveTo>
                  <a:pt x="4137" y="1395"/>
                </a:moveTo>
                <a:lnTo>
                  <a:pt x="4271" y="1395"/>
                </a:lnTo>
                <a:lnTo>
                  <a:pt x="4271" y="1456"/>
                </a:lnTo>
                <a:lnTo>
                  <a:pt x="4137" y="1456"/>
                </a:lnTo>
                <a:lnTo>
                  <a:pt x="4137" y="1395"/>
                </a:lnTo>
                <a:close/>
                <a:moveTo>
                  <a:pt x="4137" y="1481"/>
                </a:moveTo>
                <a:lnTo>
                  <a:pt x="4271" y="1481"/>
                </a:lnTo>
                <a:lnTo>
                  <a:pt x="4271" y="1554"/>
                </a:lnTo>
                <a:lnTo>
                  <a:pt x="4137" y="1554"/>
                </a:lnTo>
                <a:lnTo>
                  <a:pt x="4137" y="1481"/>
                </a:lnTo>
                <a:close/>
                <a:moveTo>
                  <a:pt x="4137" y="1579"/>
                </a:moveTo>
                <a:lnTo>
                  <a:pt x="4271" y="1579"/>
                </a:lnTo>
                <a:lnTo>
                  <a:pt x="4271" y="1640"/>
                </a:lnTo>
                <a:lnTo>
                  <a:pt x="4137" y="1640"/>
                </a:lnTo>
                <a:lnTo>
                  <a:pt x="4137" y="1579"/>
                </a:lnTo>
                <a:close/>
                <a:moveTo>
                  <a:pt x="4137" y="1677"/>
                </a:moveTo>
                <a:lnTo>
                  <a:pt x="4271" y="1677"/>
                </a:lnTo>
                <a:lnTo>
                  <a:pt x="4271" y="1738"/>
                </a:lnTo>
                <a:lnTo>
                  <a:pt x="4137" y="1738"/>
                </a:lnTo>
                <a:lnTo>
                  <a:pt x="4137" y="1677"/>
                </a:lnTo>
                <a:close/>
                <a:moveTo>
                  <a:pt x="4137" y="1775"/>
                </a:moveTo>
                <a:lnTo>
                  <a:pt x="4271" y="1775"/>
                </a:lnTo>
                <a:lnTo>
                  <a:pt x="4271" y="1836"/>
                </a:lnTo>
                <a:lnTo>
                  <a:pt x="4137" y="1836"/>
                </a:lnTo>
                <a:lnTo>
                  <a:pt x="4137" y="1775"/>
                </a:lnTo>
                <a:close/>
                <a:moveTo>
                  <a:pt x="4137" y="1872"/>
                </a:moveTo>
                <a:lnTo>
                  <a:pt x="4271" y="1872"/>
                </a:lnTo>
                <a:lnTo>
                  <a:pt x="4271" y="1934"/>
                </a:lnTo>
                <a:lnTo>
                  <a:pt x="4137" y="1934"/>
                </a:lnTo>
                <a:lnTo>
                  <a:pt x="4137" y="1872"/>
                </a:lnTo>
                <a:close/>
                <a:moveTo>
                  <a:pt x="4137" y="1970"/>
                </a:moveTo>
                <a:lnTo>
                  <a:pt x="4271" y="1970"/>
                </a:lnTo>
                <a:lnTo>
                  <a:pt x="4271" y="2032"/>
                </a:lnTo>
                <a:lnTo>
                  <a:pt x="4137" y="2032"/>
                </a:lnTo>
                <a:lnTo>
                  <a:pt x="4137" y="1970"/>
                </a:lnTo>
                <a:close/>
                <a:moveTo>
                  <a:pt x="4137" y="2056"/>
                </a:moveTo>
                <a:lnTo>
                  <a:pt x="4271" y="2056"/>
                </a:lnTo>
                <a:lnTo>
                  <a:pt x="4271" y="2117"/>
                </a:lnTo>
                <a:lnTo>
                  <a:pt x="4137" y="2117"/>
                </a:lnTo>
                <a:lnTo>
                  <a:pt x="4137" y="2056"/>
                </a:lnTo>
                <a:close/>
                <a:moveTo>
                  <a:pt x="4137" y="2154"/>
                </a:moveTo>
                <a:lnTo>
                  <a:pt x="4271" y="2154"/>
                </a:lnTo>
                <a:lnTo>
                  <a:pt x="4271" y="2215"/>
                </a:lnTo>
                <a:lnTo>
                  <a:pt x="4137" y="2215"/>
                </a:lnTo>
                <a:lnTo>
                  <a:pt x="4137" y="2154"/>
                </a:lnTo>
                <a:close/>
                <a:moveTo>
                  <a:pt x="4210" y="2717"/>
                </a:moveTo>
                <a:lnTo>
                  <a:pt x="4100" y="2815"/>
                </a:lnTo>
                <a:lnTo>
                  <a:pt x="4002" y="2717"/>
                </a:lnTo>
                <a:lnTo>
                  <a:pt x="4210" y="2717"/>
                </a:lnTo>
                <a:close/>
                <a:moveTo>
                  <a:pt x="3904" y="1297"/>
                </a:moveTo>
                <a:lnTo>
                  <a:pt x="4039" y="1297"/>
                </a:lnTo>
                <a:lnTo>
                  <a:pt x="4039" y="1358"/>
                </a:lnTo>
                <a:lnTo>
                  <a:pt x="3904" y="1358"/>
                </a:lnTo>
                <a:lnTo>
                  <a:pt x="3904" y="1297"/>
                </a:lnTo>
                <a:close/>
                <a:moveTo>
                  <a:pt x="3904" y="1395"/>
                </a:moveTo>
                <a:lnTo>
                  <a:pt x="4039" y="1395"/>
                </a:lnTo>
                <a:lnTo>
                  <a:pt x="4039" y="1456"/>
                </a:lnTo>
                <a:lnTo>
                  <a:pt x="3904" y="1456"/>
                </a:lnTo>
                <a:lnTo>
                  <a:pt x="3904" y="1395"/>
                </a:lnTo>
                <a:close/>
                <a:moveTo>
                  <a:pt x="3904" y="1481"/>
                </a:moveTo>
                <a:lnTo>
                  <a:pt x="4039" y="1481"/>
                </a:lnTo>
                <a:lnTo>
                  <a:pt x="4039" y="1554"/>
                </a:lnTo>
                <a:lnTo>
                  <a:pt x="3904" y="1554"/>
                </a:lnTo>
                <a:lnTo>
                  <a:pt x="3904" y="1481"/>
                </a:lnTo>
                <a:close/>
                <a:moveTo>
                  <a:pt x="3904" y="1579"/>
                </a:moveTo>
                <a:lnTo>
                  <a:pt x="4039" y="1579"/>
                </a:lnTo>
                <a:lnTo>
                  <a:pt x="4039" y="1640"/>
                </a:lnTo>
                <a:lnTo>
                  <a:pt x="3904" y="1640"/>
                </a:lnTo>
                <a:lnTo>
                  <a:pt x="3904" y="1579"/>
                </a:lnTo>
                <a:close/>
                <a:moveTo>
                  <a:pt x="3904" y="1677"/>
                </a:moveTo>
                <a:lnTo>
                  <a:pt x="4039" y="1677"/>
                </a:lnTo>
                <a:lnTo>
                  <a:pt x="4039" y="1738"/>
                </a:lnTo>
                <a:lnTo>
                  <a:pt x="3904" y="1738"/>
                </a:lnTo>
                <a:lnTo>
                  <a:pt x="3904" y="1677"/>
                </a:lnTo>
                <a:close/>
                <a:moveTo>
                  <a:pt x="3904" y="1775"/>
                </a:moveTo>
                <a:lnTo>
                  <a:pt x="4039" y="1775"/>
                </a:lnTo>
                <a:lnTo>
                  <a:pt x="4039" y="1836"/>
                </a:lnTo>
                <a:lnTo>
                  <a:pt x="3904" y="1836"/>
                </a:lnTo>
                <a:lnTo>
                  <a:pt x="3904" y="1775"/>
                </a:lnTo>
                <a:close/>
                <a:moveTo>
                  <a:pt x="3904" y="1872"/>
                </a:moveTo>
                <a:lnTo>
                  <a:pt x="4039" y="1872"/>
                </a:lnTo>
                <a:lnTo>
                  <a:pt x="4039" y="1934"/>
                </a:lnTo>
                <a:lnTo>
                  <a:pt x="3904" y="1934"/>
                </a:lnTo>
                <a:lnTo>
                  <a:pt x="3904" y="1872"/>
                </a:lnTo>
                <a:close/>
                <a:moveTo>
                  <a:pt x="3904" y="1970"/>
                </a:moveTo>
                <a:lnTo>
                  <a:pt x="4039" y="1970"/>
                </a:lnTo>
                <a:lnTo>
                  <a:pt x="4039" y="2032"/>
                </a:lnTo>
                <a:lnTo>
                  <a:pt x="3904" y="2032"/>
                </a:lnTo>
                <a:lnTo>
                  <a:pt x="3904" y="1970"/>
                </a:lnTo>
                <a:close/>
                <a:moveTo>
                  <a:pt x="3904" y="2056"/>
                </a:moveTo>
                <a:lnTo>
                  <a:pt x="4039" y="2056"/>
                </a:lnTo>
                <a:lnTo>
                  <a:pt x="4039" y="2117"/>
                </a:lnTo>
                <a:lnTo>
                  <a:pt x="3904" y="2117"/>
                </a:lnTo>
                <a:lnTo>
                  <a:pt x="3904" y="2056"/>
                </a:lnTo>
                <a:close/>
                <a:moveTo>
                  <a:pt x="3904" y="2154"/>
                </a:moveTo>
                <a:lnTo>
                  <a:pt x="4039" y="2154"/>
                </a:lnTo>
                <a:lnTo>
                  <a:pt x="4039" y="2215"/>
                </a:lnTo>
                <a:lnTo>
                  <a:pt x="3904" y="2215"/>
                </a:lnTo>
                <a:lnTo>
                  <a:pt x="3904" y="2154"/>
                </a:lnTo>
                <a:close/>
                <a:moveTo>
                  <a:pt x="3941" y="3806"/>
                </a:moveTo>
                <a:lnTo>
                  <a:pt x="4247" y="3806"/>
                </a:lnTo>
                <a:lnTo>
                  <a:pt x="4247" y="3818"/>
                </a:lnTo>
                <a:lnTo>
                  <a:pt x="3941" y="3818"/>
                </a:lnTo>
                <a:lnTo>
                  <a:pt x="3941" y="3806"/>
                </a:lnTo>
                <a:close/>
                <a:moveTo>
                  <a:pt x="1958" y="3329"/>
                </a:moveTo>
                <a:lnTo>
                  <a:pt x="1885" y="3415"/>
                </a:lnTo>
                <a:lnTo>
                  <a:pt x="1799" y="3329"/>
                </a:lnTo>
                <a:lnTo>
                  <a:pt x="1958" y="3329"/>
                </a:lnTo>
                <a:close/>
                <a:moveTo>
                  <a:pt x="1799" y="3280"/>
                </a:moveTo>
                <a:lnTo>
                  <a:pt x="1885" y="3194"/>
                </a:lnTo>
                <a:lnTo>
                  <a:pt x="1970" y="3280"/>
                </a:lnTo>
                <a:lnTo>
                  <a:pt x="1799" y="3280"/>
                </a:lnTo>
                <a:close/>
                <a:moveTo>
                  <a:pt x="1995" y="3353"/>
                </a:moveTo>
                <a:lnTo>
                  <a:pt x="1995" y="3525"/>
                </a:lnTo>
                <a:lnTo>
                  <a:pt x="1909" y="3439"/>
                </a:lnTo>
                <a:lnTo>
                  <a:pt x="1995" y="3353"/>
                </a:lnTo>
                <a:close/>
                <a:moveTo>
                  <a:pt x="1970" y="3549"/>
                </a:moveTo>
                <a:lnTo>
                  <a:pt x="1799" y="3549"/>
                </a:lnTo>
                <a:lnTo>
                  <a:pt x="1885" y="3464"/>
                </a:lnTo>
                <a:lnTo>
                  <a:pt x="1970" y="3549"/>
                </a:lnTo>
                <a:close/>
                <a:moveTo>
                  <a:pt x="1958" y="3610"/>
                </a:moveTo>
                <a:lnTo>
                  <a:pt x="1885" y="3684"/>
                </a:lnTo>
                <a:lnTo>
                  <a:pt x="1799" y="3610"/>
                </a:lnTo>
                <a:lnTo>
                  <a:pt x="1958" y="3610"/>
                </a:lnTo>
                <a:close/>
                <a:moveTo>
                  <a:pt x="1995" y="3635"/>
                </a:moveTo>
                <a:lnTo>
                  <a:pt x="1995" y="3806"/>
                </a:lnTo>
                <a:lnTo>
                  <a:pt x="1909" y="3721"/>
                </a:lnTo>
                <a:lnTo>
                  <a:pt x="1995" y="3635"/>
                </a:lnTo>
                <a:close/>
                <a:moveTo>
                  <a:pt x="1995" y="3243"/>
                </a:moveTo>
                <a:lnTo>
                  <a:pt x="1909" y="3158"/>
                </a:lnTo>
                <a:lnTo>
                  <a:pt x="1995" y="3072"/>
                </a:lnTo>
                <a:lnTo>
                  <a:pt x="1995" y="3243"/>
                </a:lnTo>
                <a:close/>
                <a:moveTo>
                  <a:pt x="1958" y="3060"/>
                </a:moveTo>
                <a:lnTo>
                  <a:pt x="1885" y="3133"/>
                </a:lnTo>
                <a:lnTo>
                  <a:pt x="1799" y="3060"/>
                </a:lnTo>
                <a:lnTo>
                  <a:pt x="1958" y="3060"/>
                </a:lnTo>
                <a:close/>
                <a:moveTo>
                  <a:pt x="1762" y="3072"/>
                </a:moveTo>
                <a:lnTo>
                  <a:pt x="1848" y="3158"/>
                </a:lnTo>
                <a:lnTo>
                  <a:pt x="1762" y="3255"/>
                </a:lnTo>
                <a:lnTo>
                  <a:pt x="1762" y="3072"/>
                </a:lnTo>
                <a:close/>
                <a:moveTo>
                  <a:pt x="1762" y="3353"/>
                </a:moveTo>
                <a:lnTo>
                  <a:pt x="1848" y="3439"/>
                </a:lnTo>
                <a:lnTo>
                  <a:pt x="1762" y="3525"/>
                </a:lnTo>
                <a:lnTo>
                  <a:pt x="1762" y="3353"/>
                </a:lnTo>
                <a:close/>
                <a:moveTo>
                  <a:pt x="1762" y="3623"/>
                </a:moveTo>
                <a:lnTo>
                  <a:pt x="1848" y="3721"/>
                </a:lnTo>
                <a:lnTo>
                  <a:pt x="1762" y="3806"/>
                </a:lnTo>
                <a:lnTo>
                  <a:pt x="1762" y="3623"/>
                </a:lnTo>
                <a:close/>
                <a:moveTo>
                  <a:pt x="1885" y="3745"/>
                </a:moveTo>
                <a:lnTo>
                  <a:pt x="1958" y="3818"/>
                </a:lnTo>
                <a:lnTo>
                  <a:pt x="1799" y="3818"/>
                </a:lnTo>
                <a:lnTo>
                  <a:pt x="1885" y="3745"/>
                </a:lnTo>
                <a:close/>
                <a:moveTo>
                  <a:pt x="1456" y="2644"/>
                </a:moveTo>
                <a:lnTo>
                  <a:pt x="1542" y="2644"/>
                </a:lnTo>
                <a:lnTo>
                  <a:pt x="1542" y="2778"/>
                </a:lnTo>
                <a:lnTo>
                  <a:pt x="1456" y="2778"/>
                </a:lnTo>
                <a:lnTo>
                  <a:pt x="1456" y="2644"/>
                </a:lnTo>
                <a:close/>
                <a:moveTo>
                  <a:pt x="1456" y="2815"/>
                </a:moveTo>
                <a:lnTo>
                  <a:pt x="1542" y="2815"/>
                </a:lnTo>
                <a:lnTo>
                  <a:pt x="1542" y="2949"/>
                </a:lnTo>
                <a:lnTo>
                  <a:pt x="1456" y="2949"/>
                </a:lnTo>
                <a:lnTo>
                  <a:pt x="1456" y="2815"/>
                </a:lnTo>
                <a:close/>
                <a:moveTo>
                  <a:pt x="1456" y="2974"/>
                </a:moveTo>
                <a:lnTo>
                  <a:pt x="1542" y="2974"/>
                </a:lnTo>
                <a:lnTo>
                  <a:pt x="1542" y="3109"/>
                </a:lnTo>
                <a:lnTo>
                  <a:pt x="1456" y="3109"/>
                </a:lnTo>
                <a:lnTo>
                  <a:pt x="1456" y="2974"/>
                </a:lnTo>
                <a:close/>
                <a:moveTo>
                  <a:pt x="1456" y="3145"/>
                </a:moveTo>
                <a:lnTo>
                  <a:pt x="1542" y="3145"/>
                </a:lnTo>
                <a:lnTo>
                  <a:pt x="1542" y="3243"/>
                </a:lnTo>
                <a:lnTo>
                  <a:pt x="1456" y="3243"/>
                </a:lnTo>
                <a:lnTo>
                  <a:pt x="1456" y="3145"/>
                </a:lnTo>
                <a:close/>
                <a:moveTo>
                  <a:pt x="1456" y="3280"/>
                </a:moveTo>
                <a:lnTo>
                  <a:pt x="1542" y="3280"/>
                </a:lnTo>
                <a:lnTo>
                  <a:pt x="1542" y="3415"/>
                </a:lnTo>
                <a:lnTo>
                  <a:pt x="1456" y="3415"/>
                </a:lnTo>
                <a:lnTo>
                  <a:pt x="1456" y="3280"/>
                </a:lnTo>
                <a:close/>
                <a:moveTo>
                  <a:pt x="1456" y="3439"/>
                </a:moveTo>
                <a:lnTo>
                  <a:pt x="1542" y="3439"/>
                </a:lnTo>
                <a:lnTo>
                  <a:pt x="1542" y="3574"/>
                </a:lnTo>
                <a:lnTo>
                  <a:pt x="1456" y="3574"/>
                </a:lnTo>
                <a:lnTo>
                  <a:pt x="1456" y="3439"/>
                </a:lnTo>
                <a:close/>
                <a:moveTo>
                  <a:pt x="1456" y="3610"/>
                </a:moveTo>
                <a:lnTo>
                  <a:pt x="1542" y="3610"/>
                </a:lnTo>
                <a:lnTo>
                  <a:pt x="1542" y="3745"/>
                </a:lnTo>
                <a:lnTo>
                  <a:pt x="1456" y="3745"/>
                </a:lnTo>
                <a:lnTo>
                  <a:pt x="1456" y="3610"/>
                </a:lnTo>
                <a:close/>
                <a:moveTo>
                  <a:pt x="1456" y="3769"/>
                </a:moveTo>
                <a:lnTo>
                  <a:pt x="1542" y="3769"/>
                </a:lnTo>
                <a:lnTo>
                  <a:pt x="1542" y="3818"/>
                </a:lnTo>
                <a:lnTo>
                  <a:pt x="1456" y="3818"/>
                </a:lnTo>
                <a:lnTo>
                  <a:pt x="1456" y="3769"/>
                </a:lnTo>
                <a:close/>
                <a:moveTo>
                  <a:pt x="942" y="2864"/>
                </a:moveTo>
                <a:lnTo>
                  <a:pt x="869" y="2790"/>
                </a:lnTo>
                <a:lnTo>
                  <a:pt x="1028" y="2790"/>
                </a:lnTo>
                <a:lnTo>
                  <a:pt x="942" y="2864"/>
                </a:lnTo>
                <a:close/>
                <a:moveTo>
                  <a:pt x="1052" y="2803"/>
                </a:moveTo>
                <a:lnTo>
                  <a:pt x="1052" y="2974"/>
                </a:lnTo>
                <a:lnTo>
                  <a:pt x="967" y="2888"/>
                </a:lnTo>
                <a:lnTo>
                  <a:pt x="1052" y="2803"/>
                </a:lnTo>
                <a:close/>
                <a:moveTo>
                  <a:pt x="1016" y="2986"/>
                </a:moveTo>
                <a:lnTo>
                  <a:pt x="869" y="2986"/>
                </a:lnTo>
                <a:lnTo>
                  <a:pt x="942" y="2913"/>
                </a:lnTo>
                <a:lnTo>
                  <a:pt x="1016" y="2986"/>
                </a:lnTo>
                <a:close/>
                <a:moveTo>
                  <a:pt x="1028" y="3047"/>
                </a:moveTo>
                <a:lnTo>
                  <a:pt x="942" y="3121"/>
                </a:lnTo>
                <a:lnTo>
                  <a:pt x="869" y="3047"/>
                </a:lnTo>
                <a:lnTo>
                  <a:pt x="1028" y="3047"/>
                </a:lnTo>
                <a:close/>
                <a:moveTo>
                  <a:pt x="1052" y="3060"/>
                </a:moveTo>
                <a:lnTo>
                  <a:pt x="1052" y="3231"/>
                </a:lnTo>
                <a:lnTo>
                  <a:pt x="967" y="3145"/>
                </a:lnTo>
                <a:lnTo>
                  <a:pt x="1052" y="3060"/>
                </a:lnTo>
                <a:close/>
                <a:moveTo>
                  <a:pt x="1016" y="3243"/>
                </a:moveTo>
                <a:lnTo>
                  <a:pt x="869" y="3243"/>
                </a:lnTo>
                <a:lnTo>
                  <a:pt x="942" y="3170"/>
                </a:lnTo>
                <a:lnTo>
                  <a:pt x="1016" y="3243"/>
                </a:lnTo>
                <a:close/>
                <a:moveTo>
                  <a:pt x="1028" y="3304"/>
                </a:moveTo>
                <a:lnTo>
                  <a:pt x="942" y="3378"/>
                </a:lnTo>
                <a:lnTo>
                  <a:pt x="869" y="3304"/>
                </a:lnTo>
                <a:lnTo>
                  <a:pt x="1028" y="3304"/>
                </a:lnTo>
                <a:close/>
                <a:moveTo>
                  <a:pt x="1052" y="3317"/>
                </a:moveTo>
                <a:lnTo>
                  <a:pt x="1052" y="3488"/>
                </a:lnTo>
                <a:lnTo>
                  <a:pt x="967" y="3402"/>
                </a:lnTo>
                <a:lnTo>
                  <a:pt x="1052" y="3317"/>
                </a:lnTo>
                <a:close/>
                <a:moveTo>
                  <a:pt x="1016" y="3500"/>
                </a:moveTo>
                <a:lnTo>
                  <a:pt x="869" y="3500"/>
                </a:lnTo>
                <a:lnTo>
                  <a:pt x="942" y="3427"/>
                </a:lnTo>
                <a:lnTo>
                  <a:pt x="1016" y="3500"/>
                </a:lnTo>
                <a:close/>
                <a:moveTo>
                  <a:pt x="1028" y="3561"/>
                </a:moveTo>
                <a:lnTo>
                  <a:pt x="942" y="3635"/>
                </a:lnTo>
                <a:lnTo>
                  <a:pt x="869" y="3561"/>
                </a:lnTo>
                <a:lnTo>
                  <a:pt x="1028" y="3561"/>
                </a:lnTo>
                <a:close/>
                <a:moveTo>
                  <a:pt x="1052" y="3574"/>
                </a:moveTo>
                <a:lnTo>
                  <a:pt x="1052" y="3745"/>
                </a:lnTo>
                <a:lnTo>
                  <a:pt x="967" y="3659"/>
                </a:lnTo>
                <a:lnTo>
                  <a:pt x="1052" y="3574"/>
                </a:lnTo>
                <a:close/>
                <a:moveTo>
                  <a:pt x="1028" y="1946"/>
                </a:moveTo>
                <a:lnTo>
                  <a:pt x="942" y="2032"/>
                </a:lnTo>
                <a:lnTo>
                  <a:pt x="869" y="1946"/>
                </a:lnTo>
                <a:lnTo>
                  <a:pt x="1028" y="1946"/>
                </a:lnTo>
                <a:close/>
                <a:moveTo>
                  <a:pt x="869" y="1897"/>
                </a:moveTo>
                <a:lnTo>
                  <a:pt x="942" y="1824"/>
                </a:lnTo>
                <a:lnTo>
                  <a:pt x="1016" y="1897"/>
                </a:lnTo>
                <a:lnTo>
                  <a:pt x="869" y="1897"/>
                </a:lnTo>
                <a:close/>
                <a:moveTo>
                  <a:pt x="1052" y="1970"/>
                </a:moveTo>
                <a:lnTo>
                  <a:pt x="1052" y="2130"/>
                </a:lnTo>
                <a:lnTo>
                  <a:pt x="967" y="2056"/>
                </a:lnTo>
                <a:lnTo>
                  <a:pt x="1052" y="1970"/>
                </a:lnTo>
                <a:close/>
                <a:moveTo>
                  <a:pt x="1016" y="2154"/>
                </a:moveTo>
                <a:lnTo>
                  <a:pt x="869" y="2154"/>
                </a:lnTo>
                <a:lnTo>
                  <a:pt x="942" y="2081"/>
                </a:lnTo>
                <a:lnTo>
                  <a:pt x="1016" y="2154"/>
                </a:lnTo>
                <a:close/>
                <a:moveTo>
                  <a:pt x="1028" y="2203"/>
                </a:moveTo>
                <a:lnTo>
                  <a:pt x="942" y="2289"/>
                </a:lnTo>
                <a:lnTo>
                  <a:pt x="869" y="2203"/>
                </a:lnTo>
                <a:lnTo>
                  <a:pt x="1028" y="2203"/>
                </a:lnTo>
                <a:close/>
                <a:moveTo>
                  <a:pt x="1052" y="2227"/>
                </a:moveTo>
                <a:lnTo>
                  <a:pt x="1052" y="2387"/>
                </a:lnTo>
                <a:lnTo>
                  <a:pt x="967" y="2313"/>
                </a:lnTo>
                <a:lnTo>
                  <a:pt x="1052" y="2227"/>
                </a:lnTo>
                <a:close/>
                <a:moveTo>
                  <a:pt x="1016" y="2411"/>
                </a:moveTo>
                <a:lnTo>
                  <a:pt x="869" y="2411"/>
                </a:lnTo>
                <a:lnTo>
                  <a:pt x="942" y="2338"/>
                </a:lnTo>
                <a:lnTo>
                  <a:pt x="1016" y="2411"/>
                </a:lnTo>
                <a:close/>
                <a:moveTo>
                  <a:pt x="1028" y="2460"/>
                </a:moveTo>
                <a:lnTo>
                  <a:pt x="942" y="2533"/>
                </a:lnTo>
                <a:lnTo>
                  <a:pt x="869" y="2460"/>
                </a:lnTo>
                <a:lnTo>
                  <a:pt x="1028" y="2460"/>
                </a:lnTo>
                <a:close/>
                <a:moveTo>
                  <a:pt x="1052" y="2484"/>
                </a:moveTo>
                <a:lnTo>
                  <a:pt x="1052" y="2644"/>
                </a:lnTo>
                <a:lnTo>
                  <a:pt x="967" y="2570"/>
                </a:lnTo>
                <a:lnTo>
                  <a:pt x="1052" y="2484"/>
                </a:lnTo>
                <a:close/>
                <a:moveTo>
                  <a:pt x="1052" y="1872"/>
                </a:moveTo>
                <a:lnTo>
                  <a:pt x="967" y="1799"/>
                </a:lnTo>
                <a:lnTo>
                  <a:pt x="1052" y="1713"/>
                </a:lnTo>
                <a:lnTo>
                  <a:pt x="1052" y="1872"/>
                </a:lnTo>
                <a:close/>
                <a:moveTo>
                  <a:pt x="942" y="1775"/>
                </a:moveTo>
                <a:lnTo>
                  <a:pt x="869" y="1689"/>
                </a:lnTo>
                <a:lnTo>
                  <a:pt x="1028" y="1689"/>
                </a:lnTo>
                <a:lnTo>
                  <a:pt x="942" y="1775"/>
                </a:lnTo>
                <a:close/>
                <a:moveTo>
                  <a:pt x="1003" y="392"/>
                </a:moveTo>
                <a:lnTo>
                  <a:pt x="942" y="453"/>
                </a:lnTo>
                <a:lnTo>
                  <a:pt x="881" y="392"/>
                </a:lnTo>
                <a:lnTo>
                  <a:pt x="1003" y="392"/>
                </a:lnTo>
                <a:close/>
                <a:moveTo>
                  <a:pt x="881" y="355"/>
                </a:moveTo>
                <a:lnTo>
                  <a:pt x="942" y="294"/>
                </a:lnTo>
                <a:lnTo>
                  <a:pt x="1003" y="355"/>
                </a:lnTo>
                <a:lnTo>
                  <a:pt x="881" y="355"/>
                </a:lnTo>
                <a:close/>
                <a:moveTo>
                  <a:pt x="1028" y="404"/>
                </a:moveTo>
                <a:lnTo>
                  <a:pt x="1028" y="538"/>
                </a:lnTo>
                <a:lnTo>
                  <a:pt x="967" y="465"/>
                </a:lnTo>
                <a:lnTo>
                  <a:pt x="1028" y="404"/>
                </a:lnTo>
                <a:close/>
                <a:moveTo>
                  <a:pt x="1003" y="551"/>
                </a:moveTo>
                <a:lnTo>
                  <a:pt x="881" y="551"/>
                </a:lnTo>
                <a:lnTo>
                  <a:pt x="942" y="490"/>
                </a:lnTo>
                <a:lnTo>
                  <a:pt x="1003" y="551"/>
                </a:lnTo>
                <a:close/>
                <a:moveTo>
                  <a:pt x="1028" y="930"/>
                </a:moveTo>
                <a:lnTo>
                  <a:pt x="1028" y="967"/>
                </a:lnTo>
                <a:lnTo>
                  <a:pt x="991" y="930"/>
                </a:lnTo>
                <a:lnTo>
                  <a:pt x="1028" y="930"/>
                </a:lnTo>
                <a:close/>
                <a:moveTo>
                  <a:pt x="954" y="930"/>
                </a:moveTo>
                <a:lnTo>
                  <a:pt x="991" y="967"/>
                </a:lnTo>
                <a:lnTo>
                  <a:pt x="881" y="967"/>
                </a:lnTo>
                <a:lnTo>
                  <a:pt x="930" y="930"/>
                </a:lnTo>
                <a:lnTo>
                  <a:pt x="954" y="930"/>
                </a:lnTo>
                <a:close/>
                <a:moveTo>
                  <a:pt x="1003" y="1016"/>
                </a:moveTo>
                <a:lnTo>
                  <a:pt x="942" y="1077"/>
                </a:lnTo>
                <a:lnTo>
                  <a:pt x="881" y="1016"/>
                </a:lnTo>
                <a:lnTo>
                  <a:pt x="1003" y="1016"/>
                </a:lnTo>
                <a:close/>
                <a:moveTo>
                  <a:pt x="1028" y="1028"/>
                </a:moveTo>
                <a:lnTo>
                  <a:pt x="1028" y="1163"/>
                </a:lnTo>
                <a:lnTo>
                  <a:pt x="954" y="1089"/>
                </a:lnTo>
                <a:lnTo>
                  <a:pt x="1028" y="1028"/>
                </a:lnTo>
                <a:close/>
                <a:moveTo>
                  <a:pt x="991" y="1163"/>
                </a:moveTo>
                <a:lnTo>
                  <a:pt x="881" y="1163"/>
                </a:lnTo>
                <a:lnTo>
                  <a:pt x="942" y="1114"/>
                </a:lnTo>
                <a:lnTo>
                  <a:pt x="991" y="1163"/>
                </a:lnTo>
                <a:close/>
                <a:moveTo>
                  <a:pt x="1003" y="1212"/>
                </a:moveTo>
                <a:lnTo>
                  <a:pt x="942" y="1273"/>
                </a:lnTo>
                <a:lnTo>
                  <a:pt x="881" y="1212"/>
                </a:lnTo>
                <a:lnTo>
                  <a:pt x="1003" y="1212"/>
                </a:lnTo>
                <a:close/>
                <a:moveTo>
                  <a:pt x="1028" y="1224"/>
                </a:moveTo>
                <a:lnTo>
                  <a:pt x="1028" y="1358"/>
                </a:lnTo>
                <a:lnTo>
                  <a:pt x="954" y="1285"/>
                </a:lnTo>
                <a:lnTo>
                  <a:pt x="1028" y="1224"/>
                </a:lnTo>
                <a:close/>
                <a:moveTo>
                  <a:pt x="991" y="1371"/>
                </a:moveTo>
                <a:lnTo>
                  <a:pt x="881" y="1371"/>
                </a:lnTo>
                <a:lnTo>
                  <a:pt x="942" y="1310"/>
                </a:lnTo>
                <a:lnTo>
                  <a:pt x="991" y="1371"/>
                </a:lnTo>
                <a:close/>
                <a:moveTo>
                  <a:pt x="1003" y="1407"/>
                </a:moveTo>
                <a:lnTo>
                  <a:pt x="942" y="1469"/>
                </a:lnTo>
                <a:lnTo>
                  <a:pt x="881" y="1407"/>
                </a:lnTo>
                <a:lnTo>
                  <a:pt x="1003" y="1407"/>
                </a:lnTo>
                <a:close/>
                <a:moveTo>
                  <a:pt x="1028" y="1420"/>
                </a:moveTo>
                <a:lnTo>
                  <a:pt x="1028" y="1554"/>
                </a:lnTo>
                <a:lnTo>
                  <a:pt x="954" y="1481"/>
                </a:lnTo>
                <a:lnTo>
                  <a:pt x="1028" y="1420"/>
                </a:lnTo>
                <a:close/>
                <a:moveTo>
                  <a:pt x="1028" y="343"/>
                </a:moveTo>
                <a:lnTo>
                  <a:pt x="967" y="269"/>
                </a:lnTo>
                <a:lnTo>
                  <a:pt x="1028" y="208"/>
                </a:lnTo>
                <a:lnTo>
                  <a:pt x="1028" y="343"/>
                </a:lnTo>
                <a:close/>
                <a:moveTo>
                  <a:pt x="1003" y="196"/>
                </a:moveTo>
                <a:lnTo>
                  <a:pt x="942" y="257"/>
                </a:lnTo>
                <a:lnTo>
                  <a:pt x="881" y="196"/>
                </a:lnTo>
                <a:lnTo>
                  <a:pt x="1003" y="196"/>
                </a:lnTo>
                <a:close/>
                <a:moveTo>
                  <a:pt x="857" y="208"/>
                </a:moveTo>
                <a:lnTo>
                  <a:pt x="918" y="269"/>
                </a:lnTo>
                <a:lnTo>
                  <a:pt x="857" y="330"/>
                </a:lnTo>
                <a:lnTo>
                  <a:pt x="857" y="208"/>
                </a:lnTo>
                <a:close/>
                <a:moveTo>
                  <a:pt x="857" y="404"/>
                </a:moveTo>
                <a:lnTo>
                  <a:pt x="918" y="465"/>
                </a:lnTo>
                <a:lnTo>
                  <a:pt x="857" y="526"/>
                </a:lnTo>
                <a:lnTo>
                  <a:pt x="857" y="404"/>
                </a:lnTo>
                <a:close/>
                <a:moveTo>
                  <a:pt x="857" y="930"/>
                </a:moveTo>
                <a:lnTo>
                  <a:pt x="881" y="930"/>
                </a:lnTo>
                <a:lnTo>
                  <a:pt x="857" y="955"/>
                </a:lnTo>
                <a:lnTo>
                  <a:pt x="857" y="930"/>
                </a:lnTo>
                <a:close/>
                <a:moveTo>
                  <a:pt x="857" y="1028"/>
                </a:moveTo>
                <a:lnTo>
                  <a:pt x="918" y="1089"/>
                </a:lnTo>
                <a:lnTo>
                  <a:pt x="857" y="1150"/>
                </a:lnTo>
                <a:lnTo>
                  <a:pt x="857" y="1028"/>
                </a:lnTo>
                <a:close/>
                <a:moveTo>
                  <a:pt x="857" y="1224"/>
                </a:moveTo>
                <a:lnTo>
                  <a:pt x="918" y="1285"/>
                </a:lnTo>
                <a:lnTo>
                  <a:pt x="857" y="1346"/>
                </a:lnTo>
                <a:lnTo>
                  <a:pt x="857" y="1224"/>
                </a:lnTo>
                <a:close/>
                <a:moveTo>
                  <a:pt x="857" y="1432"/>
                </a:moveTo>
                <a:lnTo>
                  <a:pt x="918" y="1481"/>
                </a:lnTo>
                <a:lnTo>
                  <a:pt x="857" y="1542"/>
                </a:lnTo>
                <a:lnTo>
                  <a:pt x="857" y="1432"/>
                </a:lnTo>
                <a:close/>
                <a:moveTo>
                  <a:pt x="857" y="1591"/>
                </a:moveTo>
                <a:lnTo>
                  <a:pt x="942" y="1505"/>
                </a:lnTo>
                <a:lnTo>
                  <a:pt x="1028" y="1591"/>
                </a:lnTo>
                <a:lnTo>
                  <a:pt x="1028" y="1640"/>
                </a:lnTo>
                <a:lnTo>
                  <a:pt x="857" y="1640"/>
                </a:lnTo>
                <a:lnTo>
                  <a:pt x="857" y="1591"/>
                </a:lnTo>
                <a:close/>
                <a:moveTo>
                  <a:pt x="844" y="1713"/>
                </a:moveTo>
                <a:lnTo>
                  <a:pt x="918" y="1799"/>
                </a:lnTo>
                <a:lnTo>
                  <a:pt x="844" y="1872"/>
                </a:lnTo>
                <a:lnTo>
                  <a:pt x="844" y="1713"/>
                </a:lnTo>
                <a:close/>
                <a:moveTo>
                  <a:pt x="844" y="1970"/>
                </a:moveTo>
                <a:lnTo>
                  <a:pt x="918" y="2056"/>
                </a:lnTo>
                <a:lnTo>
                  <a:pt x="844" y="2130"/>
                </a:lnTo>
                <a:lnTo>
                  <a:pt x="844" y="1970"/>
                </a:lnTo>
                <a:close/>
                <a:moveTo>
                  <a:pt x="844" y="2227"/>
                </a:moveTo>
                <a:lnTo>
                  <a:pt x="918" y="2313"/>
                </a:lnTo>
                <a:lnTo>
                  <a:pt x="844" y="2387"/>
                </a:lnTo>
                <a:lnTo>
                  <a:pt x="844" y="2227"/>
                </a:lnTo>
                <a:close/>
                <a:moveTo>
                  <a:pt x="844" y="2484"/>
                </a:moveTo>
                <a:lnTo>
                  <a:pt x="918" y="2570"/>
                </a:lnTo>
                <a:lnTo>
                  <a:pt x="844" y="2644"/>
                </a:lnTo>
                <a:lnTo>
                  <a:pt x="844" y="2484"/>
                </a:lnTo>
                <a:close/>
                <a:moveTo>
                  <a:pt x="844" y="2692"/>
                </a:moveTo>
                <a:lnTo>
                  <a:pt x="942" y="2595"/>
                </a:lnTo>
                <a:lnTo>
                  <a:pt x="1052" y="2705"/>
                </a:lnTo>
                <a:lnTo>
                  <a:pt x="1052" y="2705"/>
                </a:lnTo>
                <a:lnTo>
                  <a:pt x="1052" y="2729"/>
                </a:lnTo>
                <a:lnTo>
                  <a:pt x="844" y="2729"/>
                </a:lnTo>
                <a:lnTo>
                  <a:pt x="844" y="2692"/>
                </a:lnTo>
                <a:close/>
                <a:moveTo>
                  <a:pt x="844" y="2815"/>
                </a:moveTo>
                <a:lnTo>
                  <a:pt x="918" y="2888"/>
                </a:lnTo>
                <a:lnTo>
                  <a:pt x="844" y="2974"/>
                </a:lnTo>
                <a:lnTo>
                  <a:pt x="844" y="2815"/>
                </a:lnTo>
                <a:close/>
                <a:moveTo>
                  <a:pt x="844" y="3072"/>
                </a:moveTo>
                <a:lnTo>
                  <a:pt x="918" y="3145"/>
                </a:lnTo>
                <a:lnTo>
                  <a:pt x="844" y="3231"/>
                </a:lnTo>
                <a:lnTo>
                  <a:pt x="844" y="3072"/>
                </a:lnTo>
                <a:close/>
                <a:moveTo>
                  <a:pt x="844" y="3329"/>
                </a:moveTo>
                <a:lnTo>
                  <a:pt x="918" y="3402"/>
                </a:lnTo>
                <a:lnTo>
                  <a:pt x="844" y="3488"/>
                </a:lnTo>
                <a:lnTo>
                  <a:pt x="844" y="3329"/>
                </a:lnTo>
                <a:close/>
                <a:moveTo>
                  <a:pt x="844" y="3586"/>
                </a:moveTo>
                <a:lnTo>
                  <a:pt x="918" y="3659"/>
                </a:lnTo>
                <a:lnTo>
                  <a:pt x="844" y="3745"/>
                </a:lnTo>
                <a:lnTo>
                  <a:pt x="844" y="3586"/>
                </a:lnTo>
                <a:close/>
                <a:moveTo>
                  <a:pt x="281" y="673"/>
                </a:moveTo>
                <a:lnTo>
                  <a:pt x="306" y="673"/>
                </a:lnTo>
                <a:lnTo>
                  <a:pt x="281" y="710"/>
                </a:lnTo>
                <a:lnTo>
                  <a:pt x="281" y="673"/>
                </a:lnTo>
                <a:close/>
                <a:moveTo>
                  <a:pt x="281" y="808"/>
                </a:moveTo>
                <a:lnTo>
                  <a:pt x="281" y="771"/>
                </a:lnTo>
                <a:lnTo>
                  <a:pt x="318" y="808"/>
                </a:lnTo>
                <a:lnTo>
                  <a:pt x="281" y="808"/>
                </a:lnTo>
                <a:close/>
                <a:moveTo>
                  <a:pt x="330" y="783"/>
                </a:moveTo>
                <a:lnTo>
                  <a:pt x="281" y="734"/>
                </a:lnTo>
                <a:lnTo>
                  <a:pt x="330" y="685"/>
                </a:lnTo>
                <a:lnTo>
                  <a:pt x="330" y="783"/>
                </a:lnTo>
                <a:close/>
                <a:moveTo>
                  <a:pt x="416" y="734"/>
                </a:moveTo>
                <a:lnTo>
                  <a:pt x="367" y="783"/>
                </a:lnTo>
                <a:lnTo>
                  <a:pt x="367" y="685"/>
                </a:lnTo>
                <a:lnTo>
                  <a:pt x="416" y="734"/>
                </a:lnTo>
                <a:close/>
                <a:moveTo>
                  <a:pt x="379" y="673"/>
                </a:moveTo>
                <a:lnTo>
                  <a:pt x="477" y="673"/>
                </a:lnTo>
                <a:lnTo>
                  <a:pt x="428" y="722"/>
                </a:lnTo>
                <a:lnTo>
                  <a:pt x="379" y="673"/>
                </a:lnTo>
                <a:close/>
                <a:moveTo>
                  <a:pt x="367" y="808"/>
                </a:moveTo>
                <a:lnTo>
                  <a:pt x="428" y="747"/>
                </a:lnTo>
                <a:lnTo>
                  <a:pt x="477" y="808"/>
                </a:lnTo>
                <a:lnTo>
                  <a:pt x="367" y="808"/>
                </a:lnTo>
                <a:close/>
                <a:moveTo>
                  <a:pt x="489" y="783"/>
                </a:moveTo>
                <a:lnTo>
                  <a:pt x="440" y="734"/>
                </a:lnTo>
                <a:lnTo>
                  <a:pt x="489" y="685"/>
                </a:lnTo>
                <a:lnTo>
                  <a:pt x="489" y="783"/>
                </a:lnTo>
                <a:close/>
                <a:moveTo>
                  <a:pt x="575" y="734"/>
                </a:moveTo>
                <a:lnTo>
                  <a:pt x="526" y="783"/>
                </a:lnTo>
                <a:lnTo>
                  <a:pt x="526" y="685"/>
                </a:lnTo>
                <a:lnTo>
                  <a:pt x="575" y="734"/>
                </a:lnTo>
                <a:close/>
                <a:moveTo>
                  <a:pt x="538" y="673"/>
                </a:moveTo>
                <a:lnTo>
                  <a:pt x="648" y="673"/>
                </a:lnTo>
                <a:lnTo>
                  <a:pt x="587" y="722"/>
                </a:lnTo>
                <a:lnTo>
                  <a:pt x="538" y="673"/>
                </a:lnTo>
                <a:close/>
                <a:moveTo>
                  <a:pt x="538" y="808"/>
                </a:moveTo>
                <a:lnTo>
                  <a:pt x="587" y="747"/>
                </a:lnTo>
                <a:lnTo>
                  <a:pt x="648" y="808"/>
                </a:lnTo>
                <a:lnTo>
                  <a:pt x="538" y="808"/>
                </a:lnTo>
                <a:close/>
                <a:moveTo>
                  <a:pt x="661" y="783"/>
                </a:moveTo>
                <a:lnTo>
                  <a:pt x="612" y="734"/>
                </a:lnTo>
                <a:lnTo>
                  <a:pt x="661" y="685"/>
                </a:lnTo>
                <a:lnTo>
                  <a:pt x="661" y="783"/>
                </a:lnTo>
                <a:close/>
                <a:moveTo>
                  <a:pt x="771" y="808"/>
                </a:moveTo>
                <a:lnTo>
                  <a:pt x="697" y="808"/>
                </a:lnTo>
                <a:lnTo>
                  <a:pt x="759" y="747"/>
                </a:lnTo>
                <a:lnTo>
                  <a:pt x="771" y="771"/>
                </a:lnTo>
                <a:lnTo>
                  <a:pt x="771" y="808"/>
                </a:lnTo>
                <a:close/>
                <a:moveTo>
                  <a:pt x="697" y="783"/>
                </a:moveTo>
                <a:lnTo>
                  <a:pt x="697" y="685"/>
                </a:lnTo>
                <a:lnTo>
                  <a:pt x="746" y="734"/>
                </a:lnTo>
                <a:lnTo>
                  <a:pt x="697" y="783"/>
                </a:lnTo>
                <a:close/>
                <a:moveTo>
                  <a:pt x="771" y="698"/>
                </a:moveTo>
                <a:lnTo>
                  <a:pt x="759" y="722"/>
                </a:lnTo>
                <a:lnTo>
                  <a:pt x="710" y="673"/>
                </a:lnTo>
                <a:lnTo>
                  <a:pt x="771" y="673"/>
                </a:lnTo>
                <a:lnTo>
                  <a:pt x="771" y="698"/>
                </a:lnTo>
                <a:close/>
                <a:moveTo>
                  <a:pt x="771" y="551"/>
                </a:moveTo>
                <a:lnTo>
                  <a:pt x="771" y="636"/>
                </a:lnTo>
                <a:lnTo>
                  <a:pt x="697" y="636"/>
                </a:lnTo>
                <a:lnTo>
                  <a:pt x="661" y="636"/>
                </a:lnTo>
                <a:lnTo>
                  <a:pt x="526" y="636"/>
                </a:lnTo>
                <a:lnTo>
                  <a:pt x="489" y="636"/>
                </a:lnTo>
                <a:lnTo>
                  <a:pt x="367" y="636"/>
                </a:lnTo>
                <a:lnTo>
                  <a:pt x="330" y="636"/>
                </a:lnTo>
                <a:lnTo>
                  <a:pt x="318" y="636"/>
                </a:lnTo>
                <a:lnTo>
                  <a:pt x="820" y="171"/>
                </a:lnTo>
                <a:lnTo>
                  <a:pt x="820" y="196"/>
                </a:lnTo>
                <a:lnTo>
                  <a:pt x="820" y="355"/>
                </a:lnTo>
                <a:lnTo>
                  <a:pt x="820" y="392"/>
                </a:lnTo>
                <a:lnTo>
                  <a:pt x="820" y="551"/>
                </a:lnTo>
                <a:lnTo>
                  <a:pt x="820" y="551"/>
                </a:lnTo>
                <a:lnTo>
                  <a:pt x="771" y="551"/>
                </a:lnTo>
                <a:close/>
                <a:moveTo>
                  <a:pt x="844" y="3794"/>
                </a:moveTo>
                <a:lnTo>
                  <a:pt x="942" y="3684"/>
                </a:lnTo>
                <a:lnTo>
                  <a:pt x="1052" y="3794"/>
                </a:lnTo>
                <a:lnTo>
                  <a:pt x="1052" y="3794"/>
                </a:lnTo>
                <a:lnTo>
                  <a:pt x="1052" y="3818"/>
                </a:lnTo>
                <a:lnTo>
                  <a:pt x="844" y="3818"/>
                </a:lnTo>
                <a:lnTo>
                  <a:pt x="844" y="3794"/>
                </a:lnTo>
                <a:close/>
              </a:path>
            </a:pathLst>
          </a:custGeom>
          <a:solidFill>
            <a:srgbClr val="63666A"/>
          </a:solidFill>
          <a:ln>
            <a:noFill/>
          </a:ln>
        </p:spPr>
        <p:txBody>
          <a:bodyPr vert="horz" wrap="square" lIns="45720" tIns="22860" rIns="45720" bIns="22860" numCol="1" anchor="t" anchorCtr="0" compatLnSpc="1">
            <a:prstTxWarp prst="textNoShape">
              <a:avLst/>
            </a:prstTxWarp>
          </a:bodyPr>
          <a:lstStyle/>
          <a:p>
            <a:endParaRPr lang="th-TH" sz="900"/>
          </a:p>
        </p:txBody>
      </p:sp>
    </p:spTree>
    <p:extLst>
      <p:ext uri="{BB962C8B-B14F-4D97-AF65-F5344CB8AC3E}">
        <p14:creationId xmlns:p14="http://schemas.microsoft.com/office/powerpoint/2010/main" val="2843249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66316" y="4194287"/>
            <a:ext cx="8528936" cy="2169796"/>
          </a:xfrm>
        </p:spPr>
        <p:txBody>
          <a:bodyPr anchor="b" anchorCtr="0">
            <a:noAutofit/>
          </a:bodyPr>
          <a:lstStyle>
            <a:lvl1pPr>
              <a:lnSpc>
                <a:spcPct val="100000"/>
              </a:lnSpc>
              <a:spcAft>
                <a:spcPts val="450"/>
              </a:spcAft>
              <a:defRPr sz="800">
                <a:solidFill>
                  <a:schemeClr val="bg1"/>
                </a:solidFill>
              </a:defRPr>
            </a:lvl1pPr>
          </a:lstStyle>
          <a:p>
            <a:pPr lvl="0"/>
            <a:r>
              <a:rPr lang="en-US"/>
              <a:t>Click to edit Master text styles</a:t>
            </a:r>
          </a:p>
        </p:txBody>
      </p:sp>
      <p:sp>
        <p:nvSpPr>
          <p:cNvPr id="3" name="Picture Placeholder 2"/>
          <p:cNvSpPr>
            <a:spLocks noGrp="1"/>
          </p:cNvSpPr>
          <p:nvPr>
            <p:ph type="pic" sz="quarter" idx="14" hasCustomPrompt="1"/>
          </p:nvPr>
        </p:nvSpPr>
        <p:spPr>
          <a:xfrm>
            <a:off x="9412074" y="4189870"/>
            <a:ext cx="2319503" cy="1725448"/>
          </a:xfrm>
        </p:spPr>
        <p:txBody>
          <a:bodyPr anchor="ctr" anchorCtr="0">
            <a:normAutofit/>
          </a:bodyPr>
          <a:lstStyle>
            <a:lvl1pPr algn="ctr">
              <a:defRPr sz="800">
                <a:solidFill>
                  <a:schemeClr val="bg1"/>
                </a:solidFill>
              </a:defRPr>
            </a:lvl1pPr>
          </a:lstStyle>
          <a:p>
            <a:r>
              <a:rPr lang="en-GB" sz="675"/>
              <a:t>Insert sponsorship mark here</a:t>
            </a:r>
            <a:endParaRPr lang="en-GB"/>
          </a:p>
        </p:txBody>
      </p:sp>
      <p:sp>
        <p:nvSpPr>
          <p:cNvPr id="8" name="Text Placeholder 7"/>
          <p:cNvSpPr>
            <a:spLocks noGrp="1"/>
          </p:cNvSpPr>
          <p:nvPr>
            <p:ph type="body" sz="quarter" idx="15" hasCustomPrompt="1"/>
          </p:nvPr>
        </p:nvSpPr>
        <p:spPr>
          <a:xfrm>
            <a:off x="9412076" y="5995943"/>
            <a:ext cx="2319501" cy="363722"/>
          </a:xfrm>
        </p:spPr>
        <p:txBody>
          <a:bodyPr anchor="b" anchorCtr="0">
            <a:noAutofit/>
          </a:bodyPr>
          <a:lstStyle>
            <a:lvl1pPr>
              <a:lnSpc>
                <a:spcPct val="100000"/>
              </a:lnSpc>
              <a:defRPr sz="800">
                <a:solidFill>
                  <a:schemeClr val="bg1"/>
                </a:solidFill>
              </a:defRPr>
            </a:lvl1pPr>
          </a:lstStyle>
          <a:p>
            <a:pPr lvl="0"/>
            <a:r>
              <a:rPr lang="en-US"/>
              <a:t>Advanced graphics timesaver</a:t>
            </a:r>
          </a:p>
          <a:p>
            <a:pPr lvl="0"/>
            <a:endParaRPr lang="en-US"/>
          </a:p>
        </p:txBody>
      </p:sp>
      <p:grpSp>
        <p:nvGrpSpPr>
          <p:cNvPr id="16" name="Group 15">
            <a:extLst>
              <a:ext uri="{FF2B5EF4-FFF2-40B4-BE49-F238E27FC236}">
                <a16:creationId xmlns:a16="http://schemas.microsoft.com/office/drawing/2014/main" id="{8AB860FC-9229-466C-B67B-E6B79E07BB2B}"/>
              </a:ext>
            </a:extLst>
          </p:cNvPr>
          <p:cNvGrpSpPr/>
          <p:nvPr userDrawn="1"/>
        </p:nvGrpSpPr>
        <p:grpSpPr>
          <a:xfrm>
            <a:off x="463296" y="341312"/>
            <a:ext cx="1819656" cy="347472"/>
            <a:chOff x="398463" y="404813"/>
            <a:chExt cx="1627187" cy="307976"/>
          </a:xfrm>
          <a:solidFill>
            <a:schemeClr val="bg1"/>
          </a:solidFill>
        </p:grpSpPr>
        <p:sp>
          <p:nvSpPr>
            <p:cNvPr id="17" name="Oval 5">
              <a:extLst>
                <a:ext uri="{FF2B5EF4-FFF2-40B4-BE49-F238E27FC236}">
                  <a16:creationId xmlns:a16="http://schemas.microsoft.com/office/drawing/2014/main" id="{477D509D-A74E-4D79-8C41-28EE20877109}"/>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8" name="Freeform 6">
              <a:extLst>
                <a:ext uri="{FF2B5EF4-FFF2-40B4-BE49-F238E27FC236}">
                  <a16:creationId xmlns:a16="http://schemas.microsoft.com/office/drawing/2014/main" id="{CC851991-483D-4A9F-8C5F-626DE9D5C1B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19" name="Rectangle 7">
              <a:extLst>
                <a:ext uri="{FF2B5EF4-FFF2-40B4-BE49-F238E27FC236}">
                  <a16:creationId xmlns:a16="http://schemas.microsoft.com/office/drawing/2014/main" id="{28FEC250-9F3B-45BC-90AF-4CDE000C2C36}"/>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1" name="Freeform 8">
              <a:extLst>
                <a:ext uri="{FF2B5EF4-FFF2-40B4-BE49-F238E27FC236}">
                  <a16:creationId xmlns:a16="http://schemas.microsoft.com/office/drawing/2014/main" id="{F8494B23-9F67-4108-8FC3-E645BD138AE0}"/>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2" name="Rectangle 9">
              <a:extLst>
                <a:ext uri="{FF2B5EF4-FFF2-40B4-BE49-F238E27FC236}">
                  <a16:creationId xmlns:a16="http://schemas.microsoft.com/office/drawing/2014/main" id="{198EEDBF-F835-40E6-A1D3-AAADC96DD008}"/>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3" name="Rectangle 10">
              <a:extLst>
                <a:ext uri="{FF2B5EF4-FFF2-40B4-BE49-F238E27FC236}">
                  <a16:creationId xmlns:a16="http://schemas.microsoft.com/office/drawing/2014/main" id="{42C9A861-6332-4ADC-88F7-183765B2D793}"/>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4" name="Freeform 11">
              <a:extLst>
                <a:ext uri="{FF2B5EF4-FFF2-40B4-BE49-F238E27FC236}">
                  <a16:creationId xmlns:a16="http://schemas.microsoft.com/office/drawing/2014/main" id="{593BFC01-C985-4400-9F59-CA3E701AB84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5" name="Freeform 12">
              <a:extLst>
                <a:ext uri="{FF2B5EF4-FFF2-40B4-BE49-F238E27FC236}">
                  <a16:creationId xmlns:a16="http://schemas.microsoft.com/office/drawing/2014/main" id="{4A67BA7C-21CB-474A-9E6A-BCA082851A8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6" name="Freeform 13">
              <a:extLst>
                <a:ext uri="{FF2B5EF4-FFF2-40B4-BE49-F238E27FC236}">
                  <a16:creationId xmlns:a16="http://schemas.microsoft.com/office/drawing/2014/main" id="{315ADC0C-A127-4E52-A974-5D4D91506DA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37" name="Freeform 14">
              <a:extLst>
                <a:ext uri="{FF2B5EF4-FFF2-40B4-BE49-F238E27FC236}">
                  <a16:creationId xmlns:a16="http://schemas.microsoft.com/office/drawing/2014/main" id="{71ADF477-53BF-4770-AA08-07332CAF6A7B}"/>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3896760657"/>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6C4A4-0508-AF5C-11AD-EA6072619A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B7A65D-3289-32B3-49AF-FC8CB8315D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A424E-2562-36A8-E47C-8C0110390ED4}"/>
              </a:ext>
            </a:extLst>
          </p:cNvPr>
          <p:cNvSpPr>
            <a:spLocks noGrp="1"/>
          </p:cNvSpPr>
          <p:nvPr>
            <p:ph type="dt" sz="half" idx="10"/>
          </p:nvPr>
        </p:nvSpPr>
        <p:spPr/>
        <p:txBody>
          <a:bodyPr/>
          <a:lstStyle/>
          <a:p>
            <a:fld id="{9610A439-626A-447C-837D-9AFCA9FA50F1}" type="datetimeFigureOut">
              <a:rPr lang="en-US" smtClean="0"/>
              <a:t>1/31/2025</a:t>
            </a:fld>
            <a:endParaRPr lang="en-US"/>
          </a:p>
        </p:txBody>
      </p:sp>
      <p:sp>
        <p:nvSpPr>
          <p:cNvPr id="5" name="Footer Placeholder 4">
            <a:extLst>
              <a:ext uri="{FF2B5EF4-FFF2-40B4-BE49-F238E27FC236}">
                <a16:creationId xmlns:a16="http://schemas.microsoft.com/office/drawing/2014/main" id="{2BCD8604-4845-CD99-0AF0-B0749D8B4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AE0905-1F11-3C8D-0DE4-6F1CF3B8DEEF}"/>
              </a:ext>
            </a:extLst>
          </p:cNvPr>
          <p:cNvSpPr>
            <a:spLocks noGrp="1"/>
          </p:cNvSpPr>
          <p:nvPr>
            <p:ph type="sldNum" sz="quarter" idx="12"/>
          </p:nvPr>
        </p:nvSpPr>
        <p:spPr/>
        <p:txBody>
          <a:bodyPr/>
          <a:lstStyle/>
          <a:p>
            <a:fld id="{FE889BA5-D3AE-4B6F-848B-643953F676A3}" type="slidenum">
              <a:rPr lang="en-US" smtClean="0"/>
              <a:t>‹#›</a:t>
            </a:fld>
            <a:endParaRPr lang="en-US"/>
          </a:p>
        </p:txBody>
      </p:sp>
    </p:spTree>
    <p:extLst>
      <p:ext uri="{BB962C8B-B14F-4D97-AF65-F5344CB8AC3E}">
        <p14:creationId xmlns:p14="http://schemas.microsoft.com/office/powerpoint/2010/main" val="262010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53C6-4B9B-E46A-1B82-A75381150B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0ACAB4-3EC2-5960-2F4D-380F83E37F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3A4C45-ED51-50ED-52D8-5A75AA0C4DCA}"/>
              </a:ext>
            </a:extLst>
          </p:cNvPr>
          <p:cNvSpPr>
            <a:spLocks noGrp="1"/>
          </p:cNvSpPr>
          <p:nvPr>
            <p:ph type="dt" sz="half" idx="10"/>
          </p:nvPr>
        </p:nvSpPr>
        <p:spPr/>
        <p:txBody>
          <a:bodyPr/>
          <a:lstStyle/>
          <a:p>
            <a:fld id="{9610A439-626A-447C-837D-9AFCA9FA50F1}" type="datetimeFigureOut">
              <a:rPr lang="en-US" smtClean="0"/>
              <a:t>1/31/2025</a:t>
            </a:fld>
            <a:endParaRPr lang="en-US"/>
          </a:p>
        </p:txBody>
      </p:sp>
      <p:sp>
        <p:nvSpPr>
          <p:cNvPr id="5" name="Footer Placeholder 4">
            <a:extLst>
              <a:ext uri="{FF2B5EF4-FFF2-40B4-BE49-F238E27FC236}">
                <a16:creationId xmlns:a16="http://schemas.microsoft.com/office/drawing/2014/main" id="{06DB83C9-B618-82FC-D8C5-650B26F01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4D436-C8AB-CAA5-64C6-A51AC5E122EF}"/>
              </a:ext>
            </a:extLst>
          </p:cNvPr>
          <p:cNvSpPr>
            <a:spLocks noGrp="1"/>
          </p:cNvSpPr>
          <p:nvPr>
            <p:ph type="sldNum" sz="quarter" idx="12"/>
          </p:nvPr>
        </p:nvSpPr>
        <p:spPr/>
        <p:txBody>
          <a:bodyPr/>
          <a:lstStyle/>
          <a:p>
            <a:fld id="{FE889BA5-D3AE-4B6F-848B-643953F676A3}" type="slidenum">
              <a:rPr lang="en-US" smtClean="0"/>
              <a:t>‹#›</a:t>
            </a:fld>
            <a:endParaRPr lang="en-US"/>
          </a:p>
        </p:txBody>
      </p:sp>
    </p:spTree>
    <p:extLst>
      <p:ext uri="{BB962C8B-B14F-4D97-AF65-F5344CB8AC3E}">
        <p14:creationId xmlns:p14="http://schemas.microsoft.com/office/powerpoint/2010/main" val="3909405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0F4-3B7E-42A5-036A-CC0C69C15B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8391B-1797-5239-F0F7-11D37AB76F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76473-9D9D-7020-A80B-CC9693620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551212-ED72-25E1-22E8-AE3C8CFB1E35}"/>
              </a:ext>
            </a:extLst>
          </p:cNvPr>
          <p:cNvSpPr>
            <a:spLocks noGrp="1"/>
          </p:cNvSpPr>
          <p:nvPr>
            <p:ph type="dt" sz="half" idx="10"/>
          </p:nvPr>
        </p:nvSpPr>
        <p:spPr/>
        <p:txBody>
          <a:bodyPr/>
          <a:lstStyle/>
          <a:p>
            <a:fld id="{9610A439-626A-447C-837D-9AFCA9FA50F1}" type="datetimeFigureOut">
              <a:rPr lang="en-US" smtClean="0"/>
              <a:t>1/31/2025</a:t>
            </a:fld>
            <a:endParaRPr lang="en-US"/>
          </a:p>
        </p:txBody>
      </p:sp>
      <p:sp>
        <p:nvSpPr>
          <p:cNvPr id="6" name="Footer Placeholder 5">
            <a:extLst>
              <a:ext uri="{FF2B5EF4-FFF2-40B4-BE49-F238E27FC236}">
                <a16:creationId xmlns:a16="http://schemas.microsoft.com/office/drawing/2014/main" id="{3A3C9E21-16C2-A087-3577-62283F5EDE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5CCBB-AA9A-2217-197A-31CB89F1DAFD}"/>
              </a:ext>
            </a:extLst>
          </p:cNvPr>
          <p:cNvSpPr>
            <a:spLocks noGrp="1"/>
          </p:cNvSpPr>
          <p:nvPr>
            <p:ph type="sldNum" sz="quarter" idx="12"/>
          </p:nvPr>
        </p:nvSpPr>
        <p:spPr/>
        <p:txBody>
          <a:bodyPr/>
          <a:lstStyle/>
          <a:p>
            <a:fld id="{FE889BA5-D3AE-4B6F-848B-643953F676A3}" type="slidenum">
              <a:rPr lang="en-US" smtClean="0"/>
              <a:t>‹#›</a:t>
            </a:fld>
            <a:endParaRPr lang="en-US"/>
          </a:p>
        </p:txBody>
      </p:sp>
    </p:spTree>
    <p:extLst>
      <p:ext uri="{BB962C8B-B14F-4D97-AF65-F5344CB8AC3E}">
        <p14:creationId xmlns:p14="http://schemas.microsoft.com/office/powerpoint/2010/main" val="221574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21A91-F97E-07B5-E50D-7EEF47297A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9354D1-26E6-AE99-B1B6-EAB3BD994E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3D4EFD-D6DD-D7F7-90F0-78B7857CD9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1BB2A1-8E7B-04EE-2D51-0B6BF4F96A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A5EB2-6231-506B-954E-A43A92221F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1D6729-71D9-FCCF-7BE8-77F92EC358B3}"/>
              </a:ext>
            </a:extLst>
          </p:cNvPr>
          <p:cNvSpPr>
            <a:spLocks noGrp="1"/>
          </p:cNvSpPr>
          <p:nvPr>
            <p:ph type="dt" sz="half" idx="10"/>
          </p:nvPr>
        </p:nvSpPr>
        <p:spPr/>
        <p:txBody>
          <a:bodyPr/>
          <a:lstStyle/>
          <a:p>
            <a:fld id="{9610A439-626A-447C-837D-9AFCA9FA50F1}" type="datetimeFigureOut">
              <a:rPr lang="en-US" smtClean="0"/>
              <a:t>1/31/2025</a:t>
            </a:fld>
            <a:endParaRPr lang="en-US"/>
          </a:p>
        </p:txBody>
      </p:sp>
      <p:sp>
        <p:nvSpPr>
          <p:cNvPr id="8" name="Footer Placeholder 7">
            <a:extLst>
              <a:ext uri="{FF2B5EF4-FFF2-40B4-BE49-F238E27FC236}">
                <a16:creationId xmlns:a16="http://schemas.microsoft.com/office/drawing/2014/main" id="{2611BDF7-A49A-44E1-7DD9-07926190D1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F77232-8DE1-3789-6157-BA9EB18C20A1}"/>
              </a:ext>
            </a:extLst>
          </p:cNvPr>
          <p:cNvSpPr>
            <a:spLocks noGrp="1"/>
          </p:cNvSpPr>
          <p:nvPr>
            <p:ph type="sldNum" sz="quarter" idx="12"/>
          </p:nvPr>
        </p:nvSpPr>
        <p:spPr/>
        <p:txBody>
          <a:bodyPr/>
          <a:lstStyle/>
          <a:p>
            <a:fld id="{FE889BA5-D3AE-4B6F-848B-643953F676A3}" type="slidenum">
              <a:rPr lang="en-US" smtClean="0"/>
              <a:t>‹#›</a:t>
            </a:fld>
            <a:endParaRPr lang="en-US"/>
          </a:p>
        </p:txBody>
      </p:sp>
    </p:spTree>
    <p:extLst>
      <p:ext uri="{BB962C8B-B14F-4D97-AF65-F5344CB8AC3E}">
        <p14:creationId xmlns:p14="http://schemas.microsoft.com/office/powerpoint/2010/main" val="259740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0042-2070-145E-0849-5BD522FCD3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DF5DCE-4B3E-0451-333E-FF38C98BB77B}"/>
              </a:ext>
            </a:extLst>
          </p:cNvPr>
          <p:cNvSpPr>
            <a:spLocks noGrp="1"/>
          </p:cNvSpPr>
          <p:nvPr>
            <p:ph type="dt" sz="half" idx="10"/>
          </p:nvPr>
        </p:nvSpPr>
        <p:spPr/>
        <p:txBody>
          <a:bodyPr/>
          <a:lstStyle/>
          <a:p>
            <a:fld id="{9610A439-626A-447C-837D-9AFCA9FA50F1}" type="datetimeFigureOut">
              <a:rPr lang="en-US" smtClean="0"/>
              <a:t>1/31/2025</a:t>
            </a:fld>
            <a:endParaRPr lang="en-US"/>
          </a:p>
        </p:txBody>
      </p:sp>
      <p:sp>
        <p:nvSpPr>
          <p:cNvPr id="4" name="Footer Placeholder 3">
            <a:extLst>
              <a:ext uri="{FF2B5EF4-FFF2-40B4-BE49-F238E27FC236}">
                <a16:creationId xmlns:a16="http://schemas.microsoft.com/office/drawing/2014/main" id="{AA2F9E20-2469-F838-EF40-B710DF7392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A0166C-B97D-BAFA-3C02-0F55D042E0C3}"/>
              </a:ext>
            </a:extLst>
          </p:cNvPr>
          <p:cNvSpPr>
            <a:spLocks noGrp="1"/>
          </p:cNvSpPr>
          <p:nvPr>
            <p:ph type="sldNum" sz="quarter" idx="12"/>
          </p:nvPr>
        </p:nvSpPr>
        <p:spPr/>
        <p:txBody>
          <a:bodyPr/>
          <a:lstStyle/>
          <a:p>
            <a:fld id="{FE889BA5-D3AE-4B6F-848B-643953F676A3}" type="slidenum">
              <a:rPr lang="en-US" smtClean="0"/>
              <a:t>‹#›</a:t>
            </a:fld>
            <a:endParaRPr lang="en-US"/>
          </a:p>
        </p:txBody>
      </p:sp>
    </p:spTree>
    <p:extLst>
      <p:ext uri="{BB962C8B-B14F-4D97-AF65-F5344CB8AC3E}">
        <p14:creationId xmlns:p14="http://schemas.microsoft.com/office/powerpoint/2010/main" val="108441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7E9751-A630-7728-73BA-1D8C63FDF6DA}"/>
              </a:ext>
            </a:extLst>
          </p:cNvPr>
          <p:cNvSpPr>
            <a:spLocks noGrp="1"/>
          </p:cNvSpPr>
          <p:nvPr>
            <p:ph type="dt" sz="half" idx="10"/>
          </p:nvPr>
        </p:nvSpPr>
        <p:spPr/>
        <p:txBody>
          <a:bodyPr/>
          <a:lstStyle/>
          <a:p>
            <a:fld id="{9610A439-626A-447C-837D-9AFCA9FA50F1}" type="datetimeFigureOut">
              <a:rPr lang="en-US" smtClean="0"/>
              <a:t>1/31/2025</a:t>
            </a:fld>
            <a:endParaRPr lang="en-US"/>
          </a:p>
        </p:txBody>
      </p:sp>
      <p:sp>
        <p:nvSpPr>
          <p:cNvPr id="3" name="Footer Placeholder 2">
            <a:extLst>
              <a:ext uri="{FF2B5EF4-FFF2-40B4-BE49-F238E27FC236}">
                <a16:creationId xmlns:a16="http://schemas.microsoft.com/office/drawing/2014/main" id="{F84C6B83-D975-D6F3-494B-880A89B446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DBA08D-04F6-2A1B-7F3C-7D58B67B1760}"/>
              </a:ext>
            </a:extLst>
          </p:cNvPr>
          <p:cNvSpPr>
            <a:spLocks noGrp="1"/>
          </p:cNvSpPr>
          <p:nvPr>
            <p:ph type="sldNum" sz="quarter" idx="12"/>
          </p:nvPr>
        </p:nvSpPr>
        <p:spPr/>
        <p:txBody>
          <a:bodyPr/>
          <a:lstStyle/>
          <a:p>
            <a:fld id="{FE889BA5-D3AE-4B6F-848B-643953F676A3}" type="slidenum">
              <a:rPr lang="en-US" smtClean="0"/>
              <a:t>‹#›</a:t>
            </a:fld>
            <a:endParaRPr lang="en-US"/>
          </a:p>
        </p:txBody>
      </p:sp>
    </p:spTree>
    <p:extLst>
      <p:ext uri="{BB962C8B-B14F-4D97-AF65-F5344CB8AC3E}">
        <p14:creationId xmlns:p14="http://schemas.microsoft.com/office/powerpoint/2010/main" val="217496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74AB-6434-E2E7-FDBC-8F47EC23FA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6C88BB-D46B-9F60-E879-E4AA449D7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828F1D-BF89-4C69-2108-4BA36DAA91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C6F74-0273-D753-4D1D-6105B65E646E}"/>
              </a:ext>
            </a:extLst>
          </p:cNvPr>
          <p:cNvSpPr>
            <a:spLocks noGrp="1"/>
          </p:cNvSpPr>
          <p:nvPr>
            <p:ph type="dt" sz="half" idx="10"/>
          </p:nvPr>
        </p:nvSpPr>
        <p:spPr/>
        <p:txBody>
          <a:bodyPr/>
          <a:lstStyle/>
          <a:p>
            <a:fld id="{9610A439-626A-447C-837D-9AFCA9FA50F1}" type="datetimeFigureOut">
              <a:rPr lang="en-US" smtClean="0"/>
              <a:t>1/31/2025</a:t>
            </a:fld>
            <a:endParaRPr lang="en-US"/>
          </a:p>
        </p:txBody>
      </p:sp>
      <p:sp>
        <p:nvSpPr>
          <p:cNvPr id="6" name="Footer Placeholder 5">
            <a:extLst>
              <a:ext uri="{FF2B5EF4-FFF2-40B4-BE49-F238E27FC236}">
                <a16:creationId xmlns:a16="http://schemas.microsoft.com/office/drawing/2014/main" id="{C132C6DC-3076-43B6-39AB-2C1891ACCA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E1CDAC-A7E1-5C6C-C75E-65D79B117D7D}"/>
              </a:ext>
            </a:extLst>
          </p:cNvPr>
          <p:cNvSpPr>
            <a:spLocks noGrp="1"/>
          </p:cNvSpPr>
          <p:nvPr>
            <p:ph type="sldNum" sz="quarter" idx="12"/>
          </p:nvPr>
        </p:nvSpPr>
        <p:spPr/>
        <p:txBody>
          <a:bodyPr/>
          <a:lstStyle/>
          <a:p>
            <a:fld id="{FE889BA5-D3AE-4B6F-848B-643953F676A3}" type="slidenum">
              <a:rPr lang="en-US" smtClean="0"/>
              <a:t>‹#›</a:t>
            </a:fld>
            <a:endParaRPr lang="en-US"/>
          </a:p>
        </p:txBody>
      </p:sp>
    </p:spTree>
    <p:extLst>
      <p:ext uri="{BB962C8B-B14F-4D97-AF65-F5344CB8AC3E}">
        <p14:creationId xmlns:p14="http://schemas.microsoft.com/office/powerpoint/2010/main" val="3405280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5248-9CB8-FEE5-D685-3B88A7D2F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B3A82-2E2C-B4C7-A581-5F20148CA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69FCEC-9968-899A-CC15-CAD8EC57A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0CB297-F27F-9C38-1342-A1D6FA9C7FF7}"/>
              </a:ext>
            </a:extLst>
          </p:cNvPr>
          <p:cNvSpPr>
            <a:spLocks noGrp="1"/>
          </p:cNvSpPr>
          <p:nvPr>
            <p:ph type="dt" sz="half" idx="10"/>
          </p:nvPr>
        </p:nvSpPr>
        <p:spPr/>
        <p:txBody>
          <a:bodyPr/>
          <a:lstStyle/>
          <a:p>
            <a:fld id="{9610A439-626A-447C-837D-9AFCA9FA50F1}" type="datetimeFigureOut">
              <a:rPr lang="en-US" smtClean="0"/>
              <a:t>1/31/2025</a:t>
            </a:fld>
            <a:endParaRPr lang="en-US"/>
          </a:p>
        </p:txBody>
      </p:sp>
      <p:sp>
        <p:nvSpPr>
          <p:cNvPr id="6" name="Footer Placeholder 5">
            <a:extLst>
              <a:ext uri="{FF2B5EF4-FFF2-40B4-BE49-F238E27FC236}">
                <a16:creationId xmlns:a16="http://schemas.microsoft.com/office/drawing/2014/main" id="{A5CBCF4D-2491-F0FF-9156-5EDEDD6C89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B03AC5-4A32-85C1-61E5-529D829DAB14}"/>
              </a:ext>
            </a:extLst>
          </p:cNvPr>
          <p:cNvSpPr>
            <a:spLocks noGrp="1"/>
          </p:cNvSpPr>
          <p:nvPr>
            <p:ph type="sldNum" sz="quarter" idx="12"/>
          </p:nvPr>
        </p:nvSpPr>
        <p:spPr/>
        <p:txBody>
          <a:bodyPr/>
          <a:lstStyle/>
          <a:p>
            <a:fld id="{FE889BA5-D3AE-4B6F-848B-643953F676A3}" type="slidenum">
              <a:rPr lang="en-US" smtClean="0"/>
              <a:t>‹#›</a:t>
            </a:fld>
            <a:endParaRPr lang="en-US"/>
          </a:p>
        </p:txBody>
      </p:sp>
    </p:spTree>
    <p:extLst>
      <p:ext uri="{BB962C8B-B14F-4D97-AF65-F5344CB8AC3E}">
        <p14:creationId xmlns:p14="http://schemas.microsoft.com/office/powerpoint/2010/main" val="1957008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16.xml"/><Relationship Id="rId7"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image" Target="../media/image1.emf"/><Relationship Id="rId4" Type="http://schemas.openxmlformats.org/officeDocument/2006/relationships/slideLayout" Target="../slideLayouts/slideLayout17.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ABB64B-BE15-DC20-8D99-47648DF93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8B218A-3FE0-A123-3DBA-F505FEC6B4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28E84-2632-9F72-157A-220664CEA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10A439-626A-447C-837D-9AFCA9FA50F1}" type="datetimeFigureOut">
              <a:rPr lang="en-US" smtClean="0"/>
              <a:t>1/31/2025</a:t>
            </a:fld>
            <a:endParaRPr lang="en-US"/>
          </a:p>
        </p:txBody>
      </p:sp>
      <p:sp>
        <p:nvSpPr>
          <p:cNvPr id="5" name="Footer Placeholder 4">
            <a:extLst>
              <a:ext uri="{FF2B5EF4-FFF2-40B4-BE49-F238E27FC236}">
                <a16:creationId xmlns:a16="http://schemas.microsoft.com/office/drawing/2014/main" id="{7DFC5DAB-4D0F-9C13-5D08-678A338D51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457249-FF1B-906C-ED81-A0A7D5F6A5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89BA5-D3AE-4B6F-848B-643953F676A3}" type="slidenum">
              <a:rPr lang="en-US" smtClean="0"/>
              <a:t>‹#›</a:t>
            </a:fld>
            <a:endParaRPr lang="en-US"/>
          </a:p>
        </p:txBody>
      </p:sp>
    </p:spTree>
    <p:extLst>
      <p:ext uri="{BB962C8B-B14F-4D97-AF65-F5344CB8AC3E}">
        <p14:creationId xmlns:p14="http://schemas.microsoft.com/office/powerpoint/2010/main" val="309641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 id="21474836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8"/>
            </p:custDataLst>
            <p:extLst>
              <p:ext uri="{D42A27DB-BD31-4B8C-83A1-F6EECF244321}">
                <p14:modId xmlns:p14="http://schemas.microsoft.com/office/powerpoint/2010/main" val="3206429901"/>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Slide" r:id="rId9" imgW="270" imgH="270" progId="TCLayout.ActiveDocument.1">
                  <p:embed/>
                </p:oleObj>
              </mc:Choice>
              <mc:Fallback>
                <p:oleObj name="think-cell Slide" r:id="rId9" imgW="270" imgH="270" progId="TCLayout.ActiveDocument.1">
                  <p:embed/>
                  <p:pic>
                    <p:nvPicPr>
                      <p:cNvPr id="4" name="Object 3" hidden="1"/>
                      <p:cNvPicPr/>
                      <p:nvPr/>
                    </p:nvPicPr>
                    <p:blipFill>
                      <a:blip r:embed="rId10"/>
                      <a:stretch>
                        <a:fillRect/>
                      </a:stretch>
                    </p:blipFill>
                    <p:spPr>
                      <a:xfrm>
                        <a:off x="2119" y="1591"/>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57200" y="345664"/>
            <a:ext cx="11281285" cy="340136"/>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0887" y="1714500"/>
            <a:ext cx="11277599" cy="464820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TextBox 19">
            <a:extLst>
              <a:ext uri="{FF2B5EF4-FFF2-40B4-BE49-F238E27FC236}">
                <a16:creationId xmlns:a16="http://schemas.microsoft.com/office/drawing/2014/main" id="{5A35A5D5-FD12-4A0E-B47E-3D53D008B26B}"/>
              </a:ext>
            </a:extLst>
          </p:cNvPr>
          <p:cNvSpPr txBox="1"/>
          <p:nvPr userDrawn="1"/>
        </p:nvSpPr>
        <p:spPr>
          <a:xfrm>
            <a:off x="4065081" y="699568"/>
            <a:ext cx="254000"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2" name="TextBox 21">
            <a:extLst>
              <a:ext uri="{FF2B5EF4-FFF2-40B4-BE49-F238E27FC236}">
                <a16:creationId xmlns:a16="http://schemas.microsoft.com/office/drawing/2014/main" id="{33FEAD1B-5DFB-4123-913B-D7D5838C8C6D}"/>
              </a:ext>
            </a:extLst>
          </p:cNvPr>
          <p:cNvSpPr txBox="1"/>
          <p:nvPr userDrawn="1"/>
        </p:nvSpPr>
        <p:spPr>
          <a:xfrm>
            <a:off x="4321370" y="802745"/>
            <a:ext cx="1673167"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3" name="TextBox 22">
            <a:extLst>
              <a:ext uri="{FF2B5EF4-FFF2-40B4-BE49-F238E27FC236}">
                <a16:creationId xmlns:a16="http://schemas.microsoft.com/office/drawing/2014/main" id="{B202DBDA-700C-4979-B00F-3477C099D042}"/>
              </a:ext>
            </a:extLst>
          </p:cNvPr>
          <p:cNvSpPr txBox="1"/>
          <p:nvPr userDrawn="1"/>
        </p:nvSpPr>
        <p:spPr>
          <a:xfrm>
            <a:off x="5969842" y="802745"/>
            <a:ext cx="250316"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24" name="TextBox 23">
            <a:extLst>
              <a:ext uri="{FF2B5EF4-FFF2-40B4-BE49-F238E27FC236}">
                <a16:creationId xmlns:a16="http://schemas.microsoft.com/office/drawing/2014/main" id="{D14DFC3E-51E5-47BE-BA81-FDAED74D8117}"/>
              </a:ext>
            </a:extLst>
          </p:cNvPr>
          <p:cNvSpPr txBox="1"/>
          <p:nvPr userDrawn="1"/>
        </p:nvSpPr>
        <p:spPr>
          <a:xfrm>
            <a:off x="4321027" y="801689"/>
            <a:ext cx="1673851" cy="276999"/>
          </a:xfrm>
          <a:prstGeom prst="rect">
            <a:avLst/>
          </a:prstGeom>
          <a:noFill/>
          <a:ln>
            <a:noFill/>
          </a:ln>
        </p:spPr>
        <p:txBody>
          <a:bodyPr wrap="square" lIns="0" tIns="0" rIns="0" bIns="0" rtlCol="0">
            <a:spAutoFit/>
          </a:bodyPr>
          <a:lstStyle/>
          <a:p>
            <a:pPr marL="203200" indent="-203200">
              <a:spcBef>
                <a:spcPts val="600"/>
              </a:spcBef>
              <a:buSzPct val="100000"/>
              <a:buFont typeface="Arial"/>
              <a:buChar char="•"/>
            </a:pPr>
            <a:endParaRPr lang="en-US" sz="1800">
              <a:solidFill>
                <a:srgbClr val="313131"/>
              </a:solidFill>
            </a:endParaRPr>
          </a:p>
        </p:txBody>
      </p:sp>
      <p:sp>
        <p:nvSpPr>
          <p:cNvPr id="9" name="TextBox 8">
            <a:extLst>
              <a:ext uri="{FF2B5EF4-FFF2-40B4-BE49-F238E27FC236}">
                <a16:creationId xmlns:a16="http://schemas.microsoft.com/office/drawing/2014/main" id="{0577D2A3-6C5A-2444-AA59-749218F7F4E0}"/>
              </a:ext>
            </a:extLst>
          </p:cNvPr>
          <p:cNvSpPr txBox="1"/>
          <p:nvPr userDrawn="1"/>
        </p:nvSpPr>
        <p:spPr>
          <a:xfrm>
            <a:off x="501649" y="6477001"/>
            <a:ext cx="5355168" cy="1384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a:solidFill>
                  <a:schemeClr val="tx1"/>
                </a:solidFill>
                <a:latin typeface="Calibri" panose="020F0502020204030204" pitchFamily="34" charset="0"/>
                <a:cs typeface="Calibri" panose="020F0502020204030204" pitchFamily="34" charset="0"/>
              </a:rPr>
              <a:t>© 2021. For information, contact Deloitte Global</a:t>
            </a:r>
          </a:p>
        </p:txBody>
      </p:sp>
      <p:sp>
        <p:nvSpPr>
          <p:cNvPr id="11" name="TextBox 10">
            <a:extLst>
              <a:ext uri="{FF2B5EF4-FFF2-40B4-BE49-F238E27FC236}">
                <a16:creationId xmlns:a16="http://schemas.microsoft.com/office/drawing/2014/main" id="{CC403D44-5C3F-9E42-A9BF-3F2D6C6B851B}"/>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a:t>
            </a:fld>
            <a:endParaRPr lang="en-US" sz="900" noProof="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3138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p:fade/>
  </p:transition>
  <p:hf hdr="0" dt="0"/>
  <p:txStyles>
    <p:titleStyle>
      <a:lvl1pPr algn="l" defTabSz="6858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685800" rtl="0" eaLnBrk="1" latinLnBrk="0" hangingPunct="1">
        <a:spcBef>
          <a:spcPts val="0"/>
        </a:spcBef>
        <a:spcAft>
          <a:spcPts val="750"/>
        </a:spcAft>
        <a:buSzPct val="100000"/>
        <a:buFontTx/>
        <a:buNone/>
        <a:defRPr sz="1200" b="0" kern="1200">
          <a:solidFill>
            <a:schemeClr val="tx1"/>
          </a:solidFill>
          <a:latin typeface="+mn-lt"/>
          <a:ea typeface="+mn-ea"/>
          <a:cs typeface="Calibri Light" panose="020F0302020204030204" pitchFamily="34" charset="0"/>
        </a:defRPr>
      </a:lvl1pPr>
      <a:lvl2pPr marL="104775" indent="-104775" algn="l" defTabSz="685800" rtl="0" eaLnBrk="1" latinLnBrk="0" hangingPunct="1">
        <a:spcBef>
          <a:spcPts val="0"/>
        </a:spcBef>
        <a:spcAft>
          <a:spcPts val="750"/>
        </a:spcAft>
        <a:buClrTx/>
        <a:buSzPct val="100000"/>
        <a:buFont typeface="Arial" panose="020B0604020202020204" pitchFamily="34" charset="0"/>
        <a:buChar char="•"/>
        <a:defRPr lang="en-US" sz="1200" b="1" kern="1200" dirty="0" smtClean="0">
          <a:solidFill>
            <a:schemeClr val="tx1"/>
          </a:solidFill>
          <a:latin typeface="+mj-lt"/>
          <a:ea typeface="+mn-ea"/>
          <a:cs typeface="Calibri Light" panose="020F0302020204030204" pitchFamily="34" charset="0"/>
        </a:defRPr>
      </a:lvl2pPr>
      <a:lvl3pPr marL="228600"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352425" indent="-104775" algn="l" defTabSz="685800" rtl="0" eaLnBrk="1" latinLnBrk="0" hangingPunct="1">
        <a:spcBef>
          <a:spcPts val="0"/>
        </a:spcBef>
        <a:spcAft>
          <a:spcPts val="75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476250" indent="-104775" algn="l" defTabSz="598885" rtl="0" eaLnBrk="1" latinLnBrk="0" hangingPunct="1">
        <a:spcBef>
          <a:spcPts val="0"/>
        </a:spcBef>
        <a:spcAft>
          <a:spcPts val="75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6pPr>
      <a:lvl7pPr marL="399600" indent="-132300" algn="l" defTabSz="685800" rtl="0" eaLnBrk="1" latinLnBrk="0" hangingPunct="1">
        <a:spcBef>
          <a:spcPts val="0"/>
        </a:spcBef>
        <a:spcAft>
          <a:spcPts val="750"/>
        </a:spcAft>
        <a:buFont typeface="Verdana" panose="020B0604030504040204" pitchFamily="34" charset="0"/>
        <a:buChar char="−"/>
        <a:defRPr sz="900" kern="1200">
          <a:solidFill>
            <a:schemeClr val="tx1"/>
          </a:solidFill>
          <a:latin typeface="+mn-lt"/>
          <a:ea typeface="+mn-ea"/>
          <a:cs typeface="+mn-cs"/>
        </a:defRPr>
      </a:lvl7pPr>
      <a:lvl8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8pPr>
      <a:lvl9pPr marL="399600" indent="-132300" algn="l" defTabSz="685800" rtl="0" eaLnBrk="1" latinLnBrk="0" hangingPunct="1">
        <a:spcBef>
          <a:spcPts val="0"/>
        </a:spcBef>
        <a:spcAft>
          <a:spcPts val="750"/>
        </a:spcAft>
        <a:buFont typeface="Verdana" panose="020B0604030504040204" pitchFamily="34" charset="0"/>
        <a:buChar char="−"/>
        <a:defRPr sz="9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45" orient="horz" pos="4008">
          <p15:clr>
            <a:srgbClr val="F26B43"/>
          </p15:clr>
        </p15:guide>
        <p15:guide id="49" orient="horz" pos="432">
          <p15:clr>
            <a:srgbClr val="F26B43"/>
          </p15:clr>
        </p15:guide>
        <p15:guide id="68" orient="horz" pos="4104">
          <p15:clr>
            <a:srgbClr val="F26B43"/>
          </p15:clr>
        </p15:guide>
        <p15:guide id="69" orient="horz" pos="2088">
          <p15:clr>
            <a:srgbClr val="F26B43"/>
          </p15:clr>
        </p15:guide>
        <p15:guide id="70" orient="horz" pos="1080">
          <p15:clr>
            <a:srgbClr val="F26B43"/>
          </p15:clr>
        </p15:guide>
        <p15:guide id="71" orient="horz" pos="216">
          <p15:clr>
            <a:srgbClr val="F26B43"/>
          </p15:clr>
        </p15:guide>
        <p15:guide id="72" pos="3840">
          <p15:clr>
            <a:srgbClr val="F26B43"/>
          </p15:clr>
        </p15:guide>
        <p15:guide id="73" pos="3936">
          <p15:clr>
            <a:srgbClr val="F26B43"/>
          </p15:clr>
        </p15:guide>
        <p15:guide id="74" pos="288">
          <p15:clr>
            <a:srgbClr val="F26B43"/>
          </p15:clr>
        </p15:guide>
        <p15:guide id="75" pos="4960">
          <p15:clr>
            <a:srgbClr val="F26B43"/>
          </p15:clr>
        </p15:guide>
        <p15:guide id="76" pos="3744">
          <p15:clr>
            <a:srgbClr val="F26B43"/>
          </p15:clr>
        </p15:guide>
        <p15:guide id="77" pos="2720">
          <p15:clr>
            <a:srgbClr val="F26B43"/>
          </p15:clr>
        </p15:guide>
        <p15:guide id="78" pos="2528">
          <p15:clr>
            <a:srgbClr val="F26B43"/>
          </p15:clr>
        </p15:guide>
        <p15:guide id="79" pos="1312">
          <p15:clr>
            <a:srgbClr val="F26B43"/>
          </p15:clr>
        </p15:guide>
        <p15:guide id="80" pos="1504">
          <p15:clr>
            <a:srgbClr val="F26B43"/>
          </p15:clr>
        </p15:guide>
        <p15:guide id="81" pos="5152">
          <p15:clr>
            <a:srgbClr val="F26B43"/>
          </p15:clr>
        </p15:guide>
        <p15:guide id="82" pos="6176">
          <p15:clr>
            <a:srgbClr val="F26B43"/>
          </p15:clr>
        </p15:guide>
        <p15:guide id="83" pos="6368">
          <p15:clr>
            <a:srgbClr val="F26B43"/>
          </p15:clr>
        </p15:guide>
        <p15:guide id="84" pos="7392">
          <p15:clr>
            <a:srgbClr val="F26B43"/>
          </p15:clr>
        </p15:guide>
        <p15:guide id="85" orient="horz" pos="21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7FFFFEEC_B803DAAB.xm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sv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image" Target="../media/image27.sv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sv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9" name="Rectangle 1041">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What India Needs to Do to Match China's Military EO Capabilities​ -  Geospatial World">
            <a:extLst>
              <a:ext uri="{FF2B5EF4-FFF2-40B4-BE49-F238E27FC236}">
                <a16:creationId xmlns:a16="http://schemas.microsoft.com/office/drawing/2014/main" id="{69F0FE56-8482-346F-C3D8-2145D7D0D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266" t="9091" r="44643"/>
          <a:stretch/>
        </p:blipFill>
        <p:spPr bwMode="auto">
          <a:xfrm>
            <a:off x="4232953" y="0"/>
            <a:ext cx="8745846" cy="6857990"/>
          </a:xfrm>
          <a:prstGeom prst="rect">
            <a:avLst/>
          </a:prstGeom>
          <a:noFill/>
          <a:effectLst>
            <a:glow>
              <a:schemeClr val="accent1">
                <a:alpha val="40000"/>
              </a:schemeClr>
            </a:glow>
          </a:effectLst>
          <a:extLst>
            <a:ext uri="{909E8E84-426E-40DD-AFC4-6F175D3DCCD1}">
              <a14:hiddenFill xmlns:a14="http://schemas.microsoft.com/office/drawing/2010/main">
                <a:solidFill>
                  <a:srgbClr val="FFFFFF"/>
                </a:solidFill>
              </a14:hiddenFill>
            </a:ext>
          </a:extLst>
        </p:spPr>
      </p:pic>
      <p:sp>
        <p:nvSpPr>
          <p:cNvPr id="1050" name="Rectangle 1043">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51" name="Rectangle 10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8" name="Rectangle 10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4F31905-4B3E-058F-38EB-7CB7CE55F5E9}"/>
              </a:ext>
            </a:extLst>
          </p:cNvPr>
          <p:cNvSpPr/>
          <p:nvPr/>
        </p:nvSpPr>
        <p:spPr>
          <a:xfrm>
            <a:off x="328773" y="503434"/>
            <a:ext cx="1376737" cy="3985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8" name="Picture 4" descr="Earth From Space Showing India And The Middle East Stock Photo - Download  Image Now - iStock">
            <a:extLst>
              <a:ext uri="{FF2B5EF4-FFF2-40B4-BE49-F238E27FC236}">
                <a16:creationId xmlns:a16="http://schemas.microsoft.com/office/drawing/2014/main" id="{69584CC0-7382-007F-9153-FA5D5672A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6072" y="-10"/>
            <a:ext cx="6852975" cy="68529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51A9B67A-01AF-082C-D506-7D6F060E7C64}"/>
              </a:ext>
            </a:extLst>
          </p:cNvPr>
          <p:cNvSpPr/>
          <p:nvPr/>
        </p:nvSpPr>
        <p:spPr>
          <a:xfrm>
            <a:off x="11787897" y="0"/>
            <a:ext cx="1179752" cy="683078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Isosceles Triangle 6">
            <a:extLst>
              <a:ext uri="{FF2B5EF4-FFF2-40B4-BE49-F238E27FC236}">
                <a16:creationId xmlns:a16="http://schemas.microsoft.com/office/drawing/2014/main" id="{302FE86B-9DB5-9E80-01CE-CB39353C149E}"/>
              </a:ext>
            </a:extLst>
          </p:cNvPr>
          <p:cNvSpPr/>
          <p:nvPr/>
        </p:nvSpPr>
        <p:spPr>
          <a:xfrm rot="2976551">
            <a:off x="9151257" y="962094"/>
            <a:ext cx="939340" cy="1690704"/>
          </a:xfrm>
          <a:prstGeom prst="triangle">
            <a:avLst/>
          </a:prstGeom>
          <a:solidFill>
            <a:schemeClr val="dk1">
              <a:alpha val="23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2" name="Picture 8" descr="Satellite PNG images free download | Pngimg.com">
            <a:extLst>
              <a:ext uri="{FF2B5EF4-FFF2-40B4-BE49-F238E27FC236}">
                <a16:creationId xmlns:a16="http://schemas.microsoft.com/office/drawing/2014/main" id="{2FDE9CDB-903E-C1F3-4610-A19996F1E0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9411" y="5035"/>
            <a:ext cx="3549058" cy="224742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BC7BC3F-5C9E-D0C4-2892-E1E9E178936C}"/>
              </a:ext>
            </a:extLst>
          </p:cNvPr>
          <p:cNvGrpSpPr/>
          <p:nvPr/>
        </p:nvGrpSpPr>
        <p:grpSpPr>
          <a:xfrm>
            <a:off x="10808960" y="6298903"/>
            <a:ext cx="1998000" cy="374400"/>
            <a:chOff x="454543" y="353290"/>
            <a:chExt cx="1998000" cy="374400"/>
          </a:xfrm>
          <a:solidFill>
            <a:schemeClr val="bg1"/>
          </a:solidFill>
        </p:grpSpPr>
        <p:sp>
          <p:nvSpPr>
            <p:cNvPr id="10" name="Oval 9">
              <a:extLst>
                <a:ext uri="{FF2B5EF4-FFF2-40B4-BE49-F238E27FC236}">
                  <a16:creationId xmlns:a16="http://schemas.microsoft.com/office/drawing/2014/main" id="{907A006E-17F5-B12C-61C9-999FA12011D8}"/>
                </a:ext>
              </a:extLst>
            </p:cNvPr>
            <p:cNvSpPr>
              <a:spLocks noChangeArrowheads="1"/>
            </p:cNvSpPr>
            <p:nvPr/>
          </p:nvSpPr>
          <p:spPr bwMode="auto">
            <a:xfrm>
              <a:off x="2345334" y="621545"/>
              <a:ext cx="107209" cy="106145"/>
            </a:xfrm>
            <a:prstGeom prst="ellipse">
              <a:avLst/>
            </a:prstGeom>
            <a:solidFill>
              <a:srgbClr val="92D050"/>
            </a:solidFill>
            <a:ln>
              <a:noFill/>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Freeform 6">
              <a:extLst>
                <a:ext uri="{FF2B5EF4-FFF2-40B4-BE49-F238E27FC236}">
                  <a16:creationId xmlns:a16="http://schemas.microsoft.com/office/drawing/2014/main" id="{354AC70D-DA30-F895-E3AF-579BABFE7384}"/>
                </a:ext>
              </a:extLst>
            </p:cNvPr>
            <p:cNvSpPr>
              <a:spLocks noEditPoints="1"/>
            </p:cNvSpPr>
            <p:nvPr/>
          </p:nvSpPr>
          <p:spPr bwMode="auto">
            <a:xfrm>
              <a:off x="454543" y="355220"/>
              <a:ext cx="304086" cy="366679"/>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94FE8112-0BCE-495E-F68F-344E93E43325}"/>
                </a:ext>
              </a:extLst>
            </p:cNvPr>
            <p:cNvSpPr>
              <a:spLocks noChangeArrowheads="1"/>
            </p:cNvSpPr>
            <p:nvPr/>
          </p:nvSpPr>
          <p:spPr bwMode="auto">
            <a:xfrm>
              <a:off x="1078309" y="353290"/>
              <a:ext cx="91615" cy="368610"/>
            </a:xfrm>
            <a:prstGeom prst="rect">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8">
              <a:extLst>
                <a:ext uri="{FF2B5EF4-FFF2-40B4-BE49-F238E27FC236}">
                  <a16:creationId xmlns:a16="http://schemas.microsoft.com/office/drawing/2014/main" id="{5E109F27-20B3-DAB9-CCF0-F2B52FD4057D}"/>
                </a:ext>
              </a:extLst>
            </p:cNvPr>
            <p:cNvSpPr>
              <a:spLocks noEditPoints="1"/>
            </p:cNvSpPr>
            <p:nvPr/>
          </p:nvSpPr>
          <p:spPr bwMode="auto">
            <a:xfrm>
              <a:off x="1206961" y="443995"/>
              <a:ext cx="265101" cy="281764"/>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56D3D29E-D95F-FD56-452C-8F080CBA62B0}"/>
                </a:ext>
              </a:extLst>
            </p:cNvPr>
            <p:cNvSpPr>
              <a:spLocks noChangeArrowheads="1"/>
            </p:cNvSpPr>
            <p:nvPr/>
          </p:nvSpPr>
          <p:spPr bwMode="auto">
            <a:xfrm>
              <a:off x="1509097" y="447855"/>
              <a:ext cx="91615" cy="274044"/>
            </a:xfrm>
            <a:prstGeom prst="rect">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17598A3-A4FC-7A44-C413-723957167D80}"/>
                </a:ext>
              </a:extLst>
            </p:cNvPr>
            <p:cNvSpPr>
              <a:spLocks noChangeArrowheads="1"/>
            </p:cNvSpPr>
            <p:nvPr/>
          </p:nvSpPr>
          <p:spPr bwMode="auto">
            <a:xfrm>
              <a:off x="1509097" y="353290"/>
              <a:ext cx="91615" cy="61757"/>
            </a:xfrm>
            <a:prstGeom prst="rect">
              <a:avLst/>
            </a:pr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11">
              <a:extLst>
                <a:ext uri="{FF2B5EF4-FFF2-40B4-BE49-F238E27FC236}">
                  <a16:creationId xmlns:a16="http://schemas.microsoft.com/office/drawing/2014/main" id="{D1CF0A6A-1F60-4374-7B11-86F009D125B7}"/>
                </a:ext>
              </a:extLst>
            </p:cNvPr>
            <p:cNvSpPr>
              <a:spLocks/>
            </p:cNvSpPr>
            <p:nvPr/>
          </p:nvSpPr>
          <p:spPr bwMode="auto">
            <a:xfrm>
              <a:off x="1637749" y="361010"/>
              <a:ext cx="194927" cy="364750"/>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12">
              <a:extLst>
                <a:ext uri="{FF2B5EF4-FFF2-40B4-BE49-F238E27FC236}">
                  <a16:creationId xmlns:a16="http://schemas.microsoft.com/office/drawing/2014/main" id="{614D32E7-1749-3DB8-8F76-3CC52631AAB4}"/>
                </a:ext>
              </a:extLst>
            </p:cNvPr>
            <p:cNvSpPr>
              <a:spLocks/>
            </p:cNvSpPr>
            <p:nvPr/>
          </p:nvSpPr>
          <p:spPr bwMode="auto">
            <a:xfrm>
              <a:off x="1850220" y="361010"/>
              <a:ext cx="194927" cy="364750"/>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13">
              <a:extLst>
                <a:ext uri="{FF2B5EF4-FFF2-40B4-BE49-F238E27FC236}">
                  <a16:creationId xmlns:a16="http://schemas.microsoft.com/office/drawing/2014/main" id="{1C96F130-E516-609B-9276-E15A3D2EAA6E}"/>
                </a:ext>
              </a:extLst>
            </p:cNvPr>
            <p:cNvSpPr>
              <a:spLocks noEditPoints="1"/>
            </p:cNvSpPr>
            <p:nvPr/>
          </p:nvSpPr>
          <p:spPr bwMode="auto">
            <a:xfrm>
              <a:off x="2064639" y="443995"/>
              <a:ext cx="259252" cy="281764"/>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14">
              <a:extLst>
                <a:ext uri="{FF2B5EF4-FFF2-40B4-BE49-F238E27FC236}">
                  <a16:creationId xmlns:a16="http://schemas.microsoft.com/office/drawing/2014/main" id="{1A0531BB-C55E-9A15-0CB6-0C9780058DE3}"/>
                </a:ext>
              </a:extLst>
            </p:cNvPr>
            <p:cNvSpPr>
              <a:spLocks noEditPoints="1"/>
            </p:cNvSpPr>
            <p:nvPr/>
          </p:nvSpPr>
          <p:spPr bwMode="auto">
            <a:xfrm>
              <a:off x="785919" y="443995"/>
              <a:ext cx="257303" cy="281764"/>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6146" name="Picture 2" descr="Our heritage | Deloitte">
            <a:extLst>
              <a:ext uri="{FF2B5EF4-FFF2-40B4-BE49-F238E27FC236}">
                <a16:creationId xmlns:a16="http://schemas.microsoft.com/office/drawing/2014/main" id="{381409C9-3565-820E-8B75-810D54F440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99047" y="99766"/>
            <a:ext cx="1146544" cy="5990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F3E5573-684E-F9F2-5B4A-F2F6D7EECC67}"/>
              </a:ext>
            </a:extLst>
          </p:cNvPr>
          <p:cNvSpPr>
            <a:spLocks noGrp="1"/>
          </p:cNvSpPr>
          <p:nvPr>
            <p:ph type="ctrTitle"/>
          </p:nvPr>
        </p:nvSpPr>
        <p:spPr>
          <a:xfrm>
            <a:off x="833073" y="-466436"/>
            <a:ext cx="3419652" cy="3204134"/>
          </a:xfrm>
        </p:spPr>
        <p:txBody>
          <a:bodyPr anchor="b">
            <a:normAutofit/>
          </a:bodyPr>
          <a:lstStyle/>
          <a:p>
            <a:pPr algn="l"/>
            <a:r>
              <a:rPr lang="en-US" sz="4800">
                <a:solidFill>
                  <a:schemeClr val="bg1"/>
                </a:solidFill>
              </a:rPr>
              <a:t>New Horizons for </a:t>
            </a:r>
            <a:r>
              <a:rPr lang="en-US" sz="4800" err="1">
                <a:solidFill>
                  <a:schemeClr val="bg1"/>
                </a:solidFill>
              </a:rPr>
              <a:t>NewSpace</a:t>
            </a:r>
            <a:endParaRPr lang="en-US" sz="4800">
              <a:solidFill>
                <a:schemeClr val="bg1"/>
              </a:solidFill>
            </a:endParaRPr>
          </a:p>
        </p:txBody>
      </p:sp>
      <p:sp>
        <p:nvSpPr>
          <p:cNvPr id="3" name="Subtitle 2">
            <a:extLst>
              <a:ext uri="{FF2B5EF4-FFF2-40B4-BE49-F238E27FC236}">
                <a16:creationId xmlns:a16="http://schemas.microsoft.com/office/drawing/2014/main" id="{C94905A5-E7D4-D6C3-63D2-D7015CF21F13}"/>
              </a:ext>
            </a:extLst>
          </p:cNvPr>
          <p:cNvSpPr>
            <a:spLocks noGrp="1"/>
          </p:cNvSpPr>
          <p:nvPr>
            <p:ph type="subTitle" idx="1"/>
          </p:nvPr>
        </p:nvSpPr>
        <p:spPr>
          <a:xfrm>
            <a:off x="897979" y="3003169"/>
            <a:ext cx="4577270" cy="1208141"/>
          </a:xfrm>
        </p:spPr>
        <p:txBody>
          <a:bodyPr>
            <a:normAutofit/>
          </a:bodyPr>
          <a:lstStyle/>
          <a:p>
            <a:pPr algn="l"/>
            <a:r>
              <a:rPr lang="en-US" sz="2000" spc="300">
                <a:solidFill>
                  <a:schemeClr val="bg1"/>
                </a:solidFill>
              </a:rPr>
              <a:t>LEVERAGING DOWNSTREAM SPACE TO REVOLUTIONIZE PUBLIC SERVICE DELIVERY</a:t>
            </a:r>
          </a:p>
        </p:txBody>
      </p:sp>
      <p:sp>
        <p:nvSpPr>
          <p:cNvPr id="8" name="TextBox 7">
            <a:extLst>
              <a:ext uri="{FF2B5EF4-FFF2-40B4-BE49-F238E27FC236}">
                <a16:creationId xmlns:a16="http://schemas.microsoft.com/office/drawing/2014/main" id="{E69EFC44-8A11-7C63-EE46-24343A13AB65}"/>
              </a:ext>
            </a:extLst>
          </p:cNvPr>
          <p:cNvSpPr txBox="1"/>
          <p:nvPr/>
        </p:nvSpPr>
        <p:spPr>
          <a:xfrm>
            <a:off x="926755" y="4918284"/>
            <a:ext cx="694888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Light" panose="020F0302020204030204"/>
                <a:ea typeface="+mn-ea"/>
                <a:cs typeface="+mn-cs"/>
              </a:rPr>
              <a:t>Global Downstream Space Centre of Excellence| December 2024</a:t>
            </a:r>
          </a:p>
        </p:txBody>
      </p:sp>
      <p:sp>
        <p:nvSpPr>
          <p:cNvPr id="21" name="Rectangle 20">
            <a:extLst>
              <a:ext uri="{FF2B5EF4-FFF2-40B4-BE49-F238E27FC236}">
                <a16:creationId xmlns:a16="http://schemas.microsoft.com/office/drawing/2014/main" id="{4D0AED3B-3B0A-459A-A2F2-14E6AB25CF32}"/>
              </a:ext>
            </a:extLst>
          </p:cNvPr>
          <p:cNvSpPr/>
          <p:nvPr/>
        </p:nvSpPr>
        <p:spPr>
          <a:xfrm rot="5400000">
            <a:off x="-2281225" y="3407982"/>
            <a:ext cx="5721510" cy="75774"/>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4180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A94DA-FE70-E12A-2435-9FAEB6ED0716}"/>
              </a:ext>
            </a:extLst>
          </p:cNvPr>
          <p:cNvSpPr txBox="1"/>
          <p:nvPr/>
        </p:nvSpPr>
        <p:spPr>
          <a:xfrm>
            <a:off x="220309" y="-10273"/>
            <a:ext cx="11681953" cy="739360"/>
          </a:xfrm>
          <a:prstGeom prst="rect">
            <a:avLst/>
          </a:prstGeom>
        </p:spPr>
        <p:txBody>
          <a:bodyPr vert="horz" lIns="91440" tIns="45720" rIns="91440" bIns="45720" rtlCol="0" anchor="b" anchorCtr="0">
            <a:norm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800" b="0" i="0" u="none" strike="noStrike" kern="1200" cap="none" spc="0" normalizeH="0" baseline="0" noProof="0" dirty="0">
                <a:ln>
                  <a:noFill/>
                </a:ln>
                <a:solidFill>
                  <a:srgbClr val="0070C0"/>
                </a:solidFill>
                <a:effectLst/>
                <a:uLnTx/>
                <a:uFillTx/>
                <a:latin typeface="Calibri" panose="020F0502020204030204"/>
                <a:ea typeface="Open Sans" panose="020B0606030504020204" pitchFamily="34" charset="0"/>
                <a:cs typeface="Open Sans" panose="020B0606030504020204" pitchFamily="34" charset="0"/>
              </a:rPr>
              <a:t>New Horizons for NewSpace</a:t>
            </a:r>
            <a:r>
              <a:rPr kumimoji="0" lang="en-US" sz="2800" b="0" i="0" u="none" strike="noStrike" kern="1200" cap="none" spc="0" normalizeH="0" baseline="0" noProof="0" dirty="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 </a:t>
            </a:r>
            <a:r>
              <a:rPr kumimoji="0" lang="en-US" sz="2800" b="0" i="0" u="none" strike="noStrike" kern="1200" cap="none" spc="0" normalizeH="0" baseline="0" noProof="0" dirty="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 Possibilities: Ushering </a:t>
            </a:r>
            <a:r>
              <a:rPr kumimoji="0" lang="en-US" sz="2800" b="0" i="0" u="none" strike="noStrike" kern="1200" cap="none" spc="300" normalizeH="0" baseline="0" noProof="0" dirty="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TRANSFORMATION</a:t>
            </a:r>
          </a:p>
        </p:txBody>
      </p:sp>
      <p:sp>
        <p:nvSpPr>
          <p:cNvPr id="3" name="Rectangle 2">
            <a:extLst>
              <a:ext uri="{FF2B5EF4-FFF2-40B4-BE49-F238E27FC236}">
                <a16:creationId xmlns:a16="http://schemas.microsoft.com/office/drawing/2014/main" id="{5A0FA92E-113E-0FF6-0071-BB2592E4AD95}"/>
              </a:ext>
            </a:extLst>
          </p:cNvPr>
          <p:cNvSpPr/>
          <p:nvPr/>
        </p:nvSpPr>
        <p:spPr>
          <a:xfrm>
            <a:off x="260272" y="812026"/>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7CB2A3A7-045F-A6D3-909B-8B0DD6CC291B}"/>
              </a:ext>
            </a:extLst>
          </p:cNvPr>
          <p:cNvCxnSpPr>
            <a:cxnSpLocks/>
          </p:cNvCxnSpPr>
          <p:nvPr/>
        </p:nvCxnSpPr>
        <p:spPr>
          <a:xfrm>
            <a:off x="31898" y="4561367"/>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1E71CF-BF07-4A0A-4D65-6C77B960D5AE}"/>
              </a:ext>
            </a:extLst>
          </p:cNvPr>
          <p:cNvCxnSpPr/>
          <p:nvPr/>
        </p:nvCxnSpPr>
        <p:spPr>
          <a:xfrm>
            <a:off x="1435395" y="3429000"/>
            <a:ext cx="0" cy="3429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5E888D-306C-95B6-3041-3BC71946E1C6}"/>
              </a:ext>
            </a:extLst>
          </p:cNvPr>
          <p:cNvCxnSpPr/>
          <p:nvPr/>
        </p:nvCxnSpPr>
        <p:spPr>
          <a:xfrm>
            <a:off x="4086449"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524A29-226D-C03B-76CB-6889AD0B6DAD}"/>
              </a:ext>
            </a:extLst>
          </p:cNvPr>
          <p:cNvCxnSpPr/>
          <p:nvPr/>
        </p:nvCxnSpPr>
        <p:spPr>
          <a:xfrm>
            <a:off x="6780031"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703C1B-80D4-6004-398E-FCA8A9BE6FE8}"/>
              </a:ext>
            </a:extLst>
          </p:cNvPr>
          <p:cNvCxnSpPr/>
          <p:nvPr/>
        </p:nvCxnSpPr>
        <p:spPr>
          <a:xfrm>
            <a:off x="9441710"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011E33-1723-6C18-39C7-CC7291666273}"/>
              </a:ext>
            </a:extLst>
          </p:cNvPr>
          <p:cNvSpPr txBox="1"/>
          <p:nvPr/>
        </p:nvSpPr>
        <p:spPr>
          <a:xfrm>
            <a:off x="1592224" y="2349092"/>
            <a:ext cx="2218661" cy="1021556"/>
          </a:xfrm>
          <a:prstGeom prst="roundRect">
            <a:avLst/>
          </a:prstGeom>
          <a:noFill/>
          <a:ln>
            <a:solidFill>
              <a:srgbClr val="10F30E"/>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Collection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of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tolls and taxes </a:t>
            </a:r>
          </a:p>
        </p:txBody>
      </p:sp>
      <p:sp>
        <p:nvSpPr>
          <p:cNvPr id="17" name="TextBox 16">
            <a:extLst>
              <a:ext uri="{FF2B5EF4-FFF2-40B4-BE49-F238E27FC236}">
                <a16:creationId xmlns:a16="http://schemas.microsoft.com/office/drawing/2014/main" id="{9CAD5621-3713-82E9-A9D9-874779CAE2ED}"/>
              </a:ext>
            </a:extLst>
          </p:cNvPr>
          <p:cNvSpPr txBox="1"/>
          <p:nvPr/>
        </p:nvSpPr>
        <p:spPr>
          <a:xfrm>
            <a:off x="123163" y="3810518"/>
            <a:ext cx="121476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Challenge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2C51B1B-48DD-979A-737A-286258CDE993}"/>
              </a:ext>
            </a:extLst>
          </p:cNvPr>
          <p:cNvSpPr txBox="1"/>
          <p:nvPr/>
        </p:nvSpPr>
        <p:spPr>
          <a:xfrm>
            <a:off x="95247" y="4881851"/>
            <a:ext cx="138268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Application</a:t>
            </a:r>
          </a:p>
        </p:txBody>
      </p:sp>
      <p:sp>
        <p:nvSpPr>
          <p:cNvPr id="20" name="TextBox 19">
            <a:extLst>
              <a:ext uri="{FF2B5EF4-FFF2-40B4-BE49-F238E27FC236}">
                <a16:creationId xmlns:a16="http://schemas.microsoft.com/office/drawing/2014/main" id="{02E8E40F-9E55-D6AD-EA1D-5F57D03BD5C2}"/>
              </a:ext>
            </a:extLst>
          </p:cNvPr>
          <p:cNvSpPr txBox="1"/>
          <p:nvPr/>
        </p:nvSpPr>
        <p:spPr>
          <a:xfrm>
            <a:off x="1508051" y="3487352"/>
            <a:ext cx="243662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Ensuring accurate and up-to-date property records is difficult due to manual surveys, unregistered properties, and land ownership disputes</a:t>
            </a:r>
          </a:p>
        </p:txBody>
      </p:sp>
      <p:sp>
        <p:nvSpPr>
          <p:cNvPr id="21" name="TextBox 20">
            <a:extLst>
              <a:ext uri="{FF2B5EF4-FFF2-40B4-BE49-F238E27FC236}">
                <a16:creationId xmlns:a16="http://schemas.microsoft.com/office/drawing/2014/main" id="{37C3B309-3CAA-81B9-0300-2C2E72046F67}"/>
              </a:ext>
            </a:extLst>
          </p:cNvPr>
          <p:cNvSpPr txBox="1"/>
          <p:nvPr/>
        </p:nvSpPr>
        <p:spPr>
          <a:xfrm>
            <a:off x="4232643" y="2338545"/>
            <a:ext cx="2218661" cy="1021556"/>
          </a:xfrm>
          <a:prstGeom prst="roundRect">
            <a:avLst/>
          </a:prstGeom>
          <a:noFill/>
          <a:ln>
            <a:solidFill>
              <a:srgbClr val="32F895"/>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Financial 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Risk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Management</a:t>
            </a:r>
          </a:p>
        </p:txBody>
      </p:sp>
      <p:sp>
        <p:nvSpPr>
          <p:cNvPr id="22" name="TextBox 21">
            <a:extLst>
              <a:ext uri="{FF2B5EF4-FFF2-40B4-BE49-F238E27FC236}">
                <a16:creationId xmlns:a16="http://schemas.microsoft.com/office/drawing/2014/main" id="{394BE393-7CC3-3A4F-F50B-1370E35A7F8A}"/>
              </a:ext>
            </a:extLst>
          </p:cNvPr>
          <p:cNvSpPr txBox="1"/>
          <p:nvPr/>
        </p:nvSpPr>
        <p:spPr>
          <a:xfrm>
            <a:off x="6958122" y="2349092"/>
            <a:ext cx="2218661" cy="1021556"/>
          </a:xfrm>
          <a:prstGeom prst="roundRect">
            <a:avLst/>
          </a:prstGeom>
          <a:noFill/>
          <a:ln>
            <a:solidFill>
              <a:srgbClr val="3AF7D9"/>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Transportation, Navigation 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Logistics</a:t>
            </a:r>
          </a:p>
        </p:txBody>
      </p:sp>
      <p:sp>
        <p:nvSpPr>
          <p:cNvPr id="23" name="TextBox 22">
            <a:extLst>
              <a:ext uri="{FF2B5EF4-FFF2-40B4-BE49-F238E27FC236}">
                <a16:creationId xmlns:a16="http://schemas.microsoft.com/office/drawing/2014/main" id="{EF02240D-8561-D8F8-CB23-757EFABE3581}"/>
              </a:ext>
            </a:extLst>
          </p:cNvPr>
          <p:cNvSpPr txBox="1"/>
          <p:nvPr/>
        </p:nvSpPr>
        <p:spPr>
          <a:xfrm>
            <a:off x="9683601" y="2338545"/>
            <a:ext cx="2218661" cy="1021556"/>
          </a:xfrm>
          <a:prstGeom prst="roundRect">
            <a:avLst/>
          </a:prstGeom>
          <a:noFill/>
          <a:ln>
            <a:solidFill>
              <a:srgbClr val="34F0FC"/>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Education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Health </a:t>
            </a:r>
          </a:p>
        </p:txBody>
      </p:sp>
      <p:sp>
        <p:nvSpPr>
          <p:cNvPr id="24" name="TextBox 23">
            <a:extLst>
              <a:ext uri="{FF2B5EF4-FFF2-40B4-BE49-F238E27FC236}">
                <a16:creationId xmlns:a16="http://schemas.microsoft.com/office/drawing/2014/main" id="{9EFF61C8-CA94-5CA9-7776-1D107F6EB751}"/>
              </a:ext>
            </a:extLst>
          </p:cNvPr>
          <p:cNvSpPr txBox="1"/>
          <p:nvPr/>
        </p:nvSpPr>
        <p:spPr>
          <a:xfrm>
            <a:off x="4232643" y="3482120"/>
            <a:ext cx="247472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face challenges in accurately predicting commodity prices and insurance payouts due to unpredictable environmental conditions affecting yields</a:t>
            </a:r>
          </a:p>
        </p:txBody>
      </p:sp>
      <p:sp>
        <p:nvSpPr>
          <p:cNvPr id="25" name="TextBox 24">
            <a:extLst>
              <a:ext uri="{FF2B5EF4-FFF2-40B4-BE49-F238E27FC236}">
                <a16:creationId xmlns:a16="http://schemas.microsoft.com/office/drawing/2014/main" id="{334750B6-D6B5-03BC-C687-B0CB04A29223}"/>
              </a:ext>
            </a:extLst>
          </p:cNvPr>
          <p:cNvSpPr txBox="1"/>
          <p:nvPr/>
        </p:nvSpPr>
        <p:spPr>
          <a:xfrm>
            <a:off x="6892123" y="3482120"/>
            <a:ext cx="245389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face difficulties in optimizing traffic flow, reducing congestion, and ensuring efficient freight movement across vast and complex transportation networks</a:t>
            </a:r>
          </a:p>
        </p:txBody>
      </p:sp>
      <p:sp>
        <p:nvSpPr>
          <p:cNvPr id="26" name="TextBox 25">
            <a:extLst>
              <a:ext uri="{FF2B5EF4-FFF2-40B4-BE49-F238E27FC236}">
                <a16:creationId xmlns:a16="http://schemas.microsoft.com/office/drawing/2014/main" id="{1CF276AC-FA62-7598-BDAF-3FE3E575D79A}"/>
              </a:ext>
            </a:extLst>
          </p:cNvPr>
          <p:cNvSpPr txBox="1"/>
          <p:nvPr/>
        </p:nvSpPr>
        <p:spPr>
          <a:xfrm>
            <a:off x="9553801" y="3485971"/>
            <a:ext cx="2515033"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face difficulty in delivering equitable access to quality education and healthcare in remote or underserved regions due to lack of infrastructure and resources</a:t>
            </a:r>
          </a:p>
        </p:txBody>
      </p:sp>
      <p:sp>
        <p:nvSpPr>
          <p:cNvPr id="28" name="TextBox 27">
            <a:extLst>
              <a:ext uri="{FF2B5EF4-FFF2-40B4-BE49-F238E27FC236}">
                <a16:creationId xmlns:a16="http://schemas.microsoft.com/office/drawing/2014/main" id="{3718361F-CABA-BC2E-9196-6CDBC8DDC63C}"/>
              </a:ext>
            </a:extLst>
          </p:cNvPr>
          <p:cNvSpPr txBox="1"/>
          <p:nvPr/>
        </p:nvSpPr>
        <p:spPr>
          <a:xfrm>
            <a:off x="220309" y="916389"/>
            <a:ext cx="1197168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Satellite technology drives governmental transformation by enabling innovative solutions, fostering data-driven strategies, and integrating cutting-edge capabilities, revolutionizing public service delivery and policy implementation.</a:t>
            </a:r>
          </a:p>
        </p:txBody>
      </p:sp>
      <p:sp>
        <p:nvSpPr>
          <p:cNvPr id="30" name="TextBox 29">
            <a:extLst>
              <a:ext uri="{FF2B5EF4-FFF2-40B4-BE49-F238E27FC236}">
                <a16:creationId xmlns:a16="http://schemas.microsoft.com/office/drawing/2014/main" id="{4D1E48DB-4ED1-0F1D-DBBF-07907930DF37}"/>
              </a:ext>
            </a:extLst>
          </p:cNvPr>
          <p:cNvSpPr txBox="1"/>
          <p:nvPr/>
        </p:nvSpPr>
        <p:spPr>
          <a:xfrm>
            <a:off x="6865530" y="5696294"/>
            <a:ext cx="2630236" cy="1015663"/>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Identify bottlenecks at major urban intersections during rush hours, and adjust traffic signal timings dynamically, reducing commute times by 25% and improving mobility</a:t>
            </a:r>
          </a:p>
        </p:txBody>
      </p:sp>
      <p:cxnSp>
        <p:nvCxnSpPr>
          <p:cNvPr id="31" name="Straight Connector 30">
            <a:extLst>
              <a:ext uri="{FF2B5EF4-FFF2-40B4-BE49-F238E27FC236}">
                <a16:creationId xmlns:a16="http://schemas.microsoft.com/office/drawing/2014/main" id="{9D7CD2B7-1BBB-5F32-6A10-E537923120D1}"/>
              </a:ext>
            </a:extLst>
          </p:cNvPr>
          <p:cNvCxnSpPr>
            <a:cxnSpLocks/>
          </p:cNvCxnSpPr>
          <p:nvPr/>
        </p:nvCxnSpPr>
        <p:spPr>
          <a:xfrm>
            <a:off x="15949" y="5550402"/>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2440C7A-BBA9-FF64-6CAB-A7DA63667FEE}"/>
              </a:ext>
            </a:extLst>
          </p:cNvPr>
          <p:cNvSpPr txBox="1"/>
          <p:nvPr/>
        </p:nvSpPr>
        <p:spPr>
          <a:xfrm>
            <a:off x="127590" y="5738150"/>
            <a:ext cx="10632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Example</a:t>
            </a:r>
          </a:p>
        </p:txBody>
      </p:sp>
      <p:sp>
        <p:nvSpPr>
          <p:cNvPr id="34" name="TextBox 33">
            <a:extLst>
              <a:ext uri="{FF2B5EF4-FFF2-40B4-BE49-F238E27FC236}">
                <a16:creationId xmlns:a16="http://schemas.microsoft.com/office/drawing/2014/main" id="{8CF58EA4-7BBE-E2AA-AD01-AF91EEEC5762}"/>
              </a:ext>
            </a:extLst>
          </p:cNvPr>
          <p:cNvSpPr txBox="1"/>
          <p:nvPr/>
        </p:nvSpPr>
        <p:spPr>
          <a:xfrm>
            <a:off x="4228221" y="4727485"/>
            <a:ext cx="2439719" cy="646331"/>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Predict yields, forecast potential shortages or surpluses, which aids in stabilizing commodity prices</a:t>
            </a:r>
          </a:p>
        </p:txBody>
      </p:sp>
      <p:sp>
        <p:nvSpPr>
          <p:cNvPr id="36" name="TextBox 35">
            <a:extLst>
              <a:ext uri="{FF2B5EF4-FFF2-40B4-BE49-F238E27FC236}">
                <a16:creationId xmlns:a16="http://schemas.microsoft.com/office/drawing/2014/main" id="{1AA80235-64FE-AF36-BDB2-E680E8FC1DE7}"/>
              </a:ext>
            </a:extLst>
          </p:cNvPr>
          <p:cNvSpPr txBox="1"/>
          <p:nvPr/>
        </p:nvSpPr>
        <p:spPr>
          <a:xfrm>
            <a:off x="4210950" y="5696295"/>
            <a:ext cx="2456990" cy="1015663"/>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During an unexpected drought, predictive analytics can indicate a future corn shortage. Take preemptive action to stabilize market prices by securing imports</a:t>
            </a:r>
          </a:p>
        </p:txBody>
      </p:sp>
      <p:sp>
        <p:nvSpPr>
          <p:cNvPr id="37" name="TextBox 36">
            <a:extLst>
              <a:ext uri="{FF2B5EF4-FFF2-40B4-BE49-F238E27FC236}">
                <a16:creationId xmlns:a16="http://schemas.microsoft.com/office/drawing/2014/main" id="{B813226A-2EF5-238B-4548-5D65D4A69781}"/>
              </a:ext>
            </a:extLst>
          </p:cNvPr>
          <p:cNvSpPr txBox="1"/>
          <p:nvPr/>
        </p:nvSpPr>
        <p:spPr>
          <a:xfrm>
            <a:off x="1534639" y="4695610"/>
            <a:ext cx="2439719"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Using imagery to track urban sprawl and new construction, ensuring accurate property tax assessments and reducing tax evasion</a:t>
            </a:r>
          </a:p>
        </p:txBody>
      </p:sp>
      <p:sp>
        <p:nvSpPr>
          <p:cNvPr id="38" name="TextBox 37">
            <a:extLst>
              <a:ext uri="{FF2B5EF4-FFF2-40B4-BE49-F238E27FC236}">
                <a16:creationId xmlns:a16="http://schemas.microsoft.com/office/drawing/2014/main" id="{6E080F1E-FA64-15D2-A6D3-55B70B76AD0D}"/>
              </a:ext>
            </a:extLst>
          </p:cNvPr>
          <p:cNvSpPr txBox="1"/>
          <p:nvPr/>
        </p:nvSpPr>
        <p:spPr>
          <a:xfrm>
            <a:off x="6865530" y="4654896"/>
            <a:ext cx="2528334"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Satellites provide traffic monitoring, route optimization, enabling smoother transit and efficient logistics management</a:t>
            </a:r>
          </a:p>
        </p:txBody>
      </p:sp>
      <p:sp>
        <p:nvSpPr>
          <p:cNvPr id="39" name="TextBox 38">
            <a:extLst>
              <a:ext uri="{FF2B5EF4-FFF2-40B4-BE49-F238E27FC236}">
                <a16:creationId xmlns:a16="http://schemas.microsoft.com/office/drawing/2014/main" id="{759DE91D-DAB5-8621-3FBB-8643AF3BE6D9}"/>
              </a:ext>
            </a:extLst>
          </p:cNvPr>
          <p:cNvSpPr txBox="1"/>
          <p:nvPr/>
        </p:nvSpPr>
        <p:spPr>
          <a:xfrm>
            <a:off x="9560446" y="4627504"/>
            <a:ext cx="2512819"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Satellites enable telemedicine for remote health consultations, deliver educational content via satellite internet to underserved schools</a:t>
            </a:r>
          </a:p>
        </p:txBody>
      </p:sp>
      <p:sp>
        <p:nvSpPr>
          <p:cNvPr id="40" name="TextBox 39">
            <a:extLst>
              <a:ext uri="{FF2B5EF4-FFF2-40B4-BE49-F238E27FC236}">
                <a16:creationId xmlns:a16="http://schemas.microsoft.com/office/drawing/2014/main" id="{8EEC3F4F-FD76-2C5C-DBE0-DB5ADD793C04}"/>
              </a:ext>
            </a:extLst>
          </p:cNvPr>
          <p:cNvSpPr txBox="1"/>
          <p:nvPr/>
        </p:nvSpPr>
        <p:spPr>
          <a:xfrm>
            <a:off x="1559897" y="5715000"/>
            <a:ext cx="2391427"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Ensure landowners are paying appropriate taxes based on the actual size and use of their property</a:t>
            </a:r>
          </a:p>
        </p:txBody>
      </p:sp>
      <p:sp>
        <p:nvSpPr>
          <p:cNvPr id="41" name="TextBox 40">
            <a:extLst>
              <a:ext uri="{FF2B5EF4-FFF2-40B4-BE49-F238E27FC236}">
                <a16:creationId xmlns:a16="http://schemas.microsoft.com/office/drawing/2014/main" id="{98D6585D-AC2F-8CF2-5B19-57BD3C96D875}"/>
              </a:ext>
            </a:extLst>
          </p:cNvPr>
          <p:cNvSpPr txBox="1"/>
          <p:nvPr/>
        </p:nvSpPr>
        <p:spPr>
          <a:xfrm>
            <a:off x="9537403" y="5656364"/>
            <a:ext cx="2630233" cy="1200329"/>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In mountainous regions, a government health program can help enable telemedicine consultations. Doctors in urban centers provide real-time diagnoses and treatment plans to remote patients.</a:t>
            </a:r>
          </a:p>
        </p:txBody>
      </p:sp>
    </p:spTree>
    <p:extLst>
      <p:ext uri="{BB962C8B-B14F-4D97-AF65-F5344CB8AC3E}">
        <p14:creationId xmlns:p14="http://schemas.microsoft.com/office/powerpoint/2010/main" val="614697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A94DA-FE70-E12A-2435-9FAEB6ED0716}"/>
              </a:ext>
            </a:extLst>
          </p:cNvPr>
          <p:cNvSpPr txBox="1"/>
          <p:nvPr/>
        </p:nvSpPr>
        <p:spPr>
          <a:xfrm>
            <a:off x="220309" y="-10273"/>
            <a:ext cx="11681953" cy="739360"/>
          </a:xfrm>
          <a:prstGeom prst="rect">
            <a:avLst/>
          </a:prstGeom>
        </p:spPr>
        <p:txBody>
          <a:bodyPr vert="horz" lIns="91440" tIns="45720" rIns="91440" bIns="45720" rtlCol="0" anchor="b" anchorCtr="0">
            <a:norm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800" b="0" i="0" u="none" strike="noStrike" kern="1200" cap="none" spc="0" normalizeH="0" baseline="0" noProof="0">
                <a:ln>
                  <a:noFill/>
                </a:ln>
                <a:solidFill>
                  <a:srgbClr val="0070C0"/>
                </a:solidFill>
                <a:effectLst/>
                <a:uLnTx/>
                <a:uFillTx/>
                <a:latin typeface="Calibri" panose="020F0502020204030204"/>
                <a:ea typeface="Open Sans" panose="020B0606030504020204" pitchFamily="34" charset="0"/>
                <a:cs typeface="Open Sans" panose="020B0606030504020204" pitchFamily="34" charset="0"/>
              </a:rPr>
              <a:t>New Horizons for NewSpace</a:t>
            </a:r>
            <a:r>
              <a:rPr kumimoji="0" lang="en-US" sz="2800" b="0" i="0" u="none" strike="noStrike" kern="1200" cap="none" spc="0" normalizeH="0" baseline="0" noProof="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 </a:t>
            </a:r>
            <a:r>
              <a:rPr kumimoji="0" lang="en-US" sz="2800" b="0" i="0" u="none" strike="noStrike" kern="1200" cap="none" spc="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 Possibilities: Ushering </a:t>
            </a:r>
            <a:r>
              <a:rPr kumimoji="0" lang="en-US" sz="2800" b="0" i="0" u="none" strike="noStrike" kern="1200" cap="none" spc="30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TRANSFORMATION</a:t>
            </a:r>
          </a:p>
        </p:txBody>
      </p:sp>
      <p:sp>
        <p:nvSpPr>
          <p:cNvPr id="3" name="Rectangle 2">
            <a:extLst>
              <a:ext uri="{FF2B5EF4-FFF2-40B4-BE49-F238E27FC236}">
                <a16:creationId xmlns:a16="http://schemas.microsoft.com/office/drawing/2014/main" id="{5A0FA92E-113E-0FF6-0071-BB2592E4AD95}"/>
              </a:ext>
            </a:extLst>
          </p:cNvPr>
          <p:cNvSpPr/>
          <p:nvPr/>
        </p:nvSpPr>
        <p:spPr>
          <a:xfrm>
            <a:off x="260272" y="812026"/>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7CB2A3A7-045F-A6D3-909B-8B0DD6CC291B}"/>
              </a:ext>
            </a:extLst>
          </p:cNvPr>
          <p:cNvCxnSpPr>
            <a:cxnSpLocks/>
          </p:cNvCxnSpPr>
          <p:nvPr/>
        </p:nvCxnSpPr>
        <p:spPr>
          <a:xfrm>
            <a:off x="31898" y="4561367"/>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1E71CF-BF07-4A0A-4D65-6C77B960D5AE}"/>
              </a:ext>
            </a:extLst>
          </p:cNvPr>
          <p:cNvCxnSpPr/>
          <p:nvPr/>
        </p:nvCxnSpPr>
        <p:spPr>
          <a:xfrm>
            <a:off x="1435395" y="3429000"/>
            <a:ext cx="0" cy="3429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5E888D-306C-95B6-3041-3BC71946E1C6}"/>
              </a:ext>
            </a:extLst>
          </p:cNvPr>
          <p:cNvCxnSpPr/>
          <p:nvPr/>
        </p:nvCxnSpPr>
        <p:spPr>
          <a:xfrm>
            <a:off x="4086449"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524A29-226D-C03B-76CB-6889AD0B6DAD}"/>
              </a:ext>
            </a:extLst>
          </p:cNvPr>
          <p:cNvCxnSpPr/>
          <p:nvPr/>
        </p:nvCxnSpPr>
        <p:spPr>
          <a:xfrm>
            <a:off x="6780031"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703C1B-80D4-6004-398E-FCA8A9BE6FE8}"/>
              </a:ext>
            </a:extLst>
          </p:cNvPr>
          <p:cNvCxnSpPr/>
          <p:nvPr/>
        </p:nvCxnSpPr>
        <p:spPr>
          <a:xfrm>
            <a:off x="9441710"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011E33-1723-6C18-39C7-CC7291666273}"/>
              </a:ext>
            </a:extLst>
          </p:cNvPr>
          <p:cNvSpPr txBox="1"/>
          <p:nvPr/>
        </p:nvSpPr>
        <p:spPr>
          <a:xfrm>
            <a:off x="1592224" y="2349092"/>
            <a:ext cx="2218661" cy="1021556"/>
          </a:xfrm>
          <a:prstGeom prst="roundRect">
            <a:avLst/>
          </a:prstGeom>
          <a:noFill/>
          <a:ln>
            <a:solidFill>
              <a:srgbClr val="10F30E"/>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Collection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of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tolls and taxes </a:t>
            </a:r>
          </a:p>
        </p:txBody>
      </p:sp>
      <p:sp>
        <p:nvSpPr>
          <p:cNvPr id="17" name="TextBox 16">
            <a:extLst>
              <a:ext uri="{FF2B5EF4-FFF2-40B4-BE49-F238E27FC236}">
                <a16:creationId xmlns:a16="http://schemas.microsoft.com/office/drawing/2014/main" id="{9CAD5621-3713-82E9-A9D9-874779CAE2ED}"/>
              </a:ext>
            </a:extLst>
          </p:cNvPr>
          <p:cNvSpPr txBox="1"/>
          <p:nvPr/>
        </p:nvSpPr>
        <p:spPr>
          <a:xfrm>
            <a:off x="123163" y="3810518"/>
            <a:ext cx="121476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Challenge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2C51B1B-48DD-979A-737A-286258CDE993}"/>
              </a:ext>
            </a:extLst>
          </p:cNvPr>
          <p:cNvSpPr txBox="1"/>
          <p:nvPr/>
        </p:nvSpPr>
        <p:spPr>
          <a:xfrm>
            <a:off x="95247" y="4881851"/>
            <a:ext cx="138268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Application</a:t>
            </a:r>
          </a:p>
        </p:txBody>
      </p:sp>
      <p:sp>
        <p:nvSpPr>
          <p:cNvPr id="20" name="TextBox 19">
            <a:extLst>
              <a:ext uri="{FF2B5EF4-FFF2-40B4-BE49-F238E27FC236}">
                <a16:creationId xmlns:a16="http://schemas.microsoft.com/office/drawing/2014/main" id="{02E8E40F-9E55-D6AD-EA1D-5F57D03BD5C2}"/>
              </a:ext>
            </a:extLst>
          </p:cNvPr>
          <p:cNvSpPr txBox="1"/>
          <p:nvPr/>
        </p:nvSpPr>
        <p:spPr>
          <a:xfrm>
            <a:off x="1508051" y="3487352"/>
            <a:ext cx="243662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Ensuring accurate and up-to-date property records is difficult due to manual surveys, unregistered properties, and land ownership disputes</a:t>
            </a:r>
          </a:p>
        </p:txBody>
      </p:sp>
      <p:sp>
        <p:nvSpPr>
          <p:cNvPr id="21" name="TextBox 20">
            <a:extLst>
              <a:ext uri="{FF2B5EF4-FFF2-40B4-BE49-F238E27FC236}">
                <a16:creationId xmlns:a16="http://schemas.microsoft.com/office/drawing/2014/main" id="{37C3B309-3CAA-81B9-0300-2C2E72046F67}"/>
              </a:ext>
            </a:extLst>
          </p:cNvPr>
          <p:cNvSpPr txBox="1"/>
          <p:nvPr/>
        </p:nvSpPr>
        <p:spPr>
          <a:xfrm>
            <a:off x="4232643" y="2338545"/>
            <a:ext cx="2218661" cy="1021556"/>
          </a:xfrm>
          <a:prstGeom prst="roundRect">
            <a:avLst/>
          </a:prstGeom>
          <a:noFill/>
          <a:ln>
            <a:solidFill>
              <a:srgbClr val="32F895"/>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Financial 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Risk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Management</a:t>
            </a:r>
          </a:p>
        </p:txBody>
      </p:sp>
      <p:sp>
        <p:nvSpPr>
          <p:cNvPr id="22" name="TextBox 21">
            <a:extLst>
              <a:ext uri="{FF2B5EF4-FFF2-40B4-BE49-F238E27FC236}">
                <a16:creationId xmlns:a16="http://schemas.microsoft.com/office/drawing/2014/main" id="{394BE393-7CC3-3A4F-F50B-1370E35A7F8A}"/>
              </a:ext>
            </a:extLst>
          </p:cNvPr>
          <p:cNvSpPr txBox="1"/>
          <p:nvPr/>
        </p:nvSpPr>
        <p:spPr>
          <a:xfrm>
            <a:off x="6958122" y="2349092"/>
            <a:ext cx="2218661" cy="1021556"/>
          </a:xfrm>
          <a:prstGeom prst="roundRect">
            <a:avLst/>
          </a:prstGeom>
          <a:noFill/>
          <a:ln>
            <a:solidFill>
              <a:srgbClr val="3AF7D9"/>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Transportation, Navigation 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Logistics</a:t>
            </a:r>
          </a:p>
        </p:txBody>
      </p:sp>
      <p:sp>
        <p:nvSpPr>
          <p:cNvPr id="23" name="TextBox 22">
            <a:extLst>
              <a:ext uri="{FF2B5EF4-FFF2-40B4-BE49-F238E27FC236}">
                <a16:creationId xmlns:a16="http://schemas.microsoft.com/office/drawing/2014/main" id="{EF02240D-8561-D8F8-CB23-757EFABE3581}"/>
              </a:ext>
            </a:extLst>
          </p:cNvPr>
          <p:cNvSpPr txBox="1"/>
          <p:nvPr/>
        </p:nvSpPr>
        <p:spPr>
          <a:xfrm>
            <a:off x="9683601" y="2338545"/>
            <a:ext cx="2218661" cy="1021556"/>
          </a:xfrm>
          <a:prstGeom prst="roundRect">
            <a:avLst/>
          </a:prstGeom>
          <a:noFill/>
          <a:ln>
            <a:solidFill>
              <a:srgbClr val="34F0FC"/>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Education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Health </a:t>
            </a:r>
          </a:p>
        </p:txBody>
      </p:sp>
      <p:sp>
        <p:nvSpPr>
          <p:cNvPr id="24" name="TextBox 23">
            <a:extLst>
              <a:ext uri="{FF2B5EF4-FFF2-40B4-BE49-F238E27FC236}">
                <a16:creationId xmlns:a16="http://schemas.microsoft.com/office/drawing/2014/main" id="{9EFF61C8-CA94-5CA9-7776-1D107F6EB751}"/>
              </a:ext>
            </a:extLst>
          </p:cNvPr>
          <p:cNvSpPr txBox="1"/>
          <p:nvPr/>
        </p:nvSpPr>
        <p:spPr>
          <a:xfrm>
            <a:off x="4232643" y="3482120"/>
            <a:ext cx="247472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face challenges in accurately predicting commodity prices and insurance payouts due to unpredictable environmental conditions affecting yields</a:t>
            </a:r>
          </a:p>
        </p:txBody>
      </p:sp>
      <p:sp>
        <p:nvSpPr>
          <p:cNvPr id="25" name="TextBox 24">
            <a:extLst>
              <a:ext uri="{FF2B5EF4-FFF2-40B4-BE49-F238E27FC236}">
                <a16:creationId xmlns:a16="http://schemas.microsoft.com/office/drawing/2014/main" id="{334750B6-D6B5-03BC-C687-B0CB04A29223}"/>
              </a:ext>
            </a:extLst>
          </p:cNvPr>
          <p:cNvSpPr txBox="1"/>
          <p:nvPr/>
        </p:nvSpPr>
        <p:spPr>
          <a:xfrm>
            <a:off x="6892123" y="3482120"/>
            <a:ext cx="245389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face difficulties in optimizing traffic flow, reducing congestion, and ensuring efficient freight movement across vast and complex transportation networks</a:t>
            </a:r>
          </a:p>
        </p:txBody>
      </p:sp>
      <p:sp>
        <p:nvSpPr>
          <p:cNvPr id="26" name="TextBox 25">
            <a:extLst>
              <a:ext uri="{FF2B5EF4-FFF2-40B4-BE49-F238E27FC236}">
                <a16:creationId xmlns:a16="http://schemas.microsoft.com/office/drawing/2014/main" id="{1CF276AC-FA62-7598-BDAF-3FE3E575D79A}"/>
              </a:ext>
            </a:extLst>
          </p:cNvPr>
          <p:cNvSpPr txBox="1"/>
          <p:nvPr/>
        </p:nvSpPr>
        <p:spPr>
          <a:xfrm>
            <a:off x="9553801" y="3485971"/>
            <a:ext cx="2515033"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face difficulty in delivering equitable access to quality education and healthcare in remote or underserved regions due to lack of infrastructure and resources</a:t>
            </a:r>
          </a:p>
        </p:txBody>
      </p:sp>
      <p:sp>
        <p:nvSpPr>
          <p:cNvPr id="28" name="TextBox 27">
            <a:extLst>
              <a:ext uri="{FF2B5EF4-FFF2-40B4-BE49-F238E27FC236}">
                <a16:creationId xmlns:a16="http://schemas.microsoft.com/office/drawing/2014/main" id="{3718361F-CABA-BC2E-9196-6CDBC8DDC63C}"/>
              </a:ext>
            </a:extLst>
          </p:cNvPr>
          <p:cNvSpPr txBox="1"/>
          <p:nvPr/>
        </p:nvSpPr>
        <p:spPr>
          <a:xfrm>
            <a:off x="220309" y="916389"/>
            <a:ext cx="1197168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Satellite technology drives governmental transformation by enabling innovative solutions, fostering data-driven strategies, and integrating cutting-edge capabilities, revolutionizing public service delivery and policy implementation.</a:t>
            </a:r>
          </a:p>
        </p:txBody>
      </p:sp>
      <p:sp>
        <p:nvSpPr>
          <p:cNvPr id="30" name="TextBox 29">
            <a:extLst>
              <a:ext uri="{FF2B5EF4-FFF2-40B4-BE49-F238E27FC236}">
                <a16:creationId xmlns:a16="http://schemas.microsoft.com/office/drawing/2014/main" id="{4D1E48DB-4ED1-0F1D-DBBF-07907930DF37}"/>
              </a:ext>
            </a:extLst>
          </p:cNvPr>
          <p:cNvSpPr txBox="1"/>
          <p:nvPr/>
        </p:nvSpPr>
        <p:spPr>
          <a:xfrm>
            <a:off x="6865530" y="5696294"/>
            <a:ext cx="2630236" cy="1015663"/>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Identify bottlenecks at major urban intersections during rush hours, and adjust traffic signal timings dynamically, reducing commute times by 25% and improving mobility</a:t>
            </a:r>
          </a:p>
        </p:txBody>
      </p:sp>
      <p:cxnSp>
        <p:nvCxnSpPr>
          <p:cNvPr id="31" name="Straight Connector 30">
            <a:extLst>
              <a:ext uri="{FF2B5EF4-FFF2-40B4-BE49-F238E27FC236}">
                <a16:creationId xmlns:a16="http://schemas.microsoft.com/office/drawing/2014/main" id="{9D7CD2B7-1BBB-5F32-6A10-E537923120D1}"/>
              </a:ext>
            </a:extLst>
          </p:cNvPr>
          <p:cNvCxnSpPr>
            <a:cxnSpLocks/>
          </p:cNvCxnSpPr>
          <p:nvPr/>
        </p:nvCxnSpPr>
        <p:spPr>
          <a:xfrm>
            <a:off x="15949" y="5550402"/>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2440C7A-BBA9-FF64-6CAB-A7DA63667FEE}"/>
              </a:ext>
            </a:extLst>
          </p:cNvPr>
          <p:cNvSpPr txBox="1"/>
          <p:nvPr/>
        </p:nvSpPr>
        <p:spPr>
          <a:xfrm>
            <a:off x="127590" y="5738150"/>
            <a:ext cx="10632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Example</a:t>
            </a:r>
          </a:p>
        </p:txBody>
      </p:sp>
      <p:sp>
        <p:nvSpPr>
          <p:cNvPr id="34" name="TextBox 33">
            <a:extLst>
              <a:ext uri="{FF2B5EF4-FFF2-40B4-BE49-F238E27FC236}">
                <a16:creationId xmlns:a16="http://schemas.microsoft.com/office/drawing/2014/main" id="{8CF58EA4-7BBE-E2AA-AD01-AF91EEEC5762}"/>
              </a:ext>
            </a:extLst>
          </p:cNvPr>
          <p:cNvSpPr txBox="1"/>
          <p:nvPr/>
        </p:nvSpPr>
        <p:spPr>
          <a:xfrm>
            <a:off x="4228221" y="4727485"/>
            <a:ext cx="2439719" cy="646331"/>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Predict yields, forecast potential shortages or surpluses, which aids in stabilizing commodity prices</a:t>
            </a:r>
          </a:p>
        </p:txBody>
      </p:sp>
      <p:sp>
        <p:nvSpPr>
          <p:cNvPr id="36" name="TextBox 35">
            <a:extLst>
              <a:ext uri="{FF2B5EF4-FFF2-40B4-BE49-F238E27FC236}">
                <a16:creationId xmlns:a16="http://schemas.microsoft.com/office/drawing/2014/main" id="{1AA80235-64FE-AF36-BDB2-E680E8FC1DE7}"/>
              </a:ext>
            </a:extLst>
          </p:cNvPr>
          <p:cNvSpPr txBox="1"/>
          <p:nvPr/>
        </p:nvSpPr>
        <p:spPr>
          <a:xfrm>
            <a:off x="4210950" y="5696295"/>
            <a:ext cx="2456990" cy="1015663"/>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During an unexpected drought, predictive analytics can indicate a future corn shortage. Take preemptive action to stabilize market prices by securing imports</a:t>
            </a:r>
          </a:p>
        </p:txBody>
      </p:sp>
      <p:sp>
        <p:nvSpPr>
          <p:cNvPr id="37" name="TextBox 36">
            <a:extLst>
              <a:ext uri="{FF2B5EF4-FFF2-40B4-BE49-F238E27FC236}">
                <a16:creationId xmlns:a16="http://schemas.microsoft.com/office/drawing/2014/main" id="{B813226A-2EF5-238B-4548-5D65D4A69781}"/>
              </a:ext>
            </a:extLst>
          </p:cNvPr>
          <p:cNvSpPr txBox="1"/>
          <p:nvPr/>
        </p:nvSpPr>
        <p:spPr>
          <a:xfrm>
            <a:off x="1534639" y="4695610"/>
            <a:ext cx="2439719"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Using imagery to track urban sprawl and new construction, ensuring accurate property tax assessments and reducing tax evasion</a:t>
            </a:r>
          </a:p>
        </p:txBody>
      </p:sp>
      <p:sp>
        <p:nvSpPr>
          <p:cNvPr id="38" name="TextBox 37">
            <a:extLst>
              <a:ext uri="{FF2B5EF4-FFF2-40B4-BE49-F238E27FC236}">
                <a16:creationId xmlns:a16="http://schemas.microsoft.com/office/drawing/2014/main" id="{6E080F1E-FA64-15D2-A6D3-55B70B76AD0D}"/>
              </a:ext>
            </a:extLst>
          </p:cNvPr>
          <p:cNvSpPr txBox="1"/>
          <p:nvPr/>
        </p:nvSpPr>
        <p:spPr>
          <a:xfrm>
            <a:off x="6865530" y="4654896"/>
            <a:ext cx="2528334"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Satellites provide traffic monitoring, route optimization, enabling smoother transit and efficient logistics management</a:t>
            </a:r>
          </a:p>
        </p:txBody>
      </p:sp>
      <p:sp>
        <p:nvSpPr>
          <p:cNvPr id="39" name="TextBox 38">
            <a:extLst>
              <a:ext uri="{FF2B5EF4-FFF2-40B4-BE49-F238E27FC236}">
                <a16:creationId xmlns:a16="http://schemas.microsoft.com/office/drawing/2014/main" id="{759DE91D-DAB5-8621-3FBB-8643AF3BE6D9}"/>
              </a:ext>
            </a:extLst>
          </p:cNvPr>
          <p:cNvSpPr txBox="1"/>
          <p:nvPr/>
        </p:nvSpPr>
        <p:spPr>
          <a:xfrm>
            <a:off x="9560446" y="4627504"/>
            <a:ext cx="2512819"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Satellites enable telemedicine for remote health consultations, deliver educational content via satellite internet to underserved schools</a:t>
            </a:r>
          </a:p>
        </p:txBody>
      </p:sp>
      <p:sp>
        <p:nvSpPr>
          <p:cNvPr id="40" name="TextBox 39">
            <a:extLst>
              <a:ext uri="{FF2B5EF4-FFF2-40B4-BE49-F238E27FC236}">
                <a16:creationId xmlns:a16="http://schemas.microsoft.com/office/drawing/2014/main" id="{8EEC3F4F-FD76-2C5C-DBE0-DB5ADD793C04}"/>
              </a:ext>
            </a:extLst>
          </p:cNvPr>
          <p:cNvSpPr txBox="1"/>
          <p:nvPr/>
        </p:nvSpPr>
        <p:spPr>
          <a:xfrm>
            <a:off x="1559897" y="5715000"/>
            <a:ext cx="2391427"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Ensure landowners are paying appropriate taxes based on the actual size and use of their property</a:t>
            </a:r>
          </a:p>
        </p:txBody>
      </p:sp>
      <p:sp>
        <p:nvSpPr>
          <p:cNvPr id="41" name="TextBox 40">
            <a:extLst>
              <a:ext uri="{FF2B5EF4-FFF2-40B4-BE49-F238E27FC236}">
                <a16:creationId xmlns:a16="http://schemas.microsoft.com/office/drawing/2014/main" id="{98D6585D-AC2F-8CF2-5B19-57BD3C96D875}"/>
              </a:ext>
            </a:extLst>
          </p:cNvPr>
          <p:cNvSpPr txBox="1"/>
          <p:nvPr/>
        </p:nvSpPr>
        <p:spPr>
          <a:xfrm>
            <a:off x="9537403" y="5656364"/>
            <a:ext cx="2630233" cy="1200329"/>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In mountainous regions, a government health program can help enable telemedicine consultations. Doctors in urban centers provide real-time diagnoses and treatment plans to remote patients.</a:t>
            </a:r>
          </a:p>
        </p:txBody>
      </p:sp>
    </p:spTree>
    <p:extLst>
      <p:ext uri="{BB962C8B-B14F-4D97-AF65-F5344CB8AC3E}">
        <p14:creationId xmlns:p14="http://schemas.microsoft.com/office/powerpoint/2010/main" val="239116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BA1B72-386B-64AC-7BC2-768B9F44DCF2}"/>
              </a:ext>
            </a:extLst>
          </p:cNvPr>
          <p:cNvSpPr txBox="1"/>
          <p:nvPr/>
        </p:nvSpPr>
        <p:spPr>
          <a:xfrm>
            <a:off x="302804" y="256890"/>
            <a:ext cx="12220808" cy="463987"/>
          </a:xfrm>
          <a:prstGeom prst="rect">
            <a:avLst/>
          </a:prstGeom>
        </p:spPr>
        <p:txBody>
          <a:bodyPr vert="horz" lIns="0" tIns="0" rIns="0" bIns="0" rtlCol="0" anchor="t" anchorCtr="0">
            <a:no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rgbClr val="4472C4"/>
                </a:solidFill>
                <a:effectLst/>
                <a:uLnTx/>
                <a:uFillTx/>
                <a:latin typeface="Calibri" panose="020F0502020204030204"/>
                <a:ea typeface="Open Sans" panose="020B0606030504020204" pitchFamily="34" charset="0"/>
                <a:cs typeface="Open Sans" panose="020B0606030504020204" pitchFamily="34" charset="0"/>
              </a:rPr>
              <a:t>Path to Adoption </a:t>
            </a:r>
            <a:r>
              <a:rPr kumimoji="0" lang="en-US" sz="2800" b="0" i="0" u="none" strike="noStrike" kern="1200" cap="none" spc="0" normalizeH="0" baseline="0" noProof="0" dirty="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 Curate and Customise towards clear value creation</a:t>
            </a:r>
          </a:p>
        </p:txBody>
      </p:sp>
      <p:sp>
        <p:nvSpPr>
          <p:cNvPr id="5" name="Rectangle 4">
            <a:extLst>
              <a:ext uri="{FF2B5EF4-FFF2-40B4-BE49-F238E27FC236}">
                <a16:creationId xmlns:a16="http://schemas.microsoft.com/office/drawing/2014/main" id="{F78E027F-5065-4785-617F-33AC12AC8CE4}"/>
              </a:ext>
            </a:extLst>
          </p:cNvPr>
          <p:cNvSpPr/>
          <p:nvPr/>
        </p:nvSpPr>
        <p:spPr>
          <a:xfrm>
            <a:off x="260272" y="812026"/>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4CA1455-CF87-643D-5D62-C4BDE91F3DC1}"/>
              </a:ext>
            </a:extLst>
          </p:cNvPr>
          <p:cNvSpPr txBox="1"/>
          <p:nvPr/>
        </p:nvSpPr>
        <p:spPr>
          <a:xfrm>
            <a:off x="8221897" y="1859048"/>
            <a:ext cx="3400746" cy="4116768"/>
          </a:xfrm>
          <a:prstGeom prst="rect">
            <a:avLst/>
          </a:prstGeom>
          <a:noFill/>
        </p:spPr>
        <p:txBody>
          <a:bodyPr wrap="square">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Develop indigenous satellite capabilities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Establish complete control over data chain</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Build comprehensive space infrastructure</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Focus on long-term sustainability, plan for high gestation periods for new initiatives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High investment, strategic independence</a:t>
            </a:r>
          </a:p>
        </p:txBody>
      </p:sp>
      <p:sp>
        <p:nvSpPr>
          <p:cNvPr id="8" name="Rectangle 7">
            <a:extLst>
              <a:ext uri="{FF2B5EF4-FFF2-40B4-BE49-F238E27FC236}">
                <a16:creationId xmlns:a16="http://schemas.microsoft.com/office/drawing/2014/main" id="{33AE924E-BBC1-A44E-C21C-7EE0B526E356}"/>
              </a:ext>
            </a:extLst>
          </p:cNvPr>
          <p:cNvSpPr/>
          <p:nvPr/>
        </p:nvSpPr>
        <p:spPr>
          <a:xfrm>
            <a:off x="498539" y="1630301"/>
            <a:ext cx="3400746" cy="57446"/>
          </a:xfrm>
          <a:prstGeom prst="rect">
            <a:avLst/>
          </a:prstGeom>
          <a:solidFill>
            <a:srgbClr val="0DF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FC1B525A-F803-BF9B-13B4-FC19967EAD8B}"/>
              </a:ext>
            </a:extLst>
          </p:cNvPr>
          <p:cNvSpPr/>
          <p:nvPr/>
        </p:nvSpPr>
        <p:spPr>
          <a:xfrm>
            <a:off x="4395627" y="1632315"/>
            <a:ext cx="3400746" cy="72278"/>
          </a:xfrm>
          <a:prstGeom prst="rect">
            <a:avLst/>
          </a:prstGeom>
          <a:solidFill>
            <a:srgbClr val="3EFA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5DF89F0-8F72-ECEC-5747-EE22092EB756}"/>
              </a:ext>
            </a:extLst>
          </p:cNvPr>
          <p:cNvSpPr/>
          <p:nvPr/>
        </p:nvSpPr>
        <p:spPr>
          <a:xfrm>
            <a:off x="8221897" y="1632674"/>
            <a:ext cx="3400746" cy="71919"/>
          </a:xfrm>
          <a:prstGeom prst="rect">
            <a:avLst/>
          </a:prstGeom>
          <a:solidFill>
            <a:srgbClr val="33F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0F1A7BA-1E64-8472-4EC7-D4F88B42DDFE}"/>
              </a:ext>
            </a:extLst>
          </p:cNvPr>
          <p:cNvSpPr txBox="1"/>
          <p:nvPr/>
        </p:nvSpPr>
        <p:spPr>
          <a:xfrm>
            <a:off x="498539" y="1111499"/>
            <a:ext cx="3400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Space Data as a Service</a:t>
            </a:r>
          </a:p>
        </p:txBody>
      </p:sp>
      <p:sp>
        <p:nvSpPr>
          <p:cNvPr id="14" name="TextBox 13">
            <a:extLst>
              <a:ext uri="{FF2B5EF4-FFF2-40B4-BE49-F238E27FC236}">
                <a16:creationId xmlns:a16="http://schemas.microsoft.com/office/drawing/2014/main" id="{D433135C-2CA8-E40D-B343-08E2BF488644}"/>
              </a:ext>
            </a:extLst>
          </p:cNvPr>
          <p:cNvSpPr txBox="1"/>
          <p:nvPr/>
        </p:nvSpPr>
        <p:spPr>
          <a:xfrm>
            <a:off x="4312770" y="1111499"/>
            <a:ext cx="34007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Space Insights as a Service</a:t>
            </a:r>
          </a:p>
        </p:txBody>
      </p:sp>
      <p:sp>
        <p:nvSpPr>
          <p:cNvPr id="15" name="TextBox 14">
            <a:extLst>
              <a:ext uri="{FF2B5EF4-FFF2-40B4-BE49-F238E27FC236}">
                <a16:creationId xmlns:a16="http://schemas.microsoft.com/office/drawing/2014/main" id="{401E3217-C5DF-6C1F-86CC-840803AEEF45}"/>
              </a:ext>
            </a:extLst>
          </p:cNvPr>
          <p:cNvSpPr txBox="1"/>
          <p:nvPr/>
        </p:nvSpPr>
        <p:spPr>
          <a:xfrm>
            <a:off x="8170061" y="1115202"/>
            <a:ext cx="34525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Space Constellation as a Service</a:t>
            </a:r>
          </a:p>
        </p:txBody>
      </p:sp>
      <p:sp>
        <p:nvSpPr>
          <p:cNvPr id="16" name="TextBox 15">
            <a:extLst>
              <a:ext uri="{FF2B5EF4-FFF2-40B4-BE49-F238E27FC236}">
                <a16:creationId xmlns:a16="http://schemas.microsoft.com/office/drawing/2014/main" id="{063B6D8B-D9F9-F4D9-A4D2-E8587D600E6E}"/>
              </a:ext>
            </a:extLst>
          </p:cNvPr>
          <p:cNvSpPr txBox="1"/>
          <p:nvPr/>
        </p:nvSpPr>
        <p:spPr>
          <a:xfrm>
            <a:off x="4315935" y="1812614"/>
            <a:ext cx="3608320" cy="4116768"/>
          </a:xfrm>
          <a:prstGeom prst="rect">
            <a:avLst/>
          </a:prstGeom>
          <a:noFill/>
        </p:spPr>
        <p:txBody>
          <a:bodyPr wrap="square">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Develop advanced analytics capabilities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Integrate satellite data with existing systems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Create customized solutions for specific needs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Build internal expertise and knowledge base</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Co-create solutions with private providers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Medium investment, focused on creating a downstream ecosystem</a:t>
            </a:r>
          </a:p>
        </p:txBody>
      </p:sp>
      <p:sp>
        <p:nvSpPr>
          <p:cNvPr id="22" name="TextBox 21">
            <a:extLst>
              <a:ext uri="{FF2B5EF4-FFF2-40B4-BE49-F238E27FC236}">
                <a16:creationId xmlns:a16="http://schemas.microsoft.com/office/drawing/2014/main" id="{E7BADF4B-D422-6ECA-1C98-4C42ABC4A39D}"/>
              </a:ext>
            </a:extLst>
          </p:cNvPr>
          <p:cNvSpPr txBox="1"/>
          <p:nvPr/>
        </p:nvSpPr>
        <p:spPr>
          <a:xfrm>
            <a:off x="424293" y="1892047"/>
            <a:ext cx="3474992" cy="4116768"/>
          </a:xfrm>
          <a:prstGeom prst="rect">
            <a:avLst/>
          </a:prstGeom>
          <a:noFill/>
        </p:spPr>
        <p:txBody>
          <a:bodyPr wrap="square">
            <a:spAutoFit/>
          </a:bodyPr>
          <a:lstStyle>
            <a:defPPr>
              <a:defRPr lang="en-US"/>
            </a:defPPr>
            <a:lvl1pPr marR="0" lvl="0" indent="0" fontAlgn="auto">
              <a:lnSpc>
                <a:spcPct val="15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Calibri" panose="020F0502020204030204"/>
              </a:defRPr>
            </a:lvl1p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Partner with satellite data providers for basic access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Establish data storage and security infrastructure</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Build foundational capabilities in data handling</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Focus on standard data products and basic analytics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Typical timeframe: 1-2 years to establish</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Low capital investment, quick start</a:t>
            </a:r>
          </a:p>
        </p:txBody>
      </p:sp>
      <p:cxnSp>
        <p:nvCxnSpPr>
          <p:cNvPr id="2" name="Straight Connector 1">
            <a:extLst>
              <a:ext uri="{FF2B5EF4-FFF2-40B4-BE49-F238E27FC236}">
                <a16:creationId xmlns:a16="http://schemas.microsoft.com/office/drawing/2014/main" id="{AA4A5415-6789-B620-16C0-7525006D51EB}"/>
              </a:ext>
            </a:extLst>
          </p:cNvPr>
          <p:cNvCxnSpPr>
            <a:cxnSpLocks/>
          </p:cNvCxnSpPr>
          <p:nvPr/>
        </p:nvCxnSpPr>
        <p:spPr>
          <a:xfrm>
            <a:off x="4117728" y="1767473"/>
            <a:ext cx="0" cy="41148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81998C3-3542-2865-64F5-3D637F61BD95}"/>
              </a:ext>
            </a:extLst>
          </p:cNvPr>
          <p:cNvCxnSpPr>
            <a:cxnSpLocks/>
          </p:cNvCxnSpPr>
          <p:nvPr/>
        </p:nvCxnSpPr>
        <p:spPr>
          <a:xfrm>
            <a:off x="8039236" y="1767473"/>
            <a:ext cx="0" cy="41148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300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3" name="AutoShape 24" descr="Bildergebnis fÃ¼r galeria kaufhof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p:cNvSpPr/>
          <p:nvPr/>
        </p:nvSpPr>
        <p:spPr>
          <a:xfrm>
            <a:off x="260272" y="2059922"/>
            <a:ext cx="1502364" cy="646331"/>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prstClr val="white"/>
                </a:solidFill>
                <a:effectLst/>
                <a:uLnTx/>
                <a:uFillTx/>
                <a:latin typeface="Calibri Light" panose="020F0302020204030204"/>
                <a:ea typeface="+mn-ea"/>
                <a:cs typeface="+mn-cs"/>
              </a:rPr>
              <a:t>Enable Space Data as a Service (</a:t>
            </a:r>
            <a:r>
              <a:rPr kumimoji="0" lang="en-US" sz="1200" b="1" i="1" u="none" strike="noStrike" kern="1200" cap="none" spc="0" normalizeH="0" baseline="0" noProof="0" dirty="0" err="1">
                <a:ln>
                  <a:noFill/>
                </a:ln>
                <a:solidFill>
                  <a:prstClr val="white"/>
                </a:solidFill>
                <a:effectLst/>
                <a:uLnTx/>
                <a:uFillTx/>
                <a:latin typeface="Calibri Light" panose="020F0302020204030204"/>
                <a:ea typeface="+mn-ea"/>
                <a:cs typeface="+mn-cs"/>
              </a:rPr>
              <a:t>SDaaS</a:t>
            </a:r>
            <a:r>
              <a:rPr kumimoji="0" lang="en-US" sz="1200" b="1" i="1" u="none" strike="noStrike" kern="1200" cap="none" spc="0" normalizeH="0" baseline="0" noProof="0" dirty="0">
                <a:ln>
                  <a:noFill/>
                </a:ln>
                <a:solidFill>
                  <a:prstClr val="white"/>
                </a:solidFill>
                <a:effectLst/>
                <a:uLnTx/>
                <a:uFillTx/>
                <a:latin typeface="Calibri Light" panose="020F0302020204030204"/>
                <a:ea typeface="+mn-ea"/>
                <a:cs typeface="+mn-cs"/>
              </a:rPr>
              <a:t>) for Agriculture</a:t>
            </a:r>
          </a:p>
        </p:txBody>
      </p:sp>
      <p:sp>
        <p:nvSpPr>
          <p:cNvPr id="128" name="Rectangle 127"/>
          <p:cNvSpPr/>
          <p:nvPr/>
        </p:nvSpPr>
        <p:spPr>
          <a:xfrm>
            <a:off x="307975" y="5214977"/>
            <a:ext cx="1244009"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prstClr val="white"/>
                </a:solidFill>
                <a:effectLst/>
                <a:uLnTx/>
                <a:uFillTx/>
                <a:latin typeface="Calibri Light" panose="020F0302020204030204"/>
                <a:ea typeface="+mn-ea"/>
                <a:cs typeface="+mn-cs"/>
              </a:rPr>
              <a:t>Enable Space Constellation as a Service for Agriculture</a:t>
            </a:r>
          </a:p>
        </p:txBody>
      </p:sp>
      <p:sp>
        <p:nvSpPr>
          <p:cNvPr id="131" name="Rectangle 130"/>
          <p:cNvSpPr/>
          <p:nvPr/>
        </p:nvSpPr>
        <p:spPr>
          <a:xfrm>
            <a:off x="389449" y="3670958"/>
            <a:ext cx="1244009"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prstClr val="white"/>
                </a:solidFill>
                <a:effectLst/>
                <a:uLnTx/>
                <a:uFillTx/>
                <a:latin typeface="Calibri Light" panose="020F0302020204030204"/>
                <a:ea typeface="+mn-ea"/>
                <a:cs typeface="+mn-cs"/>
              </a:rPr>
              <a:t>Enable Space Insights as a Service for Agriculture</a:t>
            </a:r>
          </a:p>
        </p:txBody>
      </p:sp>
      <p:sp>
        <p:nvSpPr>
          <p:cNvPr id="12" name="Rectangle 11"/>
          <p:cNvSpPr/>
          <p:nvPr/>
        </p:nvSpPr>
        <p:spPr>
          <a:xfrm>
            <a:off x="1898126" y="1692709"/>
            <a:ext cx="4055764" cy="13898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Develop mobile apps for farmers to access satellite imagery (e.g., Copernicus or Landsat) and historical data on crop health, yield estimates, and irrigation needs</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.Integrate satellite data into farm management systems (FMS) to provide actionable alerts on crop health, soil moisture, and predictive analytics for irrigation and pest control.</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Utilize machine learning to suggest fertilizer applications or adjust irrigation schedules based on satellite-detected changes in vegetation health.</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8" name="Rectangle 167"/>
          <p:cNvSpPr/>
          <p:nvPr/>
        </p:nvSpPr>
        <p:spPr>
          <a:xfrm>
            <a:off x="8837801" y="1688144"/>
            <a:ext cx="3114046" cy="1389888"/>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Foster cross-border collaborations to ensure continuity of satellite data, especially in border areas where agriculture is critical</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Partner with international space to gain access to global agricultural satellite data and share it with local governments for region-wide monitoring </a:t>
            </a:r>
          </a:p>
        </p:txBody>
      </p:sp>
      <p:grpSp>
        <p:nvGrpSpPr>
          <p:cNvPr id="185" name="Group 184"/>
          <p:cNvGrpSpPr/>
          <p:nvPr/>
        </p:nvGrpSpPr>
        <p:grpSpPr>
          <a:xfrm>
            <a:off x="1906996" y="1172164"/>
            <a:ext cx="10065255" cy="399040"/>
            <a:chOff x="964850" y="4394453"/>
            <a:chExt cx="8848860" cy="570370"/>
          </a:xfrm>
        </p:grpSpPr>
        <p:grpSp>
          <p:nvGrpSpPr>
            <p:cNvPr id="186" name="Group 185"/>
            <p:cNvGrpSpPr/>
            <p:nvPr/>
          </p:nvGrpSpPr>
          <p:grpSpPr>
            <a:xfrm>
              <a:off x="964850" y="4394453"/>
              <a:ext cx="8848860" cy="570370"/>
              <a:chOff x="914971" y="4597334"/>
              <a:chExt cx="8607438" cy="715283"/>
            </a:xfrm>
          </p:grpSpPr>
          <p:sp>
            <p:nvSpPr>
              <p:cNvPr id="192" name="Isosceles Triangle 191"/>
              <p:cNvSpPr/>
              <p:nvPr/>
            </p:nvSpPr>
            <p:spPr>
              <a:xfrm rot="5400000">
                <a:off x="3405996" y="2106309"/>
                <a:ext cx="681825" cy="5663876"/>
              </a:xfrm>
              <a:prstGeom prst="triangle">
                <a:avLst>
                  <a:gd name="adj" fmla="val 0"/>
                </a:avLst>
              </a:prstGeom>
              <a:gradFill>
                <a:gsLst>
                  <a:gs pos="100000">
                    <a:schemeClr val="accent2">
                      <a:lumMod val="60000"/>
                      <a:lumOff val="40000"/>
                    </a:schemeClr>
                  </a:gs>
                  <a:gs pos="42000">
                    <a:schemeClr val="accent1">
                      <a:lumMod val="60000"/>
                      <a:lumOff val="4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93" name="Group 192"/>
              <p:cNvGrpSpPr/>
              <p:nvPr/>
            </p:nvGrpSpPr>
            <p:grpSpPr>
              <a:xfrm>
                <a:off x="942978" y="4630789"/>
                <a:ext cx="8579431" cy="681828"/>
                <a:chOff x="942978" y="3580922"/>
                <a:chExt cx="8579431" cy="681828"/>
              </a:xfrm>
            </p:grpSpPr>
            <p:sp>
              <p:nvSpPr>
                <p:cNvPr id="194" name="Isosceles Triangle 193"/>
                <p:cNvSpPr/>
                <p:nvPr/>
              </p:nvSpPr>
              <p:spPr>
                <a:xfrm rot="5400000" flipH="1" flipV="1">
                  <a:off x="3434003" y="1089897"/>
                  <a:ext cx="681825" cy="5663876"/>
                </a:xfrm>
                <a:prstGeom prst="triangle">
                  <a:avLst>
                    <a:gd name="adj" fmla="val 0"/>
                  </a:avLst>
                </a:prstGeom>
                <a:gradFill>
                  <a:gsLst>
                    <a:gs pos="0">
                      <a:schemeClr val="accent2">
                        <a:lumMod val="60000"/>
                        <a:lumOff val="40000"/>
                      </a:schemeClr>
                    </a:gs>
                    <a:gs pos="100000">
                      <a:schemeClr val="accent1">
                        <a:lumMod val="60000"/>
                        <a:lumOff val="4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5" name="Rectangle 194"/>
                <p:cNvSpPr/>
                <p:nvPr/>
              </p:nvSpPr>
              <p:spPr>
                <a:xfrm>
                  <a:off x="6578497" y="3580924"/>
                  <a:ext cx="2943912" cy="68182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grpSp>
        </p:grpSp>
        <p:sp>
          <p:nvSpPr>
            <p:cNvPr id="187" name="Rectangle 186"/>
            <p:cNvSpPr/>
            <p:nvPr/>
          </p:nvSpPr>
          <p:spPr>
            <a:xfrm>
              <a:off x="993642" y="4398118"/>
              <a:ext cx="1870850" cy="4332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Calibri" panose="020F0502020204030204"/>
                  <a:ea typeface="Calibri" panose="020F0502020204030204" pitchFamily="34" charset="0"/>
                  <a:cs typeface="+mn-cs"/>
                </a:rPr>
                <a:t>MICRO</a:t>
              </a:r>
            </a:p>
          </p:txBody>
        </p:sp>
        <p:sp>
          <p:nvSpPr>
            <p:cNvPr id="191" name="Rectangle 190"/>
            <p:cNvSpPr/>
            <p:nvPr/>
          </p:nvSpPr>
          <p:spPr>
            <a:xfrm>
              <a:off x="7901892" y="4444504"/>
              <a:ext cx="1870850" cy="433239"/>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Calibri" panose="020F0502020204030204"/>
                  <a:ea typeface="Calibri" panose="020F0502020204030204" pitchFamily="34" charset="0"/>
                  <a:cs typeface="+mn-cs"/>
                </a:rPr>
                <a:t>MACRO</a:t>
              </a:r>
            </a:p>
          </p:txBody>
        </p:sp>
        <p:sp>
          <p:nvSpPr>
            <p:cNvPr id="5" name="Rectangle 4">
              <a:extLst>
                <a:ext uri="{FF2B5EF4-FFF2-40B4-BE49-F238E27FC236}">
                  <a16:creationId xmlns:a16="http://schemas.microsoft.com/office/drawing/2014/main" id="{F404656C-FBBF-DB15-944D-C0D61CCE0A9F}"/>
                </a:ext>
              </a:extLst>
            </p:cNvPr>
            <p:cNvSpPr/>
            <p:nvPr/>
          </p:nvSpPr>
          <p:spPr>
            <a:xfrm>
              <a:off x="5151058" y="4527917"/>
              <a:ext cx="1870850" cy="4332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black"/>
                  </a:solidFill>
                  <a:effectLst/>
                  <a:uLnTx/>
                  <a:uFillTx/>
                  <a:latin typeface="Calibri" panose="020F0502020204030204"/>
                  <a:ea typeface="Calibri" panose="020F0502020204030204" pitchFamily="34" charset="0"/>
                  <a:cs typeface="+mn-cs"/>
                </a:rPr>
                <a:t>MESO</a:t>
              </a:r>
            </a:p>
          </p:txBody>
        </p:sp>
      </p:grpSp>
      <p:sp>
        <p:nvSpPr>
          <p:cNvPr id="16" name="Rectangle 15">
            <a:extLst>
              <a:ext uri="{FF2B5EF4-FFF2-40B4-BE49-F238E27FC236}">
                <a16:creationId xmlns:a16="http://schemas.microsoft.com/office/drawing/2014/main" id="{63401D46-E233-B025-E23A-51C27916977C}"/>
              </a:ext>
            </a:extLst>
          </p:cNvPr>
          <p:cNvSpPr/>
          <p:nvPr/>
        </p:nvSpPr>
        <p:spPr>
          <a:xfrm>
            <a:off x="1886031" y="3245776"/>
            <a:ext cx="4055764" cy="169049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Deliver daily, location-specific updates via apps, SMS, or dashboards to alert farmers about crop health, irrigation needs, pest activity, and weather changes, using data and machine learning for personalized recommendations.</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Integrate satellite data with market intelligence to offer farmers insights on when to harvest or which crops to grow, aligning production with market demand, weather, and crop conditions.</a:t>
            </a: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AE6FB199-83CF-E251-7487-494F8140C6CE}"/>
              </a:ext>
            </a:extLst>
          </p:cNvPr>
          <p:cNvSpPr/>
          <p:nvPr/>
        </p:nvSpPr>
        <p:spPr>
          <a:xfrm>
            <a:off x="6023043" y="1688144"/>
            <a:ext cx="2745604" cy="139308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Build a cloud-based platform to centralize satellite data on crop health, weather, soil moisture, and land-use changes, integrating data from multiple satellite constellations.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Offer customizable data solutions, including low-resolution for large-scale monitoring and high-resolution for field-specific assessments, with specialized datasets like NDVI and soil moisture.</a:t>
            </a:r>
            <a:endParaRPr kumimoji="0" lang="en-US" sz="10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539775B-1C3B-5CEC-ABC5-601C77ACF701}"/>
              </a:ext>
            </a:extLst>
          </p:cNvPr>
          <p:cNvSpPr/>
          <p:nvPr/>
        </p:nvSpPr>
        <p:spPr>
          <a:xfrm>
            <a:off x="8825706" y="3241210"/>
            <a:ext cx="3114046" cy="169049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Empower national agricultural agencies to leverage satellite insights for policy-making on land-use planning, crop insurance, subsidies, and food security, while monitoring policy impacts on sustainability</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Use satellite data to model climate-resilient strategies, helping policymakers identify areas for adaptation, such as flood-prone zones requiring improved crop varieties or irrigation techniques</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.Establish national data standards for integrating agricultural satellite data into policy, ensuring consistency in interpretation, sharing, and compliance with international regulations like GDPR and FAO guidelines.</a:t>
            </a:r>
          </a:p>
        </p:txBody>
      </p:sp>
      <p:sp>
        <p:nvSpPr>
          <p:cNvPr id="19" name="Rectangle 18">
            <a:extLst>
              <a:ext uri="{FF2B5EF4-FFF2-40B4-BE49-F238E27FC236}">
                <a16:creationId xmlns:a16="http://schemas.microsoft.com/office/drawing/2014/main" id="{27DBFA32-0D6F-F717-FE4D-9653383D7850}"/>
              </a:ext>
            </a:extLst>
          </p:cNvPr>
          <p:cNvSpPr/>
          <p:nvPr/>
        </p:nvSpPr>
        <p:spPr>
          <a:xfrm>
            <a:off x="1886031" y="5062303"/>
            <a:ext cx="4055764" cy="151591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Provide high-resolution imagery via satellite constellations to monitor crop health, identify early signs of diseases or pests, and assist in precise irrigation management.</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Enable continuous monitoring of agricultural fields, providing actionable insights to optimize water usage, fertilization, and harvesting schedules.</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B72DC300-7B25-EF10-D83E-AC25E47D75D7}"/>
              </a:ext>
            </a:extLst>
          </p:cNvPr>
          <p:cNvSpPr/>
          <p:nvPr/>
        </p:nvSpPr>
        <p:spPr>
          <a:xfrm>
            <a:off x="6033246" y="5057738"/>
            <a:ext cx="2745604" cy="152164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Establish regional constellations for agriculture, enabling higher revisit frequency and customized data products. Satellites in these constellations could focus specifically on agricultural metrics like soil moisture, vegetation health, land use changes, and irrigation patterns.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Provide tailored monitoring solutions to regional agricultural bodies or agribusinesses, ensuring that the data meets local needs and challenges, such as crop-specific insights or soil condition analysis.</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85C371D3-1155-2730-1D97-F26A19ED1F8C}"/>
              </a:ext>
            </a:extLst>
          </p:cNvPr>
          <p:cNvSpPr/>
          <p:nvPr/>
        </p:nvSpPr>
        <p:spPr>
          <a:xfrm>
            <a:off x="8858206" y="5057738"/>
            <a:ext cx="3067446" cy="1521645"/>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Invest in national satellite constellations or partner with global providers for continuous agricultural monitoring, focusing on crop health, weather, and irrigation management, with high-frequency data to fill gaps, especially in underserved regions</a:t>
            </a:r>
          </a:p>
          <a:p>
            <a:pPr marL="180975" marR="0" lvl="0" indent="-1809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Establish high-frequency satellite monitoring systems for tracking crops, land usage, and water resources, supporting long-term agricultural planning, disaster mitigation, and proactive management of environmental risks.</a:t>
            </a:r>
          </a:p>
        </p:txBody>
      </p:sp>
      <p:sp>
        <p:nvSpPr>
          <p:cNvPr id="27" name="TextBox 26">
            <a:extLst>
              <a:ext uri="{FF2B5EF4-FFF2-40B4-BE49-F238E27FC236}">
                <a16:creationId xmlns:a16="http://schemas.microsoft.com/office/drawing/2014/main" id="{55208B39-FF03-25A5-6FD5-0233C5C94E20}"/>
              </a:ext>
            </a:extLst>
          </p:cNvPr>
          <p:cNvSpPr txBox="1"/>
          <p:nvPr/>
        </p:nvSpPr>
        <p:spPr>
          <a:xfrm>
            <a:off x="220309" y="-10273"/>
            <a:ext cx="13011692" cy="735320"/>
          </a:xfrm>
          <a:prstGeom prst="rect">
            <a:avLst/>
          </a:prstGeom>
        </p:spPr>
        <p:txBody>
          <a:bodyPr vert="horz" lIns="91440" tIns="45720" rIns="91440" bIns="45720" rtlCol="0" anchor="b" anchorCtr="0">
            <a:norm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800" b="0" i="0" u="none" strike="noStrike" kern="1200" cap="none" spc="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New Horizons for NewSpace | </a:t>
            </a:r>
            <a:r>
              <a:rPr kumimoji="0" lang="en-US" sz="2400" b="1" i="0" u="none" strike="noStrike" kern="1200" cap="none" spc="-120" normalizeH="0" baseline="0" noProof="0">
                <a:ln>
                  <a:noFill/>
                </a:ln>
                <a:gradFill flip="none" rotWithShape="1">
                  <a:gsLst>
                    <a:gs pos="36000">
                      <a:srgbClr val="8BEC39"/>
                    </a:gs>
                    <a:gs pos="60000">
                      <a:srgbClr val="7DB244"/>
                    </a:gs>
                    <a:gs pos="100000">
                      <a:srgbClr val="317773"/>
                    </a:gs>
                  </a:gsLst>
                  <a:lin ang="7200000" scaled="0"/>
                  <a:tileRect/>
                </a:gradFill>
                <a:effectLst/>
                <a:uLnTx/>
                <a:uFillTx/>
                <a:latin typeface="Calibri" panose="020F0502020204030204"/>
                <a:ea typeface="Open Sans SemiBold" panose="020B0606030504020204" pitchFamily="34" charset="0"/>
                <a:cs typeface="Helvetica" panose="020B0604020202020204" pitchFamily="34" charset="0"/>
              </a:rPr>
              <a:t>A potential adoption pat</a:t>
            </a:r>
            <a:r>
              <a:rPr kumimoji="0" lang="en-US" sz="2400" b="1" i="0" u="none" strike="noStrike" kern="1200" cap="none" spc="-120" normalizeH="0" baseline="0" noProof="0" err="1">
                <a:ln>
                  <a:noFill/>
                </a:ln>
                <a:gradFill flip="none" rotWithShape="1">
                  <a:gsLst>
                    <a:gs pos="36000">
                      <a:srgbClr val="8BEC39"/>
                    </a:gs>
                    <a:gs pos="60000">
                      <a:srgbClr val="7DB244"/>
                    </a:gs>
                    <a:gs pos="100000">
                      <a:srgbClr val="317773"/>
                    </a:gs>
                  </a:gsLst>
                  <a:lin ang="7200000" scaled="0"/>
                  <a:tileRect/>
                </a:gradFill>
                <a:effectLst/>
                <a:uLnTx/>
                <a:uFillTx/>
                <a:latin typeface="Calibri" panose="020F0502020204030204"/>
                <a:ea typeface="Open Sans SemiBold" panose="020B0606030504020204" pitchFamily="34" charset="0"/>
                <a:cs typeface="Helvetica" panose="020B0604020202020204" pitchFamily="34" charset="0"/>
              </a:rPr>
              <a:t>hway</a:t>
            </a:r>
            <a:r>
              <a:rPr kumimoji="0" lang="en-US" sz="2400" b="1" i="0" u="none" strike="noStrike" kern="1200" cap="none" spc="-120" normalizeH="0" baseline="0" noProof="0">
                <a:ln>
                  <a:noFill/>
                </a:ln>
                <a:gradFill flip="none" rotWithShape="1">
                  <a:gsLst>
                    <a:gs pos="36000">
                      <a:srgbClr val="8BEC39"/>
                    </a:gs>
                    <a:gs pos="60000">
                      <a:srgbClr val="7DB244"/>
                    </a:gs>
                    <a:gs pos="100000">
                      <a:srgbClr val="317773"/>
                    </a:gs>
                  </a:gsLst>
                  <a:lin ang="7200000" scaled="0"/>
                  <a:tileRect/>
                </a:gradFill>
                <a:effectLst/>
                <a:uLnTx/>
                <a:uFillTx/>
                <a:latin typeface="Calibri" panose="020F0502020204030204"/>
                <a:ea typeface="Open Sans SemiBold" panose="020B0606030504020204" pitchFamily="34" charset="0"/>
                <a:cs typeface="Helvetica" panose="020B0604020202020204" pitchFamily="34" charset="0"/>
              </a:rPr>
              <a:t> for agriculture</a:t>
            </a:r>
          </a:p>
        </p:txBody>
      </p:sp>
      <p:sp>
        <p:nvSpPr>
          <p:cNvPr id="28" name="Rectangle 27">
            <a:extLst>
              <a:ext uri="{FF2B5EF4-FFF2-40B4-BE49-F238E27FC236}">
                <a16:creationId xmlns:a16="http://schemas.microsoft.com/office/drawing/2014/main" id="{ADBD06AC-0B6C-607D-1F44-9EBAA3819707}"/>
              </a:ext>
            </a:extLst>
          </p:cNvPr>
          <p:cNvSpPr/>
          <p:nvPr/>
        </p:nvSpPr>
        <p:spPr>
          <a:xfrm>
            <a:off x="260272" y="812026"/>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5C237DAA-2362-72DC-5FFC-C77B16E912A3}"/>
              </a:ext>
            </a:extLst>
          </p:cNvPr>
          <p:cNvSpPr/>
          <p:nvPr/>
        </p:nvSpPr>
        <p:spPr>
          <a:xfrm>
            <a:off x="6023043" y="3241211"/>
            <a:ext cx="2745604" cy="169502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Leverage satellite insights for yield forecasting and supply chain optimization, enabling agricultural businesses to plan effectively, reduce waste, and enhance operational efficiency.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Provide regional cooperatives and agribusinesses with actionable insights for soil health monitoring, pest management, and resource allocation, while enabling predictive models for pest outbreaks, crop rotation, and irrigation scheduling.</a:t>
            </a:r>
            <a:endParaRPr kumimoji="0" lang="en-US" sz="10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15986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A0238E-737C-7F99-6466-32A7665EFE0F}"/>
              </a:ext>
            </a:extLst>
          </p:cNvPr>
          <p:cNvSpPr txBox="1"/>
          <p:nvPr/>
        </p:nvSpPr>
        <p:spPr>
          <a:xfrm>
            <a:off x="634961" y="212756"/>
            <a:ext cx="10423564" cy="369332"/>
          </a:xfrm>
          <a:prstGeom prst="rect">
            <a:avLst/>
          </a:prstGeom>
        </p:spPr>
        <p:txBody>
          <a:bodyPr wrap="square" lIns="0" tIns="0" rIns="0" bIns="0"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120" normalizeH="0" baseline="0" noProof="0">
              <a:ln>
                <a:noFill/>
              </a:ln>
              <a:solidFill>
                <a:prstClr val="white"/>
              </a:solidFill>
              <a:effectLst/>
              <a:uLnTx/>
              <a:uFillTx/>
              <a:latin typeface="Calibri" panose="020F0502020204030204"/>
              <a:ea typeface="Open Sans SemiBold" panose="020B0606030504020204" pitchFamily="34" charset="0"/>
              <a:cs typeface="Helvetica" panose="020B0604020202020204" pitchFamily="34" charset="0"/>
            </a:endParaRPr>
          </a:p>
        </p:txBody>
      </p:sp>
      <p:grpSp>
        <p:nvGrpSpPr>
          <p:cNvPr id="28" name="Group 27">
            <a:extLst>
              <a:ext uri="{FF2B5EF4-FFF2-40B4-BE49-F238E27FC236}">
                <a16:creationId xmlns:a16="http://schemas.microsoft.com/office/drawing/2014/main" id="{6E00F7A4-CA66-82B4-8C04-44225B7D7B4D}"/>
              </a:ext>
            </a:extLst>
          </p:cNvPr>
          <p:cNvGrpSpPr/>
          <p:nvPr/>
        </p:nvGrpSpPr>
        <p:grpSpPr>
          <a:xfrm>
            <a:off x="634961" y="994598"/>
            <a:ext cx="11075397" cy="5208190"/>
            <a:chOff x="634961" y="994598"/>
            <a:chExt cx="11075397" cy="5208190"/>
          </a:xfrm>
        </p:grpSpPr>
        <p:grpSp>
          <p:nvGrpSpPr>
            <p:cNvPr id="3" name="Group 2">
              <a:extLst>
                <a:ext uri="{FF2B5EF4-FFF2-40B4-BE49-F238E27FC236}">
                  <a16:creationId xmlns:a16="http://schemas.microsoft.com/office/drawing/2014/main" id="{667C9918-E12C-0307-4E68-B030E181A114}"/>
                </a:ext>
              </a:extLst>
            </p:cNvPr>
            <p:cNvGrpSpPr/>
            <p:nvPr/>
          </p:nvGrpSpPr>
          <p:grpSpPr>
            <a:xfrm>
              <a:off x="634961" y="994598"/>
              <a:ext cx="11075397" cy="5208190"/>
              <a:chOff x="600423" y="833014"/>
              <a:chExt cx="11075397" cy="5608845"/>
            </a:xfrm>
          </p:grpSpPr>
          <p:sp>
            <p:nvSpPr>
              <p:cNvPr id="111" name="Oval 110">
                <a:extLst>
                  <a:ext uri="{FF2B5EF4-FFF2-40B4-BE49-F238E27FC236}">
                    <a16:creationId xmlns:a16="http://schemas.microsoft.com/office/drawing/2014/main" id="{72BBA2B2-C8FB-9413-F3A2-13E1896ED560}"/>
                  </a:ext>
                </a:extLst>
              </p:cNvPr>
              <p:cNvSpPr/>
              <p:nvPr/>
            </p:nvSpPr>
            <p:spPr bwMode="gray">
              <a:xfrm>
                <a:off x="7094804" y="895143"/>
                <a:ext cx="4216590" cy="610200"/>
              </a:xfrm>
              <a:prstGeom prst="ellipse">
                <a:avLst/>
              </a:prstGeom>
              <a:solidFill>
                <a:schemeClr val="accent1">
                  <a:lumMod val="20000"/>
                  <a:lumOff val="80000"/>
                </a:schemeClr>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ts val="12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High level indicative path.  Use-case/application requirements will determine course.</a:t>
                </a:r>
              </a:p>
            </p:txBody>
          </p:sp>
          <p:grpSp>
            <p:nvGrpSpPr>
              <p:cNvPr id="97" name="Group 96">
                <a:extLst>
                  <a:ext uri="{FF2B5EF4-FFF2-40B4-BE49-F238E27FC236}">
                    <a16:creationId xmlns:a16="http://schemas.microsoft.com/office/drawing/2014/main" id="{56147704-35BD-DA80-B043-6FE202E1FDBC}"/>
                  </a:ext>
                </a:extLst>
              </p:cNvPr>
              <p:cNvGrpSpPr/>
              <p:nvPr/>
            </p:nvGrpSpPr>
            <p:grpSpPr>
              <a:xfrm>
                <a:off x="8574755" y="1763577"/>
                <a:ext cx="2626645" cy="2109664"/>
                <a:chOff x="8496819" y="1019916"/>
                <a:chExt cx="2727210" cy="3220777"/>
              </a:xfrm>
              <a:solidFill>
                <a:schemeClr val="bg1"/>
              </a:solidFill>
            </p:grpSpPr>
            <p:sp>
              <p:nvSpPr>
                <p:cNvPr id="164" name="Rectangle: Rounded Corners 163">
                  <a:extLst>
                    <a:ext uri="{FF2B5EF4-FFF2-40B4-BE49-F238E27FC236}">
                      <a16:creationId xmlns:a16="http://schemas.microsoft.com/office/drawing/2014/main" id="{F490D236-A0EC-6A59-247F-6F489EDDAD10}"/>
                    </a:ext>
                  </a:extLst>
                </p:cNvPr>
                <p:cNvSpPr/>
                <p:nvPr/>
              </p:nvSpPr>
              <p:spPr bwMode="gray">
                <a:xfrm>
                  <a:off x="8496819" y="1019916"/>
                  <a:ext cx="2675530" cy="1745201"/>
                </a:xfrm>
                <a:prstGeom prst="round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ts val="1440"/>
                    </a:lnSpc>
                    <a:spcBef>
                      <a:spcPts val="0"/>
                    </a:spcBef>
                    <a:spcAft>
                      <a:spcPts val="0"/>
                    </a:spcAft>
                    <a:buClrTx/>
                    <a:buSzTx/>
                    <a:buFont typeface="Wingdings 2" pitchFamily="18" charset="2"/>
                    <a:buNone/>
                    <a:tabLst/>
                    <a:defRPr/>
                  </a:pPr>
                  <a:r>
                    <a:rPr kumimoji="0" lang="en-US" sz="1400" b="1" i="0" u="none" strike="noStrike" kern="1200" cap="none" spc="0" normalizeH="0" baseline="0" noProof="0">
                      <a:ln>
                        <a:noFill/>
                      </a:ln>
                      <a:solidFill>
                        <a:srgbClr val="002060"/>
                      </a:solidFill>
                      <a:effectLst/>
                      <a:uLnTx/>
                      <a:uFillTx/>
                      <a:latin typeface="Calibri" panose="020F0502020204030204"/>
                      <a:ea typeface="+mn-ea"/>
                      <a:cs typeface="+mn-cs"/>
                    </a:rPr>
                    <a:t>Buy* : 3&lt;5 provided service levels meet requirements and supply is reliable</a:t>
                  </a:r>
                  <a:endParaRPr kumimoji="0" lang="en-US" sz="2400" b="1" i="0" u="none" strike="noStrike" kern="1200" cap="none" spc="0" normalizeH="0" baseline="0" noProof="0">
                    <a:ln>
                      <a:noFill/>
                    </a:ln>
                    <a:solidFill>
                      <a:srgbClr val="002060"/>
                    </a:solidFill>
                    <a:effectLst/>
                    <a:uLnTx/>
                    <a:uFillTx/>
                    <a:latin typeface="Calibri" panose="020F0502020204030204"/>
                    <a:ea typeface="+mn-ea"/>
                    <a:cs typeface="+mn-cs"/>
                  </a:endParaRPr>
                </a:p>
              </p:txBody>
            </p:sp>
            <p:sp>
              <p:nvSpPr>
                <p:cNvPr id="165" name="Rectangle: Rounded Corners 164">
                  <a:extLst>
                    <a:ext uri="{FF2B5EF4-FFF2-40B4-BE49-F238E27FC236}">
                      <a16:creationId xmlns:a16="http://schemas.microsoft.com/office/drawing/2014/main" id="{480C3355-07D8-348C-9758-62971659D91B}"/>
                    </a:ext>
                  </a:extLst>
                </p:cNvPr>
                <p:cNvSpPr/>
                <p:nvPr/>
              </p:nvSpPr>
              <p:spPr bwMode="gray">
                <a:xfrm>
                  <a:off x="8548498" y="2952920"/>
                  <a:ext cx="2675531" cy="1287773"/>
                </a:xfrm>
                <a:prstGeom prst="round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ts val="1440"/>
                    </a:lnSpc>
                    <a:spcBef>
                      <a:spcPts val="0"/>
                    </a:spcBef>
                    <a:spcAft>
                      <a:spcPts val="0"/>
                    </a:spcAft>
                    <a:buClrTx/>
                    <a:buSzTx/>
                    <a:buFont typeface="Wingdings 2" pitchFamily="18" charset="2"/>
                    <a:buNone/>
                    <a:tabLst/>
                    <a:defRPr/>
                  </a:pPr>
                  <a:r>
                    <a:rPr kumimoji="0" lang="en-US" sz="1400" b="1" i="0" u="none" strike="noStrike" kern="1200" cap="none" spc="0" normalizeH="0" baseline="0" noProof="0">
                      <a:ln>
                        <a:noFill/>
                      </a:ln>
                      <a:solidFill>
                        <a:srgbClr val="002060"/>
                      </a:solidFill>
                      <a:effectLst/>
                      <a:uLnTx/>
                      <a:uFillTx/>
                      <a:latin typeface="Calibri" panose="020F0502020204030204"/>
                      <a:ea typeface="+mn-ea"/>
                      <a:cs typeface="+mn-cs"/>
                    </a:rPr>
                    <a:t>Make* :  3&gt;5 provided it aligns with organizational constraints and long-term strategy</a:t>
                  </a:r>
                </a:p>
              </p:txBody>
            </p:sp>
          </p:grpSp>
          <p:grpSp>
            <p:nvGrpSpPr>
              <p:cNvPr id="118" name="Group 117">
                <a:extLst>
                  <a:ext uri="{FF2B5EF4-FFF2-40B4-BE49-F238E27FC236}">
                    <a16:creationId xmlns:a16="http://schemas.microsoft.com/office/drawing/2014/main" id="{98AB6B86-8821-1347-E2B4-BC74F869F90B}"/>
                  </a:ext>
                </a:extLst>
              </p:cNvPr>
              <p:cNvGrpSpPr/>
              <p:nvPr/>
            </p:nvGrpSpPr>
            <p:grpSpPr>
              <a:xfrm>
                <a:off x="8449103" y="4289868"/>
                <a:ext cx="2752298" cy="1963798"/>
                <a:chOff x="8426370" y="4289868"/>
                <a:chExt cx="3108944" cy="1963798"/>
              </a:xfrm>
            </p:grpSpPr>
            <p:sp>
              <p:nvSpPr>
                <p:cNvPr id="115" name="Rectangle 114">
                  <a:extLst>
                    <a:ext uri="{FF2B5EF4-FFF2-40B4-BE49-F238E27FC236}">
                      <a16:creationId xmlns:a16="http://schemas.microsoft.com/office/drawing/2014/main" id="{9A11B7FF-5ED0-B793-89E3-0359EDE522CA}"/>
                    </a:ext>
                  </a:extLst>
                </p:cNvPr>
                <p:cNvSpPr/>
                <p:nvPr/>
              </p:nvSpPr>
              <p:spPr bwMode="gray">
                <a:xfrm>
                  <a:off x="8809860" y="4480259"/>
                  <a:ext cx="2594372" cy="337282"/>
                </a:xfrm>
                <a:prstGeom prst="rect">
                  <a:avLst/>
                </a:prstGeom>
                <a:solidFill>
                  <a:schemeClr val="accent6">
                    <a:lumMod val="60000"/>
                    <a:lumOff val="40000"/>
                  </a:schemeClr>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3: Space Data as a Service</a:t>
                  </a:r>
                </a:p>
              </p:txBody>
            </p:sp>
            <p:sp>
              <p:nvSpPr>
                <p:cNvPr id="116" name="Rectangle 115">
                  <a:extLst>
                    <a:ext uri="{FF2B5EF4-FFF2-40B4-BE49-F238E27FC236}">
                      <a16:creationId xmlns:a16="http://schemas.microsoft.com/office/drawing/2014/main" id="{EBBC169C-A1ED-A552-8E8E-836043A140C4}"/>
                    </a:ext>
                  </a:extLst>
                </p:cNvPr>
                <p:cNvSpPr/>
                <p:nvPr/>
              </p:nvSpPr>
              <p:spPr bwMode="gray">
                <a:xfrm>
                  <a:off x="8809860" y="5085409"/>
                  <a:ext cx="2594372" cy="324626"/>
                </a:xfrm>
                <a:prstGeom prst="rect">
                  <a:avLst/>
                </a:prstGeom>
                <a:solidFill>
                  <a:schemeClr val="accent6">
                    <a:lumMod val="75000"/>
                  </a:schemeClr>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3+4 : Space Insights as a Service</a:t>
                  </a:r>
                </a:p>
              </p:txBody>
            </p:sp>
            <p:sp>
              <p:nvSpPr>
                <p:cNvPr id="117" name="Rectangle 116">
                  <a:extLst>
                    <a:ext uri="{FF2B5EF4-FFF2-40B4-BE49-F238E27FC236}">
                      <a16:creationId xmlns:a16="http://schemas.microsoft.com/office/drawing/2014/main" id="{37946911-A914-00ED-58FD-F1EF36D3CA34}"/>
                    </a:ext>
                  </a:extLst>
                </p:cNvPr>
                <p:cNvSpPr/>
                <p:nvPr/>
              </p:nvSpPr>
              <p:spPr bwMode="gray">
                <a:xfrm>
                  <a:off x="8809860" y="5677900"/>
                  <a:ext cx="2594372" cy="494300"/>
                </a:xfrm>
                <a:prstGeom prst="rect">
                  <a:avLst/>
                </a:prstGeom>
                <a:solidFill>
                  <a:schemeClr val="accent6">
                    <a:lumMod val="50000"/>
                  </a:schemeClr>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3+4+5 : Space Constellation as a Service</a:t>
                  </a:r>
                </a:p>
              </p:txBody>
            </p:sp>
            <p:sp>
              <p:nvSpPr>
                <p:cNvPr id="166" name="Rectangle 165">
                  <a:extLst>
                    <a:ext uri="{FF2B5EF4-FFF2-40B4-BE49-F238E27FC236}">
                      <a16:creationId xmlns:a16="http://schemas.microsoft.com/office/drawing/2014/main" id="{E71FA84F-30C0-38C1-7123-C090994D5485}"/>
                    </a:ext>
                  </a:extLst>
                </p:cNvPr>
                <p:cNvSpPr/>
                <p:nvPr/>
              </p:nvSpPr>
              <p:spPr bwMode="gray">
                <a:xfrm>
                  <a:off x="8426370" y="4289868"/>
                  <a:ext cx="3108944" cy="1963798"/>
                </a:xfrm>
                <a:prstGeom prst="rect">
                  <a:avLst/>
                </a:prstGeom>
                <a:noFill/>
                <a:ln w="12700" algn="ctr">
                  <a:solidFill>
                    <a:schemeClr val="bg1"/>
                  </a:solidFill>
                  <a:prstDash val="sys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2" name="Group 91">
                <a:extLst>
                  <a:ext uri="{FF2B5EF4-FFF2-40B4-BE49-F238E27FC236}">
                    <a16:creationId xmlns:a16="http://schemas.microsoft.com/office/drawing/2014/main" id="{44B9D022-352D-44FE-5910-80A541158661}"/>
                  </a:ext>
                </a:extLst>
              </p:cNvPr>
              <p:cNvGrpSpPr/>
              <p:nvPr/>
            </p:nvGrpSpPr>
            <p:grpSpPr>
              <a:xfrm>
                <a:off x="811530" y="1219340"/>
                <a:ext cx="7352717" cy="5034873"/>
                <a:chOff x="631167" y="1091618"/>
                <a:chExt cx="7582523" cy="5255163"/>
              </a:xfrm>
            </p:grpSpPr>
            <p:sp>
              <p:nvSpPr>
                <p:cNvPr id="175" name="Rectangle 174">
                  <a:extLst>
                    <a:ext uri="{FF2B5EF4-FFF2-40B4-BE49-F238E27FC236}">
                      <a16:creationId xmlns:a16="http://schemas.microsoft.com/office/drawing/2014/main" id="{017D6F82-71F6-0272-2B54-064EDA2BFFD6}"/>
                    </a:ext>
                  </a:extLst>
                </p:cNvPr>
                <p:cNvSpPr/>
                <p:nvPr/>
              </p:nvSpPr>
              <p:spPr bwMode="gray">
                <a:xfrm>
                  <a:off x="1251280" y="4297061"/>
                  <a:ext cx="6962410" cy="2049720"/>
                </a:xfrm>
                <a:prstGeom prst="rect">
                  <a:avLst/>
                </a:prstGeom>
                <a:noFill/>
                <a:ln w="12700" algn="ctr">
                  <a:solidFill>
                    <a:schemeClr val="bg1"/>
                  </a:solidFill>
                  <a:prstDash val="sys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52" name="Group 51">
                  <a:extLst>
                    <a:ext uri="{FF2B5EF4-FFF2-40B4-BE49-F238E27FC236}">
                      <a16:creationId xmlns:a16="http://schemas.microsoft.com/office/drawing/2014/main" id="{1FC0D67F-5273-7EB0-DD98-C8F097052C29}"/>
                    </a:ext>
                  </a:extLst>
                </p:cNvPr>
                <p:cNvGrpSpPr/>
                <p:nvPr/>
              </p:nvGrpSpPr>
              <p:grpSpPr>
                <a:xfrm>
                  <a:off x="631167" y="1091618"/>
                  <a:ext cx="6937152" cy="5064887"/>
                  <a:chOff x="631167" y="1361397"/>
                  <a:chExt cx="6937152" cy="4639973"/>
                </a:xfrm>
              </p:grpSpPr>
              <p:grpSp>
                <p:nvGrpSpPr>
                  <p:cNvPr id="30" name="Group 29">
                    <a:extLst>
                      <a:ext uri="{FF2B5EF4-FFF2-40B4-BE49-F238E27FC236}">
                        <a16:creationId xmlns:a16="http://schemas.microsoft.com/office/drawing/2014/main" id="{B7C18951-14FF-859C-91AD-B3D910823539}"/>
                      </a:ext>
                    </a:extLst>
                  </p:cNvPr>
                  <p:cNvGrpSpPr/>
                  <p:nvPr/>
                </p:nvGrpSpPr>
                <p:grpSpPr>
                  <a:xfrm>
                    <a:off x="1251282" y="1361397"/>
                    <a:ext cx="5809031" cy="4565774"/>
                    <a:chOff x="3148327" y="1660700"/>
                    <a:chExt cx="787463" cy="4076971"/>
                  </a:xfrm>
                </p:grpSpPr>
                <p:sp>
                  <p:nvSpPr>
                    <p:cNvPr id="38" name="Freeform: Shape 37">
                      <a:extLst>
                        <a:ext uri="{FF2B5EF4-FFF2-40B4-BE49-F238E27FC236}">
                          <a16:creationId xmlns:a16="http://schemas.microsoft.com/office/drawing/2014/main" id="{04D18C7C-998C-F34C-7511-849D4E52116B}"/>
                        </a:ext>
                      </a:extLst>
                    </p:cNvPr>
                    <p:cNvSpPr/>
                    <p:nvPr/>
                  </p:nvSpPr>
                  <p:spPr>
                    <a:xfrm>
                      <a:off x="3148327" y="1660700"/>
                      <a:ext cx="781680" cy="420820"/>
                    </a:xfrm>
                    <a:custGeom>
                      <a:avLst/>
                      <a:gdLst>
                        <a:gd name="connsiteX0" fmla="*/ 0 w 738197"/>
                        <a:gd name="connsiteY0" fmla="*/ 0 h 369098"/>
                        <a:gd name="connsiteX1" fmla="*/ 738197 w 738197"/>
                        <a:gd name="connsiteY1" fmla="*/ 0 h 369098"/>
                        <a:gd name="connsiteX2" fmla="*/ 738197 w 738197"/>
                        <a:gd name="connsiteY2" fmla="*/ 369098 h 369098"/>
                        <a:gd name="connsiteX3" fmla="*/ 0 w 738197"/>
                        <a:gd name="connsiteY3" fmla="*/ 369098 h 369098"/>
                        <a:gd name="connsiteX4" fmla="*/ 0 w 738197"/>
                        <a:gd name="connsiteY4" fmla="*/ 0 h 36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7" h="369098">
                          <a:moveTo>
                            <a:pt x="0" y="0"/>
                          </a:moveTo>
                          <a:lnTo>
                            <a:pt x="738197" y="0"/>
                          </a:lnTo>
                          <a:lnTo>
                            <a:pt x="738197" y="369098"/>
                          </a:lnTo>
                          <a:lnTo>
                            <a:pt x="0" y="369098"/>
                          </a:lnTo>
                          <a:lnTo>
                            <a:pt x="0" y="0"/>
                          </a:lnTo>
                          <a:close/>
                        </a:path>
                      </a:pathLst>
                    </a:custGeom>
                    <a:solidFill>
                      <a:srgbClr val="1A787E"/>
                    </a:solidFill>
                    <a:ln w="19050"/>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3175" tIns="3175" rIns="3175" bIns="3175"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Define the business/governance challenge : Identification of the socio-economic cost of the underlying challenges </a:t>
                      </a:r>
                    </a:p>
                  </p:txBody>
                </p:sp>
                <p:sp>
                  <p:nvSpPr>
                    <p:cNvPr id="39" name="Freeform: Shape 38">
                      <a:extLst>
                        <a:ext uri="{FF2B5EF4-FFF2-40B4-BE49-F238E27FC236}">
                          <a16:creationId xmlns:a16="http://schemas.microsoft.com/office/drawing/2014/main" id="{ABC36BF3-2C49-CA3B-BE5F-9CF71CD3AD87}"/>
                        </a:ext>
                      </a:extLst>
                    </p:cNvPr>
                    <p:cNvSpPr/>
                    <p:nvPr/>
                  </p:nvSpPr>
                  <p:spPr>
                    <a:xfrm>
                      <a:off x="3148327" y="2310433"/>
                      <a:ext cx="781680" cy="295208"/>
                    </a:xfrm>
                    <a:custGeom>
                      <a:avLst/>
                      <a:gdLst>
                        <a:gd name="connsiteX0" fmla="*/ 0 w 738197"/>
                        <a:gd name="connsiteY0" fmla="*/ 0 h 369098"/>
                        <a:gd name="connsiteX1" fmla="*/ 738197 w 738197"/>
                        <a:gd name="connsiteY1" fmla="*/ 0 h 369098"/>
                        <a:gd name="connsiteX2" fmla="*/ 738197 w 738197"/>
                        <a:gd name="connsiteY2" fmla="*/ 369098 h 369098"/>
                        <a:gd name="connsiteX3" fmla="*/ 0 w 738197"/>
                        <a:gd name="connsiteY3" fmla="*/ 369098 h 369098"/>
                        <a:gd name="connsiteX4" fmla="*/ 0 w 738197"/>
                        <a:gd name="connsiteY4" fmla="*/ 0 h 36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7" h="369098">
                          <a:moveTo>
                            <a:pt x="0" y="0"/>
                          </a:moveTo>
                          <a:lnTo>
                            <a:pt x="738197" y="0"/>
                          </a:lnTo>
                          <a:lnTo>
                            <a:pt x="738197" y="369098"/>
                          </a:lnTo>
                          <a:lnTo>
                            <a:pt x="0" y="369098"/>
                          </a:lnTo>
                          <a:lnTo>
                            <a:pt x="0" y="0"/>
                          </a:lnTo>
                          <a:close/>
                        </a:path>
                      </a:pathLst>
                    </a:custGeom>
                    <a:solidFill>
                      <a:srgbClr val="34F1FC"/>
                    </a:solidFill>
                    <a:ln w="19050"/>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3175" tIns="3175" rIns="3175" bIns="3175"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Ascertain whether space applications can help in mitigating the challenges</a:t>
                      </a:r>
                    </a:p>
                  </p:txBody>
                </p:sp>
                <p:sp>
                  <p:nvSpPr>
                    <p:cNvPr id="43" name="Freeform: Shape 42">
                      <a:extLst>
                        <a:ext uri="{FF2B5EF4-FFF2-40B4-BE49-F238E27FC236}">
                          <a16:creationId xmlns:a16="http://schemas.microsoft.com/office/drawing/2014/main" id="{CA09DEF1-366F-096C-2AD6-6CA44240962F}"/>
                        </a:ext>
                      </a:extLst>
                    </p:cNvPr>
                    <p:cNvSpPr/>
                    <p:nvPr/>
                  </p:nvSpPr>
                  <p:spPr>
                    <a:xfrm>
                      <a:off x="3332877" y="4406915"/>
                      <a:ext cx="596674" cy="295208"/>
                    </a:xfrm>
                    <a:custGeom>
                      <a:avLst/>
                      <a:gdLst>
                        <a:gd name="connsiteX0" fmla="*/ 0 w 738197"/>
                        <a:gd name="connsiteY0" fmla="*/ 0 h 369098"/>
                        <a:gd name="connsiteX1" fmla="*/ 738197 w 738197"/>
                        <a:gd name="connsiteY1" fmla="*/ 0 h 369098"/>
                        <a:gd name="connsiteX2" fmla="*/ 738197 w 738197"/>
                        <a:gd name="connsiteY2" fmla="*/ 369098 h 369098"/>
                        <a:gd name="connsiteX3" fmla="*/ 0 w 738197"/>
                        <a:gd name="connsiteY3" fmla="*/ 369098 h 369098"/>
                        <a:gd name="connsiteX4" fmla="*/ 0 w 738197"/>
                        <a:gd name="connsiteY4" fmla="*/ 0 h 36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7" h="369098">
                          <a:moveTo>
                            <a:pt x="0" y="0"/>
                          </a:moveTo>
                          <a:lnTo>
                            <a:pt x="738197" y="0"/>
                          </a:lnTo>
                          <a:lnTo>
                            <a:pt x="738197" y="369098"/>
                          </a:lnTo>
                          <a:lnTo>
                            <a:pt x="0" y="369098"/>
                          </a:lnTo>
                          <a:lnTo>
                            <a:pt x="0" y="0"/>
                          </a:lnTo>
                          <a:close/>
                        </a:path>
                      </a:pathLst>
                    </a:custGeom>
                    <a:solidFill>
                      <a:srgbClr val="86BC25"/>
                    </a:solidFill>
                    <a:ln w="19050"/>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175" tIns="3175" rIns="3175" bIns="3175"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Service subscription costs + Data storage cost</a:t>
                      </a:r>
                    </a:p>
                  </p:txBody>
                </p:sp>
                <p:sp>
                  <p:nvSpPr>
                    <p:cNvPr id="44" name="Freeform: Shape 43">
                      <a:extLst>
                        <a:ext uri="{FF2B5EF4-FFF2-40B4-BE49-F238E27FC236}">
                          <a16:creationId xmlns:a16="http://schemas.microsoft.com/office/drawing/2014/main" id="{814A2844-869D-827B-AA6B-4E04A5CD18BA}"/>
                        </a:ext>
                      </a:extLst>
                    </p:cNvPr>
                    <p:cNvSpPr/>
                    <p:nvPr/>
                  </p:nvSpPr>
                  <p:spPr>
                    <a:xfrm>
                      <a:off x="3335043" y="4931035"/>
                      <a:ext cx="594508" cy="282336"/>
                    </a:xfrm>
                    <a:custGeom>
                      <a:avLst/>
                      <a:gdLst>
                        <a:gd name="connsiteX0" fmla="*/ 0 w 738197"/>
                        <a:gd name="connsiteY0" fmla="*/ 0 h 369098"/>
                        <a:gd name="connsiteX1" fmla="*/ 738197 w 738197"/>
                        <a:gd name="connsiteY1" fmla="*/ 0 h 369098"/>
                        <a:gd name="connsiteX2" fmla="*/ 738197 w 738197"/>
                        <a:gd name="connsiteY2" fmla="*/ 369098 h 369098"/>
                        <a:gd name="connsiteX3" fmla="*/ 0 w 738197"/>
                        <a:gd name="connsiteY3" fmla="*/ 369098 h 369098"/>
                        <a:gd name="connsiteX4" fmla="*/ 0 w 738197"/>
                        <a:gd name="connsiteY4" fmla="*/ 0 h 36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7" h="369098">
                          <a:moveTo>
                            <a:pt x="0" y="0"/>
                          </a:moveTo>
                          <a:lnTo>
                            <a:pt x="738197" y="0"/>
                          </a:lnTo>
                          <a:lnTo>
                            <a:pt x="738197" y="369098"/>
                          </a:lnTo>
                          <a:lnTo>
                            <a:pt x="0" y="369098"/>
                          </a:lnTo>
                          <a:lnTo>
                            <a:pt x="0" y="0"/>
                          </a:lnTo>
                          <a:close/>
                        </a:path>
                      </a:pathLst>
                    </a:custGeom>
                    <a:solidFill>
                      <a:srgbClr val="86BC25"/>
                    </a:solidFill>
                    <a:ln w="19050"/>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175" tIns="3175" rIns="3175" bIns="3175" numCol="1" spcCol="1270" anchor="ctr" anchorCtr="0">
                      <a:noAutofit/>
                    </a:bodyPr>
                    <a:lstStyle/>
                    <a:p>
                      <a:pPr marL="0" marR="0" lvl="0" indent="0" algn="ctr" defTabSz="22225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Freeform: Shape 44">
                      <a:extLst>
                        <a:ext uri="{FF2B5EF4-FFF2-40B4-BE49-F238E27FC236}">
                          <a16:creationId xmlns:a16="http://schemas.microsoft.com/office/drawing/2014/main" id="{3C015782-0C62-0F1F-6FCB-7FC408013518}"/>
                        </a:ext>
                      </a:extLst>
                    </p:cNvPr>
                    <p:cNvSpPr/>
                    <p:nvPr/>
                  </p:nvSpPr>
                  <p:spPr>
                    <a:xfrm>
                      <a:off x="3330356" y="5442462"/>
                      <a:ext cx="605434" cy="295209"/>
                    </a:xfrm>
                    <a:custGeom>
                      <a:avLst/>
                      <a:gdLst>
                        <a:gd name="connsiteX0" fmla="*/ 0 w 738197"/>
                        <a:gd name="connsiteY0" fmla="*/ 0 h 369098"/>
                        <a:gd name="connsiteX1" fmla="*/ 738197 w 738197"/>
                        <a:gd name="connsiteY1" fmla="*/ 0 h 369098"/>
                        <a:gd name="connsiteX2" fmla="*/ 738197 w 738197"/>
                        <a:gd name="connsiteY2" fmla="*/ 369098 h 369098"/>
                        <a:gd name="connsiteX3" fmla="*/ 0 w 738197"/>
                        <a:gd name="connsiteY3" fmla="*/ 369098 h 369098"/>
                        <a:gd name="connsiteX4" fmla="*/ 0 w 738197"/>
                        <a:gd name="connsiteY4" fmla="*/ 0 h 36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7" h="369098">
                          <a:moveTo>
                            <a:pt x="0" y="0"/>
                          </a:moveTo>
                          <a:lnTo>
                            <a:pt x="738197" y="0"/>
                          </a:lnTo>
                          <a:lnTo>
                            <a:pt x="738197" y="369098"/>
                          </a:lnTo>
                          <a:lnTo>
                            <a:pt x="0" y="369098"/>
                          </a:lnTo>
                          <a:lnTo>
                            <a:pt x="0" y="0"/>
                          </a:lnTo>
                          <a:close/>
                        </a:path>
                      </a:pathLst>
                    </a:custGeom>
                    <a:solidFill>
                      <a:srgbClr val="86BC25"/>
                    </a:solidFill>
                    <a:ln w="19050"/>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175" tIns="3175" rIns="3175" bIns="3175" numCol="1" spcCol="1270" anchor="ctr" anchorCtr="0">
                      <a:noAutofit/>
                    </a:bodyPr>
                    <a:lstStyle/>
                    <a:p>
                      <a:pPr marL="0" marR="0" lvl="0" indent="0" algn="ctr" defTabSz="22225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reeform: Shape 3">
                      <a:extLst>
                        <a:ext uri="{FF2B5EF4-FFF2-40B4-BE49-F238E27FC236}">
                          <a16:creationId xmlns:a16="http://schemas.microsoft.com/office/drawing/2014/main" id="{047B1A5D-3F6E-E1CD-1340-2DB9484923BE}"/>
                        </a:ext>
                      </a:extLst>
                    </p:cNvPr>
                    <p:cNvSpPr/>
                    <p:nvPr/>
                  </p:nvSpPr>
                  <p:spPr>
                    <a:xfrm>
                      <a:off x="3332877" y="4407175"/>
                      <a:ext cx="596674" cy="295208"/>
                    </a:xfrm>
                    <a:custGeom>
                      <a:avLst/>
                      <a:gdLst>
                        <a:gd name="connsiteX0" fmla="*/ 0 w 738197"/>
                        <a:gd name="connsiteY0" fmla="*/ 0 h 369098"/>
                        <a:gd name="connsiteX1" fmla="*/ 738197 w 738197"/>
                        <a:gd name="connsiteY1" fmla="*/ 0 h 369098"/>
                        <a:gd name="connsiteX2" fmla="*/ 738197 w 738197"/>
                        <a:gd name="connsiteY2" fmla="*/ 369098 h 369098"/>
                        <a:gd name="connsiteX3" fmla="*/ 0 w 738197"/>
                        <a:gd name="connsiteY3" fmla="*/ 369098 h 369098"/>
                        <a:gd name="connsiteX4" fmla="*/ 0 w 738197"/>
                        <a:gd name="connsiteY4" fmla="*/ 0 h 36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7" h="369098">
                          <a:moveTo>
                            <a:pt x="0" y="0"/>
                          </a:moveTo>
                          <a:lnTo>
                            <a:pt x="738197" y="0"/>
                          </a:lnTo>
                          <a:lnTo>
                            <a:pt x="738197" y="369098"/>
                          </a:lnTo>
                          <a:lnTo>
                            <a:pt x="0" y="369098"/>
                          </a:lnTo>
                          <a:lnTo>
                            <a:pt x="0" y="0"/>
                          </a:lnTo>
                          <a:close/>
                        </a:path>
                      </a:pathLst>
                    </a:custGeom>
                    <a:noFill/>
                    <a:ln w="19050"/>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175" tIns="3175" rIns="3175" bIns="3175" numCol="1" spcCol="1270" anchor="ctr" anchorCtr="0">
                      <a:noAutofit/>
                    </a:bodyPr>
                    <a:lstStyle/>
                    <a:p>
                      <a:pPr marL="0" marR="0" lvl="0" indent="0" algn="ctr" defTabSz="222250" rtl="0" eaLnBrk="1" fontAlgn="auto" latinLnBrk="0" hangingPunct="1">
                        <a:lnSpc>
                          <a:spcPct val="90000"/>
                        </a:lnSpc>
                        <a:spcBef>
                          <a:spcPct val="0"/>
                        </a:spcBef>
                        <a:spcAft>
                          <a:spcPct val="3500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Freeform: Shape 4">
                      <a:extLst>
                        <a:ext uri="{FF2B5EF4-FFF2-40B4-BE49-F238E27FC236}">
                          <a16:creationId xmlns:a16="http://schemas.microsoft.com/office/drawing/2014/main" id="{E4092D7E-49BB-A587-3843-F883E5600BFE}"/>
                        </a:ext>
                      </a:extLst>
                    </p:cNvPr>
                    <p:cNvSpPr/>
                    <p:nvPr/>
                  </p:nvSpPr>
                  <p:spPr>
                    <a:xfrm>
                      <a:off x="3332877" y="4931295"/>
                      <a:ext cx="596674" cy="295208"/>
                    </a:xfrm>
                    <a:custGeom>
                      <a:avLst/>
                      <a:gdLst>
                        <a:gd name="connsiteX0" fmla="*/ 0 w 738197"/>
                        <a:gd name="connsiteY0" fmla="*/ 0 h 369098"/>
                        <a:gd name="connsiteX1" fmla="*/ 738197 w 738197"/>
                        <a:gd name="connsiteY1" fmla="*/ 0 h 369098"/>
                        <a:gd name="connsiteX2" fmla="*/ 738197 w 738197"/>
                        <a:gd name="connsiteY2" fmla="*/ 369098 h 369098"/>
                        <a:gd name="connsiteX3" fmla="*/ 0 w 738197"/>
                        <a:gd name="connsiteY3" fmla="*/ 369098 h 369098"/>
                        <a:gd name="connsiteX4" fmla="*/ 0 w 738197"/>
                        <a:gd name="connsiteY4" fmla="*/ 0 h 36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197" h="369098">
                          <a:moveTo>
                            <a:pt x="0" y="0"/>
                          </a:moveTo>
                          <a:lnTo>
                            <a:pt x="738197" y="0"/>
                          </a:lnTo>
                          <a:lnTo>
                            <a:pt x="738197" y="369098"/>
                          </a:lnTo>
                          <a:lnTo>
                            <a:pt x="0" y="369098"/>
                          </a:lnTo>
                          <a:lnTo>
                            <a:pt x="0" y="0"/>
                          </a:lnTo>
                          <a:close/>
                        </a:path>
                      </a:pathLst>
                    </a:custGeom>
                    <a:noFill/>
                    <a:ln w="19050"/>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3175" tIns="3175" rIns="3175" bIns="3175" numCol="1" spcCol="1270" anchor="ctr" anchorCtr="0">
                      <a:noAutofit/>
                    </a:bodyPr>
                    <a:lstStyle/>
                    <a:p>
                      <a:pPr marL="0" marR="0" lvl="0" indent="0" algn="ctr" defTabSz="222250" rtl="0" eaLnBrk="1" fontAlgn="auto" latinLnBrk="0" hangingPunct="1">
                        <a:lnSpc>
                          <a:spcPct val="90000"/>
                        </a:lnSpc>
                        <a:spcBef>
                          <a:spcPct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6" name="Oval 45">
                    <a:extLst>
                      <a:ext uri="{FF2B5EF4-FFF2-40B4-BE49-F238E27FC236}">
                        <a16:creationId xmlns:a16="http://schemas.microsoft.com/office/drawing/2014/main" id="{32354EE5-B1FD-6CAA-5991-AEF91B3520C1}"/>
                      </a:ext>
                    </a:extLst>
                  </p:cNvPr>
                  <p:cNvSpPr/>
                  <p:nvPr/>
                </p:nvSpPr>
                <p:spPr bwMode="gray">
                  <a:xfrm>
                    <a:off x="631167" y="1371994"/>
                    <a:ext cx="508000" cy="508000"/>
                  </a:xfrm>
                  <a:prstGeom prst="ellipse">
                    <a:avLst/>
                  </a:prstGeom>
                  <a:solidFill>
                    <a:schemeClr val="tx1"/>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7" name="Oval 46">
                    <a:extLst>
                      <a:ext uri="{FF2B5EF4-FFF2-40B4-BE49-F238E27FC236}">
                        <a16:creationId xmlns:a16="http://schemas.microsoft.com/office/drawing/2014/main" id="{C7C451AF-2E2D-7389-D6F3-FB15AD52E580}"/>
                      </a:ext>
                    </a:extLst>
                  </p:cNvPr>
                  <p:cNvSpPr/>
                  <p:nvPr/>
                </p:nvSpPr>
                <p:spPr bwMode="gray">
                  <a:xfrm>
                    <a:off x="7060319" y="3419552"/>
                    <a:ext cx="508000" cy="508000"/>
                  </a:xfrm>
                  <a:prstGeom prst="ellipse">
                    <a:avLst/>
                  </a:prstGeom>
                  <a:solidFill>
                    <a:schemeClr val="tx1"/>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2</a:t>
                    </a:r>
                  </a:p>
                </p:txBody>
              </p:sp>
              <p:sp>
                <p:nvSpPr>
                  <p:cNvPr id="49" name="Oval 48">
                    <a:extLst>
                      <a:ext uri="{FF2B5EF4-FFF2-40B4-BE49-F238E27FC236}">
                        <a16:creationId xmlns:a16="http://schemas.microsoft.com/office/drawing/2014/main" id="{2CBF8D05-7682-216A-CB42-7E73F13EF011}"/>
                      </a:ext>
                    </a:extLst>
                  </p:cNvPr>
                  <p:cNvSpPr/>
                  <p:nvPr/>
                </p:nvSpPr>
                <p:spPr bwMode="gray">
                  <a:xfrm>
                    <a:off x="2718584" y="4332437"/>
                    <a:ext cx="508000" cy="508000"/>
                  </a:xfrm>
                  <a:prstGeom prst="ellipse">
                    <a:avLst/>
                  </a:prstGeom>
                  <a:solidFill>
                    <a:schemeClr val="tx1"/>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3</a:t>
                    </a:r>
                  </a:p>
                </p:txBody>
              </p:sp>
              <p:sp>
                <p:nvSpPr>
                  <p:cNvPr id="50" name="Oval 49">
                    <a:extLst>
                      <a:ext uri="{FF2B5EF4-FFF2-40B4-BE49-F238E27FC236}">
                        <a16:creationId xmlns:a16="http://schemas.microsoft.com/office/drawing/2014/main" id="{6752AC3B-9CCE-CFF8-5619-3F8D4A3E6C04}"/>
                      </a:ext>
                    </a:extLst>
                  </p:cNvPr>
                  <p:cNvSpPr/>
                  <p:nvPr/>
                </p:nvSpPr>
                <p:spPr bwMode="gray">
                  <a:xfrm>
                    <a:off x="2720293" y="4913408"/>
                    <a:ext cx="508000" cy="508000"/>
                  </a:xfrm>
                  <a:prstGeom prst="ellipse">
                    <a:avLst/>
                  </a:prstGeom>
                  <a:solidFill>
                    <a:schemeClr val="tx1"/>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4</a:t>
                    </a:r>
                  </a:p>
                </p:txBody>
              </p:sp>
              <p:sp>
                <p:nvSpPr>
                  <p:cNvPr id="51" name="Oval 50">
                    <a:extLst>
                      <a:ext uri="{FF2B5EF4-FFF2-40B4-BE49-F238E27FC236}">
                        <a16:creationId xmlns:a16="http://schemas.microsoft.com/office/drawing/2014/main" id="{47E73EB3-0393-2297-5C81-2AD807ABA71F}"/>
                      </a:ext>
                    </a:extLst>
                  </p:cNvPr>
                  <p:cNvSpPr/>
                  <p:nvPr/>
                </p:nvSpPr>
                <p:spPr bwMode="gray">
                  <a:xfrm>
                    <a:off x="2718584" y="5493370"/>
                    <a:ext cx="508000" cy="508000"/>
                  </a:xfrm>
                  <a:prstGeom prst="ellipse">
                    <a:avLst/>
                  </a:prstGeom>
                  <a:solidFill>
                    <a:schemeClr val="tx1"/>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5</a:t>
                    </a:r>
                  </a:p>
                </p:txBody>
              </p:sp>
            </p:grpSp>
            <p:cxnSp>
              <p:nvCxnSpPr>
                <p:cNvPr id="54" name="Straight Arrow Connector 53">
                  <a:extLst>
                    <a:ext uri="{FF2B5EF4-FFF2-40B4-BE49-F238E27FC236}">
                      <a16:creationId xmlns:a16="http://schemas.microsoft.com/office/drawing/2014/main" id="{2058EA51-4CF2-C465-F9F1-DF1152A09477}"/>
                    </a:ext>
                  </a:extLst>
                </p:cNvPr>
                <p:cNvCxnSpPr/>
                <p:nvPr/>
              </p:nvCxnSpPr>
              <p:spPr>
                <a:xfrm>
                  <a:off x="4139132" y="1606049"/>
                  <a:ext cx="0" cy="2798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C2CFD94-D88C-1C09-E4CF-C17F5CA65DD3}"/>
                    </a:ext>
                  </a:extLst>
                </p:cNvPr>
                <p:cNvCxnSpPr>
                  <a:cxnSpLocks/>
                  <a:endCxn id="15" idx="0"/>
                </p:cNvCxnSpPr>
                <p:nvPr/>
              </p:nvCxnSpPr>
              <p:spPr>
                <a:xfrm>
                  <a:off x="4131100" y="2246761"/>
                  <a:ext cx="0" cy="24113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2E2DF824-CB7B-C75F-7206-3B4171B50EB4}"/>
                    </a:ext>
                  </a:extLst>
                </p:cNvPr>
                <p:cNvCxnSpPr>
                  <a:cxnSpLocks/>
                </p:cNvCxnSpPr>
                <p:nvPr/>
              </p:nvCxnSpPr>
              <p:spPr>
                <a:xfrm rot="16200000" flipH="1">
                  <a:off x="2152150" y="4152967"/>
                  <a:ext cx="569688" cy="383347"/>
                </a:xfrm>
                <a:prstGeom prst="bentConnector3">
                  <a:avLst>
                    <a:gd name="adj1" fmla="val 100456"/>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65E2FEC0-A6CE-DCAB-6717-D17C41235D08}"/>
                    </a:ext>
                  </a:extLst>
                </p:cNvPr>
                <p:cNvCxnSpPr>
                  <a:cxnSpLocks/>
                </p:cNvCxnSpPr>
                <p:nvPr/>
              </p:nvCxnSpPr>
              <p:spPr>
                <a:xfrm rot="16200000" flipH="1">
                  <a:off x="1480550" y="4835522"/>
                  <a:ext cx="1877429" cy="349654"/>
                </a:xfrm>
                <a:prstGeom prst="bentConnector3">
                  <a:avLst>
                    <a:gd name="adj1" fmla="val 9964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4463B5AF-76BD-90E1-7423-E38FAA557DA7}"/>
                    </a:ext>
                  </a:extLst>
                </p:cNvPr>
                <p:cNvSpPr txBox="1"/>
                <p:nvPr/>
              </p:nvSpPr>
              <p:spPr>
                <a:xfrm>
                  <a:off x="3332618" y="2278965"/>
                  <a:ext cx="607694" cy="19134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Yes</a:t>
                  </a:r>
                </a:p>
              </p:txBody>
            </p:sp>
            <p:sp>
              <p:nvSpPr>
                <p:cNvPr id="74" name="TextBox 73">
                  <a:extLst>
                    <a:ext uri="{FF2B5EF4-FFF2-40B4-BE49-F238E27FC236}">
                      <a16:creationId xmlns:a16="http://schemas.microsoft.com/office/drawing/2014/main" id="{6902979C-0A3E-F2B3-8522-6491D33B6470}"/>
                    </a:ext>
                  </a:extLst>
                </p:cNvPr>
                <p:cNvSpPr txBox="1"/>
                <p:nvPr/>
              </p:nvSpPr>
              <p:spPr>
                <a:xfrm>
                  <a:off x="1627444" y="4370556"/>
                  <a:ext cx="607694" cy="19134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Available</a:t>
                  </a:r>
                </a:p>
              </p:txBody>
            </p:sp>
            <p:sp>
              <p:nvSpPr>
                <p:cNvPr id="76" name="TextBox 75">
                  <a:extLst>
                    <a:ext uri="{FF2B5EF4-FFF2-40B4-BE49-F238E27FC236}">
                      <a16:creationId xmlns:a16="http://schemas.microsoft.com/office/drawing/2014/main" id="{F24EFC06-D951-D514-94F8-C54945E1CC83}"/>
                    </a:ext>
                  </a:extLst>
                </p:cNvPr>
                <p:cNvSpPr txBox="1"/>
                <p:nvPr/>
              </p:nvSpPr>
              <p:spPr>
                <a:xfrm>
                  <a:off x="1346748" y="5443133"/>
                  <a:ext cx="954739" cy="574036"/>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Not Available and other challenges</a:t>
                  </a:r>
                </a:p>
              </p:txBody>
            </p:sp>
          </p:grpSp>
          <p:sp>
            <p:nvSpPr>
              <p:cNvPr id="91" name="Arrow: Right 90">
                <a:extLst>
                  <a:ext uri="{FF2B5EF4-FFF2-40B4-BE49-F238E27FC236}">
                    <a16:creationId xmlns:a16="http://schemas.microsoft.com/office/drawing/2014/main" id="{7CB90F8E-9268-A82F-FF9F-F880471C7BDF}"/>
                  </a:ext>
                </a:extLst>
              </p:cNvPr>
              <p:cNvSpPr/>
              <p:nvPr/>
            </p:nvSpPr>
            <p:spPr bwMode="gray">
              <a:xfrm>
                <a:off x="8184665" y="5065892"/>
                <a:ext cx="245054" cy="194712"/>
              </a:xfrm>
              <a:prstGeom prst="rightArrow">
                <a:avLst/>
              </a:prstGeom>
              <a:solidFill>
                <a:schemeClr val="bg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Oval 97">
                <a:extLst>
                  <a:ext uri="{FF2B5EF4-FFF2-40B4-BE49-F238E27FC236}">
                    <a16:creationId xmlns:a16="http://schemas.microsoft.com/office/drawing/2014/main" id="{DB58005F-E8FB-94E1-E541-EDB08653C412}"/>
                  </a:ext>
                </a:extLst>
              </p:cNvPr>
              <p:cNvSpPr/>
              <p:nvPr/>
            </p:nvSpPr>
            <p:spPr bwMode="gray">
              <a:xfrm>
                <a:off x="7572936" y="1864984"/>
                <a:ext cx="591311" cy="575306"/>
              </a:xfrm>
              <a:prstGeom prst="ellipse">
                <a:avLst/>
              </a:prstGeom>
              <a:solidFill>
                <a:schemeClr val="tx1"/>
              </a:solid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End</a:t>
                </a:r>
              </a:p>
            </p:txBody>
          </p:sp>
          <p:cxnSp>
            <p:nvCxnSpPr>
              <p:cNvPr id="100" name="Straight Arrow Connector 99">
                <a:extLst>
                  <a:ext uri="{FF2B5EF4-FFF2-40B4-BE49-F238E27FC236}">
                    <a16:creationId xmlns:a16="http://schemas.microsoft.com/office/drawing/2014/main" id="{9F9469DA-6521-B704-93FE-E47A2CE00387}"/>
                  </a:ext>
                </a:extLst>
              </p:cNvPr>
              <p:cNvCxnSpPr>
                <a:cxnSpLocks/>
                <a:endCxn id="98" idx="2"/>
              </p:cNvCxnSpPr>
              <p:nvPr/>
            </p:nvCxnSpPr>
            <p:spPr>
              <a:xfrm>
                <a:off x="7001193" y="2152637"/>
                <a:ext cx="571743"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4B583B86-A9B9-2380-D0C4-2B3E43A00085}"/>
                  </a:ext>
                </a:extLst>
              </p:cNvPr>
              <p:cNvSpPr txBox="1"/>
              <p:nvPr/>
            </p:nvSpPr>
            <p:spPr>
              <a:xfrm>
                <a:off x="6992426" y="1973414"/>
                <a:ext cx="589276" cy="172592"/>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No</a:t>
                </a:r>
              </a:p>
            </p:txBody>
          </p:sp>
          <p:cxnSp>
            <p:nvCxnSpPr>
              <p:cNvPr id="104" name="Connector: Elbow 103">
                <a:extLst>
                  <a:ext uri="{FF2B5EF4-FFF2-40B4-BE49-F238E27FC236}">
                    <a16:creationId xmlns:a16="http://schemas.microsoft.com/office/drawing/2014/main" id="{915FB6F9-3690-A755-9519-CA4608CC64CD}"/>
                  </a:ext>
                </a:extLst>
              </p:cNvPr>
              <p:cNvCxnSpPr>
                <a:cxnSpLocks/>
                <a:endCxn id="98" idx="4"/>
              </p:cNvCxnSpPr>
              <p:nvPr/>
            </p:nvCxnSpPr>
            <p:spPr>
              <a:xfrm flipV="1">
                <a:off x="7001193" y="2440290"/>
                <a:ext cx="867399" cy="30497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2" name="Rectangle: Rounded Corners 111">
                <a:extLst>
                  <a:ext uri="{FF2B5EF4-FFF2-40B4-BE49-F238E27FC236}">
                    <a16:creationId xmlns:a16="http://schemas.microsoft.com/office/drawing/2014/main" id="{0D6835B6-E93F-AD5F-7B23-18494414D066}"/>
                  </a:ext>
                </a:extLst>
              </p:cNvPr>
              <p:cNvSpPr/>
              <p:nvPr/>
            </p:nvSpPr>
            <p:spPr bwMode="gray">
              <a:xfrm>
                <a:off x="600423" y="833014"/>
                <a:ext cx="11075397" cy="5608845"/>
              </a:xfrm>
              <a:prstGeom prst="roundRect">
                <a:avLst/>
              </a:prstGeom>
              <a:noFill/>
              <a:ln w="19050" algn="ctr">
                <a:solidFill>
                  <a:schemeClr val="bg1"/>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0" name="Arrow: Right 119">
                <a:extLst>
                  <a:ext uri="{FF2B5EF4-FFF2-40B4-BE49-F238E27FC236}">
                    <a16:creationId xmlns:a16="http://schemas.microsoft.com/office/drawing/2014/main" id="{17081AAD-C2ED-2852-CBE6-DF56CB0B85F2}"/>
                  </a:ext>
                </a:extLst>
              </p:cNvPr>
              <p:cNvSpPr/>
              <p:nvPr/>
            </p:nvSpPr>
            <p:spPr bwMode="gray">
              <a:xfrm rot="16200000">
                <a:off x="9814451" y="3958513"/>
                <a:ext cx="245054" cy="194712"/>
              </a:xfrm>
              <a:prstGeom prst="rightArrow">
                <a:avLst/>
              </a:prstGeom>
              <a:solidFill>
                <a:schemeClr val="bg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2" name="Rectangle 121">
                <a:extLst>
                  <a:ext uri="{FF2B5EF4-FFF2-40B4-BE49-F238E27FC236}">
                    <a16:creationId xmlns:a16="http://schemas.microsoft.com/office/drawing/2014/main" id="{D69A5BDF-B77F-D366-5DFA-88BD8D3CC42F}"/>
                  </a:ext>
                </a:extLst>
              </p:cNvPr>
              <p:cNvSpPr/>
              <p:nvPr/>
            </p:nvSpPr>
            <p:spPr bwMode="gray">
              <a:xfrm>
                <a:off x="8449102" y="1678766"/>
                <a:ext cx="2911913" cy="2384329"/>
              </a:xfrm>
              <a:prstGeom prst="rect">
                <a:avLst/>
              </a:prstGeom>
              <a:noFill/>
              <a:ln w="12700" algn="ctr">
                <a:solidFill>
                  <a:schemeClr val="bg1"/>
                </a:solidFill>
                <a:prstDash val="sysDash"/>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0" name="Rectangle 9">
              <a:extLst>
                <a:ext uri="{FF2B5EF4-FFF2-40B4-BE49-F238E27FC236}">
                  <a16:creationId xmlns:a16="http://schemas.microsoft.com/office/drawing/2014/main" id="{5DBC9631-E8DE-8D22-2179-B0C06EDDA3AB}"/>
                </a:ext>
              </a:extLst>
            </p:cNvPr>
            <p:cNvSpPr/>
            <p:nvPr/>
          </p:nvSpPr>
          <p:spPr bwMode="gray">
            <a:xfrm>
              <a:off x="1447387" y="3205338"/>
              <a:ext cx="2632925" cy="799139"/>
            </a:xfrm>
            <a:prstGeom prst="rect">
              <a:avLst/>
            </a:prstGeom>
            <a:solidFill>
              <a:srgbClr val="5DBFEC"/>
            </a:solidFill>
            <a:ln w="19050" algn="ctr">
              <a:solidFill>
                <a:schemeClr val="bg1"/>
              </a:solidFill>
              <a:miter lim="800000"/>
              <a:headEnd/>
              <a:tailEnd/>
            </a:ln>
          </p:spPr>
          <p:txBody>
            <a:bodyPr wrap="square" lIns="88900" tIns="88900" rIns="88900" bIns="88900" rtlCol="0" anchor="ctr"/>
            <a:lstStyle/>
            <a:p>
              <a:pPr marL="0" marR="0" lvl="0" indent="0" algn="ctr" defTabSz="222250" rtl="0" eaLnBrk="1" fontAlgn="auto" latinLnBrk="0" hangingPunct="1">
                <a:lnSpc>
                  <a:spcPts val="1440"/>
                </a:lnSpc>
                <a:spcBef>
                  <a:spcPct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Check availability of space services over your region: Coverage analysis + Service levels + User consultations</a:t>
              </a:r>
            </a:p>
          </p:txBody>
        </p:sp>
        <p:sp>
          <p:nvSpPr>
            <p:cNvPr id="11" name="Rectangle 10">
              <a:extLst>
                <a:ext uri="{FF2B5EF4-FFF2-40B4-BE49-F238E27FC236}">
                  <a16:creationId xmlns:a16="http://schemas.microsoft.com/office/drawing/2014/main" id="{F75F529F-06F1-2C16-C3C1-0BC486855D07}"/>
                </a:ext>
              </a:extLst>
            </p:cNvPr>
            <p:cNvSpPr/>
            <p:nvPr/>
          </p:nvSpPr>
          <p:spPr bwMode="gray">
            <a:xfrm>
              <a:off x="4415353" y="3206016"/>
              <a:ext cx="2602227" cy="799139"/>
            </a:xfrm>
            <a:prstGeom prst="rect">
              <a:avLst/>
            </a:prstGeom>
            <a:solidFill>
              <a:srgbClr val="5DBFEC"/>
            </a:solidFill>
            <a:ln w="19050" algn="ctr">
              <a:solidFill>
                <a:schemeClr val="bg1"/>
              </a:solidFill>
              <a:miter lim="800000"/>
              <a:headEnd/>
              <a:tailEnd/>
            </a:ln>
          </p:spPr>
          <p:txBody>
            <a:bodyPr wrap="square" lIns="88900" tIns="88900" rIns="88900" bIns="88900" rtlCol="0" anchor="ctr"/>
            <a:lstStyle/>
            <a:p>
              <a:pPr marL="0" marR="0" lvl="0" indent="0" algn="ctr" defTabSz="222250" rtl="0" eaLnBrk="1" fontAlgn="auto" latinLnBrk="0" hangingPunct="1">
                <a:lnSpc>
                  <a:spcPts val="1440"/>
                </a:lnSpc>
                <a:spcBef>
                  <a:spcPct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List out alternatives viz., fiber networks, ground-based positioning, aerial surveys and evaluate fit* for solution: Cost and Non-Cost criteria</a:t>
              </a:r>
            </a:p>
          </p:txBody>
        </p:sp>
        <p:cxnSp>
          <p:nvCxnSpPr>
            <p:cNvPr id="13" name="Connector: Elbow 12">
              <a:extLst>
                <a:ext uri="{FF2B5EF4-FFF2-40B4-BE49-F238E27FC236}">
                  <a16:creationId xmlns:a16="http://schemas.microsoft.com/office/drawing/2014/main" id="{5E4B9F06-48DB-6A9B-0DA3-04C75198E8A4}"/>
                </a:ext>
              </a:extLst>
            </p:cNvPr>
            <p:cNvCxnSpPr>
              <a:cxnSpLocks/>
              <a:stCxn id="15" idx="2"/>
              <a:endCxn id="10" idx="0"/>
            </p:cNvCxnSpPr>
            <p:nvPr/>
          </p:nvCxnSpPr>
          <p:spPr>
            <a:xfrm rot="5400000">
              <a:off x="3362808" y="2328219"/>
              <a:ext cx="278162" cy="1476077"/>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240CF26-2ED8-29EC-ABF6-2A108947AFB6}"/>
                </a:ext>
              </a:extLst>
            </p:cNvPr>
            <p:cNvSpPr/>
            <p:nvPr/>
          </p:nvSpPr>
          <p:spPr bwMode="gray">
            <a:xfrm>
              <a:off x="1444124" y="2595518"/>
              <a:ext cx="5591606" cy="331658"/>
            </a:xfrm>
            <a:prstGeom prst="rect">
              <a:avLst/>
            </a:prstGeom>
            <a:solidFill>
              <a:srgbClr val="3EFAC5"/>
            </a:solidFill>
            <a:ln w="19050" algn="ctr">
              <a:solidFill>
                <a:schemeClr val="bg1"/>
              </a:solidFill>
              <a:miter lim="800000"/>
              <a:headEnd/>
              <a:tailEnd/>
            </a:ln>
          </p:spPr>
          <p:txBody>
            <a:bodyPr wrap="square" lIns="88900" tIns="88900" rIns="88900" bIns="88900" rtlCol="0" anchor="ctr"/>
            <a:lstStyle/>
            <a:p>
              <a:pPr marL="0" marR="0" lvl="0" indent="0" algn="ctr" defTabSz="222250" rtl="0" eaLnBrk="1" fontAlgn="auto" latinLnBrk="0" hangingPunct="1">
                <a:lnSpc>
                  <a:spcPct val="90000"/>
                </a:lnSpc>
                <a:spcBef>
                  <a:spcPct val="0"/>
                </a:spcBef>
                <a:spcAft>
                  <a:spcPct val="3500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Define technical requirements based on your use case (bandwidth, accuracy, resolution, coverage, latency etc.)</a:t>
              </a:r>
            </a:p>
          </p:txBody>
        </p:sp>
        <p:cxnSp>
          <p:nvCxnSpPr>
            <p:cNvPr id="17" name="Connector: Elbow 16">
              <a:extLst>
                <a:ext uri="{FF2B5EF4-FFF2-40B4-BE49-F238E27FC236}">
                  <a16:creationId xmlns:a16="http://schemas.microsoft.com/office/drawing/2014/main" id="{D58B36E6-0BD4-0004-66BA-8D9399A77FB3}"/>
                </a:ext>
              </a:extLst>
            </p:cNvPr>
            <p:cNvCxnSpPr>
              <a:cxnSpLocks/>
              <a:stCxn id="15" idx="2"/>
              <a:endCxn id="11" idx="0"/>
            </p:cNvCxnSpPr>
            <p:nvPr/>
          </p:nvCxnSpPr>
          <p:spPr>
            <a:xfrm rot="16200000" flipH="1">
              <a:off x="4838777" y="2328326"/>
              <a:ext cx="278840" cy="1476540"/>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5C0E9C5-FA8C-B13C-5CEE-117523FEA020}"/>
                </a:ext>
              </a:extLst>
            </p:cNvPr>
            <p:cNvSpPr txBox="1"/>
            <p:nvPr/>
          </p:nvSpPr>
          <p:spPr>
            <a:xfrm>
              <a:off x="1539962" y="4046494"/>
              <a:ext cx="6484271"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800" b="0" i="0" u="none" strike="noStrike" kern="1200" cap="none" spc="0" normalizeH="0" baseline="0" noProof="0">
                  <a:ln>
                    <a:noFill/>
                  </a:ln>
                  <a:solidFill>
                    <a:prstClr val="white"/>
                  </a:solidFill>
                  <a:effectLst/>
                  <a:uLnTx/>
                  <a:uFillTx/>
                  <a:latin typeface="Calibri" panose="020F0502020204030204"/>
                  <a:ea typeface="+mn-ea"/>
                  <a:cs typeface="+mn-cs"/>
                </a:rPr>
                <a:t>* Compare cost and other parameters to design optimal fusion strategy of images from terrestrial and space-based assets will be required for final solutions.</a:t>
              </a:r>
            </a:p>
          </p:txBody>
        </p:sp>
      </p:grpSp>
      <p:cxnSp>
        <p:nvCxnSpPr>
          <p:cNvPr id="29" name="Connector: Elbow 28">
            <a:extLst>
              <a:ext uri="{FF2B5EF4-FFF2-40B4-BE49-F238E27FC236}">
                <a16:creationId xmlns:a16="http://schemas.microsoft.com/office/drawing/2014/main" id="{3E309075-150A-DCEE-21E7-EBC12EC82B36}"/>
              </a:ext>
            </a:extLst>
          </p:cNvPr>
          <p:cNvCxnSpPr>
            <a:cxnSpLocks/>
            <a:endCxn id="98" idx="4"/>
          </p:cNvCxnSpPr>
          <p:nvPr/>
        </p:nvCxnSpPr>
        <p:spPr>
          <a:xfrm rot="5400000" flipH="1" flipV="1">
            <a:off x="6171779" y="3351015"/>
            <a:ext cx="2595304" cy="86739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3BA5E5A-F131-E33A-68B7-AE2B202CE40D}"/>
              </a:ext>
            </a:extLst>
          </p:cNvPr>
          <p:cNvCxnSpPr>
            <a:cxnSpLocks/>
            <a:endCxn id="98" idx="4"/>
          </p:cNvCxnSpPr>
          <p:nvPr/>
        </p:nvCxnSpPr>
        <p:spPr>
          <a:xfrm rot="5400000" flipH="1" flipV="1">
            <a:off x="5901402" y="3672992"/>
            <a:ext cx="3187658" cy="815798"/>
          </a:xfrm>
          <a:prstGeom prst="bentConnector3">
            <a:avLst>
              <a:gd name="adj1" fmla="val 50000"/>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288B19F-8C27-6B75-9427-99C4F5F93619}"/>
              </a:ext>
            </a:extLst>
          </p:cNvPr>
          <p:cNvCxnSpPr>
            <a:cxnSpLocks/>
            <a:stCxn id="10" idx="3"/>
            <a:endCxn id="11" idx="1"/>
          </p:cNvCxnSpPr>
          <p:nvPr/>
        </p:nvCxnSpPr>
        <p:spPr>
          <a:xfrm>
            <a:off x="4080312" y="3604908"/>
            <a:ext cx="335041" cy="67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494837C-368C-A403-7E15-6011B73ADCA0}"/>
              </a:ext>
            </a:extLst>
          </p:cNvPr>
          <p:cNvCxnSpPr>
            <a:cxnSpLocks/>
          </p:cNvCxnSpPr>
          <p:nvPr/>
        </p:nvCxnSpPr>
        <p:spPr>
          <a:xfrm>
            <a:off x="4832599" y="4694500"/>
            <a:ext cx="0" cy="2145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1517E7E4-7CB0-123C-3139-569EBD8ACB62}"/>
              </a:ext>
            </a:extLst>
          </p:cNvPr>
          <p:cNvSpPr txBox="1"/>
          <p:nvPr/>
        </p:nvSpPr>
        <p:spPr>
          <a:xfrm>
            <a:off x="2783031" y="6266478"/>
            <a:ext cx="8829849" cy="323165"/>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600"/>
              </a:spcBef>
              <a:spcAft>
                <a:spcPts val="0"/>
              </a:spcAft>
              <a:buClrTx/>
              <a:buSzPct val="100000"/>
              <a:buFontTx/>
              <a:buNone/>
              <a:tabLst/>
              <a:defRPr/>
            </a:pPr>
            <a:r>
              <a:rPr kumimoji="0" lang="en-US" sz="1050" b="0" i="0" u="none" strike="noStrike" kern="1200" cap="none" spc="0" normalizeH="0" baseline="0" noProof="0">
                <a:ln>
                  <a:noFill/>
                </a:ln>
                <a:solidFill>
                  <a:prstClr val="white"/>
                </a:solidFill>
                <a:effectLst/>
                <a:uLnTx/>
                <a:uFillTx/>
                <a:latin typeface="Calibri" panose="020F0502020204030204"/>
                <a:ea typeface="+mn-ea"/>
                <a:cs typeface="+mn-cs"/>
              </a:rPr>
              <a:t>* Indicative : Investment horizon for space is long. This is for a 5-year evaluation. Other considerations viz., redundancy, security etc. Space solutions are part of broader technology stack. Cost-benefit ratio vs terrestrial alternatives should be factored for decision making.</a:t>
            </a:r>
          </a:p>
        </p:txBody>
      </p:sp>
      <p:sp>
        <p:nvSpPr>
          <p:cNvPr id="7" name="TextBox 6">
            <a:extLst>
              <a:ext uri="{FF2B5EF4-FFF2-40B4-BE49-F238E27FC236}">
                <a16:creationId xmlns:a16="http://schemas.microsoft.com/office/drawing/2014/main" id="{531ECE0E-69D1-B8DB-8E53-1B0D79113B14}"/>
              </a:ext>
            </a:extLst>
          </p:cNvPr>
          <p:cNvSpPr txBox="1"/>
          <p:nvPr/>
        </p:nvSpPr>
        <p:spPr>
          <a:xfrm>
            <a:off x="262470" y="229081"/>
            <a:ext cx="11116092" cy="369332"/>
          </a:xfrm>
          <a:prstGeom prst="rect">
            <a:avLst/>
          </a:prstGeom>
        </p:spPr>
        <p:txBody>
          <a:bodyPr wrap="square" lIns="0" tIns="0" rIns="0" bIns="0" rtlCol="0">
            <a:sp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New Horizons for NewSpace | </a:t>
            </a:r>
            <a:r>
              <a:rPr kumimoji="0" lang="en-US" sz="2400" b="1" i="0" u="none" strike="noStrike" kern="1200" cap="none" spc="-120" normalizeH="0" baseline="0" noProof="0">
                <a:ln>
                  <a:noFill/>
                </a:ln>
                <a:gradFill flip="none" rotWithShape="1">
                  <a:gsLst>
                    <a:gs pos="36000">
                      <a:srgbClr val="8BEC39"/>
                    </a:gs>
                    <a:gs pos="60000">
                      <a:srgbClr val="7DB244"/>
                    </a:gs>
                    <a:gs pos="100000">
                      <a:srgbClr val="317773"/>
                    </a:gs>
                  </a:gsLst>
                  <a:lin ang="7200000" scaled="0"/>
                  <a:tileRect/>
                </a:gradFill>
                <a:effectLst/>
                <a:uLnTx/>
                <a:uFillTx/>
                <a:latin typeface="Calibri" panose="020F0502020204030204"/>
                <a:ea typeface="Open Sans SemiBold" panose="020B0606030504020204" pitchFamily="34" charset="0"/>
                <a:cs typeface="Helvetica" panose="020B0604020202020204" pitchFamily="34" charset="0"/>
              </a:rPr>
              <a:t>A path to your positioning</a:t>
            </a:r>
            <a:endParaRPr kumimoji="0" lang="en-US" sz="2400" b="1" i="0" u="none" strike="noStrike" kern="1200" cap="none" spc="-120" normalizeH="0" baseline="0" noProof="0">
              <a:ln>
                <a:noFill/>
              </a:ln>
              <a:solidFill>
                <a:prstClr val="white"/>
              </a:solidFill>
              <a:effectLst/>
              <a:uLnTx/>
              <a:uFillTx/>
              <a:latin typeface="Calibri" panose="020F0502020204030204"/>
              <a:ea typeface="Open Sans SemiBold" panose="020B0606030504020204" pitchFamily="34" charset="0"/>
              <a:cs typeface="Helvetica" panose="020B0604020202020204" pitchFamily="34" charset="0"/>
            </a:endParaRPr>
          </a:p>
        </p:txBody>
      </p:sp>
      <p:sp>
        <p:nvSpPr>
          <p:cNvPr id="8" name="Rectangle 7">
            <a:extLst>
              <a:ext uri="{FF2B5EF4-FFF2-40B4-BE49-F238E27FC236}">
                <a16:creationId xmlns:a16="http://schemas.microsoft.com/office/drawing/2014/main" id="{64C3B18B-B5E4-8FA9-2C5E-66594DE48B82}"/>
              </a:ext>
            </a:extLst>
          </p:cNvPr>
          <p:cNvSpPr/>
          <p:nvPr/>
        </p:nvSpPr>
        <p:spPr>
          <a:xfrm>
            <a:off x="245311" y="707049"/>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FE9587B-6A0B-5CB4-4435-B9063E6522F4}"/>
              </a:ext>
            </a:extLst>
          </p:cNvPr>
          <p:cNvSpPr txBox="1"/>
          <p:nvPr/>
        </p:nvSpPr>
        <p:spPr>
          <a:xfrm>
            <a:off x="3362825" y="5393159"/>
            <a:ext cx="372450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Custom satellite development cost + Launch cost + Operations Cost (if building own constellation)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10D04D19-6176-89A9-65D0-298901155DF8}"/>
              </a:ext>
            </a:extLst>
          </p:cNvPr>
          <p:cNvSpPr txBox="1"/>
          <p:nvPr/>
        </p:nvSpPr>
        <p:spPr>
          <a:xfrm>
            <a:off x="3394309" y="4892453"/>
            <a:ext cx="363053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white"/>
                </a:solidFill>
                <a:effectLst/>
                <a:uLnTx/>
                <a:uFillTx/>
                <a:latin typeface="Calibri" panose="020F0502020204030204"/>
                <a:ea typeface="+mn-ea"/>
                <a:cs typeface="+mn-cs"/>
              </a:rPr>
              <a:t>Equipment + Integration cost + Application DevOps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7260331"/>
      </p:ext>
    </p:extLst>
  </p:cSld>
  <p:clrMapOvr>
    <a:masterClrMapping/>
  </p:clrMapOvr>
  <p:transition>
    <p:fade/>
  </p:transition>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66772" y="725423"/>
            <a:ext cx="106679" cy="106679"/>
          </a:xfrm>
          <a:prstGeom prst="rect">
            <a:avLst/>
          </a:prstGeom>
        </p:spPr>
      </p:pic>
      <p:sp>
        <p:nvSpPr>
          <p:cNvPr id="3" name="object 3"/>
          <p:cNvSpPr/>
          <p:nvPr/>
        </p:nvSpPr>
        <p:spPr>
          <a:xfrm>
            <a:off x="475487" y="458723"/>
            <a:ext cx="303530" cy="367665"/>
          </a:xfrm>
          <a:custGeom>
            <a:avLst/>
            <a:gdLst/>
            <a:ahLst/>
            <a:cxnLst/>
            <a:rect l="l" t="t" r="r" b="b"/>
            <a:pathLst>
              <a:path w="303530" h="367665">
                <a:moveTo>
                  <a:pt x="123634" y="0"/>
                </a:moveTo>
                <a:lnTo>
                  <a:pt x="0" y="0"/>
                </a:lnTo>
                <a:lnTo>
                  <a:pt x="0" y="367284"/>
                </a:lnTo>
                <a:lnTo>
                  <a:pt x="115176" y="367284"/>
                </a:lnTo>
                <a:lnTo>
                  <a:pt x="157167" y="364130"/>
                </a:lnTo>
                <a:lnTo>
                  <a:pt x="194302" y="354726"/>
                </a:lnTo>
                <a:lnTo>
                  <a:pt x="253606" y="317500"/>
                </a:lnTo>
                <a:lnTo>
                  <a:pt x="277275" y="285750"/>
                </a:lnTo>
                <a:lnTo>
                  <a:pt x="96164" y="285750"/>
                </a:lnTo>
                <a:lnTo>
                  <a:pt x="96164" y="80390"/>
                </a:lnTo>
                <a:lnTo>
                  <a:pt x="281550" y="80390"/>
                </a:lnTo>
                <a:lnTo>
                  <a:pt x="276974" y="70895"/>
                </a:lnTo>
                <a:lnTo>
                  <a:pt x="256781" y="45465"/>
                </a:lnTo>
                <a:lnTo>
                  <a:pt x="230628" y="25878"/>
                </a:lnTo>
                <a:lnTo>
                  <a:pt x="199718" y="11636"/>
                </a:lnTo>
                <a:lnTo>
                  <a:pt x="164053" y="2942"/>
                </a:lnTo>
                <a:lnTo>
                  <a:pt x="123634" y="0"/>
                </a:lnTo>
                <a:close/>
              </a:path>
              <a:path w="303530" h="367665">
                <a:moveTo>
                  <a:pt x="281550" y="80390"/>
                </a:moveTo>
                <a:lnTo>
                  <a:pt x="124688" y="80390"/>
                </a:lnTo>
                <a:lnTo>
                  <a:pt x="143147" y="81968"/>
                </a:lnTo>
                <a:lnTo>
                  <a:pt x="159032" y="86629"/>
                </a:lnTo>
                <a:lnTo>
                  <a:pt x="192188" y="118451"/>
                </a:lnTo>
                <a:lnTo>
                  <a:pt x="201694" y="156138"/>
                </a:lnTo>
                <a:lnTo>
                  <a:pt x="202882" y="179959"/>
                </a:lnTo>
                <a:lnTo>
                  <a:pt x="201677" y="205148"/>
                </a:lnTo>
                <a:lnTo>
                  <a:pt x="191743" y="244859"/>
                </a:lnTo>
                <a:lnTo>
                  <a:pt x="156000" y="279304"/>
                </a:lnTo>
                <a:lnTo>
                  <a:pt x="117297" y="285750"/>
                </a:lnTo>
                <a:lnTo>
                  <a:pt x="277275" y="285750"/>
                </a:lnTo>
                <a:lnTo>
                  <a:pt x="290728" y="257333"/>
                </a:lnTo>
                <a:lnTo>
                  <a:pt x="300122" y="219130"/>
                </a:lnTo>
                <a:lnTo>
                  <a:pt x="303276" y="175640"/>
                </a:lnTo>
                <a:lnTo>
                  <a:pt x="300320" y="135995"/>
                </a:lnTo>
                <a:lnTo>
                  <a:pt x="291520" y="101076"/>
                </a:lnTo>
                <a:lnTo>
                  <a:pt x="281550" y="80390"/>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4"/>
          <p:cNvSpPr/>
          <p:nvPr/>
        </p:nvSpPr>
        <p:spPr>
          <a:xfrm>
            <a:off x="806196" y="457199"/>
            <a:ext cx="1537970" cy="372110"/>
          </a:xfrm>
          <a:custGeom>
            <a:avLst/>
            <a:gdLst/>
            <a:ahLst/>
            <a:cxnLst/>
            <a:rect l="l" t="t" r="r" b="b"/>
            <a:pathLst>
              <a:path w="1537970" h="372109">
                <a:moveTo>
                  <a:pt x="257556" y="215392"/>
                </a:moveTo>
                <a:lnTo>
                  <a:pt x="256362" y="198628"/>
                </a:lnTo>
                <a:lnTo>
                  <a:pt x="255549" y="187236"/>
                </a:lnTo>
                <a:lnTo>
                  <a:pt x="249466" y="162496"/>
                </a:lnTo>
                <a:lnTo>
                  <a:pt x="246087" y="155448"/>
                </a:lnTo>
                <a:lnTo>
                  <a:pt x="239217" y="141097"/>
                </a:lnTo>
                <a:lnTo>
                  <a:pt x="224701" y="122936"/>
                </a:lnTo>
                <a:lnTo>
                  <a:pt x="206387" y="109181"/>
                </a:lnTo>
                <a:lnTo>
                  <a:pt x="184810" y="99339"/>
                </a:lnTo>
                <a:lnTo>
                  <a:pt x="173824" y="96735"/>
                </a:lnTo>
                <a:lnTo>
                  <a:pt x="173824" y="198628"/>
                </a:lnTo>
                <a:lnTo>
                  <a:pt x="94335" y="198628"/>
                </a:lnTo>
                <a:lnTo>
                  <a:pt x="113436" y="160807"/>
                </a:lnTo>
                <a:lnTo>
                  <a:pt x="134607" y="155448"/>
                </a:lnTo>
                <a:lnTo>
                  <a:pt x="142951" y="156083"/>
                </a:lnTo>
                <a:lnTo>
                  <a:pt x="173050" y="188937"/>
                </a:lnTo>
                <a:lnTo>
                  <a:pt x="173824" y="198628"/>
                </a:lnTo>
                <a:lnTo>
                  <a:pt x="173824" y="96735"/>
                </a:lnTo>
                <a:lnTo>
                  <a:pt x="159854" y="93421"/>
                </a:lnTo>
                <a:lnTo>
                  <a:pt x="131432" y="91440"/>
                </a:lnTo>
                <a:lnTo>
                  <a:pt x="101434" y="93789"/>
                </a:lnTo>
                <a:lnTo>
                  <a:pt x="52578" y="112229"/>
                </a:lnTo>
                <a:lnTo>
                  <a:pt x="18783" y="148450"/>
                </a:lnTo>
                <a:lnTo>
                  <a:pt x="2019" y="201155"/>
                </a:lnTo>
                <a:lnTo>
                  <a:pt x="0" y="233172"/>
                </a:lnTo>
                <a:lnTo>
                  <a:pt x="2209" y="264947"/>
                </a:lnTo>
                <a:lnTo>
                  <a:pt x="20561" y="316255"/>
                </a:lnTo>
                <a:lnTo>
                  <a:pt x="57175" y="351929"/>
                </a:lnTo>
                <a:lnTo>
                  <a:pt x="108483" y="369684"/>
                </a:lnTo>
                <a:lnTo>
                  <a:pt x="139903" y="371856"/>
                </a:lnTo>
                <a:lnTo>
                  <a:pt x="155816" y="371652"/>
                </a:lnTo>
                <a:lnTo>
                  <a:pt x="195021" y="367665"/>
                </a:lnTo>
                <a:lnTo>
                  <a:pt x="240601" y="352933"/>
                </a:lnTo>
                <a:lnTo>
                  <a:pt x="229273" y="305689"/>
                </a:lnTo>
                <a:lnTo>
                  <a:pt x="225755" y="290957"/>
                </a:lnTo>
                <a:lnTo>
                  <a:pt x="185547" y="303022"/>
                </a:lnTo>
                <a:lnTo>
                  <a:pt x="151561" y="305689"/>
                </a:lnTo>
                <a:lnTo>
                  <a:pt x="138823" y="304914"/>
                </a:lnTo>
                <a:lnTo>
                  <a:pt x="102209" y="285584"/>
                </a:lnTo>
                <a:lnTo>
                  <a:pt x="93268" y="257429"/>
                </a:lnTo>
                <a:lnTo>
                  <a:pt x="257556" y="257429"/>
                </a:lnTo>
                <a:lnTo>
                  <a:pt x="257556" y="215392"/>
                </a:lnTo>
                <a:close/>
              </a:path>
              <a:path w="1537970" h="372109">
                <a:moveTo>
                  <a:pt x="384048" y="0"/>
                </a:moveTo>
                <a:lnTo>
                  <a:pt x="292608" y="0"/>
                </a:lnTo>
                <a:lnTo>
                  <a:pt x="292608" y="368808"/>
                </a:lnTo>
                <a:lnTo>
                  <a:pt x="384048" y="368808"/>
                </a:lnTo>
                <a:lnTo>
                  <a:pt x="384048" y="0"/>
                </a:lnTo>
                <a:close/>
              </a:path>
              <a:path w="1537970" h="372109">
                <a:moveTo>
                  <a:pt x="687324" y="231140"/>
                </a:moveTo>
                <a:lnTo>
                  <a:pt x="686320" y="210654"/>
                </a:lnTo>
                <a:lnTo>
                  <a:pt x="683260" y="191617"/>
                </a:lnTo>
                <a:lnTo>
                  <a:pt x="677989" y="173964"/>
                </a:lnTo>
                <a:lnTo>
                  <a:pt x="671893" y="160782"/>
                </a:lnTo>
                <a:lnTo>
                  <a:pt x="670433" y="157607"/>
                </a:lnTo>
                <a:lnTo>
                  <a:pt x="638365" y="117703"/>
                </a:lnTo>
                <a:lnTo>
                  <a:pt x="593725" y="96062"/>
                </a:lnTo>
                <a:lnTo>
                  <a:pt x="593725" y="231140"/>
                </a:lnTo>
                <a:lnTo>
                  <a:pt x="593140" y="247484"/>
                </a:lnTo>
                <a:lnTo>
                  <a:pt x="579894" y="292392"/>
                </a:lnTo>
                <a:lnTo>
                  <a:pt x="554736" y="302514"/>
                </a:lnTo>
                <a:lnTo>
                  <a:pt x="544626" y="301371"/>
                </a:lnTo>
                <a:lnTo>
                  <a:pt x="517105" y="261848"/>
                </a:lnTo>
                <a:lnTo>
                  <a:pt x="514731" y="231140"/>
                </a:lnTo>
                <a:lnTo>
                  <a:pt x="515315" y="214807"/>
                </a:lnTo>
                <a:lnTo>
                  <a:pt x="529564" y="170916"/>
                </a:lnTo>
                <a:lnTo>
                  <a:pt x="554736" y="160782"/>
                </a:lnTo>
                <a:lnTo>
                  <a:pt x="564400" y="161937"/>
                </a:lnTo>
                <a:lnTo>
                  <a:pt x="591464" y="200520"/>
                </a:lnTo>
                <a:lnTo>
                  <a:pt x="593725" y="231140"/>
                </a:lnTo>
                <a:lnTo>
                  <a:pt x="593725" y="96062"/>
                </a:lnTo>
                <a:lnTo>
                  <a:pt x="591921" y="95491"/>
                </a:lnTo>
                <a:lnTo>
                  <a:pt x="574281" y="92443"/>
                </a:lnTo>
                <a:lnTo>
                  <a:pt x="555752" y="91440"/>
                </a:lnTo>
                <a:lnTo>
                  <a:pt x="525399" y="93789"/>
                </a:lnTo>
                <a:lnTo>
                  <a:pt x="476046" y="112229"/>
                </a:lnTo>
                <a:lnTo>
                  <a:pt x="441667" y="148272"/>
                </a:lnTo>
                <a:lnTo>
                  <a:pt x="424307" y="199872"/>
                </a:lnTo>
                <a:lnTo>
                  <a:pt x="422148" y="231140"/>
                </a:lnTo>
                <a:lnTo>
                  <a:pt x="424332" y="261848"/>
                </a:lnTo>
                <a:lnTo>
                  <a:pt x="442112" y="313385"/>
                </a:lnTo>
                <a:lnTo>
                  <a:pt x="477024" y="350596"/>
                </a:lnTo>
                <a:lnTo>
                  <a:pt x="525119" y="369506"/>
                </a:lnTo>
                <a:lnTo>
                  <a:pt x="553720" y="371856"/>
                </a:lnTo>
                <a:lnTo>
                  <a:pt x="583476" y="369658"/>
                </a:lnTo>
                <a:lnTo>
                  <a:pt x="632383" y="351497"/>
                </a:lnTo>
                <a:lnTo>
                  <a:pt x="667334" y="314439"/>
                </a:lnTo>
                <a:lnTo>
                  <a:pt x="685126" y="262432"/>
                </a:lnTo>
                <a:lnTo>
                  <a:pt x="687324" y="231140"/>
                </a:lnTo>
                <a:close/>
              </a:path>
              <a:path w="1537970" h="372109">
                <a:moveTo>
                  <a:pt x="815340" y="94488"/>
                </a:moveTo>
                <a:lnTo>
                  <a:pt x="723900" y="94488"/>
                </a:lnTo>
                <a:lnTo>
                  <a:pt x="723900" y="368808"/>
                </a:lnTo>
                <a:lnTo>
                  <a:pt x="815340" y="368808"/>
                </a:lnTo>
                <a:lnTo>
                  <a:pt x="815340" y="94488"/>
                </a:lnTo>
                <a:close/>
              </a:path>
              <a:path w="1537970" h="372109">
                <a:moveTo>
                  <a:pt x="815340" y="0"/>
                </a:moveTo>
                <a:lnTo>
                  <a:pt x="723900" y="0"/>
                </a:lnTo>
                <a:lnTo>
                  <a:pt x="723900" y="62484"/>
                </a:lnTo>
                <a:lnTo>
                  <a:pt x="815340" y="62484"/>
                </a:lnTo>
                <a:lnTo>
                  <a:pt x="815340" y="0"/>
                </a:lnTo>
                <a:close/>
              </a:path>
              <a:path w="1537970" h="372109">
                <a:moveTo>
                  <a:pt x="1046988" y="288163"/>
                </a:moveTo>
                <a:lnTo>
                  <a:pt x="1034046" y="292341"/>
                </a:lnTo>
                <a:lnTo>
                  <a:pt x="1022311" y="295313"/>
                </a:lnTo>
                <a:lnTo>
                  <a:pt x="1011758" y="297103"/>
                </a:lnTo>
                <a:lnTo>
                  <a:pt x="1002411" y="297688"/>
                </a:lnTo>
                <a:lnTo>
                  <a:pt x="991311" y="296100"/>
                </a:lnTo>
                <a:lnTo>
                  <a:pt x="983373" y="291249"/>
                </a:lnTo>
                <a:lnTo>
                  <a:pt x="978598" y="283019"/>
                </a:lnTo>
                <a:lnTo>
                  <a:pt x="977011" y="271272"/>
                </a:lnTo>
                <a:lnTo>
                  <a:pt x="977011" y="164338"/>
                </a:lnTo>
                <a:lnTo>
                  <a:pt x="1036447" y="164338"/>
                </a:lnTo>
                <a:lnTo>
                  <a:pt x="1036447" y="93345"/>
                </a:lnTo>
                <a:lnTo>
                  <a:pt x="977011" y="93345"/>
                </a:lnTo>
                <a:lnTo>
                  <a:pt x="977011" y="7620"/>
                </a:lnTo>
                <a:lnTo>
                  <a:pt x="883666" y="24511"/>
                </a:lnTo>
                <a:lnTo>
                  <a:pt x="883666" y="93345"/>
                </a:lnTo>
                <a:lnTo>
                  <a:pt x="851916" y="93345"/>
                </a:lnTo>
                <a:lnTo>
                  <a:pt x="851916" y="164338"/>
                </a:lnTo>
                <a:lnTo>
                  <a:pt x="883666" y="164338"/>
                </a:lnTo>
                <a:lnTo>
                  <a:pt x="883666" y="277622"/>
                </a:lnTo>
                <a:lnTo>
                  <a:pt x="885050" y="300024"/>
                </a:lnTo>
                <a:lnTo>
                  <a:pt x="904875" y="348615"/>
                </a:lnTo>
                <a:lnTo>
                  <a:pt x="950214" y="370459"/>
                </a:lnTo>
                <a:lnTo>
                  <a:pt x="971677" y="371856"/>
                </a:lnTo>
                <a:lnTo>
                  <a:pt x="982586" y="371665"/>
                </a:lnTo>
                <a:lnTo>
                  <a:pt x="1028573" y="364032"/>
                </a:lnTo>
                <a:lnTo>
                  <a:pt x="1046988" y="356997"/>
                </a:lnTo>
                <a:lnTo>
                  <a:pt x="1046988" y="288163"/>
                </a:lnTo>
                <a:close/>
              </a:path>
              <a:path w="1537970" h="372109">
                <a:moveTo>
                  <a:pt x="1260348" y="288163"/>
                </a:moveTo>
                <a:lnTo>
                  <a:pt x="1248003" y="292341"/>
                </a:lnTo>
                <a:lnTo>
                  <a:pt x="1236484" y="295313"/>
                </a:lnTo>
                <a:lnTo>
                  <a:pt x="1225753" y="297103"/>
                </a:lnTo>
                <a:lnTo>
                  <a:pt x="1215771" y="297688"/>
                </a:lnTo>
                <a:lnTo>
                  <a:pt x="1205255" y="296100"/>
                </a:lnTo>
                <a:lnTo>
                  <a:pt x="1197622" y="291249"/>
                </a:lnTo>
                <a:lnTo>
                  <a:pt x="1192961" y="283019"/>
                </a:lnTo>
                <a:lnTo>
                  <a:pt x="1191387" y="271272"/>
                </a:lnTo>
                <a:lnTo>
                  <a:pt x="1191387" y="164338"/>
                </a:lnTo>
                <a:lnTo>
                  <a:pt x="1249807" y="164338"/>
                </a:lnTo>
                <a:lnTo>
                  <a:pt x="1249807" y="93345"/>
                </a:lnTo>
                <a:lnTo>
                  <a:pt x="1191387" y="93345"/>
                </a:lnTo>
                <a:lnTo>
                  <a:pt x="1191387" y="7620"/>
                </a:lnTo>
                <a:lnTo>
                  <a:pt x="1098169" y="23495"/>
                </a:lnTo>
                <a:lnTo>
                  <a:pt x="1098169" y="93345"/>
                </a:lnTo>
                <a:lnTo>
                  <a:pt x="1065276" y="93345"/>
                </a:lnTo>
                <a:lnTo>
                  <a:pt x="1065276" y="164338"/>
                </a:lnTo>
                <a:lnTo>
                  <a:pt x="1098169" y="164338"/>
                </a:lnTo>
                <a:lnTo>
                  <a:pt x="1098169" y="277622"/>
                </a:lnTo>
                <a:lnTo>
                  <a:pt x="1099375" y="300024"/>
                </a:lnTo>
                <a:lnTo>
                  <a:pt x="1118235" y="348615"/>
                </a:lnTo>
                <a:lnTo>
                  <a:pt x="1164056" y="370459"/>
                </a:lnTo>
                <a:lnTo>
                  <a:pt x="1186180" y="371856"/>
                </a:lnTo>
                <a:lnTo>
                  <a:pt x="1196936" y="371665"/>
                </a:lnTo>
                <a:lnTo>
                  <a:pt x="1242453" y="364032"/>
                </a:lnTo>
                <a:lnTo>
                  <a:pt x="1260348" y="356997"/>
                </a:lnTo>
                <a:lnTo>
                  <a:pt x="1260348" y="288163"/>
                </a:lnTo>
                <a:close/>
              </a:path>
              <a:path w="1537970" h="372109">
                <a:moveTo>
                  <a:pt x="1537716" y="215392"/>
                </a:moveTo>
                <a:lnTo>
                  <a:pt x="1536509" y="198628"/>
                </a:lnTo>
                <a:lnTo>
                  <a:pt x="1535696" y="187236"/>
                </a:lnTo>
                <a:lnTo>
                  <a:pt x="1529600" y="162496"/>
                </a:lnTo>
                <a:lnTo>
                  <a:pt x="1504823" y="122936"/>
                </a:lnTo>
                <a:lnTo>
                  <a:pt x="1464843" y="99339"/>
                </a:lnTo>
                <a:lnTo>
                  <a:pt x="1453896" y="96748"/>
                </a:lnTo>
                <a:lnTo>
                  <a:pt x="1453896" y="198628"/>
                </a:lnTo>
                <a:lnTo>
                  <a:pt x="1374140" y="198628"/>
                </a:lnTo>
                <a:lnTo>
                  <a:pt x="1392897" y="160807"/>
                </a:lnTo>
                <a:lnTo>
                  <a:pt x="1414526" y="155448"/>
                </a:lnTo>
                <a:lnTo>
                  <a:pt x="1422882" y="156083"/>
                </a:lnTo>
                <a:lnTo>
                  <a:pt x="1453121" y="188937"/>
                </a:lnTo>
                <a:lnTo>
                  <a:pt x="1453896" y="198628"/>
                </a:lnTo>
                <a:lnTo>
                  <a:pt x="1453896" y="96748"/>
                </a:lnTo>
                <a:lnTo>
                  <a:pt x="1439849" y="93421"/>
                </a:lnTo>
                <a:lnTo>
                  <a:pt x="1411351" y="91440"/>
                </a:lnTo>
                <a:lnTo>
                  <a:pt x="1381315" y="93789"/>
                </a:lnTo>
                <a:lnTo>
                  <a:pt x="1332357" y="112229"/>
                </a:lnTo>
                <a:lnTo>
                  <a:pt x="1298346" y="148450"/>
                </a:lnTo>
                <a:lnTo>
                  <a:pt x="1280820" y="201155"/>
                </a:lnTo>
                <a:lnTo>
                  <a:pt x="1278636" y="233172"/>
                </a:lnTo>
                <a:lnTo>
                  <a:pt x="1280998" y="264947"/>
                </a:lnTo>
                <a:lnTo>
                  <a:pt x="1299679" y="316255"/>
                </a:lnTo>
                <a:lnTo>
                  <a:pt x="1336535" y="351929"/>
                </a:lnTo>
                <a:lnTo>
                  <a:pt x="1388364" y="369684"/>
                </a:lnTo>
                <a:lnTo>
                  <a:pt x="1419860" y="371856"/>
                </a:lnTo>
                <a:lnTo>
                  <a:pt x="1435341" y="371652"/>
                </a:lnTo>
                <a:lnTo>
                  <a:pt x="1475105" y="367665"/>
                </a:lnTo>
                <a:lnTo>
                  <a:pt x="1519682" y="352933"/>
                </a:lnTo>
                <a:lnTo>
                  <a:pt x="1509128" y="305689"/>
                </a:lnTo>
                <a:lnTo>
                  <a:pt x="1505839" y="290957"/>
                </a:lnTo>
                <a:lnTo>
                  <a:pt x="1465541" y="303022"/>
                </a:lnTo>
                <a:lnTo>
                  <a:pt x="1431544" y="305689"/>
                </a:lnTo>
                <a:lnTo>
                  <a:pt x="1418780" y="304914"/>
                </a:lnTo>
                <a:lnTo>
                  <a:pt x="1382102" y="285584"/>
                </a:lnTo>
                <a:lnTo>
                  <a:pt x="1372108" y="257429"/>
                </a:lnTo>
                <a:lnTo>
                  <a:pt x="1537716" y="257429"/>
                </a:lnTo>
                <a:lnTo>
                  <a:pt x="1537716" y="215392"/>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txBox="1"/>
          <p:nvPr/>
        </p:nvSpPr>
        <p:spPr>
          <a:xfrm>
            <a:off x="462787" y="4609592"/>
            <a:ext cx="11225530" cy="1702435"/>
          </a:xfrm>
          <a:prstGeom prst="rect">
            <a:avLst/>
          </a:prstGeom>
        </p:spPr>
        <p:txBody>
          <a:bodyPr vert="horz" wrap="square" lIns="0" tIns="12700" rIns="0" bIns="0" rtlCol="0">
            <a:spAutoFit/>
          </a:bodyPr>
          <a:lstStyle/>
          <a:p>
            <a:pPr marL="12700" marR="5080" lvl="0" indent="0" algn="just" defTabSz="914400" rtl="0" eaLnBrk="1" fontAlgn="auto" latinLnBrk="0" hangingPunct="1">
              <a:lnSpc>
                <a:spcPct val="100000"/>
              </a:lnSpc>
              <a:spcBef>
                <a:spcPts val="100"/>
              </a:spcBef>
              <a:spcAft>
                <a:spcPts val="0"/>
              </a:spcAft>
              <a:buClrTx/>
              <a:buSzTx/>
              <a:buFontTx/>
              <a:buNone/>
              <a:tabLst/>
              <a:defRPr/>
            </a:pPr>
            <a:r>
              <a:rPr kumimoji="0" sz="900" b="0" i="0" u="none" strike="noStrike" kern="1200" cap="none" spc="0" normalizeH="0" baseline="0" noProof="0" dirty="0">
                <a:ln>
                  <a:noFill/>
                </a:ln>
                <a:solidFill>
                  <a:prstClr val="black"/>
                </a:solidFill>
                <a:effectLst/>
                <a:uLnTx/>
                <a:uFillTx/>
                <a:latin typeface="Verdana"/>
                <a:ea typeface="+mn-ea"/>
                <a:cs typeface="Verdana"/>
              </a:rPr>
              <a:t>Deloitte </a:t>
            </a:r>
            <a:r>
              <a:rPr kumimoji="0" sz="900" b="0" i="0" u="none" strike="noStrike" kern="1200" cap="none" spc="-5" normalizeH="0" baseline="0" noProof="0" dirty="0">
                <a:ln>
                  <a:noFill/>
                </a:ln>
                <a:solidFill>
                  <a:prstClr val="black"/>
                </a:solidFill>
                <a:effectLst/>
                <a:uLnTx/>
                <a:uFillTx/>
                <a:latin typeface="Verdana"/>
                <a:ea typeface="+mn-ea"/>
                <a:cs typeface="Verdana"/>
              </a:rPr>
              <a:t>refers </a:t>
            </a:r>
            <a:r>
              <a:rPr kumimoji="0" sz="900" b="0" i="0" u="none" strike="noStrike" kern="1200" cap="none" spc="0" normalizeH="0" baseline="0" noProof="0" dirty="0">
                <a:ln>
                  <a:noFill/>
                </a:ln>
                <a:solidFill>
                  <a:prstClr val="black"/>
                </a:solidFill>
                <a:effectLst/>
                <a:uLnTx/>
                <a:uFillTx/>
                <a:latin typeface="Verdana"/>
                <a:ea typeface="+mn-ea"/>
                <a:cs typeface="Verdana"/>
              </a:rPr>
              <a:t>to </a:t>
            </a:r>
            <a:r>
              <a:rPr kumimoji="0" sz="900" b="0" i="0" u="none" strike="noStrike" kern="1200" cap="none" spc="-5" normalizeH="0" baseline="0" noProof="0" dirty="0">
                <a:ln>
                  <a:noFill/>
                </a:ln>
                <a:solidFill>
                  <a:prstClr val="black"/>
                </a:solidFill>
                <a:effectLst/>
                <a:uLnTx/>
                <a:uFillTx/>
                <a:latin typeface="Verdana"/>
                <a:ea typeface="+mn-ea"/>
                <a:cs typeface="Verdana"/>
              </a:rPr>
              <a:t>one </a:t>
            </a:r>
            <a:r>
              <a:rPr kumimoji="0" sz="900" b="0" i="0" u="none" strike="noStrike" kern="1200" cap="none" spc="0" normalizeH="0" baseline="0" noProof="0" dirty="0">
                <a:ln>
                  <a:noFill/>
                </a:ln>
                <a:solidFill>
                  <a:prstClr val="black"/>
                </a:solidFill>
                <a:effectLst/>
                <a:uLnTx/>
                <a:uFillTx/>
                <a:latin typeface="Verdana"/>
                <a:ea typeface="+mn-ea"/>
                <a:cs typeface="Verdana"/>
              </a:rPr>
              <a:t>or more of Deloitte </a:t>
            </a:r>
            <a:r>
              <a:rPr kumimoji="0" sz="900" b="0" i="0" u="none" strike="noStrike" kern="1200" cap="none" spc="-5" normalizeH="0" baseline="0" noProof="0" dirty="0">
                <a:ln>
                  <a:noFill/>
                </a:ln>
                <a:solidFill>
                  <a:prstClr val="black"/>
                </a:solidFill>
                <a:effectLst/>
                <a:uLnTx/>
                <a:uFillTx/>
                <a:latin typeface="Verdana"/>
                <a:ea typeface="+mn-ea"/>
                <a:cs typeface="Verdana"/>
              </a:rPr>
              <a:t>Touche Tohmatsu </a:t>
            </a:r>
            <a:r>
              <a:rPr kumimoji="0" sz="900" b="0" i="0" u="none" strike="noStrike" kern="1200" cap="none" spc="0" normalizeH="0" baseline="0" noProof="0" dirty="0">
                <a:ln>
                  <a:noFill/>
                </a:ln>
                <a:solidFill>
                  <a:prstClr val="black"/>
                </a:solidFill>
                <a:effectLst/>
                <a:uLnTx/>
                <a:uFillTx/>
                <a:latin typeface="Verdana"/>
                <a:ea typeface="+mn-ea"/>
                <a:cs typeface="Verdana"/>
              </a:rPr>
              <a:t>Limited, a UK private </a:t>
            </a:r>
            <a:r>
              <a:rPr kumimoji="0" sz="900" b="0" i="0" u="none" strike="noStrike" kern="1200" cap="none" spc="-5" normalizeH="0" baseline="0" noProof="0" dirty="0">
                <a:ln>
                  <a:noFill/>
                </a:ln>
                <a:solidFill>
                  <a:prstClr val="black"/>
                </a:solidFill>
                <a:effectLst/>
                <a:uLnTx/>
                <a:uFillTx/>
                <a:latin typeface="Verdana"/>
                <a:ea typeface="+mn-ea"/>
                <a:cs typeface="Verdana"/>
              </a:rPr>
              <a:t>company </a:t>
            </a:r>
            <a:r>
              <a:rPr kumimoji="0" sz="900" b="0" i="0" u="none" strike="noStrike" kern="1200" cap="none" spc="0" normalizeH="0" baseline="0" noProof="0" dirty="0">
                <a:ln>
                  <a:noFill/>
                </a:ln>
                <a:solidFill>
                  <a:prstClr val="black"/>
                </a:solidFill>
                <a:effectLst/>
                <a:uLnTx/>
                <a:uFillTx/>
                <a:latin typeface="Verdana"/>
                <a:ea typeface="+mn-ea"/>
                <a:cs typeface="Verdana"/>
              </a:rPr>
              <a:t>limited by </a:t>
            </a:r>
            <a:r>
              <a:rPr kumimoji="0" sz="900" b="0" i="0" u="none" strike="noStrike" kern="1200" cap="none" spc="-5" normalizeH="0" baseline="0" noProof="0" dirty="0">
                <a:ln>
                  <a:noFill/>
                </a:ln>
                <a:solidFill>
                  <a:prstClr val="black"/>
                </a:solidFill>
                <a:effectLst/>
                <a:uLnTx/>
                <a:uFillTx/>
                <a:latin typeface="Verdana"/>
                <a:ea typeface="+mn-ea"/>
                <a:cs typeface="Verdana"/>
              </a:rPr>
              <a:t>guarantee (“DTTL”), </a:t>
            </a:r>
            <a:r>
              <a:rPr kumimoji="0" sz="900" b="0" i="0" u="none" strike="noStrike" kern="1200" cap="none" spc="0" normalizeH="0" baseline="0" noProof="0" dirty="0">
                <a:ln>
                  <a:noFill/>
                </a:ln>
                <a:solidFill>
                  <a:prstClr val="black"/>
                </a:solidFill>
                <a:effectLst/>
                <a:uLnTx/>
                <a:uFillTx/>
                <a:latin typeface="Verdana"/>
                <a:ea typeface="+mn-ea"/>
                <a:cs typeface="Verdana"/>
              </a:rPr>
              <a:t>its network of member </a:t>
            </a:r>
            <a:r>
              <a:rPr kumimoji="0" sz="900" b="0" i="0" u="none" strike="noStrike" kern="1200" cap="none" spc="-5" normalizeH="0" baseline="0" noProof="0" dirty="0">
                <a:ln>
                  <a:noFill/>
                </a:ln>
                <a:solidFill>
                  <a:prstClr val="black"/>
                </a:solidFill>
                <a:effectLst/>
                <a:uLnTx/>
                <a:uFillTx/>
                <a:latin typeface="Verdana"/>
                <a:ea typeface="+mn-ea"/>
                <a:cs typeface="Verdana"/>
              </a:rPr>
              <a:t>firms, and their </a:t>
            </a:r>
            <a:r>
              <a:rPr kumimoji="0" sz="900" b="0" i="0" u="none" strike="noStrike" kern="1200" cap="none" spc="0" normalizeH="0" baseline="0" noProof="0" dirty="0">
                <a:ln>
                  <a:noFill/>
                </a:ln>
                <a:solidFill>
                  <a:prstClr val="black"/>
                </a:solidFill>
                <a:effectLst/>
                <a:uLnTx/>
                <a:uFillTx/>
                <a:latin typeface="Verdana"/>
                <a:ea typeface="+mn-ea"/>
                <a:cs typeface="Verdana"/>
              </a:rPr>
              <a:t>related </a:t>
            </a:r>
            <a:r>
              <a:rPr kumimoji="0" sz="900" b="0" i="0" u="none" strike="noStrike" kern="1200" cap="none" spc="-5" normalizeH="0" baseline="0" noProof="0" dirty="0">
                <a:ln>
                  <a:noFill/>
                </a:ln>
                <a:solidFill>
                  <a:prstClr val="black"/>
                </a:solidFill>
                <a:effectLst/>
                <a:uLnTx/>
                <a:uFillTx/>
                <a:latin typeface="Verdana"/>
                <a:ea typeface="+mn-ea"/>
                <a:cs typeface="Verdana"/>
              </a:rPr>
              <a:t>entities. DTTL and </a:t>
            </a:r>
            <a:r>
              <a:rPr kumimoji="0" sz="900" b="0" i="0" u="none" strike="noStrike" kern="1200" cap="none" spc="0" normalizeH="0" baseline="0" noProof="0" dirty="0">
                <a:ln>
                  <a:noFill/>
                </a:ln>
                <a:solidFill>
                  <a:prstClr val="black"/>
                </a:solidFill>
                <a:effectLst/>
                <a:uLnTx/>
                <a:uFillTx/>
                <a:latin typeface="Verdana"/>
                <a:ea typeface="+mn-ea"/>
                <a:cs typeface="Verdana"/>
              </a:rPr>
              <a:t>each </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of its member </a:t>
            </a:r>
            <a:r>
              <a:rPr kumimoji="0" sz="900" b="0" i="0" u="none" strike="noStrike" kern="1200" cap="none" spc="-5" normalizeH="0" baseline="0" noProof="0" dirty="0">
                <a:ln>
                  <a:noFill/>
                </a:ln>
                <a:solidFill>
                  <a:prstClr val="black"/>
                </a:solidFill>
                <a:effectLst/>
                <a:uLnTx/>
                <a:uFillTx/>
                <a:latin typeface="Verdana"/>
                <a:ea typeface="+mn-ea"/>
                <a:cs typeface="Verdana"/>
              </a:rPr>
              <a:t>firms </a:t>
            </a:r>
            <a:r>
              <a:rPr kumimoji="0" sz="900" b="0" i="0" u="none" strike="noStrike" kern="1200" cap="none" spc="0" normalizeH="0" baseline="0" noProof="0" dirty="0">
                <a:ln>
                  <a:noFill/>
                </a:ln>
                <a:solidFill>
                  <a:prstClr val="black"/>
                </a:solidFill>
                <a:effectLst/>
                <a:uLnTx/>
                <a:uFillTx/>
                <a:latin typeface="Verdana"/>
                <a:ea typeface="+mn-ea"/>
                <a:cs typeface="Verdana"/>
              </a:rPr>
              <a:t>are legally separate </a:t>
            </a:r>
            <a:r>
              <a:rPr kumimoji="0" sz="900" b="0" i="0" u="none" strike="noStrike" kern="1200" cap="none" spc="-5" normalizeH="0" baseline="0" noProof="0" dirty="0">
                <a:ln>
                  <a:noFill/>
                </a:ln>
                <a:solidFill>
                  <a:prstClr val="black"/>
                </a:solidFill>
                <a:effectLst/>
                <a:uLnTx/>
                <a:uFillTx/>
                <a:latin typeface="Verdana"/>
                <a:ea typeface="+mn-ea"/>
                <a:cs typeface="Verdana"/>
              </a:rPr>
              <a:t>and independent entities. DTTL (also referred </a:t>
            </a:r>
            <a:r>
              <a:rPr kumimoji="0" sz="900" b="0" i="0" u="none" strike="noStrike" kern="1200" cap="none" spc="0" normalizeH="0" baseline="0" noProof="0" dirty="0">
                <a:ln>
                  <a:noFill/>
                </a:ln>
                <a:solidFill>
                  <a:prstClr val="black"/>
                </a:solidFill>
                <a:effectLst/>
                <a:uLnTx/>
                <a:uFillTx/>
                <a:latin typeface="Verdana"/>
                <a:ea typeface="+mn-ea"/>
                <a:cs typeface="Verdana"/>
              </a:rPr>
              <a:t>to as </a:t>
            </a:r>
            <a:r>
              <a:rPr kumimoji="0" sz="900" b="0" i="0" u="none" strike="noStrike" kern="1200" cap="none" spc="-5" normalizeH="0" baseline="0" noProof="0" dirty="0">
                <a:ln>
                  <a:noFill/>
                </a:ln>
                <a:solidFill>
                  <a:prstClr val="black"/>
                </a:solidFill>
                <a:effectLst/>
                <a:uLnTx/>
                <a:uFillTx/>
                <a:latin typeface="Verdana"/>
                <a:ea typeface="+mn-ea"/>
                <a:cs typeface="Verdana"/>
              </a:rPr>
              <a:t>“Deloitte Global”) </a:t>
            </a:r>
            <a:r>
              <a:rPr kumimoji="0" sz="900" b="0" i="0" u="none" strike="noStrike" kern="1200" cap="none" spc="0" normalizeH="0" baseline="0" noProof="0" dirty="0">
                <a:ln>
                  <a:noFill/>
                </a:ln>
                <a:solidFill>
                  <a:prstClr val="black"/>
                </a:solidFill>
                <a:effectLst/>
                <a:uLnTx/>
                <a:uFillTx/>
                <a:latin typeface="Verdana"/>
                <a:ea typeface="+mn-ea"/>
                <a:cs typeface="Verdana"/>
              </a:rPr>
              <a:t>does </a:t>
            </a:r>
            <a:r>
              <a:rPr kumimoji="0" sz="900" b="0" i="0" u="none" strike="noStrike" kern="1200" cap="none" spc="-5" normalizeH="0" baseline="0" noProof="0" dirty="0">
                <a:ln>
                  <a:noFill/>
                </a:ln>
                <a:solidFill>
                  <a:prstClr val="black"/>
                </a:solidFill>
                <a:effectLst/>
                <a:uLnTx/>
                <a:uFillTx/>
                <a:latin typeface="Verdana"/>
                <a:ea typeface="+mn-ea"/>
                <a:cs typeface="Verdana"/>
              </a:rPr>
              <a:t>not </a:t>
            </a:r>
            <a:r>
              <a:rPr kumimoji="0" sz="900" b="0" i="0" u="none" strike="noStrike" kern="1200" cap="none" spc="5" normalizeH="0" baseline="0" noProof="0" dirty="0">
                <a:ln>
                  <a:noFill/>
                </a:ln>
                <a:solidFill>
                  <a:prstClr val="black"/>
                </a:solidFill>
                <a:effectLst/>
                <a:uLnTx/>
                <a:uFillTx/>
                <a:latin typeface="Verdana"/>
                <a:ea typeface="+mn-ea"/>
                <a:cs typeface="Verdana"/>
              </a:rPr>
              <a:t>provide </a:t>
            </a:r>
            <a:r>
              <a:rPr kumimoji="0" sz="900" b="0" i="0" u="none" strike="noStrike" kern="1200" cap="none" spc="0" normalizeH="0" baseline="0" noProof="0" dirty="0">
                <a:ln>
                  <a:noFill/>
                </a:ln>
                <a:solidFill>
                  <a:prstClr val="black"/>
                </a:solidFill>
                <a:effectLst/>
                <a:uLnTx/>
                <a:uFillTx/>
                <a:latin typeface="Verdana"/>
                <a:ea typeface="+mn-ea"/>
                <a:cs typeface="Verdana"/>
              </a:rPr>
              <a:t>services to </a:t>
            </a:r>
            <a:r>
              <a:rPr kumimoji="0" sz="900" b="0" i="0" u="none" strike="noStrike" kern="1200" cap="none" spc="-5" normalizeH="0" baseline="0" noProof="0" dirty="0">
                <a:ln>
                  <a:noFill/>
                </a:ln>
                <a:solidFill>
                  <a:prstClr val="black"/>
                </a:solidFill>
                <a:effectLst/>
                <a:uLnTx/>
                <a:uFillTx/>
                <a:latin typeface="Verdana"/>
                <a:ea typeface="+mn-ea"/>
                <a:cs typeface="Verdana"/>
              </a:rPr>
              <a:t>clients. </a:t>
            </a:r>
            <a:r>
              <a:rPr kumimoji="0" sz="900" b="0" i="0" u="none" strike="noStrike" kern="1200" cap="none" spc="0" normalizeH="0" baseline="0" noProof="0" dirty="0">
                <a:ln>
                  <a:noFill/>
                </a:ln>
                <a:solidFill>
                  <a:prstClr val="black"/>
                </a:solidFill>
                <a:effectLst/>
                <a:uLnTx/>
                <a:uFillTx/>
                <a:latin typeface="Verdana"/>
                <a:ea typeface="+mn-ea"/>
                <a:cs typeface="Verdana"/>
              </a:rPr>
              <a:t>Please see </a:t>
            </a:r>
            <a:r>
              <a:rPr kumimoji="0" sz="900" b="0" i="0" u="none" strike="noStrike" kern="1200" cap="none" spc="-5" normalizeH="0" baseline="0" noProof="0" dirty="0">
                <a:ln>
                  <a:noFill/>
                </a:ln>
                <a:solidFill>
                  <a:prstClr val="black"/>
                </a:solidFill>
                <a:effectLst/>
                <a:uLnTx/>
                <a:uFillTx/>
                <a:latin typeface="Verdana"/>
                <a:ea typeface="+mn-ea"/>
                <a:cs typeface="Verdana"/>
                <a:hlinkClick r:id="rId3"/>
              </a:rPr>
              <a:t>www.deloitte.com/about </a:t>
            </a:r>
            <a:r>
              <a:rPr kumimoji="0" sz="900" b="0" i="0" u="none" strike="noStrike" kern="1200" cap="none" spc="-5" normalizeH="0" baseline="0" noProof="0" dirty="0">
                <a:ln>
                  <a:noFill/>
                </a:ln>
                <a:solidFill>
                  <a:prstClr val="black"/>
                </a:solidFill>
                <a:effectLst/>
                <a:uLnTx/>
                <a:uFillTx/>
                <a:latin typeface="Verdana"/>
                <a:ea typeface="+mn-ea"/>
                <a:cs typeface="Verdana"/>
              </a:rPr>
              <a:t>for </a:t>
            </a:r>
            <a:r>
              <a:rPr kumimoji="0" sz="900" b="0" i="0" u="none" strike="noStrike" kern="1200" cap="none" spc="0" normalizeH="0" baseline="0" noProof="0" dirty="0">
                <a:ln>
                  <a:noFill/>
                </a:ln>
                <a:solidFill>
                  <a:prstClr val="black"/>
                </a:solidFill>
                <a:effectLst/>
                <a:uLnTx/>
                <a:uFillTx/>
                <a:latin typeface="Verdana"/>
                <a:ea typeface="+mn-ea"/>
                <a:cs typeface="Verdana"/>
              </a:rPr>
              <a:t>a more </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detailed</a:t>
            </a:r>
            <a:r>
              <a:rPr kumimoji="0" sz="900" b="0" i="0" u="none" strike="noStrike" kern="1200" cap="none" spc="-3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description of</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DTTL</a:t>
            </a:r>
            <a:r>
              <a:rPr kumimoji="0" sz="900" b="0" i="0" u="none" strike="noStrike" kern="1200" cap="none" spc="-3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and</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its</a:t>
            </a:r>
            <a:r>
              <a:rPr kumimoji="0" sz="900" b="0" i="0" u="none" strike="noStrike" kern="1200" cap="none" spc="-2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member</a:t>
            </a:r>
            <a:r>
              <a:rPr kumimoji="0" sz="900" b="0" i="0" u="none" strike="noStrike" kern="1200" cap="none" spc="-5" normalizeH="0" baseline="0" noProof="0" dirty="0">
                <a:ln>
                  <a:noFill/>
                </a:ln>
                <a:solidFill>
                  <a:prstClr val="black"/>
                </a:solidFill>
                <a:effectLst/>
                <a:uLnTx/>
                <a:uFillTx/>
                <a:latin typeface="Verdana"/>
                <a:ea typeface="+mn-ea"/>
                <a:cs typeface="Verdana"/>
              </a:rPr>
              <a:t> firms.</a:t>
            </a:r>
            <a:endParaRPr kumimoji="0" sz="900" b="0" i="0" u="none" strike="noStrike" kern="1200" cap="none" spc="0" normalizeH="0" baseline="0" noProof="0" dirty="0">
              <a:ln>
                <a:noFill/>
              </a:ln>
              <a:solidFill>
                <a:prstClr val="black"/>
              </a:solidFill>
              <a:effectLst/>
              <a:uLnTx/>
              <a:uFillTx/>
              <a:latin typeface="Verdana"/>
              <a:ea typeface="+mn-ea"/>
              <a:cs typeface="Verdana"/>
            </a:endParaRPr>
          </a:p>
          <a:p>
            <a:pPr marL="12700" marR="81280" lvl="0" indent="0" algn="l" defTabSz="914400" rtl="0" eaLnBrk="1" fontAlgn="auto" latinLnBrk="0" hangingPunct="1">
              <a:lnSpc>
                <a:spcPct val="100000"/>
              </a:lnSpc>
              <a:spcBef>
                <a:spcPts val="800"/>
              </a:spcBef>
              <a:spcAft>
                <a:spcPts val="0"/>
              </a:spcAft>
              <a:buClrTx/>
              <a:buSzTx/>
              <a:buFontTx/>
              <a:buNone/>
              <a:tabLst/>
              <a:defRPr/>
            </a:pPr>
            <a:r>
              <a:rPr kumimoji="0" sz="900" b="0" i="0" u="none" strike="noStrike" kern="1200" cap="none" spc="-5" normalizeH="0" baseline="0" noProof="0" dirty="0">
                <a:ln>
                  <a:noFill/>
                </a:ln>
                <a:solidFill>
                  <a:prstClr val="black"/>
                </a:solidFill>
                <a:effectLst/>
                <a:uLnTx/>
                <a:uFillTx/>
                <a:latin typeface="Verdana"/>
                <a:ea typeface="+mn-ea"/>
                <a:cs typeface="Verdana"/>
              </a:rPr>
              <a:t>This</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material</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has</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been</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prepared</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by Deloitte</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Touche</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Tohmatsu</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India</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LLP</a:t>
            </a:r>
            <a:r>
              <a:rPr kumimoji="0" sz="900" b="0" i="0" u="none" strike="noStrike" kern="1200" cap="none" spc="-2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(“DTTILLP”), </a:t>
            </a:r>
            <a:r>
              <a:rPr kumimoji="0" sz="900" b="0" i="0" u="none" strike="noStrike" kern="1200" cap="none" spc="0" normalizeH="0" baseline="0" noProof="0" dirty="0">
                <a:ln>
                  <a:noFill/>
                </a:ln>
                <a:solidFill>
                  <a:prstClr val="black"/>
                </a:solidFill>
                <a:effectLst/>
                <a:uLnTx/>
                <a:uFillTx/>
                <a:latin typeface="Verdana"/>
                <a:ea typeface="+mn-ea"/>
                <a:cs typeface="Verdana"/>
              </a:rPr>
              <a:t>a</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member of</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Deloitte</a:t>
            </a:r>
            <a:r>
              <a:rPr kumimoji="0" sz="900" b="0" i="0" u="none" strike="noStrike" kern="1200" cap="none" spc="-5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Touche</a:t>
            </a:r>
            <a:r>
              <a:rPr kumimoji="0" sz="900" b="0" i="0" u="none" strike="noStrike" kern="1200" cap="none" spc="2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Tohmatsu</a:t>
            </a:r>
            <a:r>
              <a:rPr kumimoji="0" sz="900" b="0" i="0" u="none" strike="noStrike" kern="1200" cap="none" spc="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Limited,</a:t>
            </a:r>
            <a:r>
              <a:rPr kumimoji="0" sz="900" b="0" i="0" u="none" strike="noStrike" kern="1200" cap="none" spc="-2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on</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a specific</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request</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from</a:t>
            </a:r>
            <a:r>
              <a:rPr kumimoji="0" sz="900" b="0" i="0" u="none" strike="noStrike" kern="1200" cap="none" spc="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you</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and</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contains</a:t>
            </a:r>
            <a:r>
              <a:rPr kumimoji="0" sz="900" b="0" i="0" u="none" strike="noStrike" kern="1200" cap="none" spc="2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proprietary </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and</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confidential</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information.</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This</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material</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may</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contain</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information</a:t>
            </a:r>
            <a:r>
              <a:rPr kumimoji="0" sz="900" b="0" i="0" u="none" strike="noStrike" kern="1200" cap="none" spc="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sourced</a:t>
            </a:r>
            <a:r>
              <a:rPr kumimoji="0" sz="900" b="0" i="0" u="none" strike="noStrike" kern="1200" cap="none" spc="3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from</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publicly</a:t>
            </a:r>
            <a:r>
              <a:rPr kumimoji="0" sz="900" b="0" i="0" u="none" strike="noStrike" kern="1200" cap="none" spc="2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available</a:t>
            </a:r>
            <a:r>
              <a:rPr kumimoji="0" sz="900" b="0" i="0" u="none" strike="noStrike" kern="1200" cap="none" spc="-5" normalizeH="0" baseline="0" noProof="0" dirty="0">
                <a:ln>
                  <a:noFill/>
                </a:ln>
                <a:solidFill>
                  <a:prstClr val="black"/>
                </a:solidFill>
                <a:effectLst/>
                <a:uLnTx/>
                <a:uFillTx/>
                <a:latin typeface="Verdana"/>
                <a:ea typeface="+mn-ea"/>
                <a:cs typeface="Verdana"/>
              </a:rPr>
              <a:t> information</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or</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other</a:t>
            </a:r>
            <a:r>
              <a:rPr kumimoji="0" sz="900" b="0" i="0" u="none" strike="noStrike" kern="1200" cap="none" spc="5" normalizeH="0" baseline="0" noProof="0" dirty="0">
                <a:ln>
                  <a:noFill/>
                </a:ln>
                <a:solidFill>
                  <a:prstClr val="black"/>
                </a:solidFill>
                <a:effectLst/>
                <a:uLnTx/>
                <a:uFillTx/>
                <a:latin typeface="Verdana"/>
                <a:ea typeface="+mn-ea"/>
                <a:cs typeface="Verdana"/>
              </a:rPr>
              <a:t> third </a:t>
            </a:r>
            <a:r>
              <a:rPr kumimoji="0" sz="900" b="0" i="0" u="none" strike="noStrike" kern="1200" cap="none" spc="0" normalizeH="0" baseline="0" noProof="0" dirty="0">
                <a:ln>
                  <a:noFill/>
                </a:ln>
                <a:solidFill>
                  <a:prstClr val="black"/>
                </a:solidFill>
                <a:effectLst/>
                <a:uLnTx/>
                <a:uFillTx/>
                <a:latin typeface="Verdana"/>
                <a:ea typeface="+mn-ea"/>
                <a:cs typeface="Verdana"/>
              </a:rPr>
              <a:t>party </a:t>
            </a:r>
            <a:r>
              <a:rPr kumimoji="0" sz="900" b="0" i="0" u="none" strike="noStrike" kern="1200" cap="none" spc="-5" normalizeH="0" baseline="0" noProof="0" dirty="0">
                <a:ln>
                  <a:noFill/>
                </a:ln>
                <a:solidFill>
                  <a:prstClr val="black"/>
                </a:solidFill>
                <a:effectLst/>
                <a:uLnTx/>
                <a:uFillTx/>
                <a:latin typeface="Verdana"/>
                <a:ea typeface="+mn-ea"/>
                <a:cs typeface="Verdana"/>
              </a:rPr>
              <a:t>sources.</a:t>
            </a:r>
            <a:r>
              <a:rPr kumimoji="0" sz="900" b="0" i="0" u="none" strike="noStrike" kern="1200" cap="none" spc="3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DTTILLP</a:t>
            </a:r>
            <a:r>
              <a:rPr kumimoji="0" sz="900" b="0" i="0" u="none" strike="noStrike" kern="1200" cap="none" spc="-2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does</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not</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independently</a:t>
            </a:r>
            <a:r>
              <a:rPr kumimoji="0" sz="900" b="0" i="0" u="none" strike="noStrike" kern="1200" cap="none" spc="2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verify</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any</a:t>
            </a:r>
            <a:r>
              <a:rPr kumimoji="0" sz="900" b="0" i="0" u="none" strike="noStrike" kern="1200" cap="none" spc="2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such </a:t>
            </a:r>
            <a:r>
              <a:rPr kumimoji="0" sz="900" b="0" i="0" u="none" strike="noStrike" kern="1200" cap="none" spc="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sources</a:t>
            </a:r>
            <a:r>
              <a:rPr kumimoji="0" sz="900" b="0" i="0" u="none" strike="noStrike" kern="1200" cap="none" spc="3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and</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is</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not</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responsible</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for</a:t>
            </a:r>
            <a:r>
              <a:rPr kumimoji="0" sz="900" b="0" i="0" u="none" strike="noStrike" kern="1200" cap="none" spc="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any</a:t>
            </a:r>
            <a:r>
              <a:rPr kumimoji="0" sz="900" b="0" i="0" u="none" strike="noStrike" kern="1200" cap="none" spc="2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loss</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whatsoever</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caused</a:t>
            </a:r>
            <a:r>
              <a:rPr kumimoji="0" sz="900" b="0" i="0" u="none" strike="noStrike" kern="1200" cap="none" spc="3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due</a:t>
            </a:r>
            <a:r>
              <a:rPr kumimoji="0" sz="900" b="0" i="0" u="none" strike="noStrike" kern="1200" cap="none" spc="0" normalizeH="0" baseline="0" noProof="0" dirty="0">
                <a:ln>
                  <a:noFill/>
                </a:ln>
                <a:solidFill>
                  <a:prstClr val="black"/>
                </a:solidFill>
                <a:effectLst/>
                <a:uLnTx/>
                <a:uFillTx/>
                <a:latin typeface="Verdana"/>
                <a:ea typeface="+mn-ea"/>
                <a:cs typeface="Verdana"/>
              </a:rPr>
              <a:t> to</a:t>
            </a:r>
            <a:r>
              <a:rPr kumimoji="0" sz="900" b="0" i="0" u="none" strike="noStrike" kern="1200" cap="none" spc="-5" normalizeH="0" baseline="0" noProof="0" dirty="0">
                <a:ln>
                  <a:noFill/>
                </a:ln>
                <a:solidFill>
                  <a:prstClr val="black"/>
                </a:solidFill>
                <a:effectLst/>
                <a:uLnTx/>
                <a:uFillTx/>
                <a:latin typeface="Verdana"/>
                <a:ea typeface="+mn-ea"/>
                <a:cs typeface="Verdana"/>
              </a:rPr>
              <a:t> reliance</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placed</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on</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information</a:t>
            </a:r>
            <a:r>
              <a:rPr kumimoji="0" sz="900" b="0" i="0" u="none" strike="noStrike" kern="1200" cap="none" spc="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sourced</a:t>
            </a:r>
            <a:r>
              <a:rPr kumimoji="0" sz="900" b="0" i="0" u="none" strike="noStrike" kern="1200" cap="none" spc="3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from</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such</a:t>
            </a:r>
            <a:r>
              <a:rPr kumimoji="0" sz="900" b="0" i="0" u="none" strike="noStrike" kern="1200" cap="none" spc="3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sources.</a:t>
            </a:r>
            <a:r>
              <a:rPr kumimoji="0" sz="900" b="0" i="0" u="none" strike="noStrike" kern="1200" cap="none" spc="3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The</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information</a:t>
            </a:r>
            <a:r>
              <a:rPr kumimoji="0" sz="900" b="0" i="0" u="none" strike="noStrike" kern="1200" cap="none" spc="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contained</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in </a:t>
            </a:r>
            <a:r>
              <a:rPr kumimoji="0" sz="900" b="0" i="0" u="none" strike="noStrike" kern="1200" cap="none" spc="-5" normalizeH="0" baseline="0" noProof="0" dirty="0">
                <a:ln>
                  <a:noFill/>
                </a:ln>
                <a:solidFill>
                  <a:prstClr val="black"/>
                </a:solidFill>
                <a:effectLst/>
                <a:uLnTx/>
                <a:uFillTx/>
                <a:latin typeface="Verdana"/>
                <a:ea typeface="+mn-ea"/>
                <a:cs typeface="Verdana"/>
              </a:rPr>
              <a:t>this</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material</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is</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intended</a:t>
            </a:r>
            <a:r>
              <a:rPr kumimoji="0" sz="900" b="0" i="0" u="none" strike="noStrike" kern="1200" cap="none" spc="0" normalizeH="0" baseline="0" noProof="0" dirty="0">
                <a:ln>
                  <a:noFill/>
                </a:ln>
                <a:solidFill>
                  <a:prstClr val="black"/>
                </a:solidFill>
                <a:effectLst/>
                <a:uLnTx/>
                <a:uFillTx/>
                <a:latin typeface="Verdana"/>
                <a:ea typeface="+mn-ea"/>
                <a:cs typeface="Verdana"/>
              </a:rPr>
              <a:t> solely</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for </a:t>
            </a:r>
            <a:r>
              <a:rPr kumimoji="0" sz="900" b="0" i="0" u="none" strike="noStrike" kern="1200" cap="none" spc="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you.</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Any</a:t>
            </a:r>
            <a:r>
              <a:rPr kumimoji="0" sz="900" b="0" i="0" u="none" strike="noStrike" kern="1200" cap="none" spc="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disclosure,</a:t>
            </a:r>
            <a:r>
              <a:rPr kumimoji="0" sz="900" b="0" i="0" u="none" strike="noStrike" kern="1200" cap="none" spc="2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copying</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or</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further</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distribution</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of</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this</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material</a:t>
            </a:r>
            <a:r>
              <a:rPr kumimoji="0" sz="900" b="0" i="0" u="none" strike="noStrike" kern="1200" cap="none" spc="-2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or</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its </a:t>
            </a:r>
            <a:r>
              <a:rPr kumimoji="0" sz="900" b="0" i="0" u="none" strike="noStrike" kern="1200" cap="none" spc="-5" normalizeH="0" baseline="0" noProof="0" dirty="0">
                <a:ln>
                  <a:noFill/>
                </a:ln>
                <a:solidFill>
                  <a:prstClr val="black"/>
                </a:solidFill>
                <a:effectLst/>
                <a:uLnTx/>
                <a:uFillTx/>
                <a:latin typeface="Verdana"/>
                <a:ea typeface="+mn-ea"/>
                <a:cs typeface="Verdana"/>
              </a:rPr>
              <a:t>contents</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is</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strictly </a:t>
            </a:r>
            <a:r>
              <a:rPr kumimoji="0" sz="900" b="0" i="0" u="none" strike="noStrike" kern="1200" cap="none" spc="-5" normalizeH="0" baseline="0" noProof="0" dirty="0">
                <a:ln>
                  <a:noFill/>
                </a:ln>
                <a:solidFill>
                  <a:prstClr val="black"/>
                </a:solidFill>
                <a:effectLst/>
                <a:uLnTx/>
                <a:uFillTx/>
                <a:latin typeface="Verdana"/>
                <a:ea typeface="+mn-ea"/>
                <a:cs typeface="Verdana"/>
              </a:rPr>
              <a:t>prohibited.</a:t>
            </a:r>
            <a:endParaRPr kumimoji="0" sz="900" b="0" i="0" u="none" strike="noStrike" kern="1200" cap="none" spc="0" normalizeH="0" baseline="0" noProof="0" dirty="0">
              <a:ln>
                <a:noFill/>
              </a:ln>
              <a:solidFill>
                <a:prstClr val="black"/>
              </a:solidFill>
              <a:effectLst/>
              <a:uLnTx/>
              <a:uFillTx/>
              <a:latin typeface="Verdana"/>
              <a:ea typeface="+mn-ea"/>
              <a:cs typeface="Verdana"/>
            </a:endParaRPr>
          </a:p>
          <a:p>
            <a:pPr marL="12700" marR="0" lvl="0" indent="0" algn="l" defTabSz="914400" rtl="0" eaLnBrk="1" fontAlgn="auto" latinLnBrk="0" hangingPunct="1">
              <a:lnSpc>
                <a:spcPct val="100000"/>
              </a:lnSpc>
              <a:spcBef>
                <a:spcPts val="805"/>
              </a:spcBef>
              <a:spcAft>
                <a:spcPts val="0"/>
              </a:spcAft>
              <a:buClrTx/>
              <a:buSzTx/>
              <a:buFontTx/>
              <a:buNone/>
              <a:tabLst/>
              <a:defRPr/>
            </a:pPr>
            <a:r>
              <a:rPr kumimoji="0" sz="900" b="0" i="0" u="none" strike="noStrike" kern="1200" cap="none" spc="-5" normalizeH="0" baseline="0" noProof="0" dirty="0">
                <a:ln>
                  <a:noFill/>
                </a:ln>
                <a:solidFill>
                  <a:prstClr val="black"/>
                </a:solidFill>
                <a:effectLst/>
                <a:uLnTx/>
                <a:uFillTx/>
                <a:latin typeface="Verdana"/>
                <a:ea typeface="+mn-ea"/>
                <a:cs typeface="Verdana"/>
              </a:rPr>
              <a:t>Nothing</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in</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this </a:t>
            </a:r>
            <a:r>
              <a:rPr kumimoji="0" sz="900" b="0" i="0" u="none" strike="noStrike" kern="1200" cap="none" spc="0" normalizeH="0" baseline="0" noProof="0" dirty="0">
                <a:ln>
                  <a:noFill/>
                </a:ln>
                <a:solidFill>
                  <a:prstClr val="black"/>
                </a:solidFill>
                <a:effectLst/>
                <a:uLnTx/>
                <a:uFillTx/>
                <a:latin typeface="Verdana"/>
                <a:ea typeface="+mn-ea"/>
                <a:cs typeface="Verdana"/>
              </a:rPr>
              <a:t>material</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creates</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any</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contractual</a:t>
            </a:r>
            <a:r>
              <a:rPr kumimoji="0" sz="900" b="0" i="0" u="none" strike="noStrike" kern="1200" cap="none" spc="2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relationship</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between</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DTTILLP</a:t>
            </a:r>
            <a:r>
              <a:rPr kumimoji="0" sz="900" b="0" i="0" u="none" strike="noStrike" kern="1200" cap="none" spc="-2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and</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you.</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Any</a:t>
            </a:r>
            <a:r>
              <a:rPr kumimoji="0" sz="900" b="0" i="0" u="none" strike="noStrike" kern="1200" cap="none" spc="2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mutually</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binding</a:t>
            </a:r>
            <a:r>
              <a:rPr kumimoji="0" sz="900" b="0" i="0" u="none" strike="noStrike" kern="1200" cap="none" spc="2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legal</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obligations</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or</a:t>
            </a:r>
            <a:r>
              <a:rPr kumimoji="0" sz="900" b="0" i="0" u="none" strike="noStrike" kern="1200" cap="none" spc="-5" normalizeH="0" baseline="0" noProof="0" dirty="0">
                <a:ln>
                  <a:noFill/>
                </a:ln>
                <a:solidFill>
                  <a:prstClr val="black"/>
                </a:solidFill>
                <a:effectLst/>
                <a:uLnTx/>
                <a:uFillTx/>
                <a:latin typeface="Verdana"/>
                <a:ea typeface="+mn-ea"/>
                <a:cs typeface="Verdana"/>
              </a:rPr>
              <a:t> rights</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may</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only</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be</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created</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between</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you</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and</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DTTILLP</a:t>
            </a:r>
            <a:r>
              <a:rPr kumimoji="0" sz="900" b="0" i="0" u="none" strike="noStrike" kern="1200" cap="none" spc="-3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upon</a:t>
            </a:r>
          </a:p>
          <a:p>
            <a:pPr marL="12700" marR="0" lvl="0" indent="0" algn="l" defTabSz="914400" rtl="0" eaLnBrk="1" fontAlgn="auto" latinLnBrk="0" hangingPunct="1">
              <a:lnSpc>
                <a:spcPct val="100000"/>
              </a:lnSpc>
              <a:spcBef>
                <a:spcPts val="5"/>
              </a:spcBef>
              <a:spcAft>
                <a:spcPts val="0"/>
              </a:spcAft>
              <a:buClrTx/>
              <a:buSzTx/>
              <a:buFontTx/>
              <a:buNone/>
              <a:tabLst/>
              <a:defRPr/>
            </a:pPr>
            <a:r>
              <a:rPr kumimoji="0" sz="900" b="0" i="0" u="none" strike="noStrike" kern="1200" cap="none" spc="-5" normalizeH="0" baseline="0" noProof="0" dirty="0">
                <a:ln>
                  <a:noFill/>
                </a:ln>
                <a:solidFill>
                  <a:prstClr val="black"/>
                </a:solidFill>
                <a:effectLst/>
                <a:uLnTx/>
                <a:uFillTx/>
                <a:latin typeface="Verdana"/>
                <a:ea typeface="+mn-ea"/>
                <a:cs typeface="Verdana"/>
              </a:rPr>
              <a:t>execution</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of</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a</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legally</a:t>
            </a:r>
            <a:r>
              <a:rPr kumimoji="0" sz="900" b="0" i="0" u="none" strike="noStrike" kern="1200" cap="none" spc="-5" normalizeH="0" baseline="0" noProof="0" dirty="0">
                <a:ln>
                  <a:noFill/>
                </a:ln>
                <a:solidFill>
                  <a:prstClr val="black"/>
                </a:solidFill>
                <a:effectLst/>
                <a:uLnTx/>
                <a:uFillTx/>
                <a:latin typeface="Verdana"/>
                <a:ea typeface="+mn-ea"/>
                <a:cs typeface="Verdana"/>
              </a:rPr>
              <a:t> binding</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contract.</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By</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using</a:t>
            </a:r>
            <a:r>
              <a:rPr kumimoji="0" sz="900" b="0" i="0" u="none" strike="noStrike" kern="1200" cap="none" spc="3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this</a:t>
            </a:r>
            <a:r>
              <a:rPr kumimoji="0" sz="900" b="0" i="0" u="none" strike="noStrike" kern="1200" cap="none" spc="0" normalizeH="0" baseline="0" noProof="0" dirty="0">
                <a:ln>
                  <a:noFill/>
                </a:ln>
                <a:solidFill>
                  <a:prstClr val="black"/>
                </a:solidFill>
                <a:effectLst/>
                <a:uLnTx/>
                <a:uFillTx/>
                <a:latin typeface="Verdana"/>
                <a:ea typeface="+mn-ea"/>
                <a:cs typeface="Verdana"/>
              </a:rPr>
              <a:t> material</a:t>
            </a:r>
            <a:r>
              <a:rPr kumimoji="0" sz="900" b="0" i="0" u="none" strike="noStrike" kern="1200" cap="none" spc="-5" normalizeH="0" baseline="0" noProof="0" dirty="0">
                <a:ln>
                  <a:noFill/>
                </a:ln>
                <a:solidFill>
                  <a:prstClr val="black"/>
                </a:solidFill>
                <a:effectLst/>
                <a:uLnTx/>
                <a:uFillTx/>
                <a:latin typeface="Verdana"/>
                <a:ea typeface="+mn-ea"/>
                <a:cs typeface="Verdana"/>
              </a:rPr>
              <a:t> and</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any</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information contained</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in</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it,</a:t>
            </a:r>
            <a:r>
              <a:rPr kumimoji="0" sz="900" b="0" i="0" u="none" strike="noStrike" kern="1200" cap="none" spc="-2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the</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user</a:t>
            </a:r>
            <a:r>
              <a:rPr kumimoji="0" sz="900" b="0" i="0" u="none" strike="noStrike" kern="1200" cap="none" spc="2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accepts</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this</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entire</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notice</a:t>
            </a:r>
            <a:r>
              <a:rPr kumimoji="0" sz="900" b="0" i="0" u="none" strike="noStrike" kern="1200" cap="none" spc="1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and</a:t>
            </a:r>
            <a:r>
              <a:rPr kumimoji="0" sz="900" b="0" i="0" u="none" strike="noStrike" kern="1200" cap="none" spc="0" normalizeH="0" baseline="0" noProof="0" dirty="0">
                <a:ln>
                  <a:noFill/>
                </a:ln>
                <a:solidFill>
                  <a:prstClr val="black"/>
                </a:solidFill>
                <a:effectLst/>
                <a:uLnTx/>
                <a:uFillTx/>
                <a:latin typeface="Verdana"/>
                <a:ea typeface="+mn-ea"/>
                <a:cs typeface="Verdana"/>
              </a:rPr>
              <a:t> terms</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of</a:t>
            </a:r>
            <a:r>
              <a:rPr kumimoji="0" sz="900" b="0" i="0" u="none" strike="noStrike" kern="1200" cap="none" spc="-5" normalizeH="0" baseline="0" noProof="0" dirty="0">
                <a:ln>
                  <a:noFill/>
                </a:ln>
                <a:solidFill>
                  <a:prstClr val="black"/>
                </a:solidFill>
                <a:effectLst/>
                <a:uLnTx/>
                <a:uFillTx/>
                <a:latin typeface="Verdana"/>
                <a:ea typeface="+mn-ea"/>
                <a:cs typeface="Verdana"/>
              </a:rPr>
              <a:t> use.</a:t>
            </a:r>
            <a:endParaRPr kumimoji="0" sz="900" b="0" i="0" u="none" strike="noStrike" kern="1200" cap="none" spc="0" normalizeH="0" baseline="0" noProof="0" dirty="0">
              <a:ln>
                <a:noFill/>
              </a:ln>
              <a:solidFill>
                <a:prstClr val="black"/>
              </a:solidFill>
              <a:effectLst/>
              <a:uLnTx/>
              <a:uFillTx/>
              <a:latin typeface="Verdana"/>
              <a:ea typeface="+mn-ea"/>
              <a:cs typeface="Verdana"/>
            </a:endParaRPr>
          </a:p>
          <a:p>
            <a:pPr marL="12700" marR="0" lvl="0" indent="0" algn="l" defTabSz="914400" rtl="0" eaLnBrk="1" fontAlgn="auto" latinLnBrk="0" hangingPunct="1">
              <a:lnSpc>
                <a:spcPct val="100000"/>
              </a:lnSpc>
              <a:spcBef>
                <a:spcPts val="790"/>
              </a:spcBef>
              <a:spcAft>
                <a:spcPts val="0"/>
              </a:spcAft>
              <a:buClrTx/>
              <a:buSzTx/>
              <a:buFontTx/>
              <a:buNone/>
              <a:tabLst/>
              <a:defRPr/>
            </a:pPr>
            <a:r>
              <a:rPr kumimoji="0" sz="900" b="0" i="0" u="none" strike="noStrike" kern="1200" cap="none" spc="0" normalizeH="0" baseline="0" noProof="0" dirty="0">
                <a:ln>
                  <a:noFill/>
                </a:ln>
                <a:solidFill>
                  <a:prstClr val="black"/>
                </a:solidFill>
                <a:effectLst/>
                <a:uLnTx/>
                <a:uFillTx/>
                <a:latin typeface="Verdana"/>
                <a:ea typeface="+mn-ea"/>
                <a:cs typeface="Verdana"/>
              </a:rPr>
              <a:t>©</a:t>
            </a:r>
            <a:r>
              <a:rPr kumimoji="0" lang="en-US" sz="900" b="0" i="0" u="none" strike="noStrike" kern="1200" cap="none" spc="0" normalizeH="0" baseline="0" noProof="0" dirty="0">
                <a:ln>
                  <a:noFill/>
                </a:ln>
                <a:solidFill>
                  <a:prstClr val="black"/>
                </a:solidFill>
                <a:effectLst/>
                <a:uLnTx/>
                <a:uFillTx/>
                <a:latin typeface="Verdana"/>
                <a:ea typeface="+mn-ea"/>
                <a:cs typeface="Verdana"/>
              </a:rPr>
              <a:t>2025</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Deloitte</a:t>
            </a:r>
            <a:r>
              <a:rPr kumimoji="0" sz="900" b="0" i="0" u="none" strike="noStrike" kern="1200" cap="none" spc="-5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Touche</a:t>
            </a:r>
            <a:r>
              <a:rPr kumimoji="0" sz="900" b="0" i="0" u="none" strike="noStrike" kern="1200" cap="none" spc="2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Tohmatsu</a:t>
            </a:r>
            <a:r>
              <a:rPr kumimoji="0" sz="900" b="0" i="0" u="none" strike="noStrike" kern="1200" cap="none" spc="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India</a:t>
            </a:r>
            <a:r>
              <a:rPr kumimoji="0" sz="900" b="0" i="0" u="none" strike="noStrike" kern="1200" cap="none" spc="10"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LLP.</a:t>
            </a:r>
            <a:r>
              <a:rPr kumimoji="0" sz="900" b="0" i="0" u="none" strike="noStrike" kern="1200" cap="none" spc="-2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Member</a:t>
            </a:r>
            <a:r>
              <a:rPr kumimoji="0" sz="900" b="0" i="0" u="none" strike="noStrike" kern="1200" cap="none" spc="5" normalizeH="0" baseline="0" noProof="0" dirty="0">
                <a:ln>
                  <a:noFill/>
                </a:ln>
                <a:solidFill>
                  <a:prstClr val="black"/>
                </a:solidFill>
                <a:effectLst/>
                <a:uLnTx/>
                <a:uFillTx/>
                <a:latin typeface="Verdana"/>
                <a:ea typeface="+mn-ea"/>
                <a:cs typeface="Verdana"/>
              </a:rPr>
              <a:t> </a:t>
            </a:r>
            <a:r>
              <a:rPr kumimoji="0" sz="900" b="0" i="0" u="none" strike="noStrike" kern="1200" cap="none" spc="0" normalizeH="0" baseline="0" noProof="0" dirty="0">
                <a:ln>
                  <a:noFill/>
                </a:ln>
                <a:solidFill>
                  <a:prstClr val="black"/>
                </a:solidFill>
                <a:effectLst/>
                <a:uLnTx/>
                <a:uFillTx/>
                <a:latin typeface="Verdana"/>
                <a:ea typeface="+mn-ea"/>
                <a:cs typeface="Verdana"/>
              </a:rPr>
              <a:t>of</a:t>
            </a:r>
            <a:r>
              <a:rPr kumimoji="0" sz="900" b="0" i="0" u="none" strike="noStrike" kern="1200" cap="none" spc="-5" normalizeH="0" baseline="0" noProof="0" dirty="0">
                <a:ln>
                  <a:noFill/>
                </a:ln>
                <a:solidFill>
                  <a:prstClr val="black"/>
                </a:solidFill>
                <a:effectLst/>
                <a:uLnTx/>
                <a:uFillTx/>
                <a:latin typeface="Verdana"/>
                <a:ea typeface="+mn-ea"/>
                <a:cs typeface="Verdana"/>
              </a:rPr>
              <a:t> Deloitte</a:t>
            </a:r>
            <a:r>
              <a:rPr kumimoji="0" sz="900" b="0" i="0" u="none" strike="noStrike" kern="1200" cap="none" spc="-40"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Touche</a:t>
            </a:r>
            <a:r>
              <a:rPr kumimoji="0" sz="900" b="0" i="0" u="none" strike="noStrike" kern="1200" cap="none" spc="25" normalizeH="0" baseline="0" noProof="0" dirty="0">
                <a:ln>
                  <a:noFill/>
                </a:ln>
                <a:solidFill>
                  <a:prstClr val="black"/>
                </a:solidFill>
                <a:effectLst/>
                <a:uLnTx/>
                <a:uFillTx/>
                <a:latin typeface="Verdana"/>
                <a:ea typeface="+mn-ea"/>
                <a:cs typeface="Verdana"/>
              </a:rPr>
              <a:t> </a:t>
            </a:r>
            <a:r>
              <a:rPr kumimoji="0" sz="900" b="0" i="0" u="none" strike="noStrike" kern="1200" cap="none" spc="-5" normalizeH="0" baseline="0" noProof="0" dirty="0">
                <a:ln>
                  <a:noFill/>
                </a:ln>
                <a:solidFill>
                  <a:prstClr val="black"/>
                </a:solidFill>
                <a:effectLst/>
                <a:uLnTx/>
                <a:uFillTx/>
                <a:latin typeface="Verdana"/>
                <a:ea typeface="+mn-ea"/>
                <a:cs typeface="Verdana"/>
              </a:rPr>
              <a:t>Tohmatsu</a:t>
            </a:r>
            <a:r>
              <a:rPr kumimoji="0" sz="900" b="0" i="0" u="none" strike="noStrike" kern="1200" cap="none" spc="0" normalizeH="0" baseline="0" noProof="0" dirty="0">
                <a:ln>
                  <a:noFill/>
                </a:ln>
                <a:solidFill>
                  <a:prstClr val="black"/>
                </a:solidFill>
                <a:effectLst/>
                <a:uLnTx/>
                <a:uFillTx/>
                <a:latin typeface="Verdana"/>
                <a:ea typeface="+mn-ea"/>
                <a:cs typeface="Verdana"/>
              </a:rPr>
              <a:t> Limited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A94DA-FE70-E12A-2435-9FAEB6ED0716}"/>
              </a:ext>
            </a:extLst>
          </p:cNvPr>
          <p:cNvSpPr txBox="1"/>
          <p:nvPr/>
        </p:nvSpPr>
        <p:spPr>
          <a:xfrm>
            <a:off x="220309" y="-10274"/>
            <a:ext cx="11681953" cy="758715"/>
          </a:xfrm>
          <a:prstGeom prst="rect">
            <a:avLst/>
          </a:prstGeom>
        </p:spPr>
        <p:txBody>
          <a:bodyPr vert="horz" lIns="91440" tIns="45720" rIns="91440" bIns="45720" rtlCol="0" anchor="b" anchorCtr="0">
            <a:norm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800" b="0" i="0" u="none" strike="noStrike" kern="1200" cap="none" spc="0" normalizeH="0" baseline="0" noProof="0">
                <a:ln>
                  <a:noFill/>
                </a:ln>
                <a:solidFill>
                  <a:srgbClr val="0070C0"/>
                </a:solidFill>
                <a:effectLst/>
                <a:uLnTx/>
                <a:uFillTx/>
                <a:latin typeface="Calibri" panose="020F0502020204030204"/>
                <a:ea typeface="Open Sans" panose="020B0606030504020204" pitchFamily="34" charset="0"/>
                <a:cs typeface="Open Sans" panose="020B0606030504020204" pitchFamily="34" charset="0"/>
              </a:rPr>
              <a:t>The New Space Opportunity</a:t>
            </a:r>
            <a:endParaRPr kumimoji="0" lang="en-US" sz="2800" b="0" i="0" u="none" strike="noStrike" kern="1200" cap="none" spc="30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5A0FA92E-113E-0FF6-0071-BB2592E4AD95}"/>
              </a:ext>
            </a:extLst>
          </p:cNvPr>
          <p:cNvSpPr/>
          <p:nvPr/>
        </p:nvSpPr>
        <p:spPr>
          <a:xfrm>
            <a:off x="260272" y="812026"/>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84555B75-E403-39EE-E4DC-21FFFC355E10}"/>
              </a:ext>
            </a:extLst>
          </p:cNvPr>
          <p:cNvGrpSpPr/>
          <p:nvPr/>
        </p:nvGrpSpPr>
        <p:grpSpPr>
          <a:xfrm>
            <a:off x="474222" y="1094857"/>
            <a:ext cx="11515481" cy="5496273"/>
            <a:chOff x="474222" y="1094857"/>
            <a:chExt cx="11515481" cy="5496273"/>
          </a:xfrm>
        </p:grpSpPr>
        <p:cxnSp>
          <p:nvCxnSpPr>
            <p:cNvPr id="10" name="Straight Connector 9">
              <a:extLst>
                <a:ext uri="{FF2B5EF4-FFF2-40B4-BE49-F238E27FC236}">
                  <a16:creationId xmlns:a16="http://schemas.microsoft.com/office/drawing/2014/main" id="{431E71CF-BF07-4A0A-4D65-6C77B960D5AE}"/>
                </a:ext>
              </a:extLst>
            </p:cNvPr>
            <p:cNvCxnSpPr/>
            <p:nvPr/>
          </p:nvCxnSpPr>
          <p:spPr>
            <a:xfrm>
              <a:off x="474222" y="1767473"/>
              <a:ext cx="0" cy="41148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5E888D-306C-95B6-3041-3BC71946E1C6}"/>
                </a:ext>
              </a:extLst>
            </p:cNvPr>
            <p:cNvCxnSpPr/>
            <p:nvPr/>
          </p:nvCxnSpPr>
          <p:spPr>
            <a:xfrm>
              <a:off x="3270240" y="1767473"/>
              <a:ext cx="0" cy="41148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524A29-226D-C03B-76CB-6889AD0B6DAD}"/>
                </a:ext>
              </a:extLst>
            </p:cNvPr>
            <p:cNvCxnSpPr/>
            <p:nvPr/>
          </p:nvCxnSpPr>
          <p:spPr>
            <a:xfrm>
              <a:off x="6287208" y="1767473"/>
              <a:ext cx="0" cy="41148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703C1B-80D4-6004-398E-FCA8A9BE6FE8}"/>
                </a:ext>
              </a:extLst>
            </p:cNvPr>
            <p:cNvCxnSpPr/>
            <p:nvPr/>
          </p:nvCxnSpPr>
          <p:spPr>
            <a:xfrm>
              <a:off x="9328025" y="1767473"/>
              <a:ext cx="0" cy="41148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011E33-1723-6C18-39C7-CC7291666273}"/>
                </a:ext>
              </a:extLst>
            </p:cNvPr>
            <p:cNvSpPr txBox="1"/>
            <p:nvPr/>
          </p:nvSpPr>
          <p:spPr>
            <a:xfrm>
              <a:off x="498541" y="1149844"/>
              <a:ext cx="2218661" cy="374571"/>
            </a:xfrm>
            <a:prstGeom prst="roundRect">
              <a:avLst/>
            </a:prstGeom>
            <a:noFill/>
            <a:ln>
              <a:solidFill>
                <a:srgbClr val="10F30E"/>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Market Evolution</a:t>
              </a:r>
            </a:p>
          </p:txBody>
        </p:sp>
        <p:sp>
          <p:nvSpPr>
            <p:cNvPr id="20" name="TextBox 19">
              <a:extLst>
                <a:ext uri="{FF2B5EF4-FFF2-40B4-BE49-F238E27FC236}">
                  <a16:creationId xmlns:a16="http://schemas.microsoft.com/office/drawing/2014/main" id="{02E8E40F-9E55-D6AD-EA1D-5F57D03BD5C2}"/>
                </a:ext>
              </a:extLst>
            </p:cNvPr>
            <p:cNvSpPr txBox="1"/>
            <p:nvPr/>
          </p:nvSpPr>
          <p:spPr>
            <a:xfrm>
              <a:off x="537130" y="1825825"/>
              <a:ext cx="2446376" cy="3785652"/>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From $630B in 2023 , space economy to reach $1.8T by 2035, with a CAGR of 11.52% CAGR</a:t>
              </a: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73% driven by downstream space services (Add value)</a:t>
              </a: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Rising private investment: $12.5B invested in 2023, complemented by government budgets</a:t>
              </a:r>
            </a:p>
          </p:txBody>
        </p:sp>
        <p:sp>
          <p:nvSpPr>
            <p:cNvPr id="21" name="TextBox 20">
              <a:extLst>
                <a:ext uri="{FF2B5EF4-FFF2-40B4-BE49-F238E27FC236}">
                  <a16:creationId xmlns:a16="http://schemas.microsoft.com/office/drawing/2014/main" id="{37C3B309-3CAA-81B9-0300-2C2E72046F67}"/>
                </a:ext>
              </a:extLst>
            </p:cNvPr>
            <p:cNvSpPr txBox="1"/>
            <p:nvPr/>
          </p:nvSpPr>
          <p:spPr>
            <a:xfrm>
              <a:off x="3516961" y="1094857"/>
              <a:ext cx="2218661" cy="374571"/>
            </a:xfrm>
            <a:prstGeom prst="roundRect">
              <a:avLst/>
            </a:prstGeom>
            <a:noFill/>
            <a:ln>
              <a:solidFill>
                <a:srgbClr val="32F895"/>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Key Drivers</a:t>
              </a:r>
            </a:p>
          </p:txBody>
        </p:sp>
        <p:sp>
          <p:nvSpPr>
            <p:cNvPr id="22" name="TextBox 21">
              <a:extLst>
                <a:ext uri="{FF2B5EF4-FFF2-40B4-BE49-F238E27FC236}">
                  <a16:creationId xmlns:a16="http://schemas.microsoft.com/office/drawing/2014/main" id="{394BE393-7CC3-3A4F-F50B-1370E35A7F8A}"/>
                </a:ext>
              </a:extLst>
            </p:cNvPr>
            <p:cNvSpPr txBox="1"/>
            <p:nvPr/>
          </p:nvSpPr>
          <p:spPr>
            <a:xfrm>
              <a:off x="6535381" y="1105404"/>
              <a:ext cx="2218661" cy="374571"/>
            </a:xfrm>
            <a:prstGeom prst="roundRect">
              <a:avLst/>
            </a:prstGeom>
            <a:noFill/>
            <a:ln>
              <a:solidFill>
                <a:srgbClr val="3AF7D9"/>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Transformation</a:t>
              </a:r>
            </a:p>
          </p:txBody>
        </p:sp>
        <p:sp>
          <p:nvSpPr>
            <p:cNvPr id="23" name="TextBox 22">
              <a:extLst>
                <a:ext uri="{FF2B5EF4-FFF2-40B4-BE49-F238E27FC236}">
                  <a16:creationId xmlns:a16="http://schemas.microsoft.com/office/drawing/2014/main" id="{EF02240D-8561-D8F8-CB23-757EFABE3581}"/>
                </a:ext>
              </a:extLst>
            </p:cNvPr>
            <p:cNvSpPr txBox="1"/>
            <p:nvPr/>
          </p:nvSpPr>
          <p:spPr>
            <a:xfrm>
              <a:off x="9553801" y="1094857"/>
              <a:ext cx="2218661" cy="374571"/>
            </a:xfrm>
            <a:prstGeom prst="roundRect">
              <a:avLst/>
            </a:prstGeom>
            <a:noFill/>
            <a:ln>
              <a:solidFill>
                <a:srgbClr val="34F0FC"/>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Calibri" panose="020F0502020204030204"/>
                  <a:ea typeface="+mn-ea"/>
                  <a:cs typeface="+mn-cs"/>
                </a:rPr>
                <a:t>Value Creation</a:t>
              </a:r>
            </a:p>
          </p:txBody>
        </p:sp>
        <p:sp>
          <p:nvSpPr>
            <p:cNvPr id="24" name="TextBox 23">
              <a:extLst>
                <a:ext uri="{FF2B5EF4-FFF2-40B4-BE49-F238E27FC236}">
                  <a16:creationId xmlns:a16="http://schemas.microsoft.com/office/drawing/2014/main" id="{9EFF61C8-CA94-5CA9-7776-1D107F6EB751}"/>
                </a:ext>
              </a:extLst>
            </p:cNvPr>
            <p:cNvSpPr txBox="1"/>
            <p:nvPr/>
          </p:nvSpPr>
          <p:spPr>
            <a:xfrm>
              <a:off x="3416434" y="1820593"/>
              <a:ext cx="2387009" cy="3539430"/>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S</a:t>
              </a:r>
              <a:r>
                <a:rPr kumimoji="0" lang="en-US" sz="1600" b="0" i="0" u="none" strike="noStrike" kern="1200" cap="none" spc="0" normalizeH="0" baseline="0" noProof="0" err="1">
                  <a:ln>
                    <a:noFill/>
                  </a:ln>
                  <a:solidFill>
                    <a:prstClr val="white"/>
                  </a:solidFill>
                  <a:effectLst/>
                  <a:uLnTx/>
                  <a:uFillTx/>
                  <a:latin typeface="Calibri" panose="020F0502020204030204"/>
                  <a:ea typeface="+mn-ea"/>
                  <a:cs typeface="+mn-cs"/>
                </a:rPr>
                <a:t>ignificant</a:t>
              </a: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 reduction in costs, and the size, weight and power (SWaP) capabilities of satellites and their subsystems</a:t>
              </a: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Hyper scaling and AI/ML integration for enhanced data analytics</a:t>
              </a: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Advancements in electronics, materials and propulsion systems</a:t>
              </a:r>
            </a:p>
          </p:txBody>
        </p:sp>
        <p:sp>
          <p:nvSpPr>
            <p:cNvPr id="25" name="TextBox 24">
              <a:extLst>
                <a:ext uri="{FF2B5EF4-FFF2-40B4-BE49-F238E27FC236}">
                  <a16:creationId xmlns:a16="http://schemas.microsoft.com/office/drawing/2014/main" id="{334750B6-D6B5-03BC-C687-B0CB04A29223}"/>
                </a:ext>
              </a:extLst>
            </p:cNvPr>
            <p:cNvSpPr txBox="1"/>
            <p:nvPr/>
          </p:nvSpPr>
          <p:spPr>
            <a:xfrm>
              <a:off x="6447589" y="1820593"/>
              <a:ext cx="2405606" cy="4770537"/>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Shift from government-led to public-private cooperation</a:t>
              </a: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Satellites with fine resolution imaging, high bandwidth and low throughput enabling persistent and reliable global coverage</a:t>
              </a: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On-demand, subscription-based business models</a:t>
              </a: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Newer countries launching national space programs</a:t>
              </a: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1CF276AC-FA62-7598-BDAF-3FE3E575D79A}"/>
                </a:ext>
              </a:extLst>
            </p:cNvPr>
            <p:cNvSpPr txBox="1"/>
            <p:nvPr/>
          </p:nvSpPr>
          <p:spPr>
            <a:xfrm>
              <a:off x="9423718" y="1824444"/>
              <a:ext cx="2565985" cy="3293209"/>
            </a:xfrm>
            <a:prstGeom prst="rect">
              <a:avLst/>
            </a:prstGeom>
            <a:noFill/>
          </p:spPr>
          <p:txBody>
            <a:bodyPr wrap="square">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Enhanced decision-making capabilities</a:t>
              </a: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Improved public service delivery</a:t>
              </a: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Data-driven governance solutions</a:t>
              </a:r>
              <a:b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br>
              <a:endParaRPr kumimoji="0" lang="en-US" sz="1600" b="0" i="0" u="none" strike="noStrike" kern="1200" cap="none" spc="0" normalizeH="0" baseline="0" noProof="0">
                <a:ln>
                  <a:noFill/>
                </a:ln>
                <a:solidFill>
                  <a:prstClr val="white"/>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Potential $47B yearly value-add to GPS by 2030, and $703B across all industries</a:t>
              </a:r>
            </a:p>
          </p:txBody>
        </p:sp>
      </p:grpSp>
    </p:spTree>
    <p:extLst>
      <p:ext uri="{BB962C8B-B14F-4D97-AF65-F5344CB8AC3E}">
        <p14:creationId xmlns:p14="http://schemas.microsoft.com/office/powerpoint/2010/main" val="205753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BA1B72-386B-64AC-7BC2-768B9F44DCF2}"/>
              </a:ext>
            </a:extLst>
          </p:cNvPr>
          <p:cNvSpPr txBox="1"/>
          <p:nvPr/>
        </p:nvSpPr>
        <p:spPr>
          <a:xfrm>
            <a:off x="302804" y="256890"/>
            <a:ext cx="12220808" cy="463987"/>
          </a:xfrm>
          <a:prstGeom prst="rect">
            <a:avLst/>
          </a:prstGeom>
        </p:spPr>
        <p:txBody>
          <a:bodyPr vert="horz" lIns="0" tIns="0" rIns="0" bIns="0" rtlCol="0" anchor="t" anchorCtr="0">
            <a:no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rgbClr val="4472C4"/>
                </a:solidFill>
                <a:effectLst/>
                <a:uLnTx/>
                <a:uFillTx/>
                <a:latin typeface="Calibri" panose="020F0502020204030204"/>
                <a:ea typeface="Open Sans" panose="020B0606030504020204" pitchFamily="34" charset="0"/>
                <a:cs typeface="Open Sans" panose="020B0606030504020204" pitchFamily="34" charset="0"/>
              </a:rPr>
              <a:t>New Horizons for NewSpace </a:t>
            </a:r>
            <a:r>
              <a:rPr kumimoji="0" lang="en-US" sz="2800" b="0" i="0" u="none" strike="noStrike" kern="1200" cap="none" spc="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 CURRENT STATE OF SATELLITE SERVICES FOR GPS</a:t>
            </a:r>
          </a:p>
        </p:txBody>
      </p:sp>
      <p:sp>
        <p:nvSpPr>
          <p:cNvPr id="5" name="Rectangle 4">
            <a:extLst>
              <a:ext uri="{FF2B5EF4-FFF2-40B4-BE49-F238E27FC236}">
                <a16:creationId xmlns:a16="http://schemas.microsoft.com/office/drawing/2014/main" id="{F78E027F-5065-4785-617F-33AC12AC8CE4}"/>
              </a:ext>
            </a:extLst>
          </p:cNvPr>
          <p:cNvSpPr/>
          <p:nvPr/>
        </p:nvSpPr>
        <p:spPr>
          <a:xfrm>
            <a:off x="260272" y="812026"/>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14CA1455-CF87-643D-5D62-C4BDE91F3DC1}"/>
              </a:ext>
            </a:extLst>
          </p:cNvPr>
          <p:cNvSpPr txBox="1"/>
          <p:nvPr/>
        </p:nvSpPr>
        <p:spPr>
          <a:xfrm>
            <a:off x="8221897" y="2372003"/>
            <a:ext cx="3400746" cy="184351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Hence, the vision for a more equipped government in each geography will be fulfilled in part by the increasingly useful and affordable insights from space. Diverse geographies can use the growing “Space for non-Space” services for the end goal of- achieving more equitable, effective and efficient citizen delivery models that increase citizen satisfaction and happiness.</a:t>
            </a:r>
          </a:p>
        </p:txBody>
      </p:sp>
      <p:sp>
        <p:nvSpPr>
          <p:cNvPr id="8" name="Rectangle 7">
            <a:extLst>
              <a:ext uri="{FF2B5EF4-FFF2-40B4-BE49-F238E27FC236}">
                <a16:creationId xmlns:a16="http://schemas.microsoft.com/office/drawing/2014/main" id="{33AE924E-BBC1-A44E-C21C-7EE0B526E356}"/>
              </a:ext>
            </a:extLst>
          </p:cNvPr>
          <p:cNvSpPr/>
          <p:nvPr/>
        </p:nvSpPr>
        <p:spPr>
          <a:xfrm>
            <a:off x="498539" y="2076347"/>
            <a:ext cx="3400746" cy="57446"/>
          </a:xfrm>
          <a:prstGeom prst="rect">
            <a:avLst/>
          </a:prstGeom>
          <a:solidFill>
            <a:srgbClr val="0DF2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FC1B525A-F803-BF9B-13B4-FC19967EAD8B}"/>
              </a:ext>
            </a:extLst>
          </p:cNvPr>
          <p:cNvSpPr/>
          <p:nvPr/>
        </p:nvSpPr>
        <p:spPr>
          <a:xfrm>
            <a:off x="4395627" y="2078361"/>
            <a:ext cx="3400746" cy="72278"/>
          </a:xfrm>
          <a:prstGeom prst="rect">
            <a:avLst/>
          </a:prstGeom>
          <a:solidFill>
            <a:srgbClr val="3EFA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5DF89F0-8F72-ECEC-5747-EE22092EB756}"/>
              </a:ext>
            </a:extLst>
          </p:cNvPr>
          <p:cNvSpPr/>
          <p:nvPr/>
        </p:nvSpPr>
        <p:spPr>
          <a:xfrm>
            <a:off x="8221897" y="2078720"/>
            <a:ext cx="3400746" cy="71919"/>
          </a:xfrm>
          <a:prstGeom prst="rect">
            <a:avLst/>
          </a:prstGeom>
          <a:solidFill>
            <a:srgbClr val="33F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0F1A7BA-1E64-8472-4EC7-D4F88B42DDFE}"/>
              </a:ext>
            </a:extLst>
          </p:cNvPr>
          <p:cNvSpPr txBox="1"/>
          <p:nvPr/>
        </p:nvSpPr>
        <p:spPr>
          <a:xfrm>
            <a:off x="498539" y="1111499"/>
            <a:ext cx="340074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Downstream satellite services are more convenient to use than ever before… </a:t>
            </a:r>
          </a:p>
        </p:txBody>
      </p:sp>
      <p:sp>
        <p:nvSpPr>
          <p:cNvPr id="14" name="TextBox 13">
            <a:extLst>
              <a:ext uri="{FF2B5EF4-FFF2-40B4-BE49-F238E27FC236}">
                <a16:creationId xmlns:a16="http://schemas.microsoft.com/office/drawing/2014/main" id="{D433135C-2CA8-E40D-B343-08E2BF488644}"/>
              </a:ext>
            </a:extLst>
          </p:cNvPr>
          <p:cNvSpPr txBox="1"/>
          <p:nvPr/>
        </p:nvSpPr>
        <p:spPr>
          <a:xfrm>
            <a:off x="4312770" y="1111499"/>
            <a:ext cx="340074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But governments across the world have different, often sub-optimal levels of adoption,</a:t>
            </a:r>
          </a:p>
        </p:txBody>
      </p:sp>
      <p:sp>
        <p:nvSpPr>
          <p:cNvPr id="15" name="TextBox 14">
            <a:extLst>
              <a:ext uri="{FF2B5EF4-FFF2-40B4-BE49-F238E27FC236}">
                <a16:creationId xmlns:a16="http://schemas.microsoft.com/office/drawing/2014/main" id="{401E3217-C5DF-6C1F-86CC-840803AEEF45}"/>
              </a:ext>
            </a:extLst>
          </p:cNvPr>
          <p:cNvSpPr txBox="1"/>
          <p:nvPr/>
        </p:nvSpPr>
        <p:spPr>
          <a:xfrm>
            <a:off x="8170061" y="1115202"/>
            <a:ext cx="3452581"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Therefore, there is a need of uptake of this unprecedented opportunity.</a:t>
            </a:r>
          </a:p>
        </p:txBody>
      </p:sp>
      <p:sp>
        <p:nvSpPr>
          <p:cNvPr id="16" name="TextBox 15">
            <a:extLst>
              <a:ext uri="{FF2B5EF4-FFF2-40B4-BE49-F238E27FC236}">
                <a16:creationId xmlns:a16="http://schemas.microsoft.com/office/drawing/2014/main" id="{063B6D8B-D9F9-F4D9-A4D2-E8587D600E6E}"/>
              </a:ext>
            </a:extLst>
          </p:cNvPr>
          <p:cNvSpPr txBox="1"/>
          <p:nvPr/>
        </p:nvSpPr>
        <p:spPr>
          <a:xfrm>
            <a:off x="4315935" y="2325569"/>
            <a:ext cx="3608320" cy="2351349"/>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The satellite industry is undergoing a transformation, making services more accessible and affordable. The private sector's involvement has driven innovation and reduced costs, benefiting users globally. While some governments like USA, Canada are much farther ahead than others in the adoption of these services,  there is still sub-optimal usage in various sectors. But despite the varied geographies, all nations are moving towards achieving similar capabilities and services for their citizenry.</a:t>
            </a:r>
          </a:p>
        </p:txBody>
      </p:sp>
      <p:sp>
        <p:nvSpPr>
          <p:cNvPr id="3" name="TextBox 2">
            <a:extLst>
              <a:ext uri="{FF2B5EF4-FFF2-40B4-BE49-F238E27FC236}">
                <a16:creationId xmlns:a16="http://schemas.microsoft.com/office/drawing/2014/main" id="{419EABB6-3AB6-41B1-B1B0-BD2DEBD1813A}"/>
              </a:ext>
            </a:extLst>
          </p:cNvPr>
          <p:cNvSpPr txBox="1"/>
          <p:nvPr/>
        </p:nvSpPr>
        <p:spPr>
          <a:xfrm>
            <a:off x="4285997" y="5019152"/>
            <a:ext cx="3608320" cy="991810"/>
          </a:xfrm>
          <a:prstGeom prst="rect">
            <a:avLst/>
          </a:prstGeom>
          <a:noFill/>
        </p:spPr>
        <p:txBody>
          <a:bodyPr wrap="square">
            <a:spAutoFit/>
          </a:bodyPr>
          <a:lstStyle>
            <a:defPPr>
              <a:defRPr lang="en-US"/>
            </a:defPPr>
            <a:lvl1pPr>
              <a:lnSpc>
                <a:spcPct val="150000"/>
              </a:lnSpc>
              <a:defRPr sz="1000" i="1">
                <a:solidFill>
                  <a:schemeClr val="bg1"/>
                </a:solidFill>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panose="020F0502020204030204"/>
                <a:ea typeface="+mn-ea"/>
                <a:cs typeface="+mn-cs"/>
              </a:rPr>
              <a:t>"We need to identify and prioritize resources, funding and personnel. We need requirements for the use of mobility and logistics. And we need roadmaps with prioritized lines of effort and initiatives."</a:t>
            </a:r>
          </a:p>
        </p:txBody>
      </p:sp>
      <p:sp>
        <p:nvSpPr>
          <p:cNvPr id="18" name="TextBox 17">
            <a:extLst>
              <a:ext uri="{FF2B5EF4-FFF2-40B4-BE49-F238E27FC236}">
                <a16:creationId xmlns:a16="http://schemas.microsoft.com/office/drawing/2014/main" id="{112EEC54-A875-A29B-F676-E6A9A780B83E}"/>
              </a:ext>
            </a:extLst>
          </p:cNvPr>
          <p:cNvSpPr txBox="1"/>
          <p:nvPr/>
        </p:nvSpPr>
        <p:spPr>
          <a:xfrm>
            <a:off x="8207567" y="4996349"/>
            <a:ext cx="3789228" cy="991810"/>
          </a:xfrm>
          <a:prstGeom prst="rect">
            <a:avLst/>
          </a:prstGeom>
          <a:noFill/>
        </p:spPr>
        <p:txBody>
          <a:bodyPr wrap="square">
            <a:spAutoFit/>
          </a:bodyPr>
          <a:lstStyle>
            <a:defPPr>
              <a:defRPr lang="en-US"/>
            </a:defPPr>
            <a:lvl1pPr>
              <a:lnSpc>
                <a:spcPct val="150000"/>
              </a:lnSpc>
              <a:defRPr sz="1200" i="1">
                <a:solidFill>
                  <a:schemeClr val="bg1"/>
                </a:solidFill>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panose="020F0502020204030204"/>
                <a:ea typeface="+mn-ea"/>
                <a:cs typeface="+mn-cs"/>
              </a:rPr>
              <a:t>“This journey necessitates steadfast policies, global collaboration, and cutting-edge technology. Recognizing space's multifaceted nature, we focus on advancing space tech, satellites, and situational awareness to enhance national security and readiness for the future”.</a:t>
            </a:r>
          </a:p>
        </p:txBody>
      </p:sp>
      <p:sp>
        <p:nvSpPr>
          <p:cNvPr id="20" name="TextBox 19">
            <a:extLst>
              <a:ext uri="{FF2B5EF4-FFF2-40B4-BE49-F238E27FC236}">
                <a16:creationId xmlns:a16="http://schemas.microsoft.com/office/drawing/2014/main" id="{DCC501D6-D83A-D8B2-91A7-D7BB15F01F13}"/>
              </a:ext>
            </a:extLst>
          </p:cNvPr>
          <p:cNvSpPr txBox="1"/>
          <p:nvPr/>
        </p:nvSpPr>
        <p:spPr>
          <a:xfrm>
            <a:off x="8230026" y="6111413"/>
            <a:ext cx="2855645"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Calibri" panose="020F0502020204030204"/>
                <a:ea typeface="+mn-ea"/>
                <a:cs typeface="+mn-cs"/>
              </a:rPr>
              <a:t>Lt Gen Anil Kumar Bhatt</a:t>
            </a: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Calibri" panose="020F0502020204030204"/>
                <a:ea typeface="+mn-ea"/>
                <a:cs typeface="+mn-cs"/>
              </a:rPr>
              <a:t>Director General, Indian Space Association</a:t>
            </a:r>
            <a:endParaRPr kumimoji="0" lang="en-US" sz="10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 name="Straight Connector 5">
            <a:extLst>
              <a:ext uri="{FF2B5EF4-FFF2-40B4-BE49-F238E27FC236}">
                <a16:creationId xmlns:a16="http://schemas.microsoft.com/office/drawing/2014/main" id="{6EDADE78-A7F0-B38D-A28F-E2E53C1CF50D}"/>
              </a:ext>
            </a:extLst>
          </p:cNvPr>
          <p:cNvCxnSpPr/>
          <p:nvPr/>
        </p:nvCxnSpPr>
        <p:spPr>
          <a:xfrm>
            <a:off x="0" y="4873094"/>
            <a:ext cx="12192000" cy="0"/>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FC5942FA-0FFA-8614-075C-4A95F8A3D84F}"/>
              </a:ext>
            </a:extLst>
          </p:cNvPr>
          <p:cNvSpPr txBox="1"/>
          <p:nvPr/>
        </p:nvSpPr>
        <p:spPr>
          <a:xfrm>
            <a:off x="4296913" y="6111413"/>
            <a:ext cx="3608320" cy="400110"/>
          </a:xfrm>
          <a:prstGeom prst="rect">
            <a:avLst/>
          </a:prstGeom>
          <a:noFill/>
        </p:spPr>
        <p:txBody>
          <a:bodyPr wrap="square">
            <a:spAutoFit/>
          </a:bodyPr>
          <a:lstStyle>
            <a:defPPr>
              <a:defRPr lang="en-US"/>
            </a:defPPr>
            <a:lvl1pPr>
              <a:defRPr sz="1000" b="1" i="0">
                <a:solidFill>
                  <a:schemeClr val="bg1"/>
                </a:solidFill>
                <a:effectLs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Calibri" panose="020F0502020204030204"/>
                <a:ea typeface="+mn-ea"/>
                <a:cs typeface="+mn-cs"/>
              </a:rPr>
              <a:t>Diane Howard,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Calibri" panose="020F0502020204030204"/>
                <a:ea typeface="+mn-ea"/>
                <a:cs typeface="+mn-cs"/>
              </a:rPr>
              <a:t>Head of commercial space policy, National Space Council, USA</a:t>
            </a:r>
          </a:p>
        </p:txBody>
      </p:sp>
      <p:sp>
        <p:nvSpPr>
          <p:cNvPr id="22" name="TextBox 21">
            <a:extLst>
              <a:ext uri="{FF2B5EF4-FFF2-40B4-BE49-F238E27FC236}">
                <a16:creationId xmlns:a16="http://schemas.microsoft.com/office/drawing/2014/main" id="{E7BADF4B-D422-6ECA-1C98-4C42ABC4A39D}"/>
              </a:ext>
            </a:extLst>
          </p:cNvPr>
          <p:cNvSpPr txBox="1"/>
          <p:nvPr/>
        </p:nvSpPr>
        <p:spPr>
          <a:xfrm>
            <a:off x="424293" y="2405002"/>
            <a:ext cx="3474992" cy="2097434"/>
          </a:xfrm>
          <a:prstGeom prst="rect">
            <a:avLst/>
          </a:prstGeom>
          <a:noFill/>
        </p:spPr>
        <p:txBody>
          <a:bodyPr wrap="square">
            <a:spAutoFit/>
          </a:bodyPr>
          <a:lstStyle>
            <a:defPPr>
              <a:defRPr lang="en-US"/>
            </a:defPPr>
            <a:lvl1pPr marR="0" lvl="0" indent="0" fontAlgn="auto">
              <a:lnSpc>
                <a:spcPct val="150000"/>
              </a:lnSpc>
              <a:spcBef>
                <a:spcPts val="0"/>
              </a:spcBef>
              <a:spcAft>
                <a:spcPts val="0"/>
              </a:spcAft>
              <a:buClrTx/>
              <a:buSzTx/>
              <a:buFontTx/>
              <a:buNone/>
              <a:tabLst/>
              <a:defRPr kumimoji="0" sz="1200" b="0" i="0" u="none" strike="noStrike" cap="none" spc="0" normalizeH="0" baseline="0">
                <a:ln>
                  <a:noFill/>
                </a:ln>
                <a:solidFill>
                  <a:prstClr val="white"/>
                </a:solidFill>
                <a:effectLst/>
                <a:uLnTx/>
                <a:uFillTx/>
                <a:latin typeface="Calibri" panose="020F0502020204030204"/>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Calibri" panose="020F0502020204030204"/>
                <a:ea typeface="+mn-ea"/>
                <a:cs typeface="+mn-cs"/>
              </a:rPr>
              <a:t>The international challenges previously limited to the world’s only space-capable superpowers will now extend to multiple state and non-state entities with competing interests. While these challenges are daunting, the profound and exciting changes over the past few years in making business in space the “new normal” may have proved at least one thing so far—the sky is no longer the limit.</a:t>
            </a:r>
          </a:p>
        </p:txBody>
      </p:sp>
      <p:sp>
        <p:nvSpPr>
          <p:cNvPr id="24" name="TextBox 23">
            <a:extLst>
              <a:ext uri="{FF2B5EF4-FFF2-40B4-BE49-F238E27FC236}">
                <a16:creationId xmlns:a16="http://schemas.microsoft.com/office/drawing/2014/main" id="{31BE7743-1827-94B7-A7DB-1BB2C6FC1568}"/>
              </a:ext>
            </a:extLst>
          </p:cNvPr>
          <p:cNvSpPr txBox="1"/>
          <p:nvPr/>
        </p:nvSpPr>
        <p:spPr>
          <a:xfrm>
            <a:off x="424292" y="5037365"/>
            <a:ext cx="3467091" cy="991810"/>
          </a:xfrm>
          <a:prstGeom prst="rect">
            <a:avLst/>
          </a:prstGeom>
          <a:noFill/>
        </p:spPr>
        <p:txBody>
          <a:bodyPr wrap="square">
            <a:spAutoFit/>
          </a:bodyPr>
          <a:lstStyle>
            <a:defPPr>
              <a:defRPr lang="en-US"/>
            </a:defPPr>
            <a:lvl1pPr marR="0" lvl="0" indent="0" fontAlgn="auto">
              <a:lnSpc>
                <a:spcPct val="150000"/>
              </a:lnSpc>
              <a:spcBef>
                <a:spcPts val="0"/>
              </a:spcBef>
              <a:spcAft>
                <a:spcPts val="0"/>
              </a:spcAft>
              <a:buClrTx/>
              <a:buSzTx/>
              <a:buFontTx/>
              <a:buNone/>
              <a:tabLst/>
              <a:defRPr kumimoji="0" sz="1000" b="0" i="1" u="none" strike="noStrike" cap="none" spc="0" normalizeH="0" baseline="0">
                <a:ln>
                  <a:noFill/>
                </a:ln>
                <a:solidFill>
                  <a:prstClr val="white"/>
                </a:solidFill>
                <a:effectLst/>
                <a:uLnTx/>
                <a:uFillTx/>
                <a:latin typeface="Calibri" panose="020F0502020204030204"/>
              </a:defRPr>
            </a:lvl1p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000" b="0" i="1" u="none" strike="noStrike" kern="1200" cap="none" spc="0" normalizeH="0" baseline="0" noProof="0">
                <a:ln>
                  <a:noFill/>
                </a:ln>
                <a:solidFill>
                  <a:prstClr val="white"/>
                </a:solidFill>
                <a:effectLst/>
                <a:uLnTx/>
                <a:uFillTx/>
                <a:latin typeface="Calibri" panose="020F0502020204030204"/>
                <a:ea typeface="+mn-ea"/>
                <a:cs typeface="+mn-cs"/>
              </a:rPr>
              <a:t>“The establishment of Korea </a:t>
            </a:r>
            <a:r>
              <a:rPr kumimoji="0" lang="en-US" sz="1000" b="0" i="1" u="none" strike="noStrike" kern="1200" cap="none" spc="0" normalizeH="0" baseline="0" noProof="0" err="1">
                <a:ln>
                  <a:noFill/>
                </a:ln>
                <a:solidFill>
                  <a:prstClr val="white"/>
                </a:solidFill>
                <a:effectLst/>
                <a:uLnTx/>
                <a:uFillTx/>
                <a:latin typeface="Calibri" panose="020F0502020204030204"/>
                <a:ea typeface="+mn-ea"/>
                <a:cs typeface="+mn-cs"/>
              </a:rPr>
              <a:t>AeroSpace</a:t>
            </a:r>
            <a:r>
              <a:rPr kumimoji="0" lang="en-US" sz="1000" b="0" i="1" u="none" strike="noStrike" kern="1200" cap="none" spc="0" normalizeH="0" baseline="0" noProof="0">
                <a:ln>
                  <a:noFill/>
                </a:ln>
                <a:solidFill>
                  <a:prstClr val="white"/>
                </a:solidFill>
                <a:effectLst/>
                <a:uLnTx/>
                <a:uFillTx/>
                <a:latin typeface="Calibri" panose="020F0502020204030204"/>
                <a:ea typeface="+mn-ea"/>
                <a:cs typeface="+mn-cs"/>
              </a:rPr>
              <a:t> Administration (KASA )will be a milestone for South Korea becoming a powerhouse in the space economy by helping create a private-led space industry ecosystem,” </a:t>
            </a:r>
          </a:p>
        </p:txBody>
      </p:sp>
      <p:sp>
        <p:nvSpPr>
          <p:cNvPr id="26" name="TextBox 25">
            <a:extLst>
              <a:ext uri="{FF2B5EF4-FFF2-40B4-BE49-F238E27FC236}">
                <a16:creationId xmlns:a16="http://schemas.microsoft.com/office/drawing/2014/main" id="{5FDEAC1B-EC42-A0F5-E58C-7188610D68D4}"/>
              </a:ext>
            </a:extLst>
          </p:cNvPr>
          <p:cNvSpPr txBox="1"/>
          <p:nvPr/>
        </p:nvSpPr>
        <p:spPr>
          <a:xfrm>
            <a:off x="424292" y="6111413"/>
            <a:ext cx="3467091" cy="400110"/>
          </a:xfrm>
          <a:prstGeom prst="rect">
            <a:avLst/>
          </a:prstGeom>
          <a:noFill/>
        </p:spPr>
        <p:txBody>
          <a:bodyPr wrap="square">
            <a:spAutoFit/>
          </a:bodyPr>
          <a:lstStyle>
            <a:defPPr>
              <a:defRPr lang="en-US"/>
            </a:defPPr>
            <a:lvl1pPr marR="0" lvl="0" indent="0" fontAlgn="auto">
              <a:lnSpc>
                <a:spcPct val="100000"/>
              </a:lnSpc>
              <a:spcBef>
                <a:spcPts val="0"/>
              </a:spcBef>
              <a:spcAft>
                <a:spcPts val="0"/>
              </a:spcAft>
              <a:buClrTx/>
              <a:buSzTx/>
              <a:buFontTx/>
              <a:buNone/>
              <a:tabLst/>
              <a:defRPr kumimoji="0" sz="1000" b="1" i="0" u="none" strike="noStrike" cap="none" spc="0" normalizeH="0" baseline="0">
                <a:ln>
                  <a:noFill/>
                </a:ln>
                <a:solidFill>
                  <a:prstClr val="white"/>
                </a:solidFill>
                <a:effectLst/>
                <a:uLnTx/>
                <a:uFillTx/>
                <a:latin typeface="Calibri" panose="020F0502020204030204"/>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Calibri" panose="020F0502020204030204"/>
                <a:ea typeface="+mn-ea"/>
                <a:cs typeface="+mn-cs"/>
              </a:rPr>
              <a:t>Yoon Young-bin,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prstClr val="white"/>
                </a:solidFill>
                <a:effectLst/>
                <a:uLnTx/>
                <a:uFillTx/>
                <a:latin typeface="Calibri" panose="020F0502020204030204"/>
                <a:ea typeface="+mn-ea"/>
                <a:cs typeface="+mn-cs"/>
              </a:rPr>
              <a:t>Chief of Korea </a:t>
            </a:r>
            <a:r>
              <a:rPr kumimoji="0" lang="en-US" sz="1000" b="1" i="0" u="none" strike="noStrike" kern="1200" cap="none" spc="0" normalizeH="0" baseline="0" noProof="0" err="1">
                <a:ln>
                  <a:noFill/>
                </a:ln>
                <a:solidFill>
                  <a:prstClr val="white"/>
                </a:solidFill>
                <a:effectLst/>
                <a:uLnTx/>
                <a:uFillTx/>
                <a:latin typeface="Calibri" panose="020F0502020204030204"/>
                <a:ea typeface="+mn-ea"/>
                <a:cs typeface="+mn-cs"/>
              </a:rPr>
              <a:t>AeroSpace</a:t>
            </a:r>
            <a:r>
              <a:rPr kumimoji="0" lang="en-US" sz="1000" b="1" i="0" u="none" strike="noStrike" kern="1200" cap="none" spc="0" normalizeH="0" baseline="0" noProof="0">
                <a:ln>
                  <a:noFill/>
                </a:ln>
                <a:solidFill>
                  <a:prstClr val="white"/>
                </a:solidFill>
                <a:effectLst/>
                <a:uLnTx/>
                <a:uFillTx/>
                <a:latin typeface="Calibri" panose="020F0502020204030204"/>
                <a:ea typeface="+mn-ea"/>
                <a:cs typeface="+mn-cs"/>
              </a:rPr>
              <a:t> Administration (KASA), South Korea</a:t>
            </a:r>
          </a:p>
        </p:txBody>
      </p:sp>
    </p:spTree>
    <p:extLst>
      <p:ext uri="{BB962C8B-B14F-4D97-AF65-F5344CB8AC3E}">
        <p14:creationId xmlns:p14="http://schemas.microsoft.com/office/powerpoint/2010/main" val="17468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F25CEE5F-3280-2CD3-0D4A-77AF567505D8}"/>
              </a:ext>
            </a:extLst>
          </p:cNvPr>
          <p:cNvGrpSpPr/>
          <p:nvPr/>
        </p:nvGrpSpPr>
        <p:grpSpPr>
          <a:xfrm>
            <a:off x="244765" y="3697214"/>
            <a:ext cx="5238281" cy="1239486"/>
            <a:chOff x="2951792" y="2898904"/>
            <a:chExt cx="6125834" cy="1561961"/>
          </a:xfrm>
        </p:grpSpPr>
        <p:sp>
          <p:nvSpPr>
            <p:cNvPr id="15" name="Freeform 6">
              <a:extLst>
                <a:ext uri="{FF2B5EF4-FFF2-40B4-BE49-F238E27FC236}">
                  <a16:creationId xmlns:a16="http://schemas.microsoft.com/office/drawing/2014/main" id="{EF3800A5-43DC-AD5D-7682-8C3C786C25CE}"/>
                </a:ext>
              </a:extLst>
            </p:cNvPr>
            <p:cNvSpPr>
              <a:spLocks noEditPoints="1"/>
            </p:cNvSpPr>
            <p:nvPr/>
          </p:nvSpPr>
          <p:spPr bwMode="auto">
            <a:xfrm>
              <a:off x="4607608" y="2939036"/>
              <a:ext cx="651539" cy="1521829"/>
            </a:xfrm>
            <a:custGeom>
              <a:avLst/>
              <a:gdLst>
                <a:gd name="T0" fmla="*/ 0 w 761"/>
                <a:gd name="T1" fmla="*/ 191 h 2389"/>
                <a:gd name="T2" fmla="*/ 507 w 761"/>
                <a:gd name="T3" fmla="*/ 191 h 2389"/>
                <a:gd name="T4" fmla="*/ 666 w 761"/>
                <a:gd name="T5" fmla="*/ 561 h 2389"/>
                <a:gd name="T6" fmla="*/ 666 w 761"/>
                <a:gd name="T7" fmla="*/ 761 h 2389"/>
                <a:gd name="T8" fmla="*/ 571 w 761"/>
                <a:gd name="T9" fmla="*/ 920 h 2389"/>
                <a:gd name="T10" fmla="*/ 571 w 761"/>
                <a:gd name="T11" fmla="*/ 920 h 2389"/>
                <a:gd name="T12" fmla="*/ 571 w 761"/>
                <a:gd name="T13" fmla="*/ 1174 h 2389"/>
                <a:gd name="T14" fmla="*/ 666 w 761"/>
                <a:gd name="T15" fmla="*/ 1332 h 2389"/>
                <a:gd name="T16" fmla="*/ 666 w 761"/>
                <a:gd name="T17" fmla="*/ 1374 h 2389"/>
                <a:gd name="T18" fmla="*/ 571 w 761"/>
                <a:gd name="T19" fmla="*/ 1533 h 2389"/>
                <a:gd name="T20" fmla="*/ 571 w 761"/>
                <a:gd name="T21" fmla="*/ 1533 h 2389"/>
                <a:gd name="T22" fmla="*/ 571 w 761"/>
                <a:gd name="T23" fmla="*/ 1797 h 2389"/>
                <a:gd name="T24" fmla="*/ 666 w 761"/>
                <a:gd name="T25" fmla="*/ 2104 h 2389"/>
                <a:gd name="T26" fmla="*/ 74 w 761"/>
                <a:gd name="T27" fmla="*/ 2104 h 2389"/>
                <a:gd name="T28" fmla="*/ 190 w 761"/>
                <a:gd name="T29" fmla="*/ 1956 h 2389"/>
                <a:gd name="T30" fmla="*/ 190 w 761"/>
                <a:gd name="T31" fmla="*/ 1956 h 2389"/>
                <a:gd name="T32" fmla="*/ 190 w 761"/>
                <a:gd name="T33" fmla="*/ 1533 h 2389"/>
                <a:gd name="T34" fmla="*/ 74 w 761"/>
                <a:gd name="T35" fmla="*/ 1374 h 2389"/>
                <a:gd name="T36" fmla="*/ 74 w 761"/>
                <a:gd name="T37" fmla="*/ 1332 h 2389"/>
                <a:gd name="T38" fmla="*/ 190 w 761"/>
                <a:gd name="T39" fmla="*/ 1174 h 2389"/>
                <a:gd name="T40" fmla="*/ 190 w 761"/>
                <a:gd name="T41" fmla="*/ 1174 h 2389"/>
                <a:gd name="T42" fmla="*/ 190 w 761"/>
                <a:gd name="T43" fmla="*/ 761 h 2389"/>
                <a:gd name="T44" fmla="*/ 74 w 761"/>
                <a:gd name="T45" fmla="*/ 603 h 2389"/>
                <a:gd name="T46" fmla="*/ 74 w 761"/>
                <a:gd name="T47" fmla="*/ 561 h 2389"/>
                <a:gd name="T48" fmla="*/ 338 w 761"/>
                <a:gd name="T49" fmla="*/ 1956 h 2389"/>
                <a:gd name="T50" fmla="*/ 338 w 761"/>
                <a:gd name="T51" fmla="*/ 1956 h 2389"/>
                <a:gd name="T52" fmla="*/ 338 w 761"/>
                <a:gd name="T53" fmla="*/ 1691 h 2389"/>
                <a:gd name="T54" fmla="*/ 254 w 761"/>
                <a:gd name="T55" fmla="*/ 1533 h 2389"/>
                <a:gd name="T56" fmla="*/ 254 w 761"/>
                <a:gd name="T57" fmla="*/ 1491 h 2389"/>
                <a:gd name="T58" fmla="*/ 338 w 761"/>
                <a:gd name="T59" fmla="*/ 1332 h 2389"/>
                <a:gd name="T60" fmla="*/ 338 w 761"/>
                <a:gd name="T61" fmla="*/ 1332 h 2389"/>
                <a:gd name="T62" fmla="*/ 338 w 761"/>
                <a:gd name="T63" fmla="*/ 1068 h 2389"/>
                <a:gd name="T64" fmla="*/ 254 w 761"/>
                <a:gd name="T65" fmla="*/ 920 h 2389"/>
                <a:gd name="T66" fmla="*/ 254 w 761"/>
                <a:gd name="T67" fmla="*/ 867 h 2389"/>
                <a:gd name="T68" fmla="*/ 338 w 761"/>
                <a:gd name="T69" fmla="*/ 561 h 2389"/>
                <a:gd name="T70" fmla="*/ 338 w 761"/>
                <a:gd name="T71" fmla="*/ 561 h 2389"/>
                <a:gd name="T72" fmla="*/ 507 w 761"/>
                <a:gd name="T73" fmla="*/ 1998 h 2389"/>
                <a:gd name="T74" fmla="*/ 423 w 761"/>
                <a:gd name="T75" fmla="*/ 1839 h 2389"/>
                <a:gd name="T76" fmla="*/ 423 w 761"/>
                <a:gd name="T77" fmla="*/ 1797 h 2389"/>
                <a:gd name="T78" fmla="*/ 507 w 761"/>
                <a:gd name="T79" fmla="*/ 1639 h 2389"/>
                <a:gd name="T80" fmla="*/ 507 w 761"/>
                <a:gd name="T81" fmla="*/ 1639 h 2389"/>
                <a:gd name="T82" fmla="*/ 507 w 761"/>
                <a:gd name="T83" fmla="*/ 1226 h 2389"/>
                <a:gd name="T84" fmla="*/ 423 w 761"/>
                <a:gd name="T85" fmla="*/ 1068 h 2389"/>
                <a:gd name="T86" fmla="*/ 423 w 761"/>
                <a:gd name="T87" fmla="*/ 1026 h 2389"/>
                <a:gd name="T88" fmla="*/ 507 w 761"/>
                <a:gd name="T89" fmla="*/ 867 h 2389"/>
                <a:gd name="T90" fmla="*/ 507 w 761"/>
                <a:gd name="T91" fmla="*/ 867 h 2389"/>
                <a:gd name="T92" fmla="*/ 507 w 761"/>
                <a:gd name="T93" fmla="*/ 603 h 2389"/>
                <a:gd name="T94" fmla="*/ 423 w 761"/>
                <a:gd name="T95" fmla="*/ 455 h 2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61" h="2389">
                  <a:moveTo>
                    <a:pt x="507" y="0"/>
                  </a:moveTo>
                  <a:lnTo>
                    <a:pt x="74" y="0"/>
                  </a:lnTo>
                  <a:lnTo>
                    <a:pt x="74" y="191"/>
                  </a:lnTo>
                  <a:lnTo>
                    <a:pt x="0" y="191"/>
                  </a:lnTo>
                  <a:lnTo>
                    <a:pt x="0" y="2389"/>
                  </a:lnTo>
                  <a:lnTo>
                    <a:pt x="761" y="2389"/>
                  </a:lnTo>
                  <a:lnTo>
                    <a:pt x="761" y="191"/>
                  </a:lnTo>
                  <a:lnTo>
                    <a:pt x="507" y="191"/>
                  </a:lnTo>
                  <a:lnTo>
                    <a:pt x="507" y="0"/>
                  </a:lnTo>
                  <a:close/>
                  <a:moveTo>
                    <a:pt x="571" y="455"/>
                  </a:moveTo>
                  <a:lnTo>
                    <a:pt x="666" y="455"/>
                  </a:lnTo>
                  <a:lnTo>
                    <a:pt x="666" y="561"/>
                  </a:lnTo>
                  <a:lnTo>
                    <a:pt x="571" y="561"/>
                  </a:lnTo>
                  <a:lnTo>
                    <a:pt x="571" y="455"/>
                  </a:lnTo>
                  <a:close/>
                  <a:moveTo>
                    <a:pt x="571" y="761"/>
                  </a:moveTo>
                  <a:lnTo>
                    <a:pt x="666" y="761"/>
                  </a:lnTo>
                  <a:lnTo>
                    <a:pt x="666" y="867"/>
                  </a:lnTo>
                  <a:lnTo>
                    <a:pt x="571" y="867"/>
                  </a:lnTo>
                  <a:lnTo>
                    <a:pt x="571" y="761"/>
                  </a:lnTo>
                  <a:close/>
                  <a:moveTo>
                    <a:pt x="571" y="920"/>
                  </a:moveTo>
                  <a:lnTo>
                    <a:pt x="666" y="920"/>
                  </a:lnTo>
                  <a:lnTo>
                    <a:pt x="666" y="1026"/>
                  </a:lnTo>
                  <a:lnTo>
                    <a:pt x="571" y="1026"/>
                  </a:lnTo>
                  <a:lnTo>
                    <a:pt x="571" y="920"/>
                  </a:lnTo>
                  <a:close/>
                  <a:moveTo>
                    <a:pt x="571" y="1068"/>
                  </a:moveTo>
                  <a:lnTo>
                    <a:pt x="666" y="1068"/>
                  </a:lnTo>
                  <a:lnTo>
                    <a:pt x="666" y="1174"/>
                  </a:lnTo>
                  <a:lnTo>
                    <a:pt x="571" y="1174"/>
                  </a:lnTo>
                  <a:lnTo>
                    <a:pt x="571" y="1068"/>
                  </a:lnTo>
                  <a:close/>
                  <a:moveTo>
                    <a:pt x="571" y="1226"/>
                  </a:moveTo>
                  <a:lnTo>
                    <a:pt x="666" y="1226"/>
                  </a:lnTo>
                  <a:lnTo>
                    <a:pt x="666" y="1332"/>
                  </a:lnTo>
                  <a:lnTo>
                    <a:pt x="571" y="1332"/>
                  </a:lnTo>
                  <a:lnTo>
                    <a:pt x="571" y="1226"/>
                  </a:lnTo>
                  <a:close/>
                  <a:moveTo>
                    <a:pt x="571" y="1374"/>
                  </a:moveTo>
                  <a:lnTo>
                    <a:pt x="666" y="1374"/>
                  </a:lnTo>
                  <a:lnTo>
                    <a:pt x="666" y="1491"/>
                  </a:lnTo>
                  <a:lnTo>
                    <a:pt x="571" y="1491"/>
                  </a:lnTo>
                  <a:lnTo>
                    <a:pt x="571" y="1374"/>
                  </a:lnTo>
                  <a:close/>
                  <a:moveTo>
                    <a:pt x="571" y="1533"/>
                  </a:moveTo>
                  <a:lnTo>
                    <a:pt x="666" y="1533"/>
                  </a:lnTo>
                  <a:lnTo>
                    <a:pt x="666" y="1639"/>
                  </a:lnTo>
                  <a:lnTo>
                    <a:pt x="571" y="1639"/>
                  </a:lnTo>
                  <a:lnTo>
                    <a:pt x="571" y="1533"/>
                  </a:lnTo>
                  <a:close/>
                  <a:moveTo>
                    <a:pt x="571" y="1691"/>
                  </a:moveTo>
                  <a:lnTo>
                    <a:pt x="666" y="1691"/>
                  </a:lnTo>
                  <a:lnTo>
                    <a:pt x="666" y="1797"/>
                  </a:lnTo>
                  <a:lnTo>
                    <a:pt x="571" y="1797"/>
                  </a:lnTo>
                  <a:lnTo>
                    <a:pt x="571" y="1691"/>
                  </a:lnTo>
                  <a:close/>
                  <a:moveTo>
                    <a:pt x="571" y="1998"/>
                  </a:moveTo>
                  <a:lnTo>
                    <a:pt x="666" y="1998"/>
                  </a:lnTo>
                  <a:lnTo>
                    <a:pt x="666" y="2104"/>
                  </a:lnTo>
                  <a:lnTo>
                    <a:pt x="571" y="2104"/>
                  </a:lnTo>
                  <a:lnTo>
                    <a:pt x="571" y="1998"/>
                  </a:lnTo>
                  <a:close/>
                  <a:moveTo>
                    <a:pt x="190" y="2104"/>
                  </a:moveTo>
                  <a:lnTo>
                    <a:pt x="74" y="2104"/>
                  </a:lnTo>
                  <a:lnTo>
                    <a:pt x="74" y="1998"/>
                  </a:lnTo>
                  <a:lnTo>
                    <a:pt x="190" y="1998"/>
                  </a:lnTo>
                  <a:lnTo>
                    <a:pt x="190" y="2104"/>
                  </a:lnTo>
                  <a:close/>
                  <a:moveTo>
                    <a:pt x="190" y="1956"/>
                  </a:moveTo>
                  <a:lnTo>
                    <a:pt x="74" y="1956"/>
                  </a:lnTo>
                  <a:lnTo>
                    <a:pt x="74" y="1839"/>
                  </a:lnTo>
                  <a:lnTo>
                    <a:pt x="190" y="1839"/>
                  </a:lnTo>
                  <a:lnTo>
                    <a:pt x="190" y="1956"/>
                  </a:lnTo>
                  <a:close/>
                  <a:moveTo>
                    <a:pt x="190" y="1639"/>
                  </a:moveTo>
                  <a:lnTo>
                    <a:pt x="74" y="1639"/>
                  </a:lnTo>
                  <a:lnTo>
                    <a:pt x="74" y="1533"/>
                  </a:lnTo>
                  <a:lnTo>
                    <a:pt x="190" y="1533"/>
                  </a:lnTo>
                  <a:lnTo>
                    <a:pt x="190" y="1639"/>
                  </a:lnTo>
                  <a:close/>
                  <a:moveTo>
                    <a:pt x="190" y="1491"/>
                  </a:moveTo>
                  <a:lnTo>
                    <a:pt x="74" y="1491"/>
                  </a:lnTo>
                  <a:lnTo>
                    <a:pt x="74" y="1374"/>
                  </a:lnTo>
                  <a:lnTo>
                    <a:pt x="190" y="1374"/>
                  </a:lnTo>
                  <a:lnTo>
                    <a:pt x="190" y="1491"/>
                  </a:lnTo>
                  <a:close/>
                  <a:moveTo>
                    <a:pt x="190" y="1332"/>
                  </a:moveTo>
                  <a:lnTo>
                    <a:pt x="74" y="1332"/>
                  </a:lnTo>
                  <a:lnTo>
                    <a:pt x="74" y="1226"/>
                  </a:lnTo>
                  <a:lnTo>
                    <a:pt x="190" y="1226"/>
                  </a:lnTo>
                  <a:lnTo>
                    <a:pt x="190" y="1332"/>
                  </a:lnTo>
                  <a:close/>
                  <a:moveTo>
                    <a:pt x="190" y="1174"/>
                  </a:moveTo>
                  <a:lnTo>
                    <a:pt x="74" y="1174"/>
                  </a:lnTo>
                  <a:lnTo>
                    <a:pt x="74" y="1068"/>
                  </a:lnTo>
                  <a:lnTo>
                    <a:pt x="190" y="1068"/>
                  </a:lnTo>
                  <a:lnTo>
                    <a:pt x="190" y="1174"/>
                  </a:lnTo>
                  <a:close/>
                  <a:moveTo>
                    <a:pt x="190" y="867"/>
                  </a:moveTo>
                  <a:lnTo>
                    <a:pt x="74" y="867"/>
                  </a:lnTo>
                  <a:lnTo>
                    <a:pt x="74" y="761"/>
                  </a:lnTo>
                  <a:lnTo>
                    <a:pt x="190" y="761"/>
                  </a:lnTo>
                  <a:lnTo>
                    <a:pt x="190" y="867"/>
                  </a:lnTo>
                  <a:close/>
                  <a:moveTo>
                    <a:pt x="190" y="719"/>
                  </a:moveTo>
                  <a:lnTo>
                    <a:pt x="74" y="719"/>
                  </a:lnTo>
                  <a:lnTo>
                    <a:pt x="74" y="603"/>
                  </a:lnTo>
                  <a:lnTo>
                    <a:pt x="190" y="603"/>
                  </a:lnTo>
                  <a:lnTo>
                    <a:pt x="190" y="719"/>
                  </a:lnTo>
                  <a:close/>
                  <a:moveTo>
                    <a:pt x="190" y="561"/>
                  </a:moveTo>
                  <a:lnTo>
                    <a:pt x="74" y="561"/>
                  </a:lnTo>
                  <a:lnTo>
                    <a:pt x="74" y="455"/>
                  </a:lnTo>
                  <a:lnTo>
                    <a:pt x="190" y="455"/>
                  </a:lnTo>
                  <a:lnTo>
                    <a:pt x="190" y="561"/>
                  </a:lnTo>
                  <a:close/>
                  <a:moveTo>
                    <a:pt x="338" y="1956"/>
                  </a:moveTo>
                  <a:lnTo>
                    <a:pt x="254" y="1956"/>
                  </a:lnTo>
                  <a:lnTo>
                    <a:pt x="254" y="1839"/>
                  </a:lnTo>
                  <a:lnTo>
                    <a:pt x="338" y="1839"/>
                  </a:lnTo>
                  <a:lnTo>
                    <a:pt x="338" y="1956"/>
                  </a:lnTo>
                  <a:close/>
                  <a:moveTo>
                    <a:pt x="338" y="1797"/>
                  </a:moveTo>
                  <a:lnTo>
                    <a:pt x="254" y="1797"/>
                  </a:lnTo>
                  <a:lnTo>
                    <a:pt x="254" y="1691"/>
                  </a:lnTo>
                  <a:lnTo>
                    <a:pt x="338" y="1691"/>
                  </a:lnTo>
                  <a:lnTo>
                    <a:pt x="338" y="1797"/>
                  </a:lnTo>
                  <a:close/>
                  <a:moveTo>
                    <a:pt x="338" y="1639"/>
                  </a:moveTo>
                  <a:lnTo>
                    <a:pt x="254" y="1639"/>
                  </a:lnTo>
                  <a:lnTo>
                    <a:pt x="254" y="1533"/>
                  </a:lnTo>
                  <a:lnTo>
                    <a:pt x="338" y="1533"/>
                  </a:lnTo>
                  <a:lnTo>
                    <a:pt x="338" y="1639"/>
                  </a:lnTo>
                  <a:close/>
                  <a:moveTo>
                    <a:pt x="338" y="1491"/>
                  </a:moveTo>
                  <a:lnTo>
                    <a:pt x="254" y="1491"/>
                  </a:lnTo>
                  <a:lnTo>
                    <a:pt x="254" y="1374"/>
                  </a:lnTo>
                  <a:lnTo>
                    <a:pt x="338" y="1374"/>
                  </a:lnTo>
                  <a:lnTo>
                    <a:pt x="338" y="1491"/>
                  </a:lnTo>
                  <a:close/>
                  <a:moveTo>
                    <a:pt x="338" y="1332"/>
                  </a:moveTo>
                  <a:lnTo>
                    <a:pt x="254" y="1332"/>
                  </a:lnTo>
                  <a:lnTo>
                    <a:pt x="254" y="1226"/>
                  </a:lnTo>
                  <a:lnTo>
                    <a:pt x="338" y="1226"/>
                  </a:lnTo>
                  <a:lnTo>
                    <a:pt x="338" y="1332"/>
                  </a:lnTo>
                  <a:close/>
                  <a:moveTo>
                    <a:pt x="338" y="1174"/>
                  </a:moveTo>
                  <a:lnTo>
                    <a:pt x="254" y="1174"/>
                  </a:lnTo>
                  <a:lnTo>
                    <a:pt x="254" y="1068"/>
                  </a:lnTo>
                  <a:lnTo>
                    <a:pt x="338" y="1068"/>
                  </a:lnTo>
                  <a:lnTo>
                    <a:pt x="338" y="1174"/>
                  </a:lnTo>
                  <a:close/>
                  <a:moveTo>
                    <a:pt x="338" y="1026"/>
                  </a:moveTo>
                  <a:lnTo>
                    <a:pt x="254" y="1026"/>
                  </a:lnTo>
                  <a:lnTo>
                    <a:pt x="254" y="920"/>
                  </a:lnTo>
                  <a:lnTo>
                    <a:pt x="338" y="920"/>
                  </a:lnTo>
                  <a:lnTo>
                    <a:pt x="338" y="1026"/>
                  </a:lnTo>
                  <a:close/>
                  <a:moveTo>
                    <a:pt x="338" y="867"/>
                  </a:moveTo>
                  <a:lnTo>
                    <a:pt x="254" y="867"/>
                  </a:lnTo>
                  <a:lnTo>
                    <a:pt x="254" y="761"/>
                  </a:lnTo>
                  <a:lnTo>
                    <a:pt x="338" y="761"/>
                  </a:lnTo>
                  <a:lnTo>
                    <a:pt x="338" y="867"/>
                  </a:lnTo>
                  <a:close/>
                  <a:moveTo>
                    <a:pt x="338" y="561"/>
                  </a:moveTo>
                  <a:lnTo>
                    <a:pt x="254" y="561"/>
                  </a:lnTo>
                  <a:lnTo>
                    <a:pt x="254" y="455"/>
                  </a:lnTo>
                  <a:lnTo>
                    <a:pt x="338" y="455"/>
                  </a:lnTo>
                  <a:lnTo>
                    <a:pt x="338" y="561"/>
                  </a:lnTo>
                  <a:close/>
                  <a:moveTo>
                    <a:pt x="507" y="2104"/>
                  </a:moveTo>
                  <a:lnTo>
                    <a:pt x="423" y="2104"/>
                  </a:lnTo>
                  <a:lnTo>
                    <a:pt x="423" y="1998"/>
                  </a:lnTo>
                  <a:lnTo>
                    <a:pt x="507" y="1998"/>
                  </a:lnTo>
                  <a:lnTo>
                    <a:pt x="507" y="2104"/>
                  </a:lnTo>
                  <a:close/>
                  <a:moveTo>
                    <a:pt x="507" y="1956"/>
                  </a:moveTo>
                  <a:lnTo>
                    <a:pt x="423" y="1956"/>
                  </a:lnTo>
                  <a:lnTo>
                    <a:pt x="423" y="1839"/>
                  </a:lnTo>
                  <a:lnTo>
                    <a:pt x="507" y="1839"/>
                  </a:lnTo>
                  <a:lnTo>
                    <a:pt x="507" y="1956"/>
                  </a:lnTo>
                  <a:close/>
                  <a:moveTo>
                    <a:pt x="507" y="1797"/>
                  </a:moveTo>
                  <a:lnTo>
                    <a:pt x="423" y="1797"/>
                  </a:lnTo>
                  <a:lnTo>
                    <a:pt x="423" y="1691"/>
                  </a:lnTo>
                  <a:lnTo>
                    <a:pt x="507" y="1691"/>
                  </a:lnTo>
                  <a:lnTo>
                    <a:pt x="507" y="1797"/>
                  </a:lnTo>
                  <a:close/>
                  <a:moveTo>
                    <a:pt x="507" y="1639"/>
                  </a:moveTo>
                  <a:lnTo>
                    <a:pt x="423" y="1639"/>
                  </a:lnTo>
                  <a:lnTo>
                    <a:pt x="423" y="1533"/>
                  </a:lnTo>
                  <a:lnTo>
                    <a:pt x="507" y="1533"/>
                  </a:lnTo>
                  <a:lnTo>
                    <a:pt x="507" y="1639"/>
                  </a:lnTo>
                  <a:close/>
                  <a:moveTo>
                    <a:pt x="507" y="1332"/>
                  </a:moveTo>
                  <a:lnTo>
                    <a:pt x="423" y="1332"/>
                  </a:lnTo>
                  <a:lnTo>
                    <a:pt x="423" y="1226"/>
                  </a:lnTo>
                  <a:lnTo>
                    <a:pt x="507" y="1226"/>
                  </a:lnTo>
                  <a:lnTo>
                    <a:pt x="507" y="1332"/>
                  </a:lnTo>
                  <a:close/>
                  <a:moveTo>
                    <a:pt x="507" y="1174"/>
                  </a:moveTo>
                  <a:lnTo>
                    <a:pt x="423" y="1174"/>
                  </a:lnTo>
                  <a:lnTo>
                    <a:pt x="423" y="1068"/>
                  </a:lnTo>
                  <a:lnTo>
                    <a:pt x="507" y="1068"/>
                  </a:lnTo>
                  <a:lnTo>
                    <a:pt x="507" y="1174"/>
                  </a:lnTo>
                  <a:close/>
                  <a:moveTo>
                    <a:pt x="507" y="1026"/>
                  </a:moveTo>
                  <a:lnTo>
                    <a:pt x="423" y="1026"/>
                  </a:lnTo>
                  <a:lnTo>
                    <a:pt x="423" y="920"/>
                  </a:lnTo>
                  <a:lnTo>
                    <a:pt x="507" y="920"/>
                  </a:lnTo>
                  <a:lnTo>
                    <a:pt x="507" y="1026"/>
                  </a:lnTo>
                  <a:close/>
                  <a:moveTo>
                    <a:pt x="507" y="867"/>
                  </a:moveTo>
                  <a:lnTo>
                    <a:pt x="423" y="867"/>
                  </a:lnTo>
                  <a:lnTo>
                    <a:pt x="423" y="761"/>
                  </a:lnTo>
                  <a:lnTo>
                    <a:pt x="507" y="761"/>
                  </a:lnTo>
                  <a:lnTo>
                    <a:pt x="507" y="867"/>
                  </a:lnTo>
                  <a:close/>
                  <a:moveTo>
                    <a:pt x="507" y="719"/>
                  </a:moveTo>
                  <a:lnTo>
                    <a:pt x="423" y="719"/>
                  </a:lnTo>
                  <a:lnTo>
                    <a:pt x="423" y="603"/>
                  </a:lnTo>
                  <a:lnTo>
                    <a:pt x="507" y="603"/>
                  </a:lnTo>
                  <a:lnTo>
                    <a:pt x="507" y="719"/>
                  </a:lnTo>
                  <a:close/>
                  <a:moveTo>
                    <a:pt x="507" y="561"/>
                  </a:moveTo>
                  <a:lnTo>
                    <a:pt x="423" y="561"/>
                  </a:lnTo>
                  <a:lnTo>
                    <a:pt x="423" y="455"/>
                  </a:lnTo>
                  <a:lnTo>
                    <a:pt x="507" y="455"/>
                  </a:lnTo>
                  <a:lnTo>
                    <a:pt x="507" y="561"/>
                  </a:lnTo>
                  <a:close/>
                </a:path>
              </a:pathLst>
            </a:custGeom>
            <a:solidFill>
              <a:srgbClr val="43B02A"/>
            </a:solidFill>
            <a:ln>
              <a:noFill/>
            </a:ln>
          </p:spPr>
          <p:txBody>
            <a:bodyPr vert="horz" wrap="square" lIns="45720" tIns="22860" rIns="45720" bIns="228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900" b="0" i="0" u="none" strike="noStrike" kern="0" cap="none" spc="0" normalizeH="0" baseline="0" noProof="0">
                <a:ln>
                  <a:noFill/>
                </a:ln>
                <a:solidFill>
                  <a:prstClr val="black"/>
                </a:solidFill>
                <a:effectLst/>
                <a:uLnTx/>
                <a:uFillTx/>
                <a:latin typeface="Calibri" panose="020F0502020204030204"/>
                <a:ea typeface="+mn-ea"/>
                <a:cs typeface="Cordia New" panose="020B0304020202020204" pitchFamily="34" charset="-34"/>
              </a:endParaRPr>
            </a:p>
          </p:txBody>
        </p:sp>
        <p:sp>
          <p:nvSpPr>
            <p:cNvPr id="16" name="Freeform 7">
              <a:extLst>
                <a:ext uri="{FF2B5EF4-FFF2-40B4-BE49-F238E27FC236}">
                  <a16:creationId xmlns:a16="http://schemas.microsoft.com/office/drawing/2014/main" id="{D59F8081-1367-65D3-7402-C58971E1E394}"/>
                </a:ext>
              </a:extLst>
            </p:cNvPr>
            <p:cNvSpPr>
              <a:spLocks noEditPoints="1"/>
            </p:cNvSpPr>
            <p:nvPr/>
          </p:nvSpPr>
          <p:spPr bwMode="auto">
            <a:xfrm>
              <a:off x="6688936" y="2898904"/>
              <a:ext cx="651539" cy="1561961"/>
            </a:xfrm>
            <a:custGeom>
              <a:avLst/>
              <a:gdLst>
                <a:gd name="T0" fmla="*/ 423 w 761"/>
                <a:gd name="T1" fmla="*/ 0 h 2452"/>
                <a:gd name="T2" fmla="*/ 127 w 761"/>
                <a:gd name="T3" fmla="*/ 317 h 2452"/>
                <a:gd name="T4" fmla="*/ 0 w 761"/>
                <a:gd name="T5" fmla="*/ 2452 h 2452"/>
                <a:gd name="T6" fmla="*/ 655 w 761"/>
                <a:gd name="T7" fmla="*/ 560 h 2452"/>
                <a:gd name="T8" fmla="*/ 63 w 761"/>
                <a:gd name="T9" fmla="*/ 2198 h 2452"/>
                <a:gd name="T10" fmla="*/ 137 w 761"/>
                <a:gd name="T11" fmla="*/ 2198 h 2452"/>
                <a:gd name="T12" fmla="*/ 63 w 761"/>
                <a:gd name="T13" fmla="*/ 1818 h 2452"/>
                <a:gd name="T14" fmla="*/ 137 w 761"/>
                <a:gd name="T15" fmla="*/ 1733 h 2452"/>
                <a:gd name="T16" fmla="*/ 137 w 761"/>
                <a:gd name="T17" fmla="*/ 1585 h 2452"/>
                <a:gd name="T18" fmla="*/ 63 w 761"/>
                <a:gd name="T19" fmla="*/ 1501 h 2452"/>
                <a:gd name="T20" fmla="*/ 137 w 761"/>
                <a:gd name="T21" fmla="*/ 1501 h 2452"/>
                <a:gd name="T22" fmla="*/ 63 w 761"/>
                <a:gd name="T23" fmla="*/ 1120 h 2452"/>
                <a:gd name="T24" fmla="*/ 137 w 761"/>
                <a:gd name="T25" fmla="*/ 1036 h 2452"/>
                <a:gd name="T26" fmla="*/ 137 w 761"/>
                <a:gd name="T27" fmla="*/ 888 h 2452"/>
                <a:gd name="T28" fmla="*/ 63 w 761"/>
                <a:gd name="T29" fmla="*/ 803 h 2452"/>
                <a:gd name="T30" fmla="*/ 137 w 761"/>
                <a:gd name="T31" fmla="*/ 803 h 2452"/>
                <a:gd name="T32" fmla="*/ 201 w 761"/>
                <a:gd name="T33" fmla="*/ 2050 h 2452"/>
                <a:gd name="T34" fmla="*/ 275 w 761"/>
                <a:gd name="T35" fmla="*/ 1966 h 2452"/>
                <a:gd name="T36" fmla="*/ 275 w 761"/>
                <a:gd name="T37" fmla="*/ 1818 h 2452"/>
                <a:gd name="T38" fmla="*/ 201 w 761"/>
                <a:gd name="T39" fmla="*/ 1501 h 2452"/>
                <a:gd name="T40" fmla="*/ 275 w 761"/>
                <a:gd name="T41" fmla="*/ 1501 h 2452"/>
                <a:gd name="T42" fmla="*/ 201 w 761"/>
                <a:gd name="T43" fmla="*/ 888 h 2452"/>
                <a:gd name="T44" fmla="*/ 275 w 761"/>
                <a:gd name="T45" fmla="*/ 803 h 2452"/>
                <a:gd name="T46" fmla="*/ 275 w 761"/>
                <a:gd name="T47" fmla="*/ 655 h 2452"/>
                <a:gd name="T48" fmla="*/ 201 w 761"/>
                <a:gd name="T49" fmla="*/ 550 h 2452"/>
                <a:gd name="T50" fmla="*/ 275 w 761"/>
                <a:gd name="T51" fmla="*/ 550 h 2452"/>
                <a:gd name="T52" fmla="*/ 338 w 761"/>
                <a:gd name="T53" fmla="*/ 2050 h 2452"/>
                <a:gd name="T54" fmla="*/ 423 w 761"/>
                <a:gd name="T55" fmla="*/ 1733 h 2452"/>
                <a:gd name="T56" fmla="*/ 423 w 761"/>
                <a:gd name="T57" fmla="*/ 1585 h 2452"/>
                <a:gd name="T58" fmla="*/ 338 w 761"/>
                <a:gd name="T59" fmla="*/ 1501 h 2452"/>
                <a:gd name="T60" fmla="*/ 423 w 761"/>
                <a:gd name="T61" fmla="*/ 1501 h 2452"/>
                <a:gd name="T62" fmla="*/ 338 w 761"/>
                <a:gd name="T63" fmla="*/ 1120 h 2452"/>
                <a:gd name="T64" fmla="*/ 423 w 761"/>
                <a:gd name="T65" fmla="*/ 1036 h 2452"/>
                <a:gd name="T66" fmla="*/ 423 w 761"/>
                <a:gd name="T67" fmla="*/ 888 h 2452"/>
                <a:gd name="T68" fmla="*/ 338 w 761"/>
                <a:gd name="T69" fmla="*/ 803 h 2452"/>
                <a:gd name="T70" fmla="*/ 423 w 761"/>
                <a:gd name="T71" fmla="*/ 803 h 2452"/>
                <a:gd name="T72" fmla="*/ 338 w 761"/>
                <a:gd name="T73" fmla="*/ 550 h 2452"/>
                <a:gd name="T74" fmla="*/ 423 w 761"/>
                <a:gd name="T75" fmla="*/ 391 h 2452"/>
                <a:gd name="T76" fmla="*/ 476 w 761"/>
                <a:gd name="T77" fmla="*/ 2198 h 2452"/>
                <a:gd name="T78" fmla="*/ 560 w 761"/>
                <a:gd name="T79" fmla="*/ 2198 h 2452"/>
                <a:gd name="T80" fmla="*/ 476 w 761"/>
                <a:gd name="T81" fmla="*/ 1818 h 2452"/>
                <a:gd name="T82" fmla="*/ 560 w 761"/>
                <a:gd name="T83" fmla="*/ 1733 h 2452"/>
                <a:gd name="T84" fmla="*/ 560 w 761"/>
                <a:gd name="T85" fmla="*/ 1585 h 2452"/>
                <a:gd name="T86" fmla="*/ 476 w 761"/>
                <a:gd name="T87" fmla="*/ 1501 h 2452"/>
                <a:gd name="T88" fmla="*/ 560 w 761"/>
                <a:gd name="T89" fmla="*/ 1501 h 2452"/>
                <a:gd name="T90" fmla="*/ 476 w 761"/>
                <a:gd name="T91" fmla="*/ 1120 h 2452"/>
                <a:gd name="T92" fmla="*/ 560 w 761"/>
                <a:gd name="T93" fmla="*/ 803 h 2452"/>
                <a:gd name="T94" fmla="*/ 560 w 761"/>
                <a:gd name="T95" fmla="*/ 655 h 2452"/>
                <a:gd name="T96" fmla="*/ 476 w 761"/>
                <a:gd name="T97" fmla="*/ 550 h 2452"/>
                <a:gd name="T98" fmla="*/ 560 w 761"/>
                <a:gd name="T99" fmla="*/ 550 h 2452"/>
                <a:gd name="T100" fmla="*/ 624 w 761"/>
                <a:gd name="T101" fmla="*/ 2050 h 2452"/>
                <a:gd name="T102" fmla="*/ 698 w 761"/>
                <a:gd name="T103" fmla="*/ 1966 h 2452"/>
                <a:gd name="T104" fmla="*/ 698 w 761"/>
                <a:gd name="T105" fmla="*/ 1818 h 2452"/>
                <a:gd name="T106" fmla="*/ 624 w 761"/>
                <a:gd name="T107" fmla="*/ 1733 h 2452"/>
                <a:gd name="T108" fmla="*/ 698 w 761"/>
                <a:gd name="T109" fmla="*/ 1733 h 2452"/>
                <a:gd name="T110" fmla="*/ 624 w 761"/>
                <a:gd name="T111" fmla="*/ 1353 h 2452"/>
                <a:gd name="T112" fmla="*/ 698 w 761"/>
                <a:gd name="T113" fmla="*/ 1268 h 2452"/>
                <a:gd name="T114" fmla="*/ 698 w 761"/>
                <a:gd name="T115" fmla="*/ 1120 h 2452"/>
                <a:gd name="T116" fmla="*/ 624 w 761"/>
                <a:gd name="T117" fmla="*/ 1036 h 2452"/>
                <a:gd name="T118" fmla="*/ 698 w 761"/>
                <a:gd name="T119" fmla="*/ 1036 h 2452"/>
                <a:gd name="T120" fmla="*/ 624 w 761"/>
                <a:gd name="T121" fmla="*/ 803 h 2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61" h="2452">
                  <a:moveTo>
                    <a:pt x="655" y="317"/>
                  </a:moveTo>
                  <a:lnTo>
                    <a:pt x="423" y="317"/>
                  </a:lnTo>
                  <a:lnTo>
                    <a:pt x="423" y="0"/>
                  </a:lnTo>
                  <a:lnTo>
                    <a:pt x="338" y="0"/>
                  </a:lnTo>
                  <a:lnTo>
                    <a:pt x="338" y="317"/>
                  </a:lnTo>
                  <a:lnTo>
                    <a:pt x="127" y="317"/>
                  </a:lnTo>
                  <a:lnTo>
                    <a:pt x="127" y="560"/>
                  </a:lnTo>
                  <a:lnTo>
                    <a:pt x="0" y="560"/>
                  </a:lnTo>
                  <a:lnTo>
                    <a:pt x="0" y="2452"/>
                  </a:lnTo>
                  <a:lnTo>
                    <a:pt x="761" y="2452"/>
                  </a:lnTo>
                  <a:lnTo>
                    <a:pt x="761" y="560"/>
                  </a:lnTo>
                  <a:lnTo>
                    <a:pt x="655" y="560"/>
                  </a:lnTo>
                  <a:lnTo>
                    <a:pt x="655" y="317"/>
                  </a:lnTo>
                  <a:close/>
                  <a:moveTo>
                    <a:pt x="137" y="2198"/>
                  </a:moveTo>
                  <a:lnTo>
                    <a:pt x="63" y="2198"/>
                  </a:lnTo>
                  <a:lnTo>
                    <a:pt x="63" y="2050"/>
                  </a:lnTo>
                  <a:lnTo>
                    <a:pt x="137" y="2050"/>
                  </a:lnTo>
                  <a:lnTo>
                    <a:pt x="137" y="2198"/>
                  </a:lnTo>
                  <a:close/>
                  <a:moveTo>
                    <a:pt x="137" y="1966"/>
                  </a:moveTo>
                  <a:lnTo>
                    <a:pt x="63" y="1966"/>
                  </a:lnTo>
                  <a:lnTo>
                    <a:pt x="63" y="1818"/>
                  </a:lnTo>
                  <a:lnTo>
                    <a:pt x="137" y="1818"/>
                  </a:lnTo>
                  <a:lnTo>
                    <a:pt x="137" y="1966"/>
                  </a:lnTo>
                  <a:close/>
                  <a:moveTo>
                    <a:pt x="137" y="1733"/>
                  </a:moveTo>
                  <a:lnTo>
                    <a:pt x="63" y="1733"/>
                  </a:lnTo>
                  <a:lnTo>
                    <a:pt x="63" y="1585"/>
                  </a:lnTo>
                  <a:lnTo>
                    <a:pt x="137" y="1585"/>
                  </a:lnTo>
                  <a:lnTo>
                    <a:pt x="137" y="1733"/>
                  </a:lnTo>
                  <a:close/>
                  <a:moveTo>
                    <a:pt x="137" y="1501"/>
                  </a:moveTo>
                  <a:lnTo>
                    <a:pt x="63" y="1501"/>
                  </a:lnTo>
                  <a:lnTo>
                    <a:pt x="63" y="1353"/>
                  </a:lnTo>
                  <a:lnTo>
                    <a:pt x="137" y="1353"/>
                  </a:lnTo>
                  <a:lnTo>
                    <a:pt x="137" y="1501"/>
                  </a:lnTo>
                  <a:close/>
                  <a:moveTo>
                    <a:pt x="137" y="1268"/>
                  </a:moveTo>
                  <a:lnTo>
                    <a:pt x="63" y="1268"/>
                  </a:lnTo>
                  <a:lnTo>
                    <a:pt x="63" y="1120"/>
                  </a:lnTo>
                  <a:lnTo>
                    <a:pt x="137" y="1120"/>
                  </a:lnTo>
                  <a:lnTo>
                    <a:pt x="137" y="1268"/>
                  </a:lnTo>
                  <a:close/>
                  <a:moveTo>
                    <a:pt x="137" y="1036"/>
                  </a:moveTo>
                  <a:lnTo>
                    <a:pt x="63" y="1036"/>
                  </a:lnTo>
                  <a:lnTo>
                    <a:pt x="63" y="888"/>
                  </a:lnTo>
                  <a:lnTo>
                    <a:pt x="137" y="888"/>
                  </a:lnTo>
                  <a:lnTo>
                    <a:pt x="137" y="1036"/>
                  </a:lnTo>
                  <a:close/>
                  <a:moveTo>
                    <a:pt x="137" y="803"/>
                  </a:moveTo>
                  <a:lnTo>
                    <a:pt x="63" y="803"/>
                  </a:lnTo>
                  <a:lnTo>
                    <a:pt x="63" y="655"/>
                  </a:lnTo>
                  <a:lnTo>
                    <a:pt x="137" y="655"/>
                  </a:lnTo>
                  <a:lnTo>
                    <a:pt x="137" y="803"/>
                  </a:lnTo>
                  <a:close/>
                  <a:moveTo>
                    <a:pt x="275" y="2198"/>
                  </a:moveTo>
                  <a:lnTo>
                    <a:pt x="201" y="2198"/>
                  </a:lnTo>
                  <a:lnTo>
                    <a:pt x="201" y="2050"/>
                  </a:lnTo>
                  <a:lnTo>
                    <a:pt x="275" y="2050"/>
                  </a:lnTo>
                  <a:lnTo>
                    <a:pt x="275" y="2198"/>
                  </a:lnTo>
                  <a:close/>
                  <a:moveTo>
                    <a:pt x="275" y="1966"/>
                  </a:moveTo>
                  <a:lnTo>
                    <a:pt x="201" y="1966"/>
                  </a:lnTo>
                  <a:lnTo>
                    <a:pt x="201" y="1818"/>
                  </a:lnTo>
                  <a:lnTo>
                    <a:pt x="275" y="1818"/>
                  </a:lnTo>
                  <a:lnTo>
                    <a:pt x="275" y="1966"/>
                  </a:lnTo>
                  <a:close/>
                  <a:moveTo>
                    <a:pt x="275" y="1501"/>
                  </a:moveTo>
                  <a:lnTo>
                    <a:pt x="201" y="1501"/>
                  </a:lnTo>
                  <a:lnTo>
                    <a:pt x="201" y="1353"/>
                  </a:lnTo>
                  <a:lnTo>
                    <a:pt x="275" y="1353"/>
                  </a:lnTo>
                  <a:lnTo>
                    <a:pt x="275" y="1501"/>
                  </a:lnTo>
                  <a:close/>
                  <a:moveTo>
                    <a:pt x="275" y="1036"/>
                  </a:moveTo>
                  <a:lnTo>
                    <a:pt x="201" y="1036"/>
                  </a:lnTo>
                  <a:lnTo>
                    <a:pt x="201" y="888"/>
                  </a:lnTo>
                  <a:lnTo>
                    <a:pt x="275" y="888"/>
                  </a:lnTo>
                  <a:lnTo>
                    <a:pt x="275" y="1036"/>
                  </a:lnTo>
                  <a:close/>
                  <a:moveTo>
                    <a:pt x="275" y="803"/>
                  </a:moveTo>
                  <a:lnTo>
                    <a:pt x="201" y="803"/>
                  </a:lnTo>
                  <a:lnTo>
                    <a:pt x="201" y="655"/>
                  </a:lnTo>
                  <a:lnTo>
                    <a:pt x="275" y="655"/>
                  </a:lnTo>
                  <a:lnTo>
                    <a:pt x="275" y="803"/>
                  </a:lnTo>
                  <a:close/>
                  <a:moveTo>
                    <a:pt x="275" y="550"/>
                  </a:moveTo>
                  <a:lnTo>
                    <a:pt x="201" y="550"/>
                  </a:lnTo>
                  <a:lnTo>
                    <a:pt x="201" y="391"/>
                  </a:lnTo>
                  <a:lnTo>
                    <a:pt x="275" y="391"/>
                  </a:lnTo>
                  <a:lnTo>
                    <a:pt x="275" y="550"/>
                  </a:lnTo>
                  <a:close/>
                  <a:moveTo>
                    <a:pt x="423" y="2198"/>
                  </a:moveTo>
                  <a:lnTo>
                    <a:pt x="338" y="2198"/>
                  </a:lnTo>
                  <a:lnTo>
                    <a:pt x="338" y="2050"/>
                  </a:lnTo>
                  <a:lnTo>
                    <a:pt x="423" y="2050"/>
                  </a:lnTo>
                  <a:lnTo>
                    <a:pt x="423" y="2198"/>
                  </a:lnTo>
                  <a:close/>
                  <a:moveTo>
                    <a:pt x="423" y="1733"/>
                  </a:moveTo>
                  <a:lnTo>
                    <a:pt x="338" y="1733"/>
                  </a:lnTo>
                  <a:lnTo>
                    <a:pt x="338" y="1585"/>
                  </a:lnTo>
                  <a:lnTo>
                    <a:pt x="423" y="1585"/>
                  </a:lnTo>
                  <a:lnTo>
                    <a:pt x="423" y="1733"/>
                  </a:lnTo>
                  <a:close/>
                  <a:moveTo>
                    <a:pt x="423" y="1501"/>
                  </a:moveTo>
                  <a:lnTo>
                    <a:pt x="338" y="1501"/>
                  </a:lnTo>
                  <a:lnTo>
                    <a:pt x="338" y="1353"/>
                  </a:lnTo>
                  <a:lnTo>
                    <a:pt x="423" y="1353"/>
                  </a:lnTo>
                  <a:lnTo>
                    <a:pt x="423" y="1501"/>
                  </a:lnTo>
                  <a:close/>
                  <a:moveTo>
                    <a:pt x="423" y="1268"/>
                  </a:moveTo>
                  <a:lnTo>
                    <a:pt x="338" y="1268"/>
                  </a:lnTo>
                  <a:lnTo>
                    <a:pt x="338" y="1120"/>
                  </a:lnTo>
                  <a:lnTo>
                    <a:pt x="423" y="1120"/>
                  </a:lnTo>
                  <a:lnTo>
                    <a:pt x="423" y="1268"/>
                  </a:lnTo>
                  <a:close/>
                  <a:moveTo>
                    <a:pt x="423" y="1036"/>
                  </a:moveTo>
                  <a:lnTo>
                    <a:pt x="338" y="1036"/>
                  </a:lnTo>
                  <a:lnTo>
                    <a:pt x="338" y="888"/>
                  </a:lnTo>
                  <a:lnTo>
                    <a:pt x="423" y="888"/>
                  </a:lnTo>
                  <a:lnTo>
                    <a:pt x="423" y="1036"/>
                  </a:lnTo>
                  <a:close/>
                  <a:moveTo>
                    <a:pt x="423" y="803"/>
                  </a:moveTo>
                  <a:lnTo>
                    <a:pt x="338" y="803"/>
                  </a:lnTo>
                  <a:lnTo>
                    <a:pt x="338" y="655"/>
                  </a:lnTo>
                  <a:lnTo>
                    <a:pt x="423" y="655"/>
                  </a:lnTo>
                  <a:lnTo>
                    <a:pt x="423" y="803"/>
                  </a:lnTo>
                  <a:close/>
                  <a:moveTo>
                    <a:pt x="423" y="518"/>
                  </a:moveTo>
                  <a:lnTo>
                    <a:pt x="423" y="550"/>
                  </a:lnTo>
                  <a:lnTo>
                    <a:pt x="338" y="550"/>
                  </a:lnTo>
                  <a:lnTo>
                    <a:pt x="338" y="518"/>
                  </a:lnTo>
                  <a:lnTo>
                    <a:pt x="338" y="391"/>
                  </a:lnTo>
                  <a:lnTo>
                    <a:pt x="423" y="391"/>
                  </a:lnTo>
                  <a:lnTo>
                    <a:pt x="423" y="518"/>
                  </a:lnTo>
                  <a:close/>
                  <a:moveTo>
                    <a:pt x="560" y="2198"/>
                  </a:moveTo>
                  <a:lnTo>
                    <a:pt x="476" y="2198"/>
                  </a:lnTo>
                  <a:lnTo>
                    <a:pt x="476" y="2050"/>
                  </a:lnTo>
                  <a:lnTo>
                    <a:pt x="560" y="2050"/>
                  </a:lnTo>
                  <a:lnTo>
                    <a:pt x="560" y="2198"/>
                  </a:lnTo>
                  <a:close/>
                  <a:moveTo>
                    <a:pt x="560" y="1966"/>
                  </a:moveTo>
                  <a:lnTo>
                    <a:pt x="476" y="1966"/>
                  </a:lnTo>
                  <a:lnTo>
                    <a:pt x="476" y="1818"/>
                  </a:lnTo>
                  <a:lnTo>
                    <a:pt x="560" y="1818"/>
                  </a:lnTo>
                  <a:lnTo>
                    <a:pt x="560" y="1966"/>
                  </a:lnTo>
                  <a:close/>
                  <a:moveTo>
                    <a:pt x="560" y="1733"/>
                  </a:moveTo>
                  <a:lnTo>
                    <a:pt x="476" y="1733"/>
                  </a:lnTo>
                  <a:lnTo>
                    <a:pt x="476" y="1585"/>
                  </a:lnTo>
                  <a:lnTo>
                    <a:pt x="560" y="1585"/>
                  </a:lnTo>
                  <a:lnTo>
                    <a:pt x="560" y="1733"/>
                  </a:lnTo>
                  <a:close/>
                  <a:moveTo>
                    <a:pt x="560" y="1501"/>
                  </a:moveTo>
                  <a:lnTo>
                    <a:pt x="476" y="1501"/>
                  </a:lnTo>
                  <a:lnTo>
                    <a:pt x="476" y="1353"/>
                  </a:lnTo>
                  <a:lnTo>
                    <a:pt x="560" y="1353"/>
                  </a:lnTo>
                  <a:lnTo>
                    <a:pt x="560" y="1501"/>
                  </a:lnTo>
                  <a:close/>
                  <a:moveTo>
                    <a:pt x="560" y="1268"/>
                  </a:moveTo>
                  <a:lnTo>
                    <a:pt x="476" y="1268"/>
                  </a:lnTo>
                  <a:lnTo>
                    <a:pt x="476" y="1120"/>
                  </a:lnTo>
                  <a:lnTo>
                    <a:pt x="560" y="1120"/>
                  </a:lnTo>
                  <a:lnTo>
                    <a:pt x="560" y="1268"/>
                  </a:lnTo>
                  <a:close/>
                  <a:moveTo>
                    <a:pt x="560" y="803"/>
                  </a:moveTo>
                  <a:lnTo>
                    <a:pt x="476" y="803"/>
                  </a:lnTo>
                  <a:lnTo>
                    <a:pt x="476" y="655"/>
                  </a:lnTo>
                  <a:lnTo>
                    <a:pt x="560" y="655"/>
                  </a:lnTo>
                  <a:lnTo>
                    <a:pt x="560" y="803"/>
                  </a:lnTo>
                  <a:close/>
                  <a:moveTo>
                    <a:pt x="560" y="550"/>
                  </a:moveTo>
                  <a:lnTo>
                    <a:pt x="476" y="550"/>
                  </a:lnTo>
                  <a:lnTo>
                    <a:pt x="476" y="391"/>
                  </a:lnTo>
                  <a:lnTo>
                    <a:pt x="560" y="391"/>
                  </a:lnTo>
                  <a:lnTo>
                    <a:pt x="560" y="550"/>
                  </a:lnTo>
                  <a:close/>
                  <a:moveTo>
                    <a:pt x="698" y="2198"/>
                  </a:moveTo>
                  <a:lnTo>
                    <a:pt x="624" y="2198"/>
                  </a:lnTo>
                  <a:lnTo>
                    <a:pt x="624" y="2050"/>
                  </a:lnTo>
                  <a:lnTo>
                    <a:pt x="698" y="2050"/>
                  </a:lnTo>
                  <a:lnTo>
                    <a:pt x="698" y="2198"/>
                  </a:lnTo>
                  <a:close/>
                  <a:moveTo>
                    <a:pt x="698" y="1966"/>
                  </a:moveTo>
                  <a:lnTo>
                    <a:pt x="624" y="1966"/>
                  </a:lnTo>
                  <a:lnTo>
                    <a:pt x="624" y="1818"/>
                  </a:lnTo>
                  <a:lnTo>
                    <a:pt x="698" y="1818"/>
                  </a:lnTo>
                  <a:lnTo>
                    <a:pt x="698" y="1966"/>
                  </a:lnTo>
                  <a:close/>
                  <a:moveTo>
                    <a:pt x="698" y="1733"/>
                  </a:moveTo>
                  <a:lnTo>
                    <a:pt x="624" y="1733"/>
                  </a:lnTo>
                  <a:lnTo>
                    <a:pt x="624" y="1585"/>
                  </a:lnTo>
                  <a:lnTo>
                    <a:pt x="698" y="1585"/>
                  </a:lnTo>
                  <a:lnTo>
                    <a:pt x="698" y="1733"/>
                  </a:lnTo>
                  <a:close/>
                  <a:moveTo>
                    <a:pt x="698" y="1501"/>
                  </a:moveTo>
                  <a:lnTo>
                    <a:pt x="624" y="1501"/>
                  </a:lnTo>
                  <a:lnTo>
                    <a:pt x="624" y="1353"/>
                  </a:lnTo>
                  <a:lnTo>
                    <a:pt x="698" y="1353"/>
                  </a:lnTo>
                  <a:lnTo>
                    <a:pt x="698" y="1501"/>
                  </a:lnTo>
                  <a:close/>
                  <a:moveTo>
                    <a:pt x="698" y="1268"/>
                  </a:moveTo>
                  <a:lnTo>
                    <a:pt x="624" y="1268"/>
                  </a:lnTo>
                  <a:lnTo>
                    <a:pt x="624" y="1120"/>
                  </a:lnTo>
                  <a:lnTo>
                    <a:pt x="698" y="1120"/>
                  </a:lnTo>
                  <a:lnTo>
                    <a:pt x="698" y="1268"/>
                  </a:lnTo>
                  <a:close/>
                  <a:moveTo>
                    <a:pt x="698" y="1036"/>
                  </a:moveTo>
                  <a:lnTo>
                    <a:pt x="624" y="1036"/>
                  </a:lnTo>
                  <a:lnTo>
                    <a:pt x="624" y="888"/>
                  </a:lnTo>
                  <a:lnTo>
                    <a:pt x="698" y="888"/>
                  </a:lnTo>
                  <a:lnTo>
                    <a:pt x="698" y="1036"/>
                  </a:lnTo>
                  <a:close/>
                  <a:moveTo>
                    <a:pt x="698" y="655"/>
                  </a:moveTo>
                  <a:lnTo>
                    <a:pt x="698" y="803"/>
                  </a:lnTo>
                  <a:lnTo>
                    <a:pt x="624" y="803"/>
                  </a:lnTo>
                  <a:lnTo>
                    <a:pt x="624" y="655"/>
                  </a:lnTo>
                  <a:lnTo>
                    <a:pt x="698" y="655"/>
                  </a:lnTo>
                  <a:close/>
                </a:path>
              </a:pathLst>
            </a:custGeom>
            <a:solidFill>
              <a:srgbClr val="3EFAC5"/>
            </a:solidFill>
            <a:ln>
              <a:noFill/>
            </a:ln>
          </p:spPr>
          <p:txBody>
            <a:bodyPr vert="horz" wrap="square" lIns="45720" tIns="22860" rIns="45720" bIns="228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900" b="0" i="0" u="none" strike="noStrike" kern="0" cap="none" spc="0" normalizeH="0" baseline="0" noProof="0">
                <a:ln>
                  <a:noFill/>
                </a:ln>
                <a:solidFill>
                  <a:prstClr val="black"/>
                </a:solidFill>
                <a:effectLst/>
                <a:uLnTx/>
                <a:uFillTx/>
                <a:latin typeface="Calibri" panose="020F0502020204030204"/>
                <a:ea typeface="+mn-ea"/>
                <a:cs typeface="Cordia New" panose="020B0304020202020204" pitchFamily="34" charset="-34"/>
              </a:endParaRPr>
            </a:p>
          </p:txBody>
        </p:sp>
        <p:sp>
          <p:nvSpPr>
            <p:cNvPr id="17" name="Freeform 8">
              <a:extLst>
                <a:ext uri="{FF2B5EF4-FFF2-40B4-BE49-F238E27FC236}">
                  <a16:creationId xmlns:a16="http://schemas.microsoft.com/office/drawing/2014/main" id="{6F0781DA-2CDB-EB4E-EA4F-3C9055FBBF70}"/>
                </a:ext>
              </a:extLst>
            </p:cNvPr>
            <p:cNvSpPr>
              <a:spLocks noEditPoints="1"/>
            </p:cNvSpPr>
            <p:nvPr/>
          </p:nvSpPr>
          <p:spPr bwMode="auto">
            <a:xfrm>
              <a:off x="3486036" y="3551844"/>
              <a:ext cx="470033" cy="909021"/>
            </a:xfrm>
            <a:custGeom>
              <a:avLst/>
              <a:gdLst>
                <a:gd name="T0" fmla="*/ 169 w 549"/>
                <a:gd name="T1" fmla="*/ 0 h 1427"/>
                <a:gd name="T2" fmla="*/ 84 w 549"/>
                <a:gd name="T3" fmla="*/ 0 h 1427"/>
                <a:gd name="T4" fmla="*/ 84 w 549"/>
                <a:gd name="T5" fmla="*/ 137 h 1427"/>
                <a:gd name="T6" fmla="*/ 0 w 549"/>
                <a:gd name="T7" fmla="*/ 137 h 1427"/>
                <a:gd name="T8" fmla="*/ 0 w 549"/>
                <a:gd name="T9" fmla="*/ 1427 h 1427"/>
                <a:gd name="T10" fmla="*/ 549 w 549"/>
                <a:gd name="T11" fmla="*/ 1427 h 1427"/>
                <a:gd name="T12" fmla="*/ 549 w 549"/>
                <a:gd name="T13" fmla="*/ 137 h 1427"/>
                <a:gd name="T14" fmla="*/ 169 w 549"/>
                <a:gd name="T15" fmla="*/ 137 h 1427"/>
                <a:gd name="T16" fmla="*/ 169 w 549"/>
                <a:gd name="T17" fmla="*/ 0 h 1427"/>
                <a:gd name="T18" fmla="*/ 486 w 549"/>
                <a:gd name="T19" fmla="*/ 1131 h 1427"/>
                <a:gd name="T20" fmla="*/ 52 w 549"/>
                <a:gd name="T21" fmla="*/ 1131 h 1427"/>
                <a:gd name="T22" fmla="*/ 52 w 549"/>
                <a:gd name="T23" fmla="*/ 1088 h 1427"/>
                <a:gd name="T24" fmla="*/ 486 w 549"/>
                <a:gd name="T25" fmla="*/ 1088 h 1427"/>
                <a:gd name="T26" fmla="*/ 486 w 549"/>
                <a:gd name="T27" fmla="*/ 1131 h 1427"/>
                <a:gd name="T28" fmla="*/ 486 w 549"/>
                <a:gd name="T29" fmla="*/ 1004 h 1427"/>
                <a:gd name="T30" fmla="*/ 52 w 549"/>
                <a:gd name="T31" fmla="*/ 1004 h 1427"/>
                <a:gd name="T32" fmla="*/ 52 w 549"/>
                <a:gd name="T33" fmla="*/ 962 h 1427"/>
                <a:gd name="T34" fmla="*/ 486 w 549"/>
                <a:gd name="T35" fmla="*/ 962 h 1427"/>
                <a:gd name="T36" fmla="*/ 486 w 549"/>
                <a:gd name="T37" fmla="*/ 1004 h 1427"/>
                <a:gd name="T38" fmla="*/ 486 w 549"/>
                <a:gd name="T39" fmla="*/ 888 h 1427"/>
                <a:gd name="T40" fmla="*/ 52 w 549"/>
                <a:gd name="T41" fmla="*/ 888 h 1427"/>
                <a:gd name="T42" fmla="*/ 52 w 549"/>
                <a:gd name="T43" fmla="*/ 835 h 1427"/>
                <a:gd name="T44" fmla="*/ 486 w 549"/>
                <a:gd name="T45" fmla="*/ 835 h 1427"/>
                <a:gd name="T46" fmla="*/ 486 w 549"/>
                <a:gd name="T47" fmla="*/ 888 h 1427"/>
                <a:gd name="T48" fmla="*/ 486 w 549"/>
                <a:gd name="T49" fmla="*/ 761 h 1427"/>
                <a:gd name="T50" fmla="*/ 52 w 549"/>
                <a:gd name="T51" fmla="*/ 761 h 1427"/>
                <a:gd name="T52" fmla="*/ 52 w 549"/>
                <a:gd name="T53" fmla="*/ 708 h 1427"/>
                <a:gd name="T54" fmla="*/ 486 w 549"/>
                <a:gd name="T55" fmla="*/ 708 h 1427"/>
                <a:gd name="T56" fmla="*/ 486 w 549"/>
                <a:gd name="T57" fmla="*/ 761 h 1427"/>
                <a:gd name="T58" fmla="*/ 486 w 549"/>
                <a:gd name="T59" fmla="*/ 634 h 1427"/>
                <a:gd name="T60" fmla="*/ 52 w 549"/>
                <a:gd name="T61" fmla="*/ 634 h 1427"/>
                <a:gd name="T62" fmla="*/ 52 w 549"/>
                <a:gd name="T63" fmla="*/ 592 h 1427"/>
                <a:gd name="T64" fmla="*/ 486 w 549"/>
                <a:gd name="T65" fmla="*/ 592 h 1427"/>
                <a:gd name="T66" fmla="*/ 486 w 549"/>
                <a:gd name="T67" fmla="*/ 634 h 1427"/>
                <a:gd name="T68" fmla="*/ 486 w 549"/>
                <a:gd name="T69" fmla="*/ 507 h 1427"/>
                <a:gd name="T70" fmla="*/ 52 w 549"/>
                <a:gd name="T71" fmla="*/ 507 h 1427"/>
                <a:gd name="T72" fmla="*/ 52 w 549"/>
                <a:gd name="T73" fmla="*/ 465 h 1427"/>
                <a:gd name="T74" fmla="*/ 486 w 549"/>
                <a:gd name="T75" fmla="*/ 465 h 1427"/>
                <a:gd name="T76" fmla="*/ 486 w 549"/>
                <a:gd name="T77" fmla="*/ 507 h 1427"/>
                <a:gd name="T78" fmla="*/ 486 w 549"/>
                <a:gd name="T79" fmla="*/ 391 h 1427"/>
                <a:gd name="T80" fmla="*/ 52 w 549"/>
                <a:gd name="T81" fmla="*/ 391 h 1427"/>
                <a:gd name="T82" fmla="*/ 52 w 549"/>
                <a:gd name="T83" fmla="*/ 338 h 1427"/>
                <a:gd name="T84" fmla="*/ 486 w 549"/>
                <a:gd name="T85" fmla="*/ 338 h 1427"/>
                <a:gd name="T86" fmla="*/ 486 w 549"/>
                <a:gd name="T87" fmla="*/ 391 h 1427"/>
                <a:gd name="T88" fmla="*/ 486 w 549"/>
                <a:gd name="T89" fmla="*/ 222 h 1427"/>
                <a:gd name="T90" fmla="*/ 486 w 549"/>
                <a:gd name="T91" fmla="*/ 264 h 1427"/>
                <a:gd name="T92" fmla="*/ 52 w 549"/>
                <a:gd name="T93" fmla="*/ 264 h 1427"/>
                <a:gd name="T94" fmla="*/ 52 w 549"/>
                <a:gd name="T95" fmla="*/ 222 h 1427"/>
                <a:gd name="T96" fmla="*/ 486 w 549"/>
                <a:gd name="T97" fmla="*/ 222 h 1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49" h="1427">
                  <a:moveTo>
                    <a:pt x="169" y="0"/>
                  </a:moveTo>
                  <a:lnTo>
                    <a:pt x="84" y="0"/>
                  </a:lnTo>
                  <a:lnTo>
                    <a:pt x="84" y="137"/>
                  </a:lnTo>
                  <a:lnTo>
                    <a:pt x="0" y="137"/>
                  </a:lnTo>
                  <a:lnTo>
                    <a:pt x="0" y="1427"/>
                  </a:lnTo>
                  <a:lnTo>
                    <a:pt x="549" y="1427"/>
                  </a:lnTo>
                  <a:lnTo>
                    <a:pt x="549" y="137"/>
                  </a:lnTo>
                  <a:lnTo>
                    <a:pt x="169" y="137"/>
                  </a:lnTo>
                  <a:lnTo>
                    <a:pt x="169" y="0"/>
                  </a:lnTo>
                  <a:close/>
                  <a:moveTo>
                    <a:pt x="486" y="1131"/>
                  </a:moveTo>
                  <a:lnTo>
                    <a:pt x="52" y="1131"/>
                  </a:lnTo>
                  <a:lnTo>
                    <a:pt x="52" y="1088"/>
                  </a:lnTo>
                  <a:lnTo>
                    <a:pt x="486" y="1088"/>
                  </a:lnTo>
                  <a:lnTo>
                    <a:pt x="486" y="1131"/>
                  </a:lnTo>
                  <a:close/>
                  <a:moveTo>
                    <a:pt x="486" y="1004"/>
                  </a:moveTo>
                  <a:lnTo>
                    <a:pt x="52" y="1004"/>
                  </a:lnTo>
                  <a:lnTo>
                    <a:pt x="52" y="962"/>
                  </a:lnTo>
                  <a:lnTo>
                    <a:pt x="486" y="962"/>
                  </a:lnTo>
                  <a:lnTo>
                    <a:pt x="486" y="1004"/>
                  </a:lnTo>
                  <a:close/>
                  <a:moveTo>
                    <a:pt x="486" y="888"/>
                  </a:moveTo>
                  <a:lnTo>
                    <a:pt x="52" y="888"/>
                  </a:lnTo>
                  <a:lnTo>
                    <a:pt x="52" y="835"/>
                  </a:lnTo>
                  <a:lnTo>
                    <a:pt x="486" y="835"/>
                  </a:lnTo>
                  <a:lnTo>
                    <a:pt x="486" y="888"/>
                  </a:lnTo>
                  <a:close/>
                  <a:moveTo>
                    <a:pt x="486" y="761"/>
                  </a:moveTo>
                  <a:lnTo>
                    <a:pt x="52" y="761"/>
                  </a:lnTo>
                  <a:lnTo>
                    <a:pt x="52" y="708"/>
                  </a:lnTo>
                  <a:lnTo>
                    <a:pt x="486" y="708"/>
                  </a:lnTo>
                  <a:lnTo>
                    <a:pt x="486" y="761"/>
                  </a:lnTo>
                  <a:close/>
                  <a:moveTo>
                    <a:pt x="486" y="634"/>
                  </a:moveTo>
                  <a:lnTo>
                    <a:pt x="52" y="634"/>
                  </a:lnTo>
                  <a:lnTo>
                    <a:pt x="52" y="592"/>
                  </a:lnTo>
                  <a:lnTo>
                    <a:pt x="486" y="592"/>
                  </a:lnTo>
                  <a:lnTo>
                    <a:pt x="486" y="634"/>
                  </a:lnTo>
                  <a:close/>
                  <a:moveTo>
                    <a:pt x="486" y="507"/>
                  </a:moveTo>
                  <a:lnTo>
                    <a:pt x="52" y="507"/>
                  </a:lnTo>
                  <a:lnTo>
                    <a:pt x="52" y="465"/>
                  </a:lnTo>
                  <a:lnTo>
                    <a:pt x="486" y="465"/>
                  </a:lnTo>
                  <a:lnTo>
                    <a:pt x="486" y="507"/>
                  </a:lnTo>
                  <a:close/>
                  <a:moveTo>
                    <a:pt x="486" y="391"/>
                  </a:moveTo>
                  <a:lnTo>
                    <a:pt x="52" y="391"/>
                  </a:lnTo>
                  <a:lnTo>
                    <a:pt x="52" y="338"/>
                  </a:lnTo>
                  <a:lnTo>
                    <a:pt x="486" y="338"/>
                  </a:lnTo>
                  <a:lnTo>
                    <a:pt x="486" y="391"/>
                  </a:lnTo>
                  <a:close/>
                  <a:moveTo>
                    <a:pt x="486" y="222"/>
                  </a:moveTo>
                  <a:lnTo>
                    <a:pt x="486" y="264"/>
                  </a:lnTo>
                  <a:lnTo>
                    <a:pt x="52" y="264"/>
                  </a:lnTo>
                  <a:lnTo>
                    <a:pt x="52" y="222"/>
                  </a:lnTo>
                  <a:lnTo>
                    <a:pt x="486" y="222"/>
                  </a:lnTo>
                  <a:close/>
                </a:path>
              </a:pathLst>
            </a:custGeom>
            <a:solidFill>
              <a:srgbClr val="3EFAC5"/>
            </a:solidFill>
            <a:ln>
              <a:noFill/>
            </a:ln>
          </p:spPr>
          <p:txBody>
            <a:bodyPr vert="horz" wrap="square" lIns="45720" tIns="22860" rIns="45720" bIns="228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900" b="0" i="0" u="none" strike="noStrike" kern="0" cap="none" spc="0" normalizeH="0" baseline="0" noProof="0">
                <a:ln>
                  <a:noFill/>
                </a:ln>
                <a:solidFill>
                  <a:prstClr val="black"/>
                </a:solidFill>
                <a:effectLst/>
                <a:uLnTx/>
                <a:uFillTx/>
                <a:latin typeface="Calibri" panose="020F0502020204030204"/>
                <a:ea typeface="+mn-ea"/>
                <a:cs typeface="Cordia New" panose="020B0304020202020204" pitchFamily="34" charset="-34"/>
              </a:endParaRPr>
            </a:p>
          </p:txBody>
        </p:sp>
        <p:sp>
          <p:nvSpPr>
            <p:cNvPr id="18" name="Freeform 9">
              <a:extLst>
                <a:ext uri="{FF2B5EF4-FFF2-40B4-BE49-F238E27FC236}">
                  <a16:creationId xmlns:a16="http://schemas.microsoft.com/office/drawing/2014/main" id="{5510ABB0-E644-17B6-01AF-570584DCC048}"/>
                </a:ext>
              </a:extLst>
            </p:cNvPr>
            <p:cNvSpPr>
              <a:spLocks noEditPoints="1"/>
            </p:cNvSpPr>
            <p:nvPr/>
          </p:nvSpPr>
          <p:spPr bwMode="auto">
            <a:xfrm>
              <a:off x="7946637" y="3511075"/>
              <a:ext cx="588183" cy="949790"/>
            </a:xfrm>
            <a:custGeom>
              <a:avLst/>
              <a:gdLst>
                <a:gd name="T0" fmla="*/ 370 w 687"/>
                <a:gd name="T1" fmla="*/ 85 h 1491"/>
                <a:gd name="T2" fmla="*/ 296 w 687"/>
                <a:gd name="T3" fmla="*/ 201 h 1491"/>
                <a:gd name="T4" fmla="*/ 254 w 687"/>
                <a:gd name="T5" fmla="*/ 0 h 1491"/>
                <a:gd name="T6" fmla="*/ 169 w 687"/>
                <a:gd name="T7" fmla="*/ 201 h 1491"/>
                <a:gd name="T8" fmla="*/ 0 w 687"/>
                <a:gd name="T9" fmla="*/ 1491 h 1491"/>
                <a:gd name="T10" fmla="*/ 687 w 687"/>
                <a:gd name="T11" fmla="*/ 201 h 1491"/>
                <a:gd name="T12" fmla="*/ 370 w 687"/>
                <a:gd name="T13" fmla="*/ 1385 h 1491"/>
                <a:gd name="T14" fmla="*/ 317 w 687"/>
                <a:gd name="T15" fmla="*/ 1300 h 1491"/>
                <a:gd name="T16" fmla="*/ 370 w 687"/>
                <a:gd name="T17" fmla="*/ 1385 h 1491"/>
                <a:gd name="T18" fmla="*/ 317 w 687"/>
                <a:gd name="T19" fmla="*/ 1269 h 1491"/>
                <a:gd name="T20" fmla="*/ 370 w 687"/>
                <a:gd name="T21" fmla="*/ 1195 h 1491"/>
                <a:gd name="T22" fmla="*/ 370 w 687"/>
                <a:gd name="T23" fmla="*/ 1163 h 1491"/>
                <a:gd name="T24" fmla="*/ 317 w 687"/>
                <a:gd name="T25" fmla="*/ 1089 h 1491"/>
                <a:gd name="T26" fmla="*/ 370 w 687"/>
                <a:gd name="T27" fmla="*/ 1163 h 1491"/>
                <a:gd name="T28" fmla="*/ 317 w 687"/>
                <a:gd name="T29" fmla="*/ 1057 h 1491"/>
                <a:gd name="T30" fmla="*/ 370 w 687"/>
                <a:gd name="T31" fmla="*/ 983 h 1491"/>
                <a:gd name="T32" fmla="*/ 370 w 687"/>
                <a:gd name="T33" fmla="*/ 952 h 1491"/>
                <a:gd name="T34" fmla="*/ 317 w 687"/>
                <a:gd name="T35" fmla="*/ 867 h 1491"/>
                <a:gd name="T36" fmla="*/ 370 w 687"/>
                <a:gd name="T37" fmla="*/ 952 h 1491"/>
                <a:gd name="T38" fmla="*/ 317 w 687"/>
                <a:gd name="T39" fmla="*/ 835 h 1491"/>
                <a:gd name="T40" fmla="*/ 370 w 687"/>
                <a:gd name="T41" fmla="*/ 761 h 1491"/>
                <a:gd name="T42" fmla="*/ 370 w 687"/>
                <a:gd name="T43" fmla="*/ 730 h 1491"/>
                <a:gd name="T44" fmla="*/ 317 w 687"/>
                <a:gd name="T45" fmla="*/ 656 h 1491"/>
                <a:gd name="T46" fmla="*/ 370 w 687"/>
                <a:gd name="T47" fmla="*/ 730 h 1491"/>
                <a:gd name="T48" fmla="*/ 317 w 687"/>
                <a:gd name="T49" fmla="*/ 624 h 1491"/>
                <a:gd name="T50" fmla="*/ 370 w 687"/>
                <a:gd name="T51" fmla="*/ 539 h 1491"/>
                <a:gd name="T52" fmla="*/ 370 w 687"/>
                <a:gd name="T53" fmla="*/ 518 h 1491"/>
                <a:gd name="T54" fmla="*/ 317 w 687"/>
                <a:gd name="T55" fmla="*/ 434 h 1491"/>
                <a:gd name="T56" fmla="*/ 370 w 687"/>
                <a:gd name="T57" fmla="*/ 518 h 1491"/>
                <a:gd name="T58" fmla="*/ 317 w 687"/>
                <a:gd name="T59" fmla="*/ 402 h 1491"/>
                <a:gd name="T60" fmla="*/ 370 w 687"/>
                <a:gd name="T61" fmla="*/ 328 h 1491"/>
                <a:gd name="T62" fmla="*/ 497 w 687"/>
                <a:gd name="T63" fmla="*/ 1385 h 1491"/>
                <a:gd name="T64" fmla="*/ 433 w 687"/>
                <a:gd name="T65" fmla="*/ 1300 h 1491"/>
                <a:gd name="T66" fmla="*/ 497 w 687"/>
                <a:gd name="T67" fmla="*/ 1385 h 1491"/>
                <a:gd name="T68" fmla="*/ 433 w 687"/>
                <a:gd name="T69" fmla="*/ 1269 h 1491"/>
                <a:gd name="T70" fmla="*/ 497 w 687"/>
                <a:gd name="T71" fmla="*/ 1195 h 1491"/>
                <a:gd name="T72" fmla="*/ 497 w 687"/>
                <a:gd name="T73" fmla="*/ 1163 h 1491"/>
                <a:gd name="T74" fmla="*/ 433 w 687"/>
                <a:gd name="T75" fmla="*/ 1089 h 1491"/>
                <a:gd name="T76" fmla="*/ 497 w 687"/>
                <a:gd name="T77" fmla="*/ 1163 h 1491"/>
                <a:gd name="T78" fmla="*/ 433 w 687"/>
                <a:gd name="T79" fmla="*/ 1057 h 1491"/>
                <a:gd name="T80" fmla="*/ 497 w 687"/>
                <a:gd name="T81" fmla="*/ 983 h 1491"/>
                <a:gd name="T82" fmla="*/ 497 w 687"/>
                <a:gd name="T83" fmla="*/ 952 h 1491"/>
                <a:gd name="T84" fmla="*/ 433 w 687"/>
                <a:gd name="T85" fmla="*/ 867 h 1491"/>
                <a:gd name="T86" fmla="*/ 497 w 687"/>
                <a:gd name="T87" fmla="*/ 952 h 1491"/>
                <a:gd name="T88" fmla="*/ 433 w 687"/>
                <a:gd name="T89" fmla="*/ 835 h 1491"/>
                <a:gd name="T90" fmla="*/ 497 w 687"/>
                <a:gd name="T91" fmla="*/ 761 h 1491"/>
                <a:gd name="T92" fmla="*/ 497 w 687"/>
                <a:gd name="T93" fmla="*/ 730 h 1491"/>
                <a:gd name="T94" fmla="*/ 433 w 687"/>
                <a:gd name="T95" fmla="*/ 656 h 1491"/>
                <a:gd name="T96" fmla="*/ 497 w 687"/>
                <a:gd name="T97" fmla="*/ 730 h 1491"/>
                <a:gd name="T98" fmla="*/ 433 w 687"/>
                <a:gd name="T99" fmla="*/ 624 h 1491"/>
                <a:gd name="T100" fmla="*/ 497 w 687"/>
                <a:gd name="T101" fmla="*/ 539 h 1491"/>
                <a:gd name="T102" fmla="*/ 497 w 687"/>
                <a:gd name="T103" fmla="*/ 518 h 1491"/>
                <a:gd name="T104" fmla="*/ 433 w 687"/>
                <a:gd name="T105" fmla="*/ 434 h 1491"/>
                <a:gd name="T106" fmla="*/ 497 w 687"/>
                <a:gd name="T107" fmla="*/ 518 h 1491"/>
                <a:gd name="T108" fmla="*/ 433 w 687"/>
                <a:gd name="T109" fmla="*/ 402 h 1491"/>
                <a:gd name="T110" fmla="*/ 497 w 687"/>
                <a:gd name="T111" fmla="*/ 328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87" h="1491">
                  <a:moveTo>
                    <a:pt x="370" y="201"/>
                  </a:moveTo>
                  <a:lnTo>
                    <a:pt x="370" y="85"/>
                  </a:lnTo>
                  <a:lnTo>
                    <a:pt x="296" y="85"/>
                  </a:lnTo>
                  <a:lnTo>
                    <a:pt x="296" y="201"/>
                  </a:lnTo>
                  <a:lnTo>
                    <a:pt x="254" y="201"/>
                  </a:lnTo>
                  <a:lnTo>
                    <a:pt x="254" y="0"/>
                  </a:lnTo>
                  <a:lnTo>
                    <a:pt x="169" y="0"/>
                  </a:lnTo>
                  <a:lnTo>
                    <a:pt x="169" y="201"/>
                  </a:lnTo>
                  <a:lnTo>
                    <a:pt x="0" y="201"/>
                  </a:lnTo>
                  <a:lnTo>
                    <a:pt x="0" y="1491"/>
                  </a:lnTo>
                  <a:lnTo>
                    <a:pt x="687" y="1491"/>
                  </a:lnTo>
                  <a:lnTo>
                    <a:pt x="687" y="201"/>
                  </a:lnTo>
                  <a:lnTo>
                    <a:pt x="370" y="201"/>
                  </a:lnTo>
                  <a:close/>
                  <a:moveTo>
                    <a:pt x="370" y="1385"/>
                  </a:moveTo>
                  <a:lnTo>
                    <a:pt x="317" y="1385"/>
                  </a:lnTo>
                  <a:lnTo>
                    <a:pt x="317" y="1300"/>
                  </a:lnTo>
                  <a:lnTo>
                    <a:pt x="370" y="1300"/>
                  </a:lnTo>
                  <a:lnTo>
                    <a:pt x="370" y="1385"/>
                  </a:lnTo>
                  <a:close/>
                  <a:moveTo>
                    <a:pt x="370" y="1269"/>
                  </a:moveTo>
                  <a:lnTo>
                    <a:pt x="317" y="1269"/>
                  </a:lnTo>
                  <a:lnTo>
                    <a:pt x="317" y="1195"/>
                  </a:lnTo>
                  <a:lnTo>
                    <a:pt x="370" y="1195"/>
                  </a:lnTo>
                  <a:lnTo>
                    <a:pt x="370" y="1269"/>
                  </a:lnTo>
                  <a:close/>
                  <a:moveTo>
                    <a:pt x="370" y="1163"/>
                  </a:moveTo>
                  <a:lnTo>
                    <a:pt x="317" y="1163"/>
                  </a:lnTo>
                  <a:lnTo>
                    <a:pt x="317" y="1089"/>
                  </a:lnTo>
                  <a:lnTo>
                    <a:pt x="370" y="1089"/>
                  </a:lnTo>
                  <a:lnTo>
                    <a:pt x="370" y="1163"/>
                  </a:lnTo>
                  <a:close/>
                  <a:moveTo>
                    <a:pt x="370" y="1057"/>
                  </a:moveTo>
                  <a:lnTo>
                    <a:pt x="317" y="1057"/>
                  </a:lnTo>
                  <a:lnTo>
                    <a:pt x="317" y="983"/>
                  </a:lnTo>
                  <a:lnTo>
                    <a:pt x="370" y="983"/>
                  </a:lnTo>
                  <a:lnTo>
                    <a:pt x="370" y="1057"/>
                  </a:lnTo>
                  <a:close/>
                  <a:moveTo>
                    <a:pt x="370" y="952"/>
                  </a:moveTo>
                  <a:lnTo>
                    <a:pt x="317" y="952"/>
                  </a:lnTo>
                  <a:lnTo>
                    <a:pt x="317" y="867"/>
                  </a:lnTo>
                  <a:lnTo>
                    <a:pt x="370" y="867"/>
                  </a:lnTo>
                  <a:lnTo>
                    <a:pt x="370" y="952"/>
                  </a:lnTo>
                  <a:close/>
                  <a:moveTo>
                    <a:pt x="370" y="835"/>
                  </a:moveTo>
                  <a:lnTo>
                    <a:pt x="317" y="835"/>
                  </a:lnTo>
                  <a:lnTo>
                    <a:pt x="317" y="761"/>
                  </a:lnTo>
                  <a:lnTo>
                    <a:pt x="370" y="761"/>
                  </a:lnTo>
                  <a:lnTo>
                    <a:pt x="370" y="835"/>
                  </a:lnTo>
                  <a:close/>
                  <a:moveTo>
                    <a:pt x="370" y="730"/>
                  </a:moveTo>
                  <a:lnTo>
                    <a:pt x="317" y="730"/>
                  </a:lnTo>
                  <a:lnTo>
                    <a:pt x="317" y="656"/>
                  </a:lnTo>
                  <a:lnTo>
                    <a:pt x="370" y="656"/>
                  </a:lnTo>
                  <a:lnTo>
                    <a:pt x="370" y="730"/>
                  </a:lnTo>
                  <a:close/>
                  <a:moveTo>
                    <a:pt x="370" y="624"/>
                  </a:moveTo>
                  <a:lnTo>
                    <a:pt x="317" y="624"/>
                  </a:lnTo>
                  <a:lnTo>
                    <a:pt x="317" y="539"/>
                  </a:lnTo>
                  <a:lnTo>
                    <a:pt x="370" y="539"/>
                  </a:lnTo>
                  <a:lnTo>
                    <a:pt x="370" y="624"/>
                  </a:lnTo>
                  <a:close/>
                  <a:moveTo>
                    <a:pt x="370" y="518"/>
                  </a:moveTo>
                  <a:lnTo>
                    <a:pt x="317" y="518"/>
                  </a:lnTo>
                  <a:lnTo>
                    <a:pt x="317" y="434"/>
                  </a:lnTo>
                  <a:lnTo>
                    <a:pt x="370" y="434"/>
                  </a:lnTo>
                  <a:lnTo>
                    <a:pt x="370" y="518"/>
                  </a:lnTo>
                  <a:close/>
                  <a:moveTo>
                    <a:pt x="370" y="402"/>
                  </a:moveTo>
                  <a:lnTo>
                    <a:pt x="317" y="402"/>
                  </a:lnTo>
                  <a:lnTo>
                    <a:pt x="317" y="328"/>
                  </a:lnTo>
                  <a:lnTo>
                    <a:pt x="370" y="328"/>
                  </a:lnTo>
                  <a:lnTo>
                    <a:pt x="370" y="402"/>
                  </a:lnTo>
                  <a:close/>
                  <a:moveTo>
                    <a:pt x="497" y="1385"/>
                  </a:moveTo>
                  <a:lnTo>
                    <a:pt x="433" y="1385"/>
                  </a:lnTo>
                  <a:lnTo>
                    <a:pt x="433" y="1300"/>
                  </a:lnTo>
                  <a:lnTo>
                    <a:pt x="497" y="1300"/>
                  </a:lnTo>
                  <a:lnTo>
                    <a:pt x="497" y="1385"/>
                  </a:lnTo>
                  <a:close/>
                  <a:moveTo>
                    <a:pt x="497" y="1269"/>
                  </a:moveTo>
                  <a:lnTo>
                    <a:pt x="433" y="1269"/>
                  </a:lnTo>
                  <a:lnTo>
                    <a:pt x="433" y="1195"/>
                  </a:lnTo>
                  <a:lnTo>
                    <a:pt x="497" y="1195"/>
                  </a:lnTo>
                  <a:lnTo>
                    <a:pt x="497" y="1269"/>
                  </a:lnTo>
                  <a:close/>
                  <a:moveTo>
                    <a:pt x="497" y="1163"/>
                  </a:moveTo>
                  <a:lnTo>
                    <a:pt x="433" y="1163"/>
                  </a:lnTo>
                  <a:lnTo>
                    <a:pt x="433" y="1089"/>
                  </a:lnTo>
                  <a:lnTo>
                    <a:pt x="497" y="1089"/>
                  </a:lnTo>
                  <a:lnTo>
                    <a:pt x="497" y="1163"/>
                  </a:lnTo>
                  <a:close/>
                  <a:moveTo>
                    <a:pt x="497" y="1057"/>
                  </a:moveTo>
                  <a:lnTo>
                    <a:pt x="433" y="1057"/>
                  </a:lnTo>
                  <a:lnTo>
                    <a:pt x="433" y="983"/>
                  </a:lnTo>
                  <a:lnTo>
                    <a:pt x="497" y="983"/>
                  </a:lnTo>
                  <a:lnTo>
                    <a:pt x="497" y="1057"/>
                  </a:lnTo>
                  <a:close/>
                  <a:moveTo>
                    <a:pt x="497" y="952"/>
                  </a:moveTo>
                  <a:lnTo>
                    <a:pt x="433" y="952"/>
                  </a:lnTo>
                  <a:lnTo>
                    <a:pt x="433" y="867"/>
                  </a:lnTo>
                  <a:lnTo>
                    <a:pt x="497" y="867"/>
                  </a:lnTo>
                  <a:lnTo>
                    <a:pt x="497" y="952"/>
                  </a:lnTo>
                  <a:close/>
                  <a:moveTo>
                    <a:pt x="497" y="835"/>
                  </a:moveTo>
                  <a:lnTo>
                    <a:pt x="433" y="835"/>
                  </a:lnTo>
                  <a:lnTo>
                    <a:pt x="433" y="761"/>
                  </a:lnTo>
                  <a:lnTo>
                    <a:pt x="497" y="761"/>
                  </a:lnTo>
                  <a:lnTo>
                    <a:pt x="497" y="835"/>
                  </a:lnTo>
                  <a:close/>
                  <a:moveTo>
                    <a:pt x="497" y="730"/>
                  </a:moveTo>
                  <a:lnTo>
                    <a:pt x="433" y="730"/>
                  </a:lnTo>
                  <a:lnTo>
                    <a:pt x="433" y="656"/>
                  </a:lnTo>
                  <a:lnTo>
                    <a:pt x="497" y="656"/>
                  </a:lnTo>
                  <a:lnTo>
                    <a:pt x="497" y="730"/>
                  </a:lnTo>
                  <a:close/>
                  <a:moveTo>
                    <a:pt x="497" y="624"/>
                  </a:moveTo>
                  <a:lnTo>
                    <a:pt x="433" y="624"/>
                  </a:lnTo>
                  <a:lnTo>
                    <a:pt x="433" y="539"/>
                  </a:lnTo>
                  <a:lnTo>
                    <a:pt x="497" y="539"/>
                  </a:lnTo>
                  <a:lnTo>
                    <a:pt x="497" y="624"/>
                  </a:lnTo>
                  <a:close/>
                  <a:moveTo>
                    <a:pt x="497" y="518"/>
                  </a:moveTo>
                  <a:lnTo>
                    <a:pt x="433" y="518"/>
                  </a:lnTo>
                  <a:lnTo>
                    <a:pt x="433" y="434"/>
                  </a:lnTo>
                  <a:lnTo>
                    <a:pt x="497" y="434"/>
                  </a:lnTo>
                  <a:lnTo>
                    <a:pt x="497" y="518"/>
                  </a:lnTo>
                  <a:close/>
                  <a:moveTo>
                    <a:pt x="497" y="402"/>
                  </a:moveTo>
                  <a:lnTo>
                    <a:pt x="433" y="402"/>
                  </a:lnTo>
                  <a:lnTo>
                    <a:pt x="433" y="328"/>
                  </a:lnTo>
                  <a:lnTo>
                    <a:pt x="497" y="328"/>
                  </a:lnTo>
                  <a:lnTo>
                    <a:pt x="497" y="402"/>
                  </a:lnTo>
                  <a:close/>
                </a:path>
              </a:pathLst>
            </a:custGeom>
            <a:solidFill>
              <a:srgbClr val="0DF200"/>
            </a:solidFill>
            <a:ln>
              <a:noFill/>
            </a:ln>
          </p:spPr>
          <p:txBody>
            <a:bodyPr vert="horz" wrap="square" lIns="45720" tIns="22860" rIns="45720" bIns="228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900" b="0" i="0" u="none" strike="noStrike" kern="0" cap="none" spc="0" normalizeH="0" baseline="0" noProof="0">
                <a:ln>
                  <a:noFill/>
                </a:ln>
                <a:solidFill>
                  <a:prstClr val="black"/>
                </a:solidFill>
                <a:effectLst/>
                <a:uLnTx/>
                <a:uFillTx/>
                <a:latin typeface="Calibri" panose="020F0502020204030204"/>
                <a:ea typeface="+mn-ea"/>
                <a:cs typeface="Cordia New" panose="020B0304020202020204" pitchFamily="34" charset="-34"/>
              </a:endParaRPr>
            </a:p>
          </p:txBody>
        </p:sp>
        <p:sp>
          <p:nvSpPr>
            <p:cNvPr id="20" name="Freeform 11">
              <a:extLst>
                <a:ext uri="{FF2B5EF4-FFF2-40B4-BE49-F238E27FC236}">
                  <a16:creationId xmlns:a16="http://schemas.microsoft.com/office/drawing/2014/main" id="{D30201AE-CAED-E87F-504E-7DAB397BF0B4}"/>
                </a:ext>
              </a:extLst>
            </p:cNvPr>
            <p:cNvSpPr>
              <a:spLocks noEditPoints="1"/>
            </p:cNvSpPr>
            <p:nvPr/>
          </p:nvSpPr>
          <p:spPr bwMode="auto">
            <a:xfrm>
              <a:off x="5974041" y="3060069"/>
              <a:ext cx="651539" cy="1400796"/>
            </a:xfrm>
            <a:custGeom>
              <a:avLst/>
              <a:gdLst>
                <a:gd name="T0" fmla="*/ 761 w 761"/>
                <a:gd name="T1" fmla="*/ 2199 h 2199"/>
                <a:gd name="T2" fmla="*/ 0 w 761"/>
                <a:gd name="T3" fmla="*/ 0 h 2199"/>
                <a:gd name="T4" fmla="*/ 624 w 761"/>
                <a:gd name="T5" fmla="*/ 243 h 2199"/>
                <a:gd name="T6" fmla="*/ 698 w 761"/>
                <a:gd name="T7" fmla="*/ 539 h 2199"/>
                <a:gd name="T8" fmla="*/ 624 w 761"/>
                <a:gd name="T9" fmla="*/ 243 h 2199"/>
                <a:gd name="T10" fmla="*/ 698 w 761"/>
                <a:gd name="T11" fmla="*/ 952 h 2199"/>
                <a:gd name="T12" fmla="*/ 624 w 761"/>
                <a:gd name="T13" fmla="*/ 1247 h 2199"/>
                <a:gd name="T14" fmla="*/ 624 w 761"/>
                <a:gd name="T15" fmla="*/ 1311 h 2199"/>
                <a:gd name="T16" fmla="*/ 698 w 761"/>
                <a:gd name="T17" fmla="*/ 1607 h 2199"/>
                <a:gd name="T18" fmla="*/ 624 w 761"/>
                <a:gd name="T19" fmla="*/ 1311 h 2199"/>
                <a:gd name="T20" fmla="*/ 698 w 761"/>
                <a:gd name="T21" fmla="*/ 1670 h 2199"/>
                <a:gd name="T22" fmla="*/ 624 w 761"/>
                <a:gd name="T23" fmla="*/ 1966 h 2199"/>
                <a:gd name="T24" fmla="*/ 476 w 761"/>
                <a:gd name="T25" fmla="*/ 243 h 2199"/>
                <a:gd name="T26" fmla="*/ 560 w 761"/>
                <a:gd name="T27" fmla="*/ 539 h 2199"/>
                <a:gd name="T28" fmla="*/ 476 w 761"/>
                <a:gd name="T29" fmla="*/ 243 h 2199"/>
                <a:gd name="T30" fmla="*/ 560 w 761"/>
                <a:gd name="T31" fmla="*/ 603 h 2199"/>
                <a:gd name="T32" fmla="*/ 476 w 761"/>
                <a:gd name="T33" fmla="*/ 899 h 2199"/>
                <a:gd name="T34" fmla="*/ 476 w 761"/>
                <a:gd name="T35" fmla="*/ 952 h 2199"/>
                <a:gd name="T36" fmla="*/ 560 w 761"/>
                <a:gd name="T37" fmla="*/ 1247 h 2199"/>
                <a:gd name="T38" fmla="*/ 476 w 761"/>
                <a:gd name="T39" fmla="*/ 952 h 2199"/>
                <a:gd name="T40" fmla="*/ 560 w 761"/>
                <a:gd name="T41" fmla="*/ 1311 h 2199"/>
                <a:gd name="T42" fmla="*/ 476 w 761"/>
                <a:gd name="T43" fmla="*/ 1607 h 2199"/>
                <a:gd name="T44" fmla="*/ 338 w 761"/>
                <a:gd name="T45" fmla="*/ 243 h 2199"/>
                <a:gd name="T46" fmla="*/ 423 w 761"/>
                <a:gd name="T47" fmla="*/ 539 h 2199"/>
                <a:gd name="T48" fmla="*/ 338 w 761"/>
                <a:gd name="T49" fmla="*/ 243 h 2199"/>
                <a:gd name="T50" fmla="*/ 423 w 761"/>
                <a:gd name="T51" fmla="*/ 952 h 2199"/>
                <a:gd name="T52" fmla="*/ 338 w 761"/>
                <a:gd name="T53" fmla="*/ 1247 h 2199"/>
                <a:gd name="T54" fmla="*/ 338 w 761"/>
                <a:gd name="T55" fmla="*/ 1311 h 2199"/>
                <a:gd name="T56" fmla="*/ 423 w 761"/>
                <a:gd name="T57" fmla="*/ 1607 h 2199"/>
                <a:gd name="T58" fmla="*/ 338 w 761"/>
                <a:gd name="T59" fmla="*/ 1311 h 2199"/>
                <a:gd name="T60" fmla="*/ 423 w 761"/>
                <a:gd name="T61" fmla="*/ 1670 h 2199"/>
                <a:gd name="T62" fmla="*/ 338 w 761"/>
                <a:gd name="T63" fmla="*/ 1966 h 2199"/>
                <a:gd name="T64" fmla="*/ 201 w 761"/>
                <a:gd name="T65" fmla="*/ 243 h 2199"/>
                <a:gd name="T66" fmla="*/ 275 w 761"/>
                <a:gd name="T67" fmla="*/ 539 h 2199"/>
                <a:gd name="T68" fmla="*/ 201 w 761"/>
                <a:gd name="T69" fmla="*/ 243 h 2199"/>
                <a:gd name="T70" fmla="*/ 275 w 761"/>
                <a:gd name="T71" fmla="*/ 603 h 2199"/>
                <a:gd name="T72" fmla="*/ 201 w 761"/>
                <a:gd name="T73" fmla="*/ 899 h 2199"/>
                <a:gd name="T74" fmla="*/ 201 w 761"/>
                <a:gd name="T75" fmla="*/ 952 h 2199"/>
                <a:gd name="T76" fmla="*/ 275 w 761"/>
                <a:gd name="T77" fmla="*/ 1247 h 2199"/>
                <a:gd name="T78" fmla="*/ 201 w 761"/>
                <a:gd name="T79" fmla="*/ 952 h 2199"/>
                <a:gd name="T80" fmla="*/ 275 w 761"/>
                <a:gd name="T81" fmla="*/ 1670 h 2199"/>
                <a:gd name="T82" fmla="*/ 201 w 761"/>
                <a:gd name="T83" fmla="*/ 1966 h 2199"/>
                <a:gd name="T84" fmla="*/ 63 w 761"/>
                <a:gd name="T85" fmla="*/ 603 h 2199"/>
                <a:gd name="T86" fmla="*/ 137 w 761"/>
                <a:gd name="T87" fmla="*/ 899 h 2199"/>
                <a:gd name="T88" fmla="*/ 63 w 761"/>
                <a:gd name="T89" fmla="*/ 603 h 2199"/>
                <a:gd name="T90" fmla="*/ 137 w 761"/>
                <a:gd name="T91" fmla="*/ 952 h 2199"/>
                <a:gd name="T92" fmla="*/ 63 w 761"/>
                <a:gd name="T93" fmla="*/ 1247 h 2199"/>
                <a:gd name="T94" fmla="*/ 63 w 761"/>
                <a:gd name="T95" fmla="*/ 1311 h 2199"/>
                <a:gd name="T96" fmla="*/ 137 w 761"/>
                <a:gd name="T97" fmla="*/ 1607 h 2199"/>
                <a:gd name="T98" fmla="*/ 63 w 761"/>
                <a:gd name="T99" fmla="*/ 1311 h 2199"/>
                <a:gd name="T100" fmla="*/ 137 w 761"/>
                <a:gd name="T101" fmla="*/ 1670 h 2199"/>
                <a:gd name="T102" fmla="*/ 63 w 761"/>
                <a:gd name="T103" fmla="*/ 1966 h 2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61" h="2199">
                  <a:moveTo>
                    <a:pt x="0" y="2199"/>
                  </a:moveTo>
                  <a:lnTo>
                    <a:pt x="761" y="2199"/>
                  </a:lnTo>
                  <a:lnTo>
                    <a:pt x="761" y="0"/>
                  </a:lnTo>
                  <a:lnTo>
                    <a:pt x="0" y="0"/>
                  </a:lnTo>
                  <a:lnTo>
                    <a:pt x="0" y="2199"/>
                  </a:lnTo>
                  <a:close/>
                  <a:moveTo>
                    <a:pt x="624" y="243"/>
                  </a:moveTo>
                  <a:lnTo>
                    <a:pt x="698" y="243"/>
                  </a:lnTo>
                  <a:lnTo>
                    <a:pt x="698" y="539"/>
                  </a:lnTo>
                  <a:lnTo>
                    <a:pt x="624" y="539"/>
                  </a:lnTo>
                  <a:lnTo>
                    <a:pt x="624" y="243"/>
                  </a:lnTo>
                  <a:close/>
                  <a:moveTo>
                    <a:pt x="624" y="952"/>
                  </a:moveTo>
                  <a:lnTo>
                    <a:pt x="698" y="952"/>
                  </a:lnTo>
                  <a:lnTo>
                    <a:pt x="698" y="1247"/>
                  </a:lnTo>
                  <a:lnTo>
                    <a:pt x="624" y="1247"/>
                  </a:lnTo>
                  <a:lnTo>
                    <a:pt x="624" y="952"/>
                  </a:lnTo>
                  <a:close/>
                  <a:moveTo>
                    <a:pt x="624" y="1311"/>
                  </a:moveTo>
                  <a:lnTo>
                    <a:pt x="698" y="1311"/>
                  </a:lnTo>
                  <a:lnTo>
                    <a:pt x="698" y="1607"/>
                  </a:lnTo>
                  <a:lnTo>
                    <a:pt x="624" y="1607"/>
                  </a:lnTo>
                  <a:lnTo>
                    <a:pt x="624" y="1311"/>
                  </a:lnTo>
                  <a:close/>
                  <a:moveTo>
                    <a:pt x="624" y="1670"/>
                  </a:moveTo>
                  <a:lnTo>
                    <a:pt x="698" y="1670"/>
                  </a:lnTo>
                  <a:lnTo>
                    <a:pt x="698" y="1966"/>
                  </a:lnTo>
                  <a:lnTo>
                    <a:pt x="624" y="1966"/>
                  </a:lnTo>
                  <a:lnTo>
                    <a:pt x="624" y="1670"/>
                  </a:lnTo>
                  <a:close/>
                  <a:moveTo>
                    <a:pt x="476" y="243"/>
                  </a:moveTo>
                  <a:lnTo>
                    <a:pt x="560" y="243"/>
                  </a:lnTo>
                  <a:lnTo>
                    <a:pt x="560" y="539"/>
                  </a:lnTo>
                  <a:lnTo>
                    <a:pt x="476" y="539"/>
                  </a:lnTo>
                  <a:lnTo>
                    <a:pt x="476" y="243"/>
                  </a:lnTo>
                  <a:close/>
                  <a:moveTo>
                    <a:pt x="476" y="603"/>
                  </a:moveTo>
                  <a:lnTo>
                    <a:pt x="560" y="603"/>
                  </a:lnTo>
                  <a:lnTo>
                    <a:pt x="560" y="899"/>
                  </a:lnTo>
                  <a:lnTo>
                    <a:pt x="476" y="899"/>
                  </a:lnTo>
                  <a:lnTo>
                    <a:pt x="476" y="603"/>
                  </a:lnTo>
                  <a:close/>
                  <a:moveTo>
                    <a:pt x="476" y="952"/>
                  </a:moveTo>
                  <a:lnTo>
                    <a:pt x="560" y="952"/>
                  </a:lnTo>
                  <a:lnTo>
                    <a:pt x="560" y="1247"/>
                  </a:lnTo>
                  <a:lnTo>
                    <a:pt x="476" y="1247"/>
                  </a:lnTo>
                  <a:lnTo>
                    <a:pt x="476" y="952"/>
                  </a:lnTo>
                  <a:close/>
                  <a:moveTo>
                    <a:pt x="476" y="1311"/>
                  </a:moveTo>
                  <a:lnTo>
                    <a:pt x="560" y="1311"/>
                  </a:lnTo>
                  <a:lnTo>
                    <a:pt x="560" y="1607"/>
                  </a:lnTo>
                  <a:lnTo>
                    <a:pt x="476" y="1607"/>
                  </a:lnTo>
                  <a:lnTo>
                    <a:pt x="476" y="1311"/>
                  </a:lnTo>
                  <a:close/>
                  <a:moveTo>
                    <a:pt x="338" y="243"/>
                  </a:moveTo>
                  <a:lnTo>
                    <a:pt x="423" y="243"/>
                  </a:lnTo>
                  <a:lnTo>
                    <a:pt x="423" y="539"/>
                  </a:lnTo>
                  <a:lnTo>
                    <a:pt x="338" y="539"/>
                  </a:lnTo>
                  <a:lnTo>
                    <a:pt x="338" y="243"/>
                  </a:lnTo>
                  <a:close/>
                  <a:moveTo>
                    <a:pt x="338" y="952"/>
                  </a:moveTo>
                  <a:lnTo>
                    <a:pt x="423" y="952"/>
                  </a:lnTo>
                  <a:lnTo>
                    <a:pt x="423" y="1247"/>
                  </a:lnTo>
                  <a:lnTo>
                    <a:pt x="338" y="1247"/>
                  </a:lnTo>
                  <a:lnTo>
                    <a:pt x="338" y="952"/>
                  </a:lnTo>
                  <a:close/>
                  <a:moveTo>
                    <a:pt x="338" y="1311"/>
                  </a:moveTo>
                  <a:lnTo>
                    <a:pt x="423" y="1311"/>
                  </a:lnTo>
                  <a:lnTo>
                    <a:pt x="423" y="1607"/>
                  </a:lnTo>
                  <a:lnTo>
                    <a:pt x="338" y="1607"/>
                  </a:lnTo>
                  <a:lnTo>
                    <a:pt x="338" y="1311"/>
                  </a:lnTo>
                  <a:close/>
                  <a:moveTo>
                    <a:pt x="338" y="1670"/>
                  </a:moveTo>
                  <a:lnTo>
                    <a:pt x="423" y="1670"/>
                  </a:lnTo>
                  <a:lnTo>
                    <a:pt x="423" y="1966"/>
                  </a:lnTo>
                  <a:lnTo>
                    <a:pt x="338" y="1966"/>
                  </a:lnTo>
                  <a:lnTo>
                    <a:pt x="338" y="1670"/>
                  </a:lnTo>
                  <a:close/>
                  <a:moveTo>
                    <a:pt x="201" y="243"/>
                  </a:moveTo>
                  <a:lnTo>
                    <a:pt x="275" y="243"/>
                  </a:lnTo>
                  <a:lnTo>
                    <a:pt x="275" y="539"/>
                  </a:lnTo>
                  <a:lnTo>
                    <a:pt x="201" y="539"/>
                  </a:lnTo>
                  <a:lnTo>
                    <a:pt x="201" y="243"/>
                  </a:lnTo>
                  <a:close/>
                  <a:moveTo>
                    <a:pt x="201" y="603"/>
                  </a:moveTo>
                  <a:lnTo>
                    <a:pt x="275" y="603"/>
                  </a:lnTo>
                  <a:lnTo>
                    <a:pt x="275" y="899"/>
                  </a:lnTo>
                  <a:lnTo>
                    <a:pt x="201" y="899"/>
                  </a:lnTo>
                  <a:lnTo>
                    <a:pt x="201" y="603"/>
                  </a:lnTo>
                  <a:close/>
                  <a:moveTo>
                    <a:pt x="201" y="952"/>
                  </a:moveTo>
                  <a:lnTo>
                    <a:pt x="275" y="952"/>
                  </a:lnTo>
                  <a:lnTo>
                    <a:pt x="275" y="1247"/>
                  </a:lnTo>
                  <a:lnTo>
                    <a:pt x="201" y="1247"/>
                  </a:lnTo>
                  <a:lnTo>
                    <a:pt x="201" y="952"/>
                  </a:lnTo>
                  <a:close/>
                  <a:moveTo>
                    <a:pt x="201" y="1670"/>
                  </a:moveTo>
                  <a:lnTo>
                    <a:pt x="275" y="1670"/>
                  </a:lnTo>
                  <a:lnTo>
                    <a:pt x="275" y="1966"/>
                  </a:lnTo>
                  <a:lnTo>
                    <a:pt x="201" y="1966"/>
                  </a:lnTo>
                  <a:lnTo>
                    <a:pt x="201" y="1670"/>
                  </a:lnTo>
                  <a:close/>
                  <a:moveTo>
                    <a:pt x="63" y="603"/>
                  </a:moveTo>
                  <a:lnTo>
                    <a:pt x="137" y="603"/>
                  </a:lnTo>
                  <a:lnTo>
                    <a:pt x="137" y="899"/>
                  </a:lnTo>
                  <a:lnTo>
                    <a:pt x="63" y="899"/>
                  </a:lnTo>
                  <a:lnTo>
                    <a:pt x="63" y="603"/>
                  </a:lnTo>
                  <a:close/>
                  <a:moveTo>
                    <a:pt x="63" y="952"/>
                  </a:moveTo>
                  <a:lnTo>
                    <a:pt x="137" y="952"/>
                  </a:lnTo>
                  <a:lnTo>
                    <a:pt x="137" y="1247"/>
                  </a:lnTo>
                  <a:lnTo>
                    <a:pt x="63" y="1247"/>
                  </a:lnTo>
                  <a:lnTo>
                    <a:pt x="63" y="952"/>
                  </a:lnTo>
                  <a:close/>
                  <a:moveTo>
                    <a:pt x="63" y="1311"/>
                  </a:moveTo>
                  <a:lnTo>
                    <a:pt x="137" y="1311"/>
                  </a:lnTo>
                  <a:lnTo>
                    <a:pt x="137" y="1607"/>
                  </a:lnTo>
                  <a:lnTo>
                    <a:pt x="63" y="1607"/>
                  </a:lnTo>
                  <a:lnTo>
                    <a:pt x="63" y="1311"/>
                  </a:lnTo>
                  <a:close/>
                  <a:moveTo>
                    <a:pt x="63" y="1670"/>
                  </a:moveTo>
                  <a:lnTo>
                    <a:pt x="137" y="1670"/>
                  </a:lnTo>
                  <a:lnTo>
                    <a:pt x="137" y="1966"/>
                  </a:lnTo>
                  <a:lnTo>
                    <a:pt x="63" y="1966"/>
                  </a:lnTo>
                  <a:lnTo>
                    <a:pt x="63" y="1670"/>
                  </a:lnTo>
                  <a:close/>
                </a:path>
              </a:pathLst>
            </a:custGeom>
            <a:solidFill>
              <a:srgbClr val="26890D"/>
            </a:solidFill>
            <a:ln>
              <a:noFill/>
            </a:ln>
          </p:spPr>
          <p:txBody>
            <a:bodyPr vert="horz" wrap="square" lIns="45720" tIns="22860" rIns="45720" bIns="228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900" b="0" i="0" u="none" strike="noStrike" kern="0" cap="none" spc="0" normalizeH="0" baseline="0" noProof="0">
                <a:ln>
                  <a:noFill/>
                </a:ln>
                <a:solidFill>
                  <a:prstClr val="black"/>
                </a:solidFill>
                <a:effectLst/>
                <a:uLnTx/>
                <a:uFillTx/>
                <a:latin typeface="Calibri" panose="020F0502020204030204"/>
                <a:ea typeface="+mn-ea"/>
                <a:cs typeface="Cordia New" panose="020B0304020202020204" pitchFamily="34" charset="-34"/>
              </a:endParaRPr>
            </a:p>
          </p:txBody>
        </p:sp>
        <p:sp>
          <p:nvSpPr>
            <p:cNvPr id="21" name="Freeform 12">
              <a:extLst>
                <a:ext uri="{FF2B5EF4-FFF2-40B4-BE49-F238E27FC236}">
                  <a16:creationId xmlns:a16="http://schemas.microsoft.com/office/drawing/2014/main" id="{35E48CEB-397B-F431-762B-D78CE14DC316}"/>
                </a:ext>
              </a:extLst>
            </p:cNvPr>
            <p:cNvSpPr>
              <a:spLocks noEditPoints="1"/>
            </p:cNvSpPr>
            <p:nvPr/>
          </p:nvSpPr>
          <p:spPr bwMode="auto">
            <a:xfrm>
              <a:off x="4028843" y="3342903"/>
              <a:ext cx="515409" cy="1117962"/>
            </a:xfrm>
            <a:custGeom>
              <a:avLst/>
              <a:gdLst>
                <a:gd name="T0" fmla="*/ 0 w 602"/>
                <a:gd name="T1" fmla="*/ 0 h 1755"/>
                <a:gd name="T2" fmla="*/ 549 w 602"/>
                <a:gd name="T3" fmla="*/ 307 h 1755"/>
                <a:gd name="T4" fmla="*/ 549 w 602"/>
                <a:gd name="T5" fmla="*/ 338 h 1755"/>
                <a:gd name="T6" fmla="*/ 507 w 602"/>
                <a:gd name="T7" fmla="*/ 486 h 1755"/>
                <a:gd name="T8" fmla="*/ 507 w 602"/>
                <a:gd name="T9" fmla="*/ 486 h 1755"/>
                <a:gd name="T10" fmla="*/ 507 w 602"/>
                <a:gd name="T11" fmla="*/ 761 h 1755"/>
                <a:gd name="T12" fmla="*/ 549 w 602"/>
                <a:gd name="T13" fmla="*/ 899 h 1755"/>
                <a:gd name="T14" fmla="*/ 549 w 602"/>
                <a:gd name="T15" fmla="*/ 930 h 1755"/>
                <a:gd name="T16" fmla="*/ 507 w 602"/>
                <a:gd name="T17" fmla="*/ 1068 h 1755"/>
                <a:gd name="T18" fmla="*/ 507 w 602"/>
                <a:gd name="T19" fmla="*/ 1068 h 1755"/>
                <a:gd name="T20" fmla="*/ 507 w 602"/>
                <a:gd name="T21" fmla="*/ 1490 h 1755"/>
                <a:gd name="T22" fmla="*/ 549 w 602"/>
                <a:gd name="T23" fmla="*/ 1628 h 1755"/>
                <a:gd name="T24" fmla="*/ 444 w 602"/>
                <a:gd name="T25" fmla="*/ 201 h 1755"/>
                <a:gd name="T26" fmla="*/ 380 w 602"/>
                <a:gd name="T27" fmla="*/ 486 h 1755"/>
                <a:gd name="T28" fmla="*/ 380 w 602"/>
                <a:gd name="T29" fmla="*/ 486 h 1755"/>
                <a:gd name="T30" fmla="*/ 380 w 602"/>
                <a:gd name="T31" fmla="*/ 761 h 1755"/>
                <a:gd name="T32" fmla="*/ 444 w 602"/>
                <a:gd name="T33" fmla="*/ 1057 h 1755"/>
                <a:gd name="T34" fmla="*/ 444 w 602"/>
                <a:gd name="T35" fmla="*/ 1205 h 1755"/>
                <a:gd name="T36" fmla="*/ 380 w 602"/>
                <a:gd name="T37" fmla="*/ 1353 h 1755"/>
                <a:gd name="T38" fmla="*/ 380 w 602"/>
                <a:gd name="T39" fmla="*/ 1353 h 1755"/>
                <a:gd name="T40" fmla="*/ 274 w 602"/>
                <a:gd name="T41" fmla="*/ 307 h 1755"/>
                <a:gd name="T42" fmla="*/ 338 w 602"/>
                <a:gd name="T43" fmla="*/ 465 h 1755"/>
                <a:gd name="T44" fmla="*/ 338 w 602"/>
                <a:gd name="T45" fmla="*/ 486 h 1755"/>
                <a:gd name="T46" fmla="*/ 274 w 602"/>
                <a:gd name="T47" fmla="*/ 634 h 1755"/>
                <a:gd name="T48" fmla="*/ 274 w 602"/>
                <a:gd name="T49" fmla="*/ 634 h 1755"/>
                <a:gd name="T50" fmla="*/ 274 w 602"/>
                <a:gd name="T51" fmla="*/ 899 h 1755"/>
                <a:gd name="T52" fmla="*/ 338 w 602"/>
                <a:gd name="T53" fmla="*/ 1057 h 1755"/>
                <a:gd name="T54" fmla="*/ 338 w 602"/>
                <a:gd name="T55" fmla="*/ 1068 h 1755"/>
                <a:gd name="T56" fmla="*/ 274 w 602"/>
                <a:gd name="T57" fmla="*/ 1205 h 1755"/>
                <a:gd name="T58" fmla="*/ 274 w 602"/>
                <a:gd name="T59" fmla="*/ 1205 h 1755"/>
                <a:gd name="T60" fmla="*/ 274 w 602"/>
                <a:gd name="T61" fmla="*/ 1490 h 1755"/>
                <a:gd name="T62" fmla="*/ 338 w 602"/>
                <a:gd name="T63" fmla="*/ 1628 h 1755"/>
                <a:gd name="T64" fmla="*/ 232 w 602"/>
                <a:gd name="T65" fmla="*/ 338 h 1755"/>
                <a:gd name="T66" fmla="*/ 169 w 602"/>
                <a:gd name="T67" fmla="*/ 634 h 1755"/>
                <a:gd name="T68" fmla="*/ 169 w 602"/>
                <a:gd name="T69" fmla="*/ 634 h 1755"/>
                <a:gd name="T70" fmla="*/ 169 w 602"/>
                <a:gd name="T71" fmla="*/ 1173 h 1755"/>
                <a:gd name="T72" fmla="*/ 232 w 602"/>
                <a:gd name="T73" fmla="*/ 1490 h 1755"/>
                <a:gd name="T74" fmla="*/ 116 w 602"/>
                <a:gd name="T75" fmla="*/ 201 h 1755"/>
                <a:gd name="T76" fmla="*/ 42 w 602"/>
                <a:gd name="T77" fmla="*/ 338 h 1755"/>
                <a:gd name="T78" fmla="*/ 42 w 602"/>
                <a:gd name="T79" fmla="*/ 338 h 1755"/>
                <a:gd name="T80" fmla="*/ 42 w 602"/>
                <a:gd name="T81" fmla="*/ 603 h 1755"/>
                <a:gd name="T82" fmla="*/ 116 w 602"/>
                <a:gd name="T83" fmla="*/ 761 h 1755"/>
                <a:gd name="T84" fmla="*/ 116 w 602"/>
                <a:gd name="T85" fmla="*/ 772 h 1755"/>
                <a:gd name="T86" fmla="*/ 42 w 602"/>
                <a:gd name="T87" fmla="*/ 930 h 1755"/>
                <a:gd name="T88" fmla="*/ 42 w 602"/>
                <a:gd name="T89" fmla="*/ 930 h 1755"/>
                <a:gd name="T90" fmla="*/ 42 w 602"/>
                <a:gd name="T91" fmla="*/ 1173 h 1755"/>
                <a:gd name="T92" fmla="*/ 116 w 602"/>
                <a:gd name="T93" fmla="*/ 1490 h 1755"/>
                <a:gd name="T94" fmla="*/ 116 w 602"/>
                <a:gd name="T95" fmla="*/ 1501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02" h="1755">
                  <a:moveTo>
                    <a:pt x="0" y="1755"/>
                  </a:moveTo>
                  <a:lnTo>
                    <a:pt x="602" y="1755"/>
                  </a:lnTo>
                  <a:lnTo>
                    <a:pt x="602" y="0"/>
                  </a:lnTo>
                  <a:lnTo>
                    <a:pt x="0" y="0"/>
                  </a:lnTo>
                  <a:lnTo>
                    <a:pt x="0" y="1755"/>
                  </a:lnTo>
                  <a:close/>
                  <a:moveTo>
                    <a:pt x="507" y="201"/>
                  </a:moveTo>
                  <a:lnTo>
                    <a:pt x="549" y="201"/>
                  </a:lnTo>
                  <a:lnTo>
                    <a:pt x="549" y="307"/>
                  </a:lnTo>
                  <a:lnTo>
                    <a:pt x="507" y="307"/>
                  </a:lnTo>
                  <a:lnTo>
                    <a:pt x="507" y="201"/>
                  </a:lnTo>
                  <a:close/>
                  <a:moveTo>
                    <a:pt x="507" y="338"/>
                  </a:moveTo>
                  <a:lnTo>
                    <a:pt x="549" y="338"/>
                  </a:lnTo>
                  <a:lnTo>
                    <a:pt x="549" y="465"/>
                  </a:lnTo>
                  <a:lnTo>
                    <a:pt x="507" y="465"/>
                  </a:lnTo>
                  <a:lnTo>
                    <a:pt x="507" y="338"/>
                  </a:lnTo>
                  <a:close/>
                  <a:moveTo>
                    <a:pt x="507" y="486"/>
                  </a:moveTo>
                  <a:lnTo>
                    <a:pt x="549" y="486"/>
                  </a:lnTo>
                  <a:lnTo>
                    <a:pt x="549" y="603"/>
                  </a:lnTo>
                  <a:lnTo>
                    <a:pt x="507" y="603"/>
                  </a:lnTo>
                  <a:lnTo>
                    <a:pt x="507" y="486"/>
                  </a:lnTo>
                  <a:close/>
                  <a:moveTo>
                    <a:pt x="507" y="634"/>
                  </a:moveTo>
                  <a:lnTo>
                    <a:pt x="549" y="634"/>
                  </a:lnTo>
                  <a:lnTo>
                    <a:pt x="549" y="761"/>
                  </a:lnTo>
                  <a:lnTo>
                    <a:pt x="507" y="761"/>
                  </a:lnTo>
                  <a:lnTo>
                    <a:pt x="507" y="634"/>
                  </a:lnTo>
                  <a:close/>
                  <a:moveTo>
                    <a:pt x="507" y="772"/>
                  </a:moveTo>
                  <a:lnTo>
                    <a:pt x="549" y="772"/>
                  </a:lnTo>
                  <a:lnTo>
                    <a:pt x="549" y="899"/>
                  </a:lnTo>
                  <a:lnTo>
                    <a:pt x="507" y="899"/>
                  </a:lnTo>
                  <a:lnTo>
                    <a:pt x="507" y="772"/>
                  </a:lnTo>
                  <a:close/>
                  <a:moveTo>
                    <a:pt x="507" y="930"/>
                  </a:moveTo>
                  <a:lnTo>
                    <a:pt x="549" y="930"/>
                  </a:lnTo>
                  <a:lnTo>
                    <a:pt x="549" y="1057"/>
                  </a:lnTo>
                  <a:lnTo>
                    <a:pt x="507" y="1057"/>
                  </a:lnTo>
                  <a:lnTo>
                    <a:pt x="507" y="930"/>
                  </a:lnTo>
                  <a:close/>
                  <a:moveTo>
                    <a:pt x="507" y="1068"/>
                  </a:moveTo>
                  <a:lnTo>
                    <a:pt x="549" y="1068"/>
                  </a:lnTo>
                  <a:lnTo>
                    <a:pt x="549" y="1173"/>
                  </a:lnTo>
                  <a:lnTo>
                    <a:pt x="507" y="1173"/>
                  </a:lnTo>
                  <a:lnTo>
                    <a:pt x="507" y="1068"/>
                  </a:lnTo>
                  <a:close/>
                  <a:moveTo>
                    <a:pt x="507" y="1353"/>
                  </a:moveTo>
                  <a:lnTo>
                    <a:pt x="549" y="1353"/>
                  </a:lnTo>
                  <a:lnTo>
                    <a:pt x="549" y="1490"/>
                  </a:lnTo>
                  <a:lnTo>
                    <a:pt x="507" y="1490"/>
                  </a:lnTo>
                  <a:lnTo>
                    <a:pt x="507" y="1353"/>
                  </a:lnTo>
                  <a:close/>
                  <a:moveTo>
                    <a:pt x="507" y="1501"/>
                  </a:moveTo>
                  <a:lnTo>
                    <a:pt x="549" y="1501"/>
                  </a:lnTo>
                  <a:lnTo>
                    <a:pt x="549" y="1628"/>
                  </a:lnTo>
                  <a:lnTo>
                    <a:pt x="507" y="1628"/>
                  </a:lnTo>
                  <a:lnTo>
                    <a:pt x="507" y="1501"/>
                  </a:lnTo>
                  <a:close/>
                  <a:moveTo>
                    <a:pt x="380" y="201"/>
                  </a:moveTo>
                  <a:lnTo>
                    <a:pt x="444" y="201"/>
                  </a:lnTo>
                  <a:lnTo>
                    <a:pt x="444" y="307"/>
                  </a:lnTo>
                  <a:lnTo>
                    <a:pt x="380" y="307"/>
                  </a:lnTo>
                  <a:lnTo>
                    <a:pt x="380" y="201"/>
                  </a:lnTo>
                  <a:close/>
                  <a:moveTo>
                    <a:pt x="380" y="486"/>
                  </a:moveTo>
                  <a:lnTo>
                    <a:pt x="444" y="486"/>
                  </a:lnTo>
                  <a:lnTo>
                    <a:pt x="444" y="603"/>
                  </a:lnTo>
                  <a:lnTo>
                    <a:pt x="380" y="603"/>
                  </a:lnTo>
                  <a:lnTo>
                    <a:pt x="380" y="486"/>
                  </a:lnTo>
                  <a:close/>
                  <a:moveTo>
                    <a:pt x="380" y="634"/>
                  </a:moveTo>
                  <a:lnTo>
                    <a:pt x="444" y="634"/>
                  </a:lnTo>
                  <a:lnTo>
                    <a:pt x="444" y="761"/>
                  </a:lnTo>
                  <a:lnTo>
                    <a:pt x="380" y="761"/>
                  </a:lnTo>
                  <a:lnTo>
                    <a:pt x="380" y="634"/>
                  </a:lnTo>
                  <a:close/>
                  <a:moveTo>
                    <a:pt x="380" y="930"/>
                  </a:moveTo>
                  <a:lnTo>
                    <a:pt x="444" y="930"/>
                  </a:lnTo>
                  <a:lnTo>
                    <a:pt x="444" y="1057"/>
                  </a:lnTo>
                  <a:lnTo>
                    <a:pt x="380" y="1057"/>
                  </a:lnTo>
                  <a:lnTo>
                    <a:pt x="380" y="930"/>
                  </a:lnTo>
                  <a:close/>
                  <a:moveTo>
                    <a:pt x="380" y="1205"/>
                  </a:moveTo>
                  <a:lnTo>
                    <a:pt x="444" y="1205"/>
                  </a:lnTo>
                  <a:lnTo>
                    <a:pt x="444" y="1332"/>
                  </a:lnTo>
                  <a:lnTo>
                    <a:pt x="380" y="1332"/>
                  </a:lnTo>
                  <a:lnTo>
                    <a:pt x="380" y="1205"/>
                  </a:lnTo>
                  <a:close/>
                  <a:moveTo>
                    <a:pt x="380" y="1353"/>
                  </a:moveTo>
                  <a:lnTo>
                    <a:pt x="444" y="1353"/>
                  </a:lnTo>
                  <a:lnTo>
                    <a:pt x="444" y="1490"/>
                  </a:lnTo>
                  <a:lnTo>
                    <a:pt x="380" y="1490"/>
                  </a:lnTo>
                  <a:lnTo>
                    <a:pt x="380" y="1353"/>
                  </a:lnTo>
                  <a:close/>
                  <a:moveTo>
                    <a:pt x="274" y="201"/>
                  </a:moveTo>
                  <a:lnTo>
                    <a:pt x="338" y="201"/>
                  </a:lnTo>
                  <a:lnTo>
                    <a:pt x="338" y="307"/>
                  </a:lnTo>
                  <a:lnTo>
                    <a:pt x="274" y="307"/>
                  </a:lnTo>
                  <a:lnTo>
                    <a:pt x="274" y="201"/>
                  </a:lnTo>
                  <a:close/>
                  <a:moveTo>
                    <a:pt x="274" y="338"/>
                  </a:moveTo>
                  <a:lnTo>
                    <a:pt x="338" y="338"/>
                  </a:lnTo>
                  <a:lnTo>
                    <a:pt x="338" y="465"/>
                  </a:lnTo>
                  <a:lnTo>
                    <a:pt x="274" y="465"/>
                  </a:lnTo>
                  <a:lnTo>
                    <a:pt x="274" y="338"/>
                  </a:lnTo>
                  <a:close/>
                  <a:moveTo>
                    <a:pt x="274" y="486"/>
                  </a:moveTo>
                  <a:lnTo>
                    <a:pt x="338" y="486"/>
                  </a:lnTo>
                  <a:lnTo>
                    <a:pt x="338" y="603"/>
                  </a:lnTo>
                  <a:lnTo>
                    <a:pt x="274" y="603"/>
                  </a:lnTo>
                  <a:lnTo>
                    <a:pt x="274" y="486"/>
                  </a:lnTo>
                  <a:close/>
                  <a:moveTo>
                    <a:pt x="274" y="634"/>
                  </a:moveTo>
                  <a:lnTo>
                    <a:pt x="338" y="634"/>
                  </a:lnTo>
                  <a:lnTo>
                    <a:pt x="338" y="761"/>
                  </a:lnTo>
                  <a:lnTo>
                    <a:pt x="274" y="761"/>
                  </a:lnTo>
                  <a:lnTo>
                    <a:pt x="274" y="634"/>
                  </a:lnTo>
                  <a:close/>
                  <a:moveTo>
                    <a:pt x="274" y="772"/>
                  </a:moveTo>
                  <a:lnTo>
                    <a:pt x="338" y="772"/>
                  </a:lnTo>
                  <a:lnTo>
                    <a:pt x="338" y="899"/>
                  </a:lnTo>
                  <a:lnTo>
                    <a:pt x="274" y="899"/>
                  </a:lnTo>
                  <a:lnTo>
                    <a:pt x="274" y="772"/>
                  </a:lnTo>
                  <a:close/>
                  <a:moveTo>
                    <a:pt x="274" y="930"/>
                  </a:moveTo>
                  <a:lnTo>
                    <a:pt x="338" y="930"/>
                  </a:lnTo>
                  <a:lnTo>
                    <a:pt x="338" y="1057"/>
                  </a:lnTo>
                  <a:lnTo>
                    <a:pt x="274" y="1057"/>
                  </a:lnTo>
                  <a:lnTo>
                    <a:pt x="274" y="930"/>
                  </a:lnTo>
                  <a:close/>
                  <a:moveTo>
                    <a:pt x="274" y="1068"/>
                  </a:moveTo>
                  <a:lnTo>
                    <a:pt x="338" y="1068"/>
                  </a:lnTo>
                  <a:lnTo>
                    <a:pt x="338" y="1173"/>
                  </a:lnTo>
                  <a:lnTo>
                    <a:pt x="274" y="1173"/>
                  </a:lnTo>
                  <a:lnTo>
                    <a:pt x="274" y="1068"/>
                  </a:lnTo>
                  <a:close/>
                  <a:moveTo>
                    <a:pt x="274" y="1205"/>
                  </a:moveTo>
                  <a:lnTo>
                    <a:pt x="338" y="1205"/>
                  </a:lnTo>
                  <a:lnTo>
                    <a:pt x="338" y="1332"/>
                  </a:lnTo>
                  <a:lnTo>
                    <a:pt x="274" y="1332"/>
                  </a:lnTo>
                  <a:lnTo>
                    <a:pt x="274" y="1205"/>
                  </a:lnTo>
                  <a:close/>
                  <a:moveTo>
                    <a:pt x="274" y="1353"/>
                  </a:moveTo>
                  <a:lnTo>
                    <a:pt x="338" y="1353"/>
                  </a:lnTo>
                  <a:lnTo>
                    <a:pt x="338" y="1490"/>
                  </a:lnTo>
                  <a:lnTo>
                    <a:pt x="274" y="1490"/>
                  </a:lnTo>
                  <a:lnTo>
                    <a:pt x="274" y="1353"/>
                  </a:lnTo>
                  <a:close/>
                  <a:moveTo>
                    <a:pt x="274" y="1501"/>
                  </a:moveTo>
                  <a:lnTo>
                    <a:pt x="338" y="1501"/>
                  </a:lnTo>
                  <a:lnTo>
                    <a:pt x="338" y="1628"/>
                  </a:lnTo>
                  <a:lnTo>
                    <a:pt x="274" y="1628"/>
                  </a:lnTo>
                  <a:lnTo>
                    <a:pt x="274" y="1501"/>
                  </a:lnTo>
                  <a:close/>
                  <a:moveTo>
                    <a:pt x="169" y="338"/>
                  </a:moveTo>
                  <a:lnTo>
                    <a:pt x="232" y="338"/>
                  </a:lnTo>
                  <a:lnTo>
                    <a:pt x="232" y="465"/>
                  </a:lnTo>
                  <a:lnTo>
                    <a:pt x="169" y="465"/>
                  </a:lnTo>
                  <a:lnTo>
                    <a:pt x="169" y="338"/>
                  </a:lnTo>
                  <a:close/>
                  <a:moveTo>
                    <a:pt x="169" y="634"/>
                  </a:moveTo>
                  <a:lnTo>
                    <a:pt x="232" y="634"/>
                  </a:lnTo>
                  <a:lnTo>
                    <a:pt x="232" y="761"/>
                  </a:lnTo>
                  <a:lnTo>
                    <a:pt x="169" y="761"/>
                  </a:lnTo>
                  <a:lnTo>
                    <a:pt x="169" y="634"/>
                  </a:lnTo>
                  <a:close/>
                  <a:moveTo>
                    <a:pt x="169" y="1068"/>
                  </a:moveTo>
                  <a:lnTo>
                    <a:pt x="232" y="1068"/>
                  </a:lnTo>
                  <a:lnTo>
                    <a:pt x="232" y="1173"/>
                  </a:lnTo>
                  <a:lnTo>
                    <a:pt x="169" y="1173"/>
                  </a:lnTo>
                  <a:lnTo>
                    <a:pt x="169" y="1068"/>
                  </a:lnTo>
                  <a:close/>
                  <a:moveTo>
                    <a:pt x="169" y="1353"/>
                  </a:moveTo>
                  <a:lnTo>
                    <a:pt x="232" y="1353"/>
                  </a:lnTo>
                  <a:lnTo>
                    <a:pt x="232" y="1490"/>
                  </a:lnTo>
                  <a:lnTo>
                    <a:pt x="169" y="1490"/>
                  </a:lnTo>
                  <a:lnTo>
                    <a:pt x="169" y="1353"/>
                  </a:lnTo>
                  <a:close/>
                  <a:moveTo>
                    <a:pt x="42" y="201"/>
                  </a:moveTo>
                  <a:lnTo>
                    <a:pt x="116" y="201"/>
                  </a:lnTo>
                  <a:lnTo>
                    <a:pt x="116" y="307"/>
                  </a:lnTo>
                  <a:lnTo>
                    <a:pt x="42" y="307"/>
                  </a:lnTo>
                  <a:lnTo>
                    <a:pt x="42" y="201"/>
                  </a:lnTo>
                  <a:close/>
                  <a:moveTo>
                    <a:pt x="42" y="338"/>
                  </a:moveTo>
                  <a:lnTo>
                    <a:pt x="116" y="338"/>
                  </a:lnTo>
                  <a:lnTo>
                    <a:pt x="116" y="465"/>
                  </a:lnTo>
                  <a:lnTo>
                    <a:pt x="42" y="465"/>
                  </a:lnTo>
                  <a:lnTo>
                    <a:pt x="42" y="338"/>
                  </a:lnTo>
                  <a:close/>
                  <a:moveTo>
                    <a:pt x="42" y="486"/>
                  </a:moveTo>
                  <a:lnTo>
                    <a:pt x="116" y="486"/>
                  </a:lnTo>
                  <a:lnTo>
                    <a:pt x="116" y="603"/>
                  </a:lnTo>
                  <a:lnTo>
                    <a:pt x="42" y="603"/>
                  </a:lnTo>
                  <a:lnTo>
                    <a:pt x="42" y="486"/>
                  </a:lnTo>
                  <a:close/>
                  <a:moveTo>
                    <a:pt x="42" y="634"/>
                  </a:moveTo>
                  <a:lnTo>
                    <a:pt x="116" y="634"/>
                  </a:lnTo>
                  <a:lnTo>
                    <a:pt x="116" y="761"/>
                  </a:lnTo>
                  <a:lnTo>
                    <a:pt x="42" y="761"/>
                  </a:lnTo>
                  <a:lnTo>
                    <a:pt x="42" y="634"/>
                  </a:lnTo>
                  <a:close/>
                  <a:moveTo>
                    <a:pt x="42" y="772"/>
                  </a:moveTo>
                  <a:lnTo>
                    <a:pt x="116" y="772"/>
                  </a:lnTo>
                  <a:lnTo>
                    <a:pt x="116" y="899"/>
                  </a:lnTo>
                  <a:lnTo>
                    <a:pt x="42" y="899"/>
                  </a:lnTo>
                  <a:lnTo>
                    <a:pt x="42" y="772"/>
                  </a:lnTo>
                  <a:close/>
                  <a:moveTo>
                    <a:pt x="42" y="930"/>
                  </a:moveTo>
                  <a:lnTo>
                    <a:pt x="116" y="930"/>
                  </a:lnTo>
                  <a:lnTo>
                    <a:pt x="116" y="1057"/>
                  </a:lnTo>
                  <a:lnTo>
                    <a:pt x="42" y="1057"/>
                  </a:lnTo>
                  <a:lnTo>
                    <a:pt x="42" y="930"/>
                  </a:lnTo>
                  <a:close/>
                  <a:moveTo>
                    <a:pt x="42" y="1068"/>
                  </a:moveTo>
                  <a:lnTo>
                    <a:pt x="116" y="1068"/>
                  </a:lnTo>
                  <a:lnTo>
                    <a:pt x="116" y="1173"/>
                  </a:lnTo>
                  <a:lnTo>
                    <a:pt x="42" y="1173"/>
                  </a:lnTo>
                  <a:lnTo>
                    <a:pt x="42" y="1068"/>
                  </a:lnTo>
                  <a:close/>
                  <a:moveTo>
                    <a:pt x="42" y="1353"/>
                  </a:moveTo>
                  <a:lnTo>
                    <a:pt x="116" y="1353"/>
                  </a:lnTo>
                  <a:lnTo>
                    <a:pt x="116" y="1490"/>
                  </a:lnTo>
                  <a:lnTo>
                    <a:pt x="42" y="1490"/>
                  </a:lnTo>
                  <a:lnTo>
                    <a:pt x="42" y="1353"/>
                  </a:lnTo>
                  <a:close/>
                  <a:moveTo>
                    <a:pt x="42" y="1501"/>
                  </a:moveTo>
                  <a:lnTo>
                    <a:pt x="116" y="1501"/>
                  </a:lnTo>
                  <a:lnTo>
                    <a:pt x="116" y="1628"/>
                  </a:lnTo>
                  <a:lnTo>
                    <a:pt x="42" y="1628"/>
                  </a:lnTo>
                  <a:lnTo>
                    <a:pt x="42" y="1501"/>
                  </a:lnTo>
                  <a:close/>
                </a:path>
              </a:pathLst>
            </a:custGeom>
            <a:solidFill>
              <a:srgbClr val="26890D"/>
            </a:solidFill>
            <a:ln>
              <a:noFill/>
            </a:ln>
          </p:spPr>
          <p:txBody>
            <a:bodyPr vert="horz" wrap="square" lIns="45720" tIns="22860" rIns="45720" bIns="228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900" b="0" i="0" u="none" strike="noStrike" kern="0" cap="none" spc="0" normalizeH="0" baseline="0" noProof="0">
                <a:ln>
                  <a:noFill/>
                </a:ln>
                <a:solidFill>
                  <a:prstClr val="black"/>
                </a:solidFill>
                <a:effectLst/>
                <a:uLnTx/>
                <a:uFillTx/>
                <a:latin typeface="Calibri" panose="020F0502020204030204"/>
                <a:ea typeface="+mn-ea"/>
                <a:cs typeface="Cordia New" panose="020B0304020202020204" pitchFamily="34" charset="-34"/>
              </a:endParaRPr>
            </a:p>
          </p:txBody>
        </p:sp>
        <p:sp>
          <p:nvSpPr>
            <p:cNvPr id="23" name="Freeform 14">
              <a:extLst>
                <a:ext uri="{FF2B5EF4-FFF2-40B4-BE49-F238E27FC236}">
                  <a16:creationId xmlns:a16="http://schemas.microsoft.com/office/drawing/2014/main" id="{902F715F-F772-5454-8E42-758C593F9E7B}"/>
                </a:ext>
              </a:extLst>
            </p:cNvPr>
            <p:cNvSpPr>
              <a:spLocks noEditPoints="1"/>
            </p:cNvSpPr>
            <p:nvPr/>
          </p:nvSpPr>
          <p:spPr bwMode="auto">
            <a:xfrm>
              <a:off x="8598176" y="3754415"/>
              <a:ext cx="479450" cy="706450"/>
            </a:xfrm>
            <a:custGeom>
              <a:avLst/>
              <a:gdLst>
                <a:gd name="T0" fmla="*/ 0 w 560"/>
                <a:gd name="T1" fmla="*/ 1109 h 1109"/>
                <a:gd name="T2" fmla="*/ 560 w 560"/>
                <a:gd name="T3" fmla="*/ 0 h 1109"/>
                <a:gd name="T4" fmla="*/ 243 w 560"/>
                <a:gd name="T5" fmla="*/ 866 h 1109"/>
                <a:gd name="T6" fmla="*/ 63 w 560"/>
                <a:gd name="T7" fmla="*/ 813 h 1109"/>
                <a:gd name="T8" fmla="*/ 243 w 560"/>
                <a:gd name="T9" fmla="*/ 866 h 1109"/>
                <a:gd name="T10" fmla="*/ 63 w 560"/>
                <a:gd name="T11" fmla="*/ 739 h 1109"/>
                <a:gd name="T12" fmla="*/ 243 w 560"/>
                <a:gd name="T13" fmla="*/ 697 h 1109"/>
                <a:gd name="T14" fmla="*/ 243 w 560"/>
                <a:gd name="T15" fmla="*/ 613 h 1109"/>
                <a:gd name="T16" fmla="*/ 63 w 560"/>
                <a:gd name="T17" fmla="*/ 570 h 1109"/>
                <a:gd name="T18" fmla="*/ 243 w 560"/>
                <a:gd name="T19" fmla="*/ 613 h 1109"/>
                <a:gd name="T20" fmla="*/ 63 w 560"/>
                <a:gd name="T21" fmla="*/ 496 h 1109"/>
                <a:gd name="T22" fmla="*/ 243 w 560"/>
                <a:gd name="T23" fmla="*/ 443 h 1109"/>
                <a:gd name="T24" fmla="*/ 243 w 560"/>
                <a:gd name="T25" fmla="*/ 369 h 1109"/>
                <a:gd name="T26" fmla="*/ 63 w 560"/>
                <a:gd name="T27" fmla="*/ 317 h 1109"/>
                <a:gd name="T28" fmla="*/ 243 w 560"/>
                <a:gd name="T29" fmla="*/ 369 h 1109"/>
                <a:gd name="T30" fmla="*/ 63 w 560"/>
                <a:gd name="T31" fmla="*/ 243 h 1109"/>
                <a:gd name="T32" fmla="*/ 243 w 560"/>
                <a:gd name="T33" fmla="*/ 200 h 1109"/>
                <a:gd name="T34" fmla="*/ 243 w 560"/>
                <a:gd name="T35" fmla="*/ 116 h 1109"/>
                <a:gd name="T36" fmla="*/ 63 w 560"/>
                <a:gd name="T37" fmla="*/ 74 h 1109"/>
                <a:gd name="T38" fmla="*/ 243 w 560"/>
                <a:gd name="T39" fmla="*/ 116 h 1109"/>
                <a:gd name="T40" fmla="*/ 317 w 560"/>
                <a:gd name="T41" fmla="*/ 866 h 1109"/>
                <a:gd name="T42" fmla="*/ 497 w 560"/>
                <a:gd name="T43" fmla="*/ 813 h 1109"/>
                <a:gd name="T44" fmla="*/ 497 w 560"/>
                <a:gd name="T45" fmla="*/ 739 h 1109"/>
                <a:gd name="T46" fmla="*/ 317 w 560"/>
                <a:gd name="T47" fmla="*/ 697 h 1109"/>
                <a:gd name="T48" fmla="*/ 497 w 560"/>
                <a:gd name="T49" fmla="*/ 739 h 1109"/>
                <a:gd name="T50" fmla="*/ 317 w 560"/>
                <a:gd name="T51" fmla="*/ 613 h 1109"/>
                <a:gd name="T52" fmla="*/ 497 w 560"/>
                <a:gd name="T53" fmla="*/ 570 h 1109"/>
                <a:gd name="T54" fmla="*/ 497 w 560"/>
                <a:gd name="T55" fmla="*/ 496 h 1109"/>
                <a:gd name="T56" fmla="*/ 317 w 560"/>
                <a:gd name="T57" fmla="*/ 443 h 1109"/>
                <a:gd name="T58" fmla="*/ 497 w 560"/>
                <a:gd name="T59" fmla="*/ 496 h 1109"/>
                <a:gd name="T60" fmla="*/ 317 w 560"/>
                <a:gd name="T61" fmla="*/ 369 h 1109"/>
                <a:gd name="T62" fmla="*/ 497 w 560"/>
                <a:gd name="T63" fmla="*/ 317 h 1109"/>
                <a:gd name="T64" fmla="*/ 497 w 560"/>
                <a:gd name="T65" fmla="*/ 243 h 1109"/>
                <a:gd name="T66" fmla="*/ 317 w 560"/>
                <a:gd name="T67" fmla="*/ 200 h 1109"/>
                <a:gd name="T68" fmla="*/ 497 w 560"/>
                <a:gd name="T69" fmla="*/ 243 h 1109"/>
                <a:gd name="T70" fmla="*/ 317 w 560"/>
                <a:gd name="T71" fmla="*/ 116 h 1109"/>
                <a:gd name="T72" fmla="*/ 497 w 560"/>
                <a:gd name="T73" fmla="*/ 74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0" h="1109">
                  <a:moveTo>
                    <a:pt x="0" y="0"/>
                  </a:moveTo>
                  <a:lnTo>
                    <a:pt x="0" y="1109"/>
                  </a:lnTo>
                  <a:lnTo>
                    <a:pt x="560" y="1109"/>
                  </a:lnTo>
                  <a:lnTo>
                    <a:pt x="560" y="0"/>
                  </a:lnTo>
                  <a:lnTo>
                    <a:pt x="0" y="0"/>
                  </a:lnTo>
                  <a:close/>
                  <a:moveTo>
                    <a:pt x="243" y="866"/>
                  </a:moveTo>
                  <a:lnTo>
                    <a:pt x="63" y="866"/>
                  </a:lnTo>
                  <a:lnTo>
                    <a:pt x="63" y="813"/>
                  </a:lnTo>
                  <a:lnTo>
                    <a:pt x="243" y="813"/>
                  </a:lnTo>
                  <a:lnTo>
                    <a:pt x="243" y="866"/>
                  </a:lnTo>
                  <a:close/>
                  <a:moveTo>
                    <a:pt x="243" y="739"/>
                  </a:moveTo>
                  <a:lnTo>
                    <a:pt x="63" y="739"/>
                  </a:lnTo>
                  <a:lnTo>
                    <a:pt x="63" y="697"/>
                  </a:lnTo>
                  <a:lnTo>
                    <a:pt x="243" y="697"/>
                  </a:lnTo>
                  <a:lnTo>
                    <a:pt x="243" y="739"/>
                  </a:lnTo>
                  <a:close/>
                  <a:moveTo>
                    <a:pt x="243" y="613"/>
                  </a:moveTo>
                  <a:lnTo>
                    <a:pt x="63" y="613"/>
                  </a:lnTo>
                  <a:lnTo>
                    <a:pt x="63" y="570"/>
                  </a:lnTo>
                  <a:lnTo>
                    <a:pt x="243" y="570"/>
                  </a:lnTo>
                  <a:lnTo>
                    <a:pt x="243" y="613"/>
                  </a:lnTo>
                  <a:close/>
                  <a:moveTo>
                    <a:pt x="243" y="496"/>
                  </a:moveTo>
                  <a:lnTo>
                    <a:pt x="63" y="496"/>
                  </a:lnTo>
                  <a:lnTo>
                    <a:pt x="63" y="443"/>
                  </a:lnTo>
                  <a:lnTo>
                    <a:pt x="243" y="443"/>
                  </a:lnTo>
                  <a:lnTo>
                    <a:pt x="243" y="496"/>
                  </a:lnTo>
                  <a:close/>
                  <a:moveTo>
                    <a:pt x="243" y="369"/>
                  </a:moveTo>
                  <a:lnTo>
                    <a:pt x="63" y="369"/>
                  </a:lnTo>
                  <a:lnTo>
                    <a:pt x="63" y="317"/>
                  </a:lnTo>
                  <a:lnTo>
                    <a:pt x="243" y="317"/>
                  </a:lnTo>
                  <a:lnTo>
                    <a:pt x="243" y="369"/>
                  </a:lnTo>
                  <a:close/>
                  <a:moveTo>
                    <a:pt x="243" y="243"/>
                  </a:moveTo>
                  <a:lnTo>
                    <a:pt x="63" y="243"/>
                  </a:lnTo>
                  <a:lnTo>
                    <a:pt x="63" y="200"/>
                  </a:lnTo>
                  <a:lnTo>
                    <a:pt x="243" y="200"/>
                  </a:lnTo>
                  <a:lnTo>
                    <a:pt x="243" y="243"/>
                  </a:lnTo>
                  <a:close/>
                  <a:moveTo>
                    <a:pt x="243" y="116"/>
                  </a:moveTo>
                  <a:lnTo>
                    <a:pt x="63" y="116"/>
                  </a:lnTo>
                  <a:lnTo>
                    <a:pt x="63" y="74"/>
                  </a:lnTo>
                  <a:lnTo>
                    <a:pt x="243" y="74"/>
                  </a:lnTo>
                  <a:lnTo>
                    <a:pt x="243" y="116"/>
                  </a:lnTo>
                  <a:close/>
                  <a:moveTo>
                    <a:pt x="497" y="866"/>
                  </a:moveTo>
                  <a:lnTo>
                    <a:pt x="317" y="866"/>
                  </a:lnTo>
                  <a:lnTo>
                    <a:pt x="317" y="813"/>
                  </a:lnTo>
                  <a:lnTo>
                    <a:pt x="497" y="813"/>
                  </a:lnTo>
                  <a:lnTo>
                    <a:pt x="497" y="866"/>
                  </a:lnTo>
                  <a:close/>
                  <a:moveTo>
                    <a:pt x="497" y="739"/>
                  </a:moveTo>
                  <a:lnTo>
                    <a:pt x="317" y="739"/>
                  </a:lnTo>
                  <a:lnTo>
                    <a:pt x="317" y="697"/>
                  </a:lnTo>
                  <a:lnTo>
                    <a:pt x="497" y="697"/>
                  </a:lnTo>
                  <a:lnTo>
                    <a:pt x="497" y="739"/>
                  </a:lnTo>
                  <a:close/>
                  <a:moveTo>
                    <a:pt x="497" y="613"/>
                  </a:moveTo>
                  <a:lnTo>
                    <a:pt x="317" y="613"/>
                  </a:lnTo>
                  <a:lnTo>
                    <a:pt x="317" y="570"/>
                  </a:lnTo>
                  <a:lnTo>
                    <a:pt x="497" y="570"/>
                  </a:lnTo>
                  <a:lnTo>
                    <a:pt x="497" y="613"/>
                  </a:lnTo>
                  <a:close/>
                  <a:moveTo>
                    <a:pt x="497" y="496"/>
                  </a:moveTo>
                  <a:lnTo>
                    <a:pt x="317" y="496"/>
                  </a:lnTo>
                  <a:lnTo>
                    <a:pt x="317" y="443"/>
                  </a:lnTo>
                  <a:lnTo>
                    <a:pt x="497" y="443"/>
                  </a:lnTo>
                  <a:lnTo>
                    <a:pt x="497" y="496"/>
                  </a:lnTo>
                  <a:close/>
                  <a:moveTo>
                    <a:pt x="497" y="369"/>
                  </a:moveTo>
                  <a:lnTo>
                    <a:pt x="317" y="369"/>
                  </a:lnTo>
                  <a:lnTo>
                    <a:pt x="317" y="317"/>
                  </a:lnTo>
                  <a:lnTo>
                    <a:pt x="497" y="317"/>
                  </a:lnTo>
                  <a:lnTo>
                    <a:pt x="497" y="369"/>
                  </a:lnTo>
                  <a:close/>
                  <a:moveTo>
                    <a:pt x="497" y="243"/>
                  </a:moveTo>
                  <a:lnTo>
                    <a:pt x="317" y="243"/>
                  </a:lnTo>
                  <a:lnTo>
                    <a:pt x="317" y="200"/>
                  </a:lnTo>
                  <a:lnTo>
                    <a:pt x="497" y="200"/>
                  </a:lnTo>
                  <a:lnTo>
                    <a:pt x="497" y="243"/>
                  </a:lnTo>
                  <a:close/>
                  <a:moveTo>
                    <a:pt x="497" y="116"/>
                  </a:moveTo>
                  <a:lnTo>
                    <a:pt x="317" y="116"/>
                  </a:lnTo>
                  <a:lnTo>
                    <a:pt x="317" y="74"/>
                  </a:lnTo>
                  <a:lnTo>
                    <a:pt x="497" y="74"/>
                  </a:lnTo>
                  <a:lnTo>
                    <a:pt x="497" y="116"/>
                  </a:lnTo>
                  <a:close/>
                </a:path>
              </a:pathLst>
            </a:custGeom>
            <a:solidFill>
              <a:srgbClr val="26890D"/>
            </a:solidFill>
            <a:ln>
              <a:noFill/>
            </a:ln>
          </p:spPr>
          <p:txBody>
            <a:bodyPr vert="horz" wrap="square" lIns="45720" tIns="22860" rIns="45720" bIns="228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900" b="0" i="0" u="none" strike="noStrike" kern="0" cap="none" spc="0" normalizeH="0" baseline="0" noProof="0">
                <a:ln>
                  <a:noFill/>
                </a:ln>
                <a:solidFill>
                  <a:prstClr val="black"/>
                </a:solidFill>
                <a:effectLst/>
                <a:uLnTx/>
                <a:uFillTx/>
                <a:latin typeface="Calibri" panose="020F0502020204030204"/>
                <a:ea typeface="+mn-ea"/>
                <a:cs typeface="Cordia New" panose="020B0304020202020204" pitchFamily="34" charset="-34"/>
              </a:endParaRPr>
            </a:p>
          </p:txBody>
        </p:sp>
        <p:sp>
          <p:nvSpPr>
            <p:cNvPr id="24" name="Freeform 15">
              <a:extLst>
                <a:ext uri="{FF2B5EF4-FFF2-40B4-BE49-F238E27FC236}">
                  <a16:creationId xmlns:a16="http://schemas.microsoft.com/office/drawing/2014/main" id="{6F6CCE1B-80A3-4065-CC9F-AA72FA0C2746}"/>
                </a:ext>
              </a:extLst>
            </p:cNvPr>
            <p:cNvSpPr>
              <a:spLocks noEditPoints="1"/>
            </p:cNvSpPr>
            <p:nvPr/>
          </p:nvSpPr>
          <p:spPr bwMode="auto">
            <a:xfrm>
              <a:off x="2951792" y="3754415"/>
              <a:ext cx="479450" cy="706450"/>
            </a:xfrm>
            <a:custGeom>
              <a:avLst/>
              <a:gdLst>
                <a:gd name="T0" fmla="*/ 560 w 560"/>
                <a:gd name="T1" fmla="*/ 1109 h 1109"/>
                <a:gd name="T2" fmla="*/ 0 w 560"/>
                <a:gd name="T3" fmla="*/ 0 h 1109"/>
                <a:gd name="T4" fmla="*/ 370 w 560"/>
                <a:gd name="T5" fmla="*/ 74 h 1109"/>
                <a:gd name="T6" fmla="*/ 476 w 560"/>
                <a:gd name="T7" fmla="*/ 116 h 1109"/>
                <a:gd name="T8" fmla="*/ 370 w 560"/>
                <a:gd name="T9" fmla="*/ 74 h 1109"/>
                <a:gd name="T10" fmla="*/ 476 w 560"/>
                <a:gd name="T11" fmla="*/ 200 h 1109"/>
                <a:gd name="T12" fmla="*/ 370 w 560"/>
                <a:gd name="T13" fmla="*/ 243 h 1109"/>
                <a:gd name="T14" fmla="*/ 370 w 560"/>
                <a:gd name="T15" fmla="*/ 443 h 1109"/>
                <a:gd name="T16" fmla="*/ 476 w 560"/>
                <a:gd name="T17" fmla="*/ 496 h 1109"/>
                <a:gd name="T18" fmla="*/ 370 w 560"/>
                <a:gd name="T19" fmla="*/ 443 h 1109"/>
                <a:gd name="T20" fmla="*/ 476 w 560"/>
                <a:gd name="T21" fmla="*/ 570 h 1109"/>
                <a:gd name="T22" fmla="*/ 370 w 560"/>
                <a:gd name="T23" fmla="*/ 613 h 1109"/>
                <a:gd name="T24" fmla="*/ 370 w 560"/>
                <a:gd name="T25" fmla="*/ 697 h 1109"/>
                <a:gd name="T26" fmla="*/ 476 w 560"/>
                <a:gd name="T27" fmla="*/ 739 h 1109"/>
                <a:gd name="T28" fmla="*/ 370 w 560"/>
                <a:gd name="T29" fmla="*/ 697 h 1109"/>
                <a:gd name="T30" fmla="*/ 328 w 560"/>
                <a:gd name="T31" fmla="*/ 74 h 1109"/>
                <a:gd name="T32" fmla="*/ 222 w 560"/>
                <a:gd name="T33" fmla="*/ 116 h 1109"/>
                <a:gd name="T34" fmla="*/ 222 w 560"/>
                <a:gd name="T35" fmla="*/ 200 h 1109"/>
                <a:gd name="T36" fmla="*/ 328 w 560"/>
                <a:gd name="T37" fmla="*/ 243 h 1109"/>
                <a:gd name="T38" fmla="*/ 222 w 560"/>
                <a:gd name="T39" fmla="*/ 200 h 1109"/>
                <a:gd name="T40" fmla="*/ 328 w 560"/>
                <a:gd name="T41" fmla="*/ 317 h 1109"/>
                <a:gd name="T42" fmla="*/ 222 w 560"/>
                <a:gd name="T43" fmla="*/ 369 h 1109"/>
                <a:gd name="T44" fmla="*/ 222 w 560"/>
                <a:gd name="T45" fmla="*/ 443 h 1109"/>
                <a:gd name="T46" fmla="*/ 328 w 560"/>
                <a:gd name="T47" fmla="*/ 496 h 1109"/>
                <a:gd name="T48" fmla="*/ 222 w 560"/>
                <a:gd name="T49" fmla="*/ 443 h 1109"/>
                <a:gd name="T50" fmla="*/ 328 w 560"/>
                <a:gd name="T51" fmla="*/ 570 h 1109"/>
                <a:gd name="T52" fmla="*/ 222 w 560"/>
                <a:gd name="T53" fmla="*/ 613 h 1109"/>
                <a:gd name="T54" fmla="*/ 222 w 560"/>
                <a:gd name="T55" fmla="*/ 697 h 1109"/>
                <a:gd name="T56" fmla="*/ 328 w 560"/>
                <a:gd name="T57" fmla="*/ 739 h 1109"/>
                <a:gd name="T58" fmla="*/ 222 w 560"/>
                <a:gd name="T59" fmla="*/ 697 h 1109"/>
                <a:gd name="T60" fmla="*/ 328 w 560"/>
                <a:gd name="T61" fmla="*/ 813 h 1109"/>
                <a:gd name="T62" fmla="*/ 222 w 560"/>
                <a:gd name="T63" fmla="*/ 866 h 1109"/>
                <a:gd name="T64" fmla="*/ 74 w 560"/>
                <a:gd name="T65" fmla="*/ 74 h 1109"/>
                <a:gd name="T66" fmla="*/ 180 w 560"/>
                <a:gd name="T67" fmla="*/ 116 h 1109"/>
                <a:gd name="T68" fmla="*/ 74 w 560"/>
                <a:gd name="T69" fmla="*/ 74 h 1109"/>
                <a:gd name="T70" fmla="*/ 180 w 560"/>
                <a:gd name="T71" fmla="*/ 317 h 1109"/>
                <a:gd name="T72" fmla="*/ 74 w 560"/>
                <a:gd name="T73" fmla="*/ 369 h 1109"/>
                <a:gd name="T74" fmla="*/ 74 w 560"/>
                <a:gd name="T75" fmla="*/ 443 h 1109"/>
                <a:gd name="T76" fmla="*/ 180 w 560"/>
                <a:gd name="T77" fmla="*/ 496 h 1109"/>
                <a:gd name="T78" fmla="*/ 74 w 560"/>
                <a:gd name="T79" fmla="*/ 443 h 1109"/>
                <a:gd name="T80" fmla="*/ 180 w 560"/>
                <a:gd name="T81" fmla="*/ 697 h 1109"/>
                <a:gd name="T82" fmla="*/ 74 w 560"/>
                <a:gd name="T83" fmla="*/ 739 h 1109"/>
                <a:gd name="T84" fmla="*/ 74 w 560"/>
                <a:gd name="T85" fmla="*/ 813 h 1109"/>
                <a:gd name="T86" fmla="*/ 180 w 560"/>
                <a:gd name="T87" fmla="*/ 866 h 1109"/>
                <a:gd name="T88" fmla="*/ 74 w 560"/>
                <a:gd name="T89" fmla="*/ 813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60" h="1109">
                  <a:moveTo>
                    <a:pt x="0" y="1109"/>
                  </a:moveTo>
                  <a:lnTo>
                    <a:pt x="560" y="1109"/>
                  </a:lnTo>
                  <a:lnTo>
                    <a:pt x="560" y="0"/>
                  </a:lnTo>
                  <a:lnTo>
                    <a:pt x="0" y="0"/>
                  </a:lnTo>
                  <a:lnTo>
                    <a:pt x="0" y="1109"/>
                  </a:lnTo>
                  <a:close/>
                  <a:moveTo>
                    <a:pt x="370" y="74"/>
                  </a:moveTo>
                  <a:lnTo>
                    <a:pt x="476" y="74"/>
                  </a:lnTo>
                  <a:lnTo>
                    <a:pt x="476" y="116"/>
                  </a:lnTo>
                  <a:lnTo>
                    <a:pt x="370" y="116"/>
                  </a:lnTo>
                  <a:lnTo>
                    <a:pt x="370" y="74"/>
                  </a:lnTo>
                  <a:close/>
                  <a:moveTo>
                    <a:pt x="370" y="200"/>
                  </a:moveTo>
                  <a:lnTo>
                    <a:pt x="476" y="200"/>
                  </a:lnTo>
                  <a:lnTo>
                    <a:pt x="476" y="243"/>
                  </a:lnTo>
                  <a:lnTo>
                    <a:pt x="370" y="243"/>
                  </a:lnTo>
                  <a:lnTo>
                    <a:pt x="370" y="200"/>
                  </a:lnTo>
                  <a:close/>
                  <a:moveTo>
                    <a:pt x="370" y="443"/>
                  </a:moveTo>
                  <a:lnTo>
                    <a:pt x="476" y="443"/>
                  </a:lnTo>
                  <a:lnTo>
                    <a:pt x="476" y="496"/>
                  </a:lnTo>
                  <a:lnTo>
                    <a:pt x="370" y="496"/>
                  </a:lnTo>
                  <a:lnTo>
                    <a:pt x="370" y="443"/>
                  </a:lnTo>
                  <a:close/>
                  <a:moveTo>
                    <a:pt x="370" y="570"/>
                  </a:moveTo>
                  <a:lnTo>
                    <a:pt x="476" y="570"/>
                  </a:lnTo>
                  <a:lnTo>
                    <a:pt x="476" y="613"/>
                  </a:lnTo>
                  <a:lnTo>
                    <a:pt x="370" y="613"/>
                  </a:lnTo>
                  <a:lnTo>
                    <a:pt x="370" y="570"/>
                  </a:lnTo>
                  <a:close/>
                  <a:moveTo>
                    <a:pt x="370" y="697"/>
                  </a:moveTo>
                  <a:lnTo>
                    <a:pt x="476" y="697"/>
                  </a:lnTo>
                  <a:lnTo>
                    <a:pt x="476" y="739"/>
                  </a:lnTo>
                  <a:lnTo>
                    <a:pt x="370" y="739"/>
                  </a:lnTo>
                  <a:lnTo>
                    <a:pt x="370" y="697"/>
                  </a:lnTo>
                  <a:close/>
                  <a:moveTo>
                    <a:pt x="222" y="74"/>
                  </a:moveTo>
                  <a:lnTo>
                    <a:pt x="328" y="74"/>
                  </a:lnTo>
                  <a:lnTo>
                    <a:pt x="328" y="116"/>
                  </a:lnTo>
                  <a:lnTo>
                    <a:pt x="222" y="116"/>
                  </a:lnTo>
                  <a:lnTo>
                    <a:pt x="222" y="74"/>
                  </a:lnTo>
                  <a:close/>
                  <a:moveTo>
                    <a:pt x="222" y="200"/>
                  </a:moveTo>
                  <a:lnTo>
                    <a:pt x="328" y="200"/>
                  </a:lnTo>
                  <a:lnTo>
                    <a:pt x="328" y="243"/>
                  </a:lnTo>
                  <a:lnTo>
                    <a:pt x="222" y="243"/>
                  </a:lnTo>
                  <a:lnTo>
                    <a:pt x="222" y="200"/>
                  </a:lnTo>
                  <a:close/>
                  <a:moveTo>
                    <a:pt x="222" y="317"/>
                  </a:moveTo>
                  <a:lnTo>
                    <a:pt x="328" y="317"/>
                  </a:lnTo>
                  <a:lnTo>
                    <a:pt x="328" y="369"/>
                  </a:lnTo>
                  <a:lnTo>
                    <a:pt x="222" y="369"/>
                  </a:lnTo>
                  <a:lnTo>
                    <a:pt x="222" y="317"/>
                  </a:lnTo>
                  <a:close/>
                  <a:moveTo>
                    <a:pt x="222" y="443"/>
                  </a:moveTo>
                  <a:lnTo>
                    <a:pt x="328" y="443"/>
                  </a:lnTo>
                  <a:lnTo>
                    <a:pt x="328" y="496"/>
                  </a:lnTo>
                  <a:lnTo>
                    <a:pt x="222" y="496"/>
                  </a:lnTo>
                  <a:lnTo>
                    <a:pt x="222" y="443"/>
                  </a:lnTo>
                  <a:close/>
                  <a:moveTo>
                    <a:pt x="222" y="570"/>
                  </a:moveTo>
                  <a:lnTo>
                    <a:pt x="328" y="570"/>
                  </a:lnTo>
                  <a:lnTo>
                    <a:pt x="328" y="613"/>
                  </a:lnTo>
                  <a:lnTo>
                    <a:pt x="222" y="613"/>
                  </a:lnTo>
                  <a:lnTo>
                    <a:pt x="222" y="570"/>
                  </a:lnTo>
                  <a:close/>
                  <a:moveTo>
                    <a:pt x="222" y="697"/>
                  </a:moveTo>
                  <a:lnTo>
                    <a:pt x="328" y="697"/>
                  </a:lnTo>
                  <a:lnTo>
                    <a:pt x="328" y="739"/>
                  </a:lnTo>
                  <a:lnTo>
                    <a:pt x="222" y="739"/>
                  </a:lnTo>
                  <a:lnTo>
                    <a:pt x="222" y="697"/>
                  </a:lnTo>
                  <a:close/>
                  <a:moveTo>
                    <a:pt x="222" y="813"/>
                  </a:moveTo>
                  <a:lnTo>
                    <a:pt x="328" y="813"/>
                  </a:lnTo>
                  <a:lnTo>
                    <a:pt x="328" y="866"/>
                  </a:lnTo>
                  <a:lnTo>
                    <a:pt x="222" y="866"/>
                  </a:lnTo>
                  <a:lnTo>
                    <a:pt x="222" y="813"/>
                  </a:lnTo>
                  <a:close/>
                  <a:moveTo>
                    <a:pt x="74" y="74"/>
                  </a:moveTo>
                  <a:lnTo>
                    <a:pt x="180" y="74"/>
                  </a:lnTo>
                  <a:lnTo>
                    <a:pt x="180" y="116"/>
                  </a:lnTo>
                  <a:lnTo>
                    <a:pt x="74" y="116"/>
                  </a:lnTo>
                  <a:lnTo>
                    <a:pt x="74" y="74"/>
                  </a:lnTo>
                  <a:close/>
                  <a:moveTo>
                    <a:pt x="74" y="317"/>
                  </a:moveTo>
                  <a:lnTo>
                    <a:pt x="180" y="317"/>
                  </a:lnTo>
                  <a:lnTo>
                    <a:pt x="180" y="369"/>
                  </a:lnTo>
                  <a:lnTo>
                    <a:pt x="74" y="369"/>
                  </a:lnTo>
                  <a:lnTo>
                    <a:pt x="74" y="317"/>
                  </a:lnTo>
                  <a:close/>
                  <a:moveTo>
                    <a:pt x="74" y="443"/>
                  </a:moveTo>
                  <a:lnTo>
                    <a:pt x="180" y="443"/>
                  </a:lnTo>
                  <a:lnTo>
                    <a:pt x="180" y="496"/>
                  </a:lnTo>
                  <a:lnTo>
                    <a:pt x="74" y="496"/>
                  </a:lnTo>
                  <a:lnTo>
                    <a:pt x="74" y="443"/>
                  </a:lnTo>
                  <a:close/>
                  <a:moveTo>
                    <a:pt x="74" y="697"/>
                  </a:moveTo>
                  <a:lnTo>
                    <a:pt x="180" y="697"/>
                  </a:lnTo>
                  <a:lnTo>
                    <a:pt x="180" y="739"/>
                  </a:lnTo>
                  <a:lnTo>
                    <a:pt x="74" y="739"/>
                  </a:lnTo>
                  <a:lnTo>
                    <a:pt x="74" y="697"/>
                  </a:lnTo>
                  <a:close/>
                  <a:moveTo>
                    <a:pt x="74" y="813"/>
                  </a:moveTo>
                  <a:lnTo>
                    <a:pt x="180" y="813"/>
                  </a:lnTo>
                  <a:lnTo>
                    <a:pt x="180" y="866"/>
                  </a:lnTo>
                  <a:lnTo>
                    <a:pt x="74" y="866"/>
                  </a:lnTo>
                  <a:lnTo>
                    <a:pt x="74" y="813"/>
                  </a:lnTo>
                  <a:close/>
                </a:path>
              </a:pathLst>
            </a:custGeom>
            <a:solidFill>
              <a:srgbClr val="43B02A"/>
            </a:solidFill>
            <a:ln>
              <a:noFill/>
            </a:ln>
          </p:spPr>
          <p:txBody>
            <a:bodyPr vert="horz" wrap="square" lIns="45720" tIns="22860" rIns="45720" bIns="228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900" b="0" i="0" u="none" strike="noStrike" kern="0" cap="none" spc="0" normalizeH="0" baseline="0" noProof="0">
                <a:ln>
                  <a:noFill/>
                </a:ln>
                <a:solidFill>
                  <a:prstClr val="black"/>
                </a:solidFill>
                <a:effectLst/>
                <a:uLnTx/>
                <a:uFillTx/>
                <a:latin typeface="Calibri" panose="020F0502020204030204"/>
                <a:ea typeface="+mn-ea"/>
                <a:cs typeface="Cordia New" panose="020B0304020202020204" pitchFamily="34" charset="-34"/>
              </a:endParaRPr>
            </a:p>
          </p:txBody>
        </p:sp>
      </p:grpSp>
      <p:sp>
        <p:nvSpPr>
          <p:cNvPr id="25" name="Rectangle 16">
            <a:extLst>
              <a:ext uri="{FF2B5EF4-FFF2-40B4-BE49-F238E27FC236}">
                <a16:creationId xmlns:a16="http://schemas.microsoft.com/office/drawing/2014/main" id="{453FE65D-ABA3-6CF5-F972-315958FB7029}"/>
              </a:ext>
            </a:extLst>
          </p:cNvPr>
          <p:cNvSpPr>
            <a:spLocks noChangeArrowheads="1"/>
          </p:cNvSpPr>
          <p:nvPr/>
        </p:nvSpPr>
        <p:spPr bwMode="auto">
          <a:xfrm flipV="1">
            <a:off x="0" y="4945606"/>
            <a:ext cx="12192000" cy="78084"/>
          </a:xfrm>
          <a:prstGeom prst="rect">
            <a:avLst/>
          </a:prstGeom>
          <a:solidFill>
            <a:schemeClr val="tx1"/>
          </a:solidFill>
          <a:ln>
            <a:noFill/>
          </a:ln>
        </p:spPr>
        <p:txBody>
          <a:bodyPr vert="horz" wrap="square" lIns="45720" tIns="22860" rIns="45720" bIns="228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900" b="0" i="0" u="none" strike="noStrike" kern="0" cap="none" spc="0" normalizeH="0" baseline="0" noProof="0">
              <a:ln>
                <a:noFill/>
              </a:ln>
              <a:solidFill>
                <a:prstClr val="black"/>
              </a:solidFill>
              <a:effectLst/>
              <a:uLnTx/>
              <a:uFillTx/>
              <a:latin typeface="Calibri" panose="020F0502020204030204"/>
              <a:ea typeface="+mn-ea"/>
              <a:cs typeface="Cordia New" panose="020B0304020202020204" pitchFamily="34" charset="-34"/>
            </a:endParaRPr>
          </a:p>
        </p:txBody>
      </p:sp>
      <p:grpSp>
        <p:nvGrpSpPr>
          <p:cNvPr id="344" name="Group 343">
            <a:extLst>
              <a:ext uri="{FF2B5EF4-FFF2-40B4-BE49-F238E27FC236}">
                <a16:creationId xmlns:a16="http://schemas.microsoft.com/office/drawing/2014/main" id="{3DD525D6-6857-A70A-E53E-82A3A844C445}"/>
              </a:ext>
            </a:extLst>
          </p:cNvPr>
          <p:cNvGrpSpPr/>
          <p:nvPr/>
        </p:nvGrpSpPr>
        <p:grpSpPr>
          <a:xfrm>
            <a:off x="5509384" y="3614270"/>
            <a:ext cx="3189438" cy="1370378"/>
            <a:chOff x="3683264" y="835447"/>
            <a:chExt cx="8196634" cy="2985191"/>
          </a:xfrm>
        </p:grpSpPr>
        <p:grpSp>
          <p:nvGrpSpPr>
            <p:cNvPr id="191" name="Group 190">
              <a:extLst>
                <a:ext uri="{FF2B5EF4-FFF2-40B4-BE49-F238E27FC236}">
                  <a16:creationId xmlns:a16="http://schemas.microsoft.com/office/drawing/2014/main" id="{FEE670D8-5CEF-9452-6ED9-EA506F3CA99D}"/>
                </a:ext>
              </a:extLst>
            </p:cNvPr>
            <p:cNvGrpSpPr/>
            <p:nvPr/>
          </p:nvGrpSpPr>
          <p:grpSpPr>
            <a:xfrm>
              <a:off x="4318069" y="1942458"/>
              <a:ext cx="6988253" cy="1878180"/>
              <a:chOff x="1987402" y="2095366"/>
              <a:chExt cx="8644576" cy="2323338"/>
            </a:xfrm>
            <a:solidFill>
              <a:schemeClr val="tx1"/>
            </a:solidFill>
          </p:grpSpPr>
          <p:sp>
            <p:nvSpPr>
              <p:cNvPr id="192" name="Rectangle 191">
                <a:extLst>
                  <a:ext uri="{FF2B5EF4-FFF2-40B4-BE49-F238E27FC236}">
                    <a16:creationId xmlns:a16="http://schemas.microsoft.com/office/drawing/2014/main" id="{2DC72285-453B-3B03-AED0-3D9BC428030E}"/>
                  </a:ext>
                </a:extLst>
              </p:cNvPr>
              <p:cNvSpPr/>
              <p:nvPr/>
            </p:nvSpPr>
            <p:spPr bwMode="gray">
              <a:xfrm>
                <a:off x="3600450" y="3871727"/>
                <a:ext cx="1512094" cy="445264"/>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3" name="Isosceles Triangle 192">
                <a:extLst>
                  <a:ext uri="{FF2B5EF4-FFF2-40B4-BE49-F238E27FC236}">
                    <a16:creationId xmlns:a16="http://schemas.microsoft.com/office/drawing/2014/main" id="{46A54BBA-88EB-A60A-0F23-332B5057206C}"/>
                  </a:ext>
                </a:extLst>
              </p:cNvPr>
              <p:cNvSpPr/>
              <p:nvPr/>
            </p:nvSpPr>
            <p:spPr bwMode="gray">
              <a:xfrm>
                <a:off x="5635228" y="3729434"/>
                <a:ext cx="2444298" cy="584553"/>
              </a:xfrm>
              <a:prstGeom prst="triangle">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94" name="Group 193">
                <a:extLst>
                  <a:ext uri="{FF2B5EF4-FFF2-40B4-BE49-F238E27FC236}">
                    <a16:creationId xmlns:a16="http://schemas.microsoft.com/office/drawing/2014/main" id="{B2DD5BA0-FB46-D479-309D-3686343AA6CC}"/>
                  </a:ext>
                </a:extLst>
              </p:cNvPr>
              <p:cNvGrpSpPr/>
              <p:nvPr/>
            </p:nvGrpSpPr>
            <p:grpSpPr>
              <a:xfrm>
                <a:off x="7029056" y="3473959"/>
                <a:ext cx="1190516" cy="840027"/>
                <a:chOff x="7029056" y="3473959"/>
                <a:chExt cx="1190516" cy="840027"/>
              </a:xfrm>
              <a:grpFill/>
            </p:grpSpPr>
            <p:sp>
              <p:nvSpPr>
                <p:cNvPr id="213" name="Rectangle 212">
                  <a:extLst>
                    <a:ext uri="{FF2B5EF4-FFF2-40B4-BE49-F238E27FC236}">
                      <a16:creationId xmlns:a16="http://schemas.microsoft.com/office/drawing/2014/main" id="{13E1A8D4-35C8-5614-6AF8-C0FFAE438BD7}"/>
                    </a:ext>
                  </a:extLst>
                </p:cNvPr>
                <p:cNvSpPr/>
                <p:nvPr/>
              </p:nvSpPr>
              <p:spPr bwMode="gray">
                <a:xfrm>
                  <a:off x="7029056" y="3473959"/>
                  <a:ext cx="1050470" cy="840027"/>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4" name="Rectangle 213">
                  <a:extLst>
                    <a:ext uri="{FF2B5EF4-FFF2-40B4-BE49-F238E27FC236}">
                      <a16:creationId xmlns:a16="http://schemas.microsoft.com/office/drawing/2014/main" id="{B01E1CE9-9DA2-A197-F0DA-45179A9DABF1}"/>
                    </a:ext>
                  </a:extLst>
                </p:cNvPr>
                <p:cNvSpPr/>
                <p:nvPr/>
              </p:nvSpPr>
              <p:spPr bwMode="gray">
                <a:xfrm>
                  <a:off x="7169102" y="3795713"/>
                  <a:ext cx="1050470" cy="518273"/>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95" name="Group 194">
                <a:extLst>
                  <a:ext uri="{FF2B5EF4-FFF2-40B4-BE49-F238E27FC236}">
                    <a16:creationId xmlns:a16="http://schemas.microsoft.com/office/drawing/2014/main" id="{79E0E31F-B327-F572-1274-12EAA156A589}"/>
                  </a:ext>
                </a:extLst>
              </p:cNvPr>
              <p:cNvGrpSpPr/>
              <p:nvPr/>
            </p:nvGrpSpPr>
            <p:grpSpPr>
              <a:xfrm>
                <a:off x="8492740" y="2095366"/>
                <a:ext cx="1210060" cy="2169883"/>
                <a:chOff x="8492740" y="2095366"/>
                <a:chExt cx="1210060" cy="2169883"/>
              </a:xfrm>
              <a:grpFill/>
            </p:grpSpPr>
            <p:grpSp>
              <p:nvGrpSpPr>
                <p:cNvPr id="197" name="Group 196">
                  <a:extLst>
                    <a:ext uri="{FF2B5EF4-FFF2-40B4-BE49-F238E27FC236}">
                      <a16:creationId xmlns:a16="http://schemas.microsoft.com/office/drawing/2014/main" id="{284B4C3E-197A-29C7-13C6-0CD4F396BB0F}"/>
                    </a:ext>
                  </a:extLst>
                </p:cNvPr>
                <p:cNvGrpSpPr/>
                <p:nvPr/>
              </p:nvGrpSpPr>
              <p:grpSpPr>
                <a:xfrm>
                  <a:off x="8569723" y="2383821"/>
                  <a:ext cx="1056095" cy="833663"/>
                  <a:chOff x="8572451" y="2383821"/>
                  <a:chExt cx="1056095" cy="833663"/>
                </a:xfrm>
                <a:grpFill/>
              </p:grpSpPr>
              <p:sp>
                <p:nvSpPr>
                  <p:cNvPr id="211" name="Rectangle 210">
                    <a:extLst>
                      <a:ext uri="{FF2B5EF4-FFF2-40B4-BE49-F238E27FC236}">
                        <a16:creationId xmlns:a16="http://schemas.microsoft.com/office/drawing/2014/main" id="{230D65A9-A7AF-13D9-3169-43DE98DD1832}"/>
                      </a:ext>
                    </a:extLst>
                  </p:cNvPr>
                  <p:cNvSpPr/>
                  <p:nvPr/>
                </p:nvSpPr>
                <p:spPr bwMode="gray">
                  <a:xfrm>
                    <a:off x="8572451" y="2383821"/>
                    <a:ext cx="222993" cy="833663"/>
                  </a:xfrm>
                  <a:prstGeom prst="rect">
                    <a:avLst/>
                  </a:prstGeom>
                  <a:grpFill/>
                  <a:ln w="444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2" name="Rectangle 211">
                    <a:extLst>
                      <a:ext uri="{FF2B5EF4-FFF2-40B4-BE49-F238E27FC236}">
                        <a16:creationId xmlns:a16="http://schemas.microsoft.com/office/drawing/2014/main" id="{6709B503-CA00-1833-BA8A-D9F7897A867F}"/>
                      </a:ext>
                    </a:extLst>
                  </p:cNvPr>
                  <p:cNvSpPr/>
                  <p:nvPr/>
                </p:nvSpPr>
                <p:spPr bwMode="gray">
                  <a:xfrm>
                    <a:off x="9405553" y="2383821"/>
                    <a:ext cx="222993" cy="833663"/>
                  </a:xfrm>
                  <a:prstGeom prst="rect">
                    <a:avLst/>
                  </a:prstGeom>
                  <a:grpFill/>
                  <a:ln w="444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98" name="Rectangle 197">
                  <a:extLst>
                    <a:ext uri="{FF2B5EF4-FFF2-40B4-BE49-F238E27FC236}">
                      <a16:creationId xmlns:a16="http://schemas.microsoft.com/office/drawing/2014/main" id="{4A63D106-166B-5866-1820-A8942399FE1A}"/>
                    </a:ext>
                  </a:extLst>
                </p:cNvPr>
                <p:cNvSpPr/>
                <p:nvPr/>
              </p:nvSpPr>
              <p:spPr bwMode="gray">
                <a:xfrm>
                  <a:off x="8492740" y="3746976"/>
                  <a:ext cx="1210060" cy="518273"/>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99" name="Group 198">
                  <a:extLst>
                    <a:ext uri="{FF2B5EF4-FFF2-40B4-BE49-F238E27FC236}">
                      <a16:creationId xmlns:a16="http://schemas.microsoft.com/office/drawing/2014/main" id="{3E440633-810C-514D-502E-16F2625AD2BA}"/>
                    </a:ext>
                  </a:extLst>
                </p:cNvPr>
                <p:cNvGrpSpPr/>
                <p:nvPr/>
              </p:nvGrpSpPr>
              <p:grpSpPr>
                <a:xfrm>
                  <a:off x="8678874" y="3158479"/>
                  <a:ext cx="837792" cy="747684"/>
                  <a:chOff x="8692765" y="3158479"/>
                  <a:chExt cx="837792" cy="747684"/>
                </a:xfrm>
                <a:grpFill/>
              </p:grpSpPr>
              <p:grpSp>
                <p:nvGrpSpPr>
                  <p:cNvPr id="203" name="Group 202">
                    <a:extLst>
                      <a:ext uri="{FF2B5EF4-FFF2-40B4-BE49-F238E27FC236}">
                        <a16:creationId xmlns:a16="http://schemas.microsoft.com/office/drawing/2014/main" id="{494B0BB7-849E-24EE-3040-1F5A93D66D49}"/>
                      </a:ext>
                    </a:extLst>
                  </p:cNvPr>
                  <p:cNvGrpSpPr/>
                  <p:nvPr/>
                </p:nvGrpSpPr>
                <p:grpSpPr>
                  <a:xfrm>
                    <a:off x="8692765" y="3158479"/>
                    <a:ext cx="235335" cy="747684"/>
                    <a:chOff x="8692765" y="3158479"/>
                    <a:chExt cx="235335" cy="747684"/>
                  </a:xfrm>
                  <a:grpFill/>
                </p:grpSpPr>
                <p:sp>
                  <p:nvSpPr>
                    <p:cNvPr id="208" name="Rectangle 207">
                      <a:extLst>
                        <a:ext uri="{FF2B5EF4-FFF2-40B4-BE49-F238E27FC236}">
                          <a16:creationId xmlns:a16="http://schemas.microsoft.com/office/drawing/2014/main" id="{FBF1DB34-1A61-1E85-080F-77A951123E30}"/>
                        </a:ext>
                      </a:extLst>
                    </p:cNvPr>
                    <p:cNvSpPr/>
                    <p:nvPr/>
                  </p:nvSpPr>
                  <p:spPr bwMode="gray">
                    <a:xfrm>
                      <a:off x="8692765" y="3639792"/>
                      <a:ext cx="235335" cy="266371"/>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9" name="Rectangle 208">
                      <a:extLst>
                        <a:ext uri="{FF2B5EF4-FFF2-40B4-BE49-F238E27FC236}">
                          <a16:creationId xmlns:a16="http://schemas.microsoft.com/office/drawing/2014/main" id="{C2158082-80E3-7C70-4ADD-2835AEEA1274}"/>
                        </a:ext>
                      </a:extLst>
                    </p:cNvPr>
                    <p:cNvSpPr/>
                    <p:nvPr/>
                  </p:nvSpPr>
                  <p:spPr bwMode="gray">
                    <a:xfrm>
                      <a:off x="8729278" y="3418788"/>
                      <a:ext cx="162310" cy="266371"/>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0" name="Rectangle 209">
                      <a:extLst>
                        <a:ext uri="{FF2B5EF4-FFF2-40B4-BE49-F238E27FC236}">
                          <a16:creationId xmlns:a16="http://schemas.microsoft.com/office/drawing/2014/main" id="{CF07E929-F78B-6F85-3A8C-2C9A64BA4435}"/>
                        </a:ext>
                      </a:extLst>
                    </p:cNvPr>
                    <p:cNvSpPr/>
                    <p:nvPr/>
                  </p:nvSpPr>
                  <p:spPr bwMode="gray">
                    <a:xfrm>
                      <a:off x="8692765" y="3158479"/>
                      <a:ext cx="235335" cy="266371"/>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04" name="Group 203">
                    <a:extLst>
                      <a:ext uri="{FF2B5EF4-FFF2-40B4-BE49-F238E27FC236}">
                        <a16:creationId xmlns:a16="http://schemas.microsoft.com/office/drawing/2014/main" id="{B4217C41-359B-D3D3-2E2F-48D1A4C31DCF}"/>
                      </a:ext>
                    </a:extLst>
                  </p:cNvPr>
                  <p:cNvGrpSpPr/>
                  <p:nvPr/>
                </p:nvGrpSpPr>
                <p:grpSpPr>
                  <a:xfrm>
                    <a:off x="9295222" y="3158479"/>
                    <a:ext cx="235335" cy="747684"/>
                    <a:chOff x="8692765" y="3158479"/>
                    <a:chExt cx="235335" cy="747684"/>
                  </a:xfrm>
                  <a:grpFill/>
                </p:grpSpPr>
                <p:sp>
                  <p:nvSpPr>
                    <p:cNvPr id="205" name="Rectangle 204">
                      <a:extLst>
                        <a:ext uri="{FF2B5EF4-FFF2-40B4-BE49-F238E27FC236}">
                          <a16:creationId xmlns:a16="http://schemas.microsoft.com/office/drawing/2014/main" id="{3810EF9C-D1FB-BEF6-ED75-610977570617}"/>
                        </a:ext>
                      </a:extLst>
                    </p:cNvPr>
                    <p:cNvSpPr/>
                    <p:nvPr/>
                  </p:nvSpPr>
                  <p:spPr bwMode="gray">
                    <a:xfrm>
                      <a:off x="8692765" y="3639792"/>
                      <a:ext cx="235335" cy="266371"/>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6" name="Rectangle 205">
                      <a:extLst>
                        <a:ext uri="{FF2B5EF4-FFF2-40B4-BE49-F238E27FC236}">
                          <a16:creationId xmlns:a16="http://schemas.microsoft.com/office/drawing/2014/main" id="{31F30F1D-88C5-5701-B6B7-A0AC34777820}"/>
                        </a:ext>
                      </a:extLst>
                    </p:cNvPr>
                    <p:cNvSpPr/>
                    <p:nvPr/>
                  </p:nvSpPr>
                  <p:spPr bwMode="gray">
                    <a:xfrm>
                      <a:off x="8729278" y="3418788"/>
                      <a:ext cx="162310" cy="266371"/>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7" name="Rectangle 206">
                      <a:extLst>
                        <a:ext uri="{FF2B5EF4-FFF2-40B4-BE49-F238E27FC236}">
                          <a16:creationId xmlns:a16="http://schemas.microsoft.com/office/drawing/2014/main" id="{ABBAD9AC-343B-8832-07B1-A37DE8E75FB2}"/>
                        </a:ext>
                      </a:extLst>
                    </p:cNvPr>
                    <p:cNvSpPr/>
                    <p:nvPr/>
                  </p:nvSpPr>
                  <p:spPr bwMode="gray">
                    <a:xfrm>
                      <a:off x="8692765" y="3158479"/>
                      <a:ext cx="235335" cy="266371"/>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sp>
              <p:nvSpPr>
                <p:cNvPr id="200" name="Rectangle 199">
                  <a:extLst>
                    <a:ext uri="{FF2B5EF4-FFF2-40B4-BE49-F238E27FC236}">
                      <a16:creationId xmlns:a16="http://schemas.microsoft.com/office/drawing/2014/main" id="{090701BD-ECD5-AA9A-95C6-82AC03C73DD8}"/>
                    </a:ext>
                  </a:extLst>
                </p:cNvPr>
                <p:cNvSpPr/>
                <p:nvPr/>
              </p:nvSpPr>
              <p:spPr bwMode="gray">
                <a:xfrm>
                  <a:off x="8492740" y="3128754"/>
                  <a:ext cx="1210060" cy="165932"/>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1" name="Rectangle 200">
                  <a:extLst>
                    <a:ext uri="{FF2B5EF4-FFF2-40B4-BE49-F238E27FC236}">
                      <a16:creationId xmlns:a16="http://schemas.microsoft.com/office/drawing/2014/main" id="{D95E6D08-BD39-143F-8D27-DD9E9F8ECD1D}"/>
                    </a:ext>
                  </a:extLst>
                </p:cNvPr>
                <p:cNvSpPr/>
                <p:nvPr/>
              </p:nvSpPr>
              <p:spPr bwMode="gray">
                <a:xfrm>
                  <a:off x="8492740" y="2275430"/>
                  <a:ext cx="1210060" cy="165932"/>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2" name="Rectangle 201">
                  <a:extLst>
                    <a:ext uri="{FF2B5EF4-FFF2-40B4-BE49-F238E27FC236}">
                      <a16:creationId xmlns:a16="http://schemas.microsoft.com/office/drawing/2014/main" id="{2BFE0A65-589D-5F30-F172-FC1A785AB772}"/>
                    </a:ext>
                  </a:extLst>
                </p:cNvPr>
                <p:cNvSpPr/>
                <p:nvPr/>
              </p:nvSpPr>
              <p:spPr bwMode="gray">
                <a:xfrm>
                  <a:off x="8799127" y="2095366"/>
                  <a:ext cx="597286" cy="247783"/>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96" name="Rectangle 195">
                <a:extLst>
                  <a:ext uri="{FF2B5EF4-FFF2-40B4-BE49-F238E27FC236}">
                    <a16:creationId xmlns:a16="http://schemas.microsoft.com/office/drawing/2014/main" id="{A847DEB3-565A-20A7-B453-3E9AB66FEAED}"/>
                  </a:ext>
                </a:extLst>
              </p:cNvPr>
              <p:cNvSpPr/>
              <p:nvPr/>
            </p:nvSpPr>
            <p:spPr bwMode="gray">
              <a:xfrm>
                <a:off x="1987402" y="4225379"/>
                <a:ext cx="8644576" cy="193325"/>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15" name="Group 214">
              <a:extLst>
                <a:ext uri="{FF2B5EF4-FFF2-40B4-BE49-F238E27FC236}">
                  <a16:creationId xmlns:a16="http://schemas.microsoft.com/office/drawing/2014/main" id="{254B33CC-7C45-51F4-C7B5-880E97B0C59A}"/>
                </a:ext>
              </a:extLst>
            </p:cNvPr>
            <p:cNvGrpSpPr/>
            <p:nvPr/>
          </p:nvGrpSpPr>
          <p:grpSpPr>
            <a:xfrm>
              <a:off x="3933128" y="835447"/>
              <a:ext cx="2431126" cy="2923741"/>
              <a:chOff x="83523" y="854868"/>
              <a:chExt cx="3007340" cy="3616713"/>
            </a:xfrm>
            <a:solidFill>
              <a:schemeClr val="bg1"/>
            </a:solidFill>
          </p:grpSpPr>
          <p:sp>
            <p:nvSpPr>
              <p:cNvPr id="216" name="Rectangle 215">
                <a:extLst>
                  <a:ext uri="{FF2B5EF4-FFF2-40B4-BE49-F238E27FC236}">
                    <a16:creationId xmlns:a16="http://schemas.microsoft.com/office/drawing/2014/main" id="{9635518C-DC29-90C1-D4CE-A6BB668A74A1}"/>
                  </a:ext>
                </a:extLst>
              </p:cNvPr>
              <p:cNvSpPr/>
              <p:nvPr/>
            </p:nvSpPr>
            <p:spPr bwMode="gray">
              <a:xfrm>
                <a:off x="291867" y="1412540"/>
                <a:ext cx="2798996" cy="195634"/>
              </a:xfrm>
              <a:prstGeom prst="rect">
                <a:avLst/>
              </a:prstGeom>
              <a:grpFill/>
              <a:ln w="19050" algn="ctr">
                <a:solidFill>
                  <a:srgbClr val="43B02A"/>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7" name="Isosceles Triangle 216">
                <a:extLst>
                  <a:ext uri="{FF2B5EF4-FFF2-40B4-BE49-F238E27FC236}">
                    <a16:creationId xmlns:a16="http://schemas.microsoft.com/office/drawing/2014/main" id="{857DBCE5-606F-4719-A16F-D5319928D3E3}"/>
                  </a:ext>
                </a:extLst>
              </p:cNvPr>
              <p:cNvSpPr/>
              <p:nvPr/>
            </p:nvSpPr>
            <p:spPr bwMode="gray">
              <a:xfrm>
                <a:off x="290406" y="854868"/>
                <a:ext cx="2724489" cy="557650"/>
              </a:xfrm>
              <a:prstGeom prst="triangle">
                <a:avLst>
                  <a:gd name="adj" fmla="val 30988"/>
                </a:avLst>
              </a:prstGeom>
              <a:grpFill/>
              <a:ln w="19050" algn="ctr">
                <a:solidFill>
                  <a:srgbClr val="43B02A"/>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8" name="Rectangle 217">
                <a:extLst>
                  <a:ext uri="{FF2B5EF4-FFF2-40B4-BE49-F238E27FC236}">
                    <a16:creationId xmlns:a16="http://schemas.microsoft.com/office/drawing/2014/main" id="{D04309D7-464F-8EDF-8694-BBF939EEF998}"/>
                  </a:ext>
                </a:extLst>
              </p:cNvPr>
              <p:cNvSpPr/>
              <p:nvPr/>
            </p:nvSpPr>
            <p:spPr bwMode="gray">
              <a:xfrm>
                <a:off x="83523" y="1365101"/>
                <a:ext cx="261135" cy="290513"/>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9" name="Rectangle 218">
                <a:extLst>
                  <a:ext uri="{FF2B5EF4-FFF2-40B4-BE49-F238E27FC236}">
                    <a16:creationId xmlns:a16="http://schemas.microsoft.com/office/drawing/2014/main" id="{8F72074A-4BE7-43D1-69EF-9B5565069B52}"/>
                  </a:ext>
                </a:extLst>
              </p:cNvPr>
              <p:cNvSpPr/>
              <p:nvPr/>
            </p:nvSpPr>
            <p:spPr bwMode="gray">
              <a:xfrm>
                <a:off x="1010568" y="854869"/>
                <a:ext cx="255868" cy="1369389"/>
              </a:xfrm>
              <a:prstGeom prst="rect">
                <a:avLst/>
              </a:prstGeom>
              <a:grpFill/>
              <a:ln w="19050" algn="ctr">
                <a:solidFill>
                  <a:srgbClr val="43B02A"/>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0" name="Rectangle 219">
                <a:extLst>
                  <a:ext uri="{FF2B5EF4-FFF2-40B4-BE49-F238E27FC236}">
                    <a16:creationId xmlns:a16="http://schemas.microsoft.com/office/drawing/2014/main" id="{66124146-C76D-6DF4-C929-B241653622C8}"/>
                  </a:ext>
                </a:extLst>
              </p:cNvPr>
              <p:cNvSpPr/>
              <p:nvPr/>
            </p:nvSpPr>
            <p:spPr bwMode="gray">
              <a:xfrm>
                <a:off x="983271" y="1336526"/>
                <a:ext cx="312508" cy="347662"/>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1" name="Rectangle 220">
                <a:extLst>
                  <a:ext uri="{FF2B5EF4-FFF2-40B4-BE49-F238E27FC236}">
                    <a16:creationId xmlns:a16="http://schemas.microsoft.com/office/drawing/2014/main" id="{A742CD17-9681-E01A-4AA8-4919E5FC4680}"/>
                  </a:ext>
                </a:extLst>
              </p:cNvPr>
              <p:cNvSpPr/>
              <p:nvPr/>
            </p:nvSpPr>
            <p:spPr bwMode="gray">
              <a:xfrm>
                <a:off x="962945" y="2197101"/>
                <a:ext cx="351115" cy="2274480"/>
              </a:xfrm>
              <a:prstGeom prst="rect">
                <a:avLst/>
              </a:prstGeom>
              <a:grpFill/>
              <a:ln w="19050" algn="ctr">
                <a:solidFill>
                  <a:srgbClr val="43B02A"/>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222" name="Group 221">
              <a:extLst>
                <a:ext uri="{FF2B5EF4-FFF2-40B4-BE49-F238E27FC236}">
                  <a16:creationId xmlns:a16="http://schemas.microsoft.com/office/drawing/2014/main" id="{1D93F1CD-B088-AE62-248C-45CD4583301E}"/>
                </a:ext>
              </a:extLst>
            </p:cNvPr>
            <p:cNvGrpSpPr/>
            <p:nvPr/>
          </p:nvGrpSpPr>
          <p:grpSpPr>
            <a:xfrm>
              <a:off x="5027635" y="2549821"/>
              <a:ext cx="224749" cy="1112648"/>
              <a:chOff x="2926556" y="2895600"/>
              <a:chExt cx="278018" cy="1376363"/>
            </a:xfrm>
            <a:solidFill>
              <a:schemeClr val="bg1"/>
            </a:solidFill>
          </p:grpSpPr>
          <p:grpSp>
            <p:nvGrpSpPr>
              <p:cNvPr id="223" name="Group 222">
                <a:extLst>
                  <a:ext uri="{FF2B5EF4-FFF2-40B4-BE49-F238E27FC236}">
                    <a16:creationId xmlns:a16="http://schemas.microsoft.com/office/drawing/2014/main" id="{640A671D-EFA3-5C40-BEC3-9ED9A9FBC88A}"/>
                  </a:ext>
                </a:extLst>
              </p:cNvPr>
              <p:cNvGrpSpPr/>
              <p:nvPr/>
            </p:nvGrpSpPr>
            <p:grpSpPr>
              <a:xfrm>
                <a:off x="3014895" y="2895600"/>
                <a:ext cx="112749" cy="1376363"/>
                <a:chOff x="3014895" y="2895600"/>
                <a:chExt cx="112749" cy="1376363"/>
              </a:xfrm>
              <a:grpFill/>
            </p:grpSpPr>
            <p:cxnSp>
              <p:nvCxnSpPr>
                <p:cNvPr id="233" name="Straight Connector 232">
                  <a:extLst>
                    <a:ext uri="{FF2B5EF4-FFF2-40B4-BE49-F238E27FC236}">
                      <a16:creationId xmlns:a16="http://schemas.microsoft.com/office/drawing/2014/main" id="{6B37453B-B9AB-2BAB-FF2F-66C48FE14FE6}"/>
                    </a:ext>
                  </a:extLst>
                </p:cNvPr>
                <p:cNvCxnSpPr/>
                <p:nvPr/>
              </p:nvCxnSpPr>
              <p:spPr>
                <a:xfrm>
                  <a:off x="3014895" y="2988469"/>
                  <a:ext cx="0" cy="1283494"/>
                </a:xfrm>
                <a:prstGeom prst="line">
                  <a:avLst/>
                </a:prstGeom>
                <a:grpFill/>
                <a:ln w="19050" cap="flat" cmpd="sng" algn="ctr">
                  <a:solidFill>
                    <a:srgbClr val="43B02A"/>
                  </a:solidFill>
                  <a:prstDash val="solid"/>
                </a:ln>
                <a:effectLst/>
              </p:spPr>
            </p:cxnSp>
            <p:cxnSp>
              <p:nvCxnSpPr>
                <p:cNvPr id="234" name="Straight Connector 233">
                  <a:extLst>
                    <a:ext uri="{FF2B5EF4-FFF2-40B4-BE49-F238E27FC236}">
                      <a16:creationId xmlns:a16="http://schemas.microsoft.com/office/drawing/2014/main" id="{68D8E071-0A55-55DF-40F4-3E1144BB7F67}"/>
                    </a:ext>
                  </a:extLst>
                </p:cNvPr>
                <p:cNvCxnSpPr/>
                <p:nvPr/>
              </p:nvCxnSpPr>
              <p:spPr>
                <a:xfrm>
                  <a:off x="3127644" y="2895600"/>
                  <a:ext cx="0" cy="1376363"/>
                </a:xfrm>
                <a:prstGeom prst="line">
                  <a:avLst/>
                </a:prstGeom>
                <a:grpFill/>
                <a:ln w="19050" cap="flat" cmpd="sng" algn="ctr">
                  <a:solidFill>
                    <a:srgbClr val="43B02A"/>
                  </a:solidFill>
                  <a:prstDash val="solid"/>
                </a:ln>
                <a:effectLst/>
              </p:spPr>
            </p:cxnSp>
          </p:grpSp>
          <p:grpSp>
            <p:nvGrpSpPr>
              <p:cNvPr id="224" name="Group 223">
                <a:extLst>
                  <a:ext uri="{FF2B5EF4-FFF2-40B4-BE49-F238E27FC236}">
                    <a16:creationId xmlns:a16="http://schemas.microsoft.com/office/drawing/2014/main" id="{3F1202C4-DF48-DB57-5707-3CBDCF519C89}"/>
                  </a:ext>
                </a:extLst>
              </p:cNvPr>
              <p:cNvGrpSpPr/>
              <p:nvPr/>
            </p:nvGrpSpPr>
            <p:grpSpPr>
              <a:xfrm>
                <a:off x="2926556" y="3145631"/>
                <a:ext cx="278018" cy="1052513"/>
                <a:chOff x="2926556" y="3145631"/>
                <a:chExt cx="278018" cy="1052513"/>
              </a:xfrm>
              <a:grpFill/>
            </p:grpSpPr>
            <p:cxnSp>
              <p:nvCxnSpPr>
                <p:cNvPr id="225" name="Straight Connector 224">
                  <a:extLst>
                    <a:ext uri="{FF2B5EF4-FFF2-40B4-BE49-F238E27FC236}">
                      <a16:creationId xmlns:a16="http://schemas.microsoft.com/office/drawing/2014/main" id="{22059820-91BF-1BB0-465F-3236F324422F}"/>
                    </a:ext>
                  </a:extLst>
                </p:cNvPr>
                <p:cNvCxnSpPr/>
                <p:nvPr/>
              </p:nvCxnSpPr>
              <p:spPr>
                <a:xfrm>
                  <a:off x="2926556" y="3145631"/>
                  <a:ext cx="278018" cy="0"/>
                </a:xfrm>
                <a:prstGeom prst="line">
                  <a:avLst/>
                </a:prstGeom>
                <a:grpFill/>
                <a:ln w="19050" cap="flat" cmpd="sng" algn="ctr">
                  <a:solidFill>
                    <a:srgbClr val="43B02A"/>
                  </a:solidFill>
                  <a:prstDash val="solid"/>
                </a:ln>
                <a:effectLst/>
              </p:spPr>
            </p:cxnSp>
            <p:cxnSp>
              <p:nvCxnSpPr>
                <p:cNvPr id="226" name="Straight Connector 225">
                  <a:extLst>
                    <a:ext uri="{FF2B5EF4-FFF2-40B4-BE49-F238E27FC236}">
                      <a16:creationId xmlns:a16="http://schemas.microsoft.com/office/drawing/2014/main" id="{3A1D6A7A-2EDB-19BD-78E1-70EE57AD2290}"/>
                    </a:ext>
                  </a:extLst>
                </p:cNvPr>
                <p:cNvCxnSpPr/>
                <p:nvPr/>
              </p:nvCxnSpPr>
              <p:spPr>
                <a:xfrm>
                  <a:off x="2926556" y="3295990"/>
                  <a:ext cx="278018" cy="0"/>
                </a:xfrm>
                <a:prstGeom prst="line">
                  <a:avLst/>
                </a:prstGeom>
                <a:grpFill/>
                <a:ln w="19050" cap="flat" cmpd="sng" algn="ctr">
                  <a:solidFill>
                    <a:srgbClr val="43B02A"/>
                  </a:solidFill>
                  <a:prstDash val="solid"/>
                </a:ln>
                <a:effectLst/>
              </p:spPr>
            </p:cxnSp>
            <p:cxnSp>
              <p:nvCxnSpPr>
                <p:cNvPr id="227" name="Straight Connector 226">
                  <a:extLst>
                    <a:ext uri="{FF2B5EF4-FFF2-40B4-BE49-F238E27FC236}">
                      <a16:creationId xmlns:a16="http://schemas.microsoft.com/office/drawing/2014/main" id="{885C0C52-9565-E8E3-5538-AA884E2F7D3D}"/>
                    </a:ext>
                  </a:extLst>
                </p:cNvPr>
                <p:cNvCxnSpPr/>
                <p:nvPr/>
              </p:nvCxnSpPr>
              <p:spPr>
                <a:xfrm>
                  <a:off x="2926556" y="3446349"/>
                  <a:ext cx="278018" cy="0"/>
                </a:xfrm>
                <a:prstGeom prst="line">
                  <a:avLst/>
                </a:prstGeom>
                <a:grpFill/>
                <a:ln w="19050" cap="flat" cmpd="sng" algn="ctr">
                  <a:solidFill>
                    <a:srgbClr val="43B02A"/>
                  </a:solidFill>
                  <a:prstDash val="solid"/>
                </a:ln>
                <a:effectLst/>
              </p:spPr>
            </p:cxnSp>
            <p:cxnSp>
              <p:nvCxnSpPr>
                <p:cNvPr id="228" name="Straight Connector 227">
                  <a:extLst>
                    <a:ext uri="{FF2B5EF4-FFF2-40B4-BE49-F238E27FC236}">
                      <a16:creationId xmlns:a16="http://schemas.microsoft.com/office/drawing/2014/main" id="{026F2BA1-8E78-C563-4DBF-EEE547EF21B7}"/>
                    </a:ext>
                  </a:extLst>
                </p:cNvPr>
                <p:cNvCxnSpPr/>
                <p:nvPr/>
              </p:nvCxnSpPr>
              <p:spPr>
                <a:xfrm>
                  <a:off x="2926556" y="3596708"/>
                  <a:ext cx="278018" cy="0"/>
                </a:xfrm>
                <a:prstGeom prst="line">
                  <a:avLst/>
                </a:prstGeom>
                <a:grpFill/>
                <a:ln w="19050" cap="flat" cmpd="sng" algn="ctr">
                  <a:solidFill>
                    <a:srgbClr val="43B02A"/>
                  </a:solidFill>
                  <a:prstDash val="solid"/>
                </a:ln>
                <a:effectLst/>
              </p:spPr>
            </p:cxnSp>
            <p:cxnSp>
              <p:nvCxnSpPr>
                <p:cNvPr id="229" name="Straight Connector 228">
                  <a:extLst>
                    <a:ext uri="{FF2B5EF4-FFF2-40B4-BE49-F238E27FC236}">
                      <a16:creationId xmlns:a16="http://schemas.microsoft.com/office/drawing/2014/main" id="{81BB2537-A087-03AF-0965-B6D14619C32D}"/>
                    </a:ext>
                  </a:extLst>
                </p:cNvPr>
                <p:cNvCxnSpPr/>
                <p:nvPr/>
              </p:nvCxnSpPr>
              <p:spPr>
                <a:xfrm>
                  <a:off x="2926556" y="3747067"/>
                  <a:ext cx="278018" cy="0"/>
                </a:xfrm>
                <a:prstGeom prst="line">
                  <a:avLst/>
                </a:prstGeom>
                <a:grpFill/>
                <a:ln w="19050" cap="flat" cmpd="sng" algn="ctr">
                  <a:solidFill>
                    <a:srgbClr val="43B02A"/>
                  </a:solidFill>
                  <a:prstDash val="solid"/>
                </a:ln>
                <a:effectLst/>
              </p:spPr>
            </p:cxnSp>
            <p:cxnSp>
              <p:nvCxnSpPr>
                <p:cNvPr id="230" name="Straight Connector 229">
                  <a:extLst>
                    <a:ext uri="{FF2B5EF4-FFF2-40B4-BE49-F238E27FC236}">
                      <a16:creationId xmlns:a16="http://schemas.microsoft.com/office/drawing/2014/main" id="{521B2640-9410-7F41-39EA-3E9297F77D1D}"/>
                    </a:ext>
                  </a:extLst>
                </p:cNvPr>
                <p:cNvCxnSpPr/>
                <p:nvPr/>
              </p:nvCxnSpPr>
              <p:spPr>
                <a:xfrm>
                  <a:off x="2926556" y="3897426"/>
                  <a:ext cx="278018" cy="0"/>
                </a:xfrm>
                <a:prstGeom prst="line">
                  <a:avLst/>
                </a:prstGeom>
                <a:grpFill/>
                <a:ln w="19050" cap="flat" cmpd="sng" algn="ctr">
                  <a:solidFill>
                    <a:srgbClr val="43B02A"/>
                  </a:solidFill>
                  <a:prstDash val="solid"/>
                </a:ln>
                <a:effectLst/>
              </p:spPr>
            </p:cxnSp>
            <p:cxnSp>
              <p:nvCxnSpPr>
                <p:cNvPr id="231" name="Straight Connector 230">
                  <a:extLst>
                    <a:ext uri="{FF2B5EF4-FFF2-40B4-BE49-F238E27FC236}">
                      <a16:creationId xmlns:a16="http://schemas.microsoft.com/office/drawing/2014/main" id="{FD7D2F7D-294E-3F9B-8099-EC7775BACC2E}"/>
                    </a:ext>
                  </a:extLst>
                </p:cNvPr>
                <p:cNvCxnSpPr/>
                <p:nvPr/>
              </p:nvCxnSpPr>
              <p:spPr>
                <a:xfrm>
                  <a:off x="2926556" y="4047785"/>
                  <a:ext cx="278018" cy="0"/>
                </a:xfrm>
                <a:prstGeom prst="line">
                  <a:avLst/>
                </a:prstGeom>
                <a:grpFill/>
                <a:ln w="19050" cap="flat" cmpd="sng" algn="ctr">
                  <a:solidFill>
                    <a:srgbClr val="43B02A"/>
                  </a:solidFill>
                  <a:prstDash val="solid"/>
                </a:ln>
                <a:effectLst/>
              </p:spPr>
            </p:cxnSp>
            <p:cxnSp>
              <p:nvCxnSpPr>
                <p:cNvPr id="232" name="Straight Connector 231">
                  <a:extLst>
                    <a:ext uri="{FF2B5EF4-FFF2-40B4-BE49-F238E27FC236}">
                      <a16:creationId xmlns:a16="http://schemas.microsoft.com/office/drawing/2014/main" id="{16C784F2-031D-E318-FDE5-B3952C39F6D5}"/>
                    </a:ext>
                  </a:extLst>
                </p:cNvPr>
                <p:cNvCxnSpPr/>
                <p:nvPr/>
              </p:nvCxnSpPr>
              <p:spPr>
                <a:xfrm>
                  <a:off x="2926556" y="4198144"/>
                  <a:ext cx="278018" cy="0"/>
                </a:xfrm>
                <a:prstGeom prst="line">
                  <a:avLst/>
                </a:prstGeom>
                <a:grpFill/>
                <a:ln w="19050" cap="flat" cmpd="sng" algn="ctr">
                  <a:solidFill>
                    <a:srgbClr val="43B02A"/>
                  </a:solidFill>
                  <a:prstDash val="solid"/>
                </a:ln>
                <a:effectLst/>
              </p:spPr>
            </p:cxnSp>
          </p:grpSp>
        </p:grpSp>
        <p:grpSp>
          <p:nvGrpSpPr>
            <p:cNvPr id="235" name="Group 234">
              <a:extLst>
                <a:ext uri="{FF2B5EF4-FFF2-40B4-BE49-F238E27FC236}">
                  <a16:creationId xmlns:a16="http://schemas.microsoft.com/office/drawing/2014/main" id="{95275DBD-C288-CD83-DB1D-D2E62824B4FF}"/>
                </a:ext>
              </a:extLst>
            </p:cNvPr>
            <p:cNvGrpSpPr/>
            <p:nvPr/>
          </p:nvGrpSpPr>
          <p:grpSpPr>
            <a:xfrm>
              <a:off x="5328174" y="3059414"/>
              <a:ext cx="224749" cy="682141"/>
              <a:chOff x="3274513" y="3428143"/>
              <a:chExt cx="278018" cy="843819"/>
            </a:xfrm>
            <a:solidFill>
              <a:schemeClr val="tx1"/>
            </a:solidFill>
          </p:grpSpPr>
          <p:grpSp>
            <p:nvGrpSpPr>
              <p:cNvPr id="236" name="Group 235">
                <a:extLst>
                  <a:ext uri="{FF2B5EF4-FFF2-40B4-BE49-F238E27FC236}">
                    <a16:creationId xmlns:a16="http://schemas.microsoft.com/office/drawing/2014/main" id="{55C86C5E-302A-E086-F5ED-1B83A7B5D267}"/>
                  </a:ext>
                </a:extLst>
              </p:cNvPr>
              <p:cNvGrpSpPr/>
              <p:nvPr/>
            </p:nvGrpSpPr>
            <p:grpSpPr>
              <a:xfrm>
                <a:off x="3276362" y="3428143"/>
                <a:ext cx="274320" cy="843819"/>
                <a:chOff x="3014895" y="2988469"/>
                <a:chExt cx="112749" cy="1283494"/>
              </a:xfrm>
              <a:grpFill/>
            </p:grpSpPr>
            <p:cxnSp>
              <p:nvCxnSpPr>
                <p:cNvPr id="241" name="Straight Connector 240">
                  <a:extLst>
                    <a:ext uri="{FF2B5EF4-FFF2-40B4-BE49-F238E27FC236}">
                      <a16:creationId xmlns:a16="http://schemas.microsoft.com/office/drawing/2014/main" id="{86C6E311-47DE-1D72-BD59-535B98F73F02}"/>
                    </a:ext>
                  </a:extLst>
                </p:cNvPr>
                <p:cNvCxnSpPr/>
                <p:nvPr/>
              </p:nvCxnSpPr>
              <p:spPr>
                <a:xfrm>
                  <a:off x="3014895" y="2988469"/>
                  <a:ext cx="0" cy="1283494"/>
                </a:xfrm>
                <a:prstGeom prst="line">
                  <a:avLst/>
                </a:prstGeom>
                <a:grpFill/>
                <a:ln w="19050" cap="flat" cmpd="sng" algn="ctr">
                  <a:solidFill>
                    <a:srgbClr val="43B02A"/>
                  </a:solidFill>
                  <a:prstDash val="solid"/>
                </a:ln>
                <a:effectLst/>
              </p:spPr>
            </p:cxnSp>
            <p:cxnSp>
              <p:nvCxnSpPr>
                <p:cNvPr id="242" name="Straight Connector 241">
                  <a:extLst>
                    <a:ext uri="{FF2B5EF4-FFF2-40B4-BE49-F238E27FC236}">
                      <a16:creationId xmlns:a16="http://schemas.microsoft.com/office/drawing/2014/main" id="{8B40F2D2-5896-D068-9643-DE3D79B9EDC0}"/>
                    </a:ext>
                  </a:extLst>
                </p:cNvPr>
                <p:cNvCxnSpPr/>
                <p:nvPr/>
              </p:nvCxnSpPr>
              <p:spPr>
                <a:xfrm>
                  <a:off x="3127644" y="2988469"/>
                  <a:ext cx="0" cy="1283494"/>
                </a:xfrm>
                <a:prstGeom prst="line">
                  <a:avLst/>
                </a:prstGeom>
                <a:grpFill/>
                <a:ln w="19050" cap="flat" cmpd="sng" algn="ctr">
                  <a:solidFill>
                    <a:srgbClr val="43B02A"/>
                  </a:solidFill>
                  <a:prstDash val="solid"/>
                </a:ln>
                <a:effectLst/>
              </p:spPr>
            </p:cxnSp>
          </p:grpSp>
          <p:grpSp>
            <p:nvGrpSpPr>
              <p:cNvPr id="237" name="Group 236">
                <a:extLst>
                  <a:ext uri="{FF2B5EF4-FFF2-40B4-BE49-F238E27FC236}">
                    <a16:creationId xmlns:a16="http://schemas.microsoft.com/office/drawing/2014/main" id="{919F0BE9-50A6-839F-F236-2727FA7204E1}"/>
                  </a:ext>
                </a:extLst>
              </p:cNvPr>
              <p:cNvGrpSpPr/>
              <p:nvPr/>
            </p:nvGrpSpPr>
            <p:grpSpPr>
              <a:xfrm>
                <a:off x="3274513" y="3514555"/>
                <a:ext cx="278018" cy="491558"/>
                <a:chOff x="2926556" y="3556227"/>
                <a:chExt cx="278018" cy="491558"/>
              </a:xfrm>
              <a:grpFill/>
            </p:grpSpPr>
            <p:cxnSp>
              <p:nvCxnSpPr>
                <p:cNvPr id="238" name="Straight Connector 237">
                  <a:extLst>
                    <a:ext uri="{FF2B5EF4-FFF2-40B4-BE49-F238E27FC236}">
                      <a16:creationId xmlns:a16="http://schemas.microsoft.com/office/drawing/2014/main" id="{81C93182-A633-4790-EECB-423AD32350EF}"/>
                    </a:ext>
                  </a:extLst>
                </p:cNvPr>
                <p:cNvCxnSpPr/>
                <p:nvPr/>
              </p:nvCxnSpPr>
              <p:spPr>
                <a:xfrm>
                  <a:off x="2926556" y="3556227"/>
                  <a:ext cx="278018" cy="0"/>
                </a:xfrm>
                <a:prstGeom prst="line">
                  <a:avLst/>
                </a:prstGeom>
                <a:grpFill/>
                <a:ln w="19050" cap="flat" cmpd="sng" algn="ctr">
                  <a:solidFill>
                    <a:srgbClr val="43B02A"/>
                  </a:solidFill>
                  <a:prstDash val="solid"/>
                </a:ln>
                <a:effectLst/>
              </p:spPr>
            </p:cxnSp>
            <p:cxnSp>
              <p:nvCxnSpPr>
                <p:cNvPr id="239" name="Straight Connector 238">
                  <a:extLst>
                    <a:ext uri="{FF2B5EF4-FFF2-40B4-BE49-F238E27FC236}">
                      <a16:creationId xmlns:a16="http://schemas.microsoft.com/office/drawing/2014/main" id="{FD07C14F-B66A-9615-6390-3DD19CB93138}"/>
                    </a:ext>
                  </a:extLst>
                </p:cNvPr>
                <p:cNvCxnSpPr/>
                <p:nvPr/>
              </p:nvCxnSpPr>
              <p:spPr>
                <a:xfrm>
                  <a:off x="2926556" y="3802006"/>
                  <a:ext cx="278018" cy="0"/>
                </a:xfrm>
                <a:prstGeom prst="line">
                  <a:avLst/>
                </a:prstGeom>
                <a:grpFill/>
                <a:ln w="19050" cap="flat" cmpd="sng" algn="ctr">
                  <a:solidFill>
                    <a:srgbClr val="43B02A"/>
                  </a:solidFill>
                  <a:prstDash val="solid"/>
                </a:ln>
                <a:effectLst/>
              </p:spPr>
            </p:cxnSp>
            <p:cxnSp>
              <p:nvCxnSpPr>
                <p:cNvPr id="240" name="Straight Connector 239">
                  <a:extLst>
                    <a:ext uri="{FF2B5EF4-FFF2-40B4-BE49-F238E27FC236}">
                      <a16:creationId xmlns:a16="http://schemas.microsoft.com/office/drawing/2014/main" id="{793E1508-4860-0AB0-655D-78C624BB4200}"/>
                    </a:ext>
                  </a:extLst>
                </p:cNvPr>
                <p:cNvCxnSpPr/>
                <p:nvPr/>
              </p:nvCxnSpPr>
              <p:spPr>
                <a:xfrm>
                  <a:off x="2926556" y="4047785"/>
                  <a:ext cx="278018" cy="0"/>
                </a:xfrm>
                <a:prstGeom prst="line">
                  <a:avLst/>
                </a:prstGeom>
                <a:grpFill/>
                <a:ln w="19050" cap="flat" cmpd="sng" algn="ctr">
                  <a:solidFill>
                    <a:srgbClr val="43B02A"/>
                  </a:solidFill>
                  <a:prstDash val="solid"/>
                </a:ln>
                <a:effectLst/>
              </p:spPr>
            </p:cxnSp>
          </p:grpSp>
        </p:grpSp>
        <p:grpSp>
          <p:nvGrpSpPr>
            <p:cNvPr id="243" name="Group 242">
              <a:extLst>
                <a:ext uri="{FF2B5EF4-FFF2-40B4-BE49-F238E27FC236}">
                  <a16:creationId xmlns:a16="http://schemas.microsoft.com/office/drawing/2014/main" id="{18F4BA95-D31D-F5D5-E934-D387A0E7C1D4}"/>
                </a:ext>
              </a:extLst>
            </p:cNvPr>
            <p:cNvGrpSpPr/>
            <p:nvPr/>
          </p:nvGrpSpPr>
          <p:grpSpPr>
            <a:xfrm>
              <a:off x="5622052" y="2529690"/>
              <a:ext cx="1222373" cy="846999"/>
              <a:chOff x="3600450" y="2821781"/>
              <a:chExt cx="1512094" cy="1047751"/>
            </a:xfrm>
            <a:solidFill>
              <a:schemeClr val="bg1"/>
            </a:solidFill>
          </p:grpSpPr>
          <p:grpSp>
            <p:nvGrpSpPr>
              <p:cNvPr id="244" name="Group 243">
                <a:extLst>
                  <a:ext uri="{FF2B5EF4-FFF2-40B4-BE49-F238E27FC236}">
                    <a16:creationId xmlns:a16="http://schemas.microsoft.com/office/drawing/2014/main" id="{62AC9754-3C85-F6E7-7432-198CBAFB3305}"/>
                  </a:ext>
                </a:extLst>
              </p:cNvPr>
              <p:cNvGrpSpPr/>
              <p:nvPr/>
            </p:nvGrpSpPr>
            <p:grpSpPr>
              <a:xfrm>
                <a:off x="3600450" y="3043918"/>
                <a:ext cx="1512094" cy="751795"/>
                <a:chOff x="2926556" y="3446349"/>
                <a:chExt cx="278018" cy="751795"/>
              </a:xfrm>
              <a:grpFill/>
            </p:grpSpPr>
            <p:cxnSp>
              <p:nvCxnSpPr>
                <p:cNvPr id="253" name="Straight Connector 252">
                  <a:extLst>
                    <a:ext uri="{FF2B5EF4-FFF2-40B4-BE49-F238E27FC236}">
                      <a16:creationId xmlns:a16="http://schemas.microsoft.com/office/drawing/2014/main" id="{64B0339B-0AF1-9588-61FA-1239514D9032}"/>
                    </a:ext>
                  </a:extLst>
                </p:cNvPr>
                <p:cNvCxnSpPr/>
                <p:nvPr/>
              </p:nvCxnSpPr>
              <p:spPr>
                <a:xfrm>
                  <a:off x="2926556" y="3446349"/>
                  <a:ext cx="278018" cy="0"/>
                </a:xfrm>
                <a:prstGeom prst="line">
                  <a:avLst/>
                </a:prstGeom>
                <a:grpFill/>
                <a:ln w="19050" cap="flat" cmpd="sng" algn="ctr">
                  <a:solidFill>
                    <a:srgbClr val="009A44"/>
                  </a:solidFill>
                  <a:prstDash val="solid"/>
                </a:ln>
                <a:effectLst/>
              </p:spPr>
            </p:cxnSp>
            <p:cxnSp>
              <p:nvCxnSpPr>
                <p:cNvPr id="254" name="Straight Connector 253">
                  <a:extLst>
                    <a:ext uri="{FF2B5EF4-FFF2-40B4-BE49-F238E27FC236}">
                      <a16:creationId xmlns:a16="http://schemas.microsoft.com/office/drawing/2014/main" id="{EBD1040F-5FA2-57B9-A2C3-85080C9F5796}"/>
                    </a:ext>
                  </a:extLst>
                </p:cNvPr>
                <p:cNvCxnSpPr/>
                <p:nvPr/>
              </p:nvCxnSpPr>
              <p:spPr>
                <a:xfrm>
                  <a:off x="2926556" y="3596708"/>
                  <a:ext cx="278018" cy="0"/>
                </a:xfrm>
                <a:prstGeom prst="line">
                  <a:avLst/>
                </a:prstGeom>
                <a:grpFill/>
                <a:ln w="19050" cap="flat" cmpd="sng" algn="ctr">
                  <a:solidFill>
                    <a:srgbClr val="009A44"/>
                  </a:solidFill>
                  <a:prstDash val="solid"/>
                </a:ln>
                <a:effectLst/>
              </p:spPr>
            </p:cxnSp>
            <p:cxnSp>
              <p:nvCxnSpPr>
                <p:cNvPr id="255" name="Straight Connector 254">
                  <a:extLst>
                    <a:ext uri="{FF2B5EF4-FFF2-40B4-BE49-F238E27FC236}">
                      <a16:creationId xmlns:a16="http://schemas.microsoft.com/office/drawing/2014/main" id="{C1D20B95-FDC2-E9BC-BF5E-FB803B4BBD3C}"/>
                    </a:ext>
                  </a:extLst>
                </p:cNvPr>
                <p:cNvCxnSpPr/>
                <p:nvPr/>
              </p:nvCxnSpPr>
              <p:spPr>
                <a:xfrm>
                  <a:off x="2926556" y="3747067"/>
                  <a:ext cx="278018" cy="0"/>
                </a:xfrm>
                <a:prstGeom prst="line">
                  <a:avLst/>
                </a:prstGeom>
                <a:grpFill/>
                <a:ln w="19050" cap="flat" cmpd="sng" algn="ctr">
                  <a:solidFill>
                    <a:srgbClr val="009A44"/>
                  </a:solidFill>
                  <a:prstDash val="solid"/>
                </a:ln>
                <a:effectLst/>
              </p:spPr>
            </p:cxnSp>
            <p:cxnSp>
              <p:nvCxnSpPr>
                <p:cNvPr id="256" name="Straight Connector 255">
                  <a:extLst>
                    <a:ext uri="{FF2B5EF4-FFF2-40B4-BE49-F238E27FC236}">
                      <a16:creationId xmlns:a16="http://schemas.microsoft.com/office/drawing/2014/main" id="{13D20598-F275-9ABC-D26D-29B7D25CBAD5}"/>
                    </a:ext>
                  </a:extLst>
                </p:cNvPr>
                <p:cNvCxnSpPr/>
                <p:nvPr/>
              </p:nvCxnSpPr>
              <p:spPr>
                <a:xfrm>
                  <a:off x="2926556" y="3897426"/>
                  <a:ext cx="278018" cy="0"/>
                </a:xfrm>
                <a:prstGeom prst="line">
                  <a:avLst/>
                </a:prstGeom>
                <a:grpFill/>
                <a:ln w="19050" cap="flat" cmpd="sng" algn="ctr">
                  <a:solidFill>
                    <a:srgbClr val="009A44"/>
                  </a:solidFill>
                  <a:prstDash val="solid"/>
                </a:ln>
                <a:effectLst/>
              </p:spPr>
            </p:cxnSp>
            <p:cxnSp>
              <p:nvCxnSpPr>
                <p:cNvPr id="257" name="Straight Connector 256">
                  <a:extLst>
                    <a:ext uri="{FF2B5EF4-FFF2-40B4-BE49-F238E27FC236}">
                      <a16:creationId xmlns:a16="http://schemas.microsoft.com/office/drawing/2014/main" id="{A7341AF8-15AC-A057-49F1-82A82E8235BC}"/>
                    </a:ext>
                  </a:extLst>
                </p:cNvPr>
                <p:cNvCxnSpPr/>
                <p:nvPr/>
              </p:nvCxnSpPr>
              <p:spPr>
                <a:xfrm>
                  <a:off x="2926556" y="4047785"/>
                  <a:ext cx="278018" cy="0"/>
                </a:xfrm>
                <a:prstGeom prst="line">
                  <a:avLst/>
                </a:prstGeom>
                <a:grpFill/>
                <a:ln w="19050" cap="flat" cmpd="sng" algn="ctr">
                  <a:solidFill>
                    <a:srgbClr val="009A44"/>
                  </a:solidFill>
                  <a:prstDash val="solid"/>
                </a:ln>
                <a:effectLst/>
              </p:spPr>
            </p:cxnSp>
            <p:cxnSp>
              <p:nvCxnSpPr>
                <p:cNvPr id="258" name="Straight Connector 257">
                  <a:extLst>
                    <a:ext uri="{FF2B5EF4-FFF2-40B4-BE49-F238E27FC236}">
                      <a16:creationId xmlns:a16="http://schemas.microsoft.com/office/drawing/2014/main" id="{22D09D9D-20E3-682F-0647-6E9A4B19EAF8}"/>
                    </a:ext>
                  </a:extLst>
                </p:cNvPr>
                <p:cNvCxnSpPr/>
                <p:nvPr/>
              </p:nvCxnSpPr>
              <p:spPr>
                <a:xfrm>
                  <a:off x="2926556" y="4198144"/>
                  <a:ext cx="278018" cy="0"/>
                </a:xfrm>
                <a:prstGeom prst="line">
                  <a:avLst/>
                </a:prstGeom>
                <a:grpFill/>
                <a:ln w="19050" cap="flat" cmpd="sng" algn="ctr">
                  <a:solidFill>
                    <a:srgbClr val="009A44"/>
                  </a:solidFill>
                  <a:prstDash val="solid"/>
                </a:ln>
                <a:effectLst/>
              </p:spPr>
            </p:cxnSp>
          </p:grpSp>
          <p:grpSp>
            <p:nvGrpSpPr>
              <p:cNvPr id="245" name="Group 244">
                <a:extLst>
                  <a:ext uri="{FF2B5EF4-FFF2-40B4-BE49-F238E27FC236}">
                    <a16:creationId xmlns:a16="http://schemas.microsoft.com/office/drawing/2014/main" id="{FC35195B-2861-C8FA-9B80-DCD21EF20022}"/>
                  </a:ext>
                </a:extLst>
              </p:cNvPr>
              <p:cNvGrpSpPr/>
              <p:nvPr/>
            </p:nvGrpSpPr>
            <p:grpSpPr>
              <a:xfrm>
                <a:off x="3719513" y="2821781"/>
                <a:ext cx="1273969" cy="1047751"/>
                <a:chOff x="3747536" y="2821781"/>
                <a:chExt cx="1273969" cy="1047751"/>
              </a:xfrm>
              <a:grpFill/>
            </p:grpSpPr>
            <p:cxnSp>
              <p:nvCxnSpPr>
                <p:cNvPr id="246" name="Straight Connector 245">
                  <a:extLst>
                    <a:ext uri="{FF2B5EF4-FFF2-40B4-BE49-F238E27FC236}">
                      <a16:creationId xmlns:a16="http://schemas.microsoft.com/office/drawing/2014/main" id="{8E5FFFAA-74DB-5616-53C6-FB4370694562}"/>
                    </a:ext>
                  </a:extLst>
                </p:cNvPr>
                <p:cNvCxnSpPr/>
                <p:nvPr/>
              </p:nvCxnSpPr>
              <p:spPr>
                <a:xfrm>
                  <a:off x="3747536" y="2821781"/>
                  <a:ext cx="0" cy="1047751"/>
                </a:xfrm>
                <a:prstGeom prst="line">
                  <a:avLst/>
                </a:prstGeom>
                <a:grpFill/>
                <a:ln w="19050" cap="flat" cmpd="sng" algn="ctr">
                  <a:solidFill>
                    <a:srgbClr val="009A44"/>
                  </a:solidFill>
                  <a:prstDash val="solid"/>
                </a:ln>
                <a:effectLst/>
              </p:spPr>
            </p:cxnSp>
            <p:cxnSp>
              <p:nvCxnSpPr>
                <p:cNvPr id="247" name="Straight Connector 246">
                  <a:extLst>
                    <a:ext uri="{FF2B5EF4-FFF2-40B4-BE49-F238E27FC236}">
                      <a16:creationId xmlns:a16="http://schemas.microsoft.com/office/drawing/2014/main" id="{D0D1DCF1-776C-C035-C509-2A07988FE8E8}"/>
                    </a:ext>
                  </a:extLst>
                </p:cNvPr>
                <p:cNvCxnSpPr/>
                <p:nvPr/>
              </p:nvCxnSpPr>
              <p:spPr>
                <a:xfrm>
                  <a:off x="3959864" y="2821781"/>
                  <a:ext cx="0" cy="1047751"/>
                </a:xfrm>
                <a:prstGeom prst="line">
                  <a:avLst/>
                </a:prstGeom>
                <a:grpFill/>
                <a:ln w="19050" cap="flat" cmpd="sng" algn="ctr">
                  <a:solidFill>
                    <a:srgbClr val="009A44"/>
                  </a:solidFill>
                  <a:prstDash val="solid"/>
                </a:ln>
                <a:effectLst/>
              </p:spPr>
            </p:cxnSp>
            <p:cxnSp>
              <p:nvCxnSpPr>
                <p:cNvPr id="248" name="Straight Connector 247">
                  <a:extLst>
                    <a:ext uri="{FF2B5EF4-FFF2-40B4-BE49-F238E27FC236}">
                      <a16:creationId xmlns:a16="http://schemas.microsoft.com/office/drawing/2014/main" id="{287BFABA-C45A-4489-8483-091A67AF125B}"/>
                    </a:ext>
                  </a:extLst>
                </p:cNvPr>
                <p:cNvCxnSpPr/>
                <p:nvPr/>
              </p:nvCxnSpPr>
              <p:spPr>
                <a:xfrm>
                  <a:off x="4172192" y="2821781"/>
                  <a:ext cx="0" cy="1047751"/>
                </a:xfrm>
                <a:prstGeom prst="line">
                  <a:avLst/>
                </a:prstGeom>
                <a:grpFill/>
                <a:ln w="19050" cap="flat" cmpd="sng" algn="ctr">
                  <a:solidFill>
                    <a:srgbClr val="009A44"/>
                  </a:solidFill>
                  <a:prstDash val="solid"/>
                </a:ln>
                <a:effectLst/>
              </p:spPr>
            </p:cxnSp>
            <p:cxnSp>
              <p:nvCxnSpPr>
                <p:cNvPr id="249" name="Straight Connector 248">
                  <a:extLst>
                    <a:ext uri="{FF2B5EF4-FFF2-40B4-BE49-F238E27FC236}">
                      <a16:creationId xmlns:a16="http://schemas.microsoft.com/office/drawing/2014/main" id="{D624A5A9-9A29-4787-CC92-8AA0A74046F9}"/>
                    </a:ext>
                  </a:extLst>
                </p:cNvPr>
                <p:cNvCxnSpPr/>
                <p:nvPr/>
              </p:nvCxnSpPr>
              <p:spPr>
                <a:xfrm>
                  <a:off x="4384520" y="2821781"/>
                  <a:ext cx="0" cy="1047751"/>
                </a:xfrm>
                <a:prstGeom prst="line">
                  <a:avLst/>
                </a:prstGeom>
                <a:grpFill/>
                <a:ln w="19050" cap="flat" cmpd="sng" algn="ctr">
                  <a:solidFill>
                    <a:srgbClr val="009A44"/>
                  </a:solidFill>
                  <a:prstDash val="solid"/>
                </a:ln>
                <a:effectLst/>
              </p:spPr>
            </p:cxnSp>
            <p:cxnSp>
              <p:nvCxnSpPr>
                <p:cNvPr id="250" name="Straight Connector 249">
                  <a:extLst>
                    <a:ext uri="{FF2B5EF4-FFF2-40B4-BE49-F238E27FC236}">
                      <a16:creationId xmlns:a16="http://schemas.microsoft.com/office/drawing/2014/main" id="{B939F669-EED2-499A-CB03-0B3ABBC714A9}"/>
                    </a:ext>
                  </a:extLst>
                </p:cNvPr>
                <p:cNvCxnSpPr/>
                <p:nvPr/>
              </p:nvCxnSpPr>
              <p:spPr>
                <a:xfrm>
                  <a:off x="4596848" y="2821781"/>
                  <a:ext cx="0" cy="1047751"/>
                </a:xfrm>
                <a:prstGeom prst="line">
                  <a:avLst/>
                </a:prstGeom>
                <a:grpFill/>
                <a:ln w="19050" cap="flat" cmpd="sng" algn="ctr">
                  <a:solidFill>
                    <a:srgbClr val="009A44"/>
                  </a:solidFill>
                  <a:prstDash val="solid"/>
                </a:ln>
                <a:effectLst/>
              </p:spPr>
            </p:cxnSp>
            <p:cxnSp>
              <p:nvCxnSpPr>
                <p:cNvPr id="251" name="Straight Connector 250">
                  <a:extLst>
                    <a:ext uri="{FF2B5EF4-FFF2-40B4-BE49-F238E27FC236}">
                      <a16:creationId xmlns:a16="http://schemas.microsoft.com/office/drawing/2014/main" id="{849305AB-D44F-EA0E-EF57-C021C6CF2D2D}"/>
                    </a:ext>
                  </a:extLst>
                </p:cNvPr>
                <p:cNvCxnSpPr/>
                <p:nvPr/>
              </p:nvCxnSpPr>
              <p:spPr>
                <a:xfrm>
                  <a:off x="4809176" y="2821781"/>
                  <a:ext cx="0" cy="1047751"/>
                </a:xfrm>
                <a:prstGeom prst="line">
                  <a:avLst/>
                </a:prstGeom>
                <a:grpFill/>
                <a:ln w="19050" cap="flat" cmpd="sng" algn="ctr">
                  <a:solidFill>
                    <a:srgbClr val="009A44"/>
                  </a:solidFill>
                  <a:prstDash val="solid"/>
                </a:ln>
                <a:effectLst/>
              </p:spPr>
            </p:cxnSp>
            <p:cxnSp>
              <p:nvCxnSpPr>
                <p:cNvPr id="252" name="Straight Connector 251">
                  <a:extLst>
                    <a:ext uri="{FF2B5EF4-FFF2-40B4-BE49-F238E27FC236}">
                      <a16:creationId xmlns:a16="http://schemas.microsoft.com/office/drawing/2014/main" id="{A8F6C41D-CFC5-3979-28F0-CC944D49EEF3}"/>
                    </a:ext>
                  </a:extLst>
                </p:cNvPr>
                <p:cNvCxnSpPr/>
                <p:nvPr/>
              </p:nvCxnSpPr>
              <p:spPr>
                <a:xfrm>
                  <a:off x="5021505" y="2821781"/>
                  <a:ext cx="0" cy="1047751"/>
                </a:xfrm>
                <a:prstGeom prst="line">
                  <a:avLst/>
                </a:prstGeom>
                <a:grpFill/>
                <a:ln w="19050" cap="flat" cmpd="sng" algn="ctr">
                  <a:solidFill>
                    <a:srgbClr val="009A44"/>
                  </a:solidFill>
                  <a:prstDash val="solid"/>
                </a:ln>
                <a:effectLst/>
              </p:spPr>
            </p:cxnSp>
          </p:grpSp>
        </p:grpSp>
        <p:grpSp>
          <p:nvGrpSpPr>
            <p:cNvPr id="259" name="Group 258">
              <a:extLst>
                <a:ext uri="{FF2B5EF4-FFF2-40B4-BE49-F238E27FC236}">
                  <a16:creationId xmlns:a16="http://schemas.microsoft.com/office/drawing/2014/main" id="{82916F61-CB87-25D7-49E3-C09C079DCF00}"/>
                </a:ext>
              </a:extLst>
            </p:cNvPr>
            <p:cNvGrpSpPr/>
            <p:nvPr/>
          </p:nvGrpSpPr>
          <p:grpSpPr>
            <a:xfrm>
              <a:off x="7000158" y="2715644"/>
              <a:ext cx="296833" cy="949023"/>
              <a:chOff x="5305188" y="3098007"/>
              <a:chExt cx="367187" cy="1173956"/>
            </a:xfrm>
            <a:solidFill>
              <a:schemeClr val="bg1"/>
            </a:solidFill>
          </p:grpSpPr>
          <p:grpSp>
            <p:nvGrpSpPr>
              <p:cNvPr id="260" name="Group 259">
                <a:extLst>
                  <a:ext uri="{FF2B5EF4-FFF2-40B4-BE49-F238E27FC236}">
                    <a16:creationId xmlns:a16="http://schemas.microsoft.com/office/drawing/2014/main" id="{8D176A7E-E5EC-6F19-DE3F-0EDC48461468}"/>
                  </a:ext>
                </a:extLst>
              </p:cNvPr>
              <p:cNvGrpSpPr/>
              <p:nvPr/>
            </p:nvGrpSpPr>
            <p:grpSpPr>
              <a:xfrm>
                <a:off x="5305699" y="3098007"/>
                <a:ext cx="366165" cy="1173956"/>
                <a:chOff x="3014895" y="2988469"/>
                <a:chExt cx="112749" cy="1283494"/>
              </a:xfrm>
              <a:grpFill/>
            </p:grpSpPr>
            <p:cxnSp>
              <p:nvCxnSpPr>
                <p:cNvPr id="265" name="Straight Connector 264">
                  <a:extLst>
                    <a:ext uri="{FF2B5EF4-FFF2-40B4-BE49-F238E27FC236}">
                      <a16:creationId xmlns:a16="http://schemas.microsoft.com/office/drawing/2014/main" id="{CE9895BC-1D05-EF99-CB6D-298CBDE3B405}"/>
                    </a:ext>
                  </a:extLst>
                </p:cNvPr>
                <p:cNvCxnSpPr/>
                <p:nvPr/>
              </p:nvCxnSpPr>
              <p:spPr>
                <a:xfrm>
                  <a:off x="3014895" y="2988469"/>
                  <a:ext cx="0" cy="1283494"/>
                </a:xfrm>
                <a:prstGeom prst="line">
                  <a:avLst/>
                </a:prstGeom>
                <a:grpFill/>
                <a:ln w="19050" cap="flat" cmpd="sng" algn="ctr">
                  <a:solidFill>
                    <a:srgbClr val="43B02A"/>
                  </a:solidFill>
                  <a:prstDash val="solid"/>
                </a:ln>
                <a:effectLst/>
              </p:spPr>
            </p:cxnSp>
            <p:cxnSp>
              <p:nvCxnSpPr>
                <p:cNvPr id="266" name="Straight Connector 265">
                  <a:extLst>
                    <a:ext uri="{FF2B5EF4-FFF2-40B4-BE49-F238E27FC236}">
                      <a16:creationId xmlns:a16="http://schemas.microsoft.com/office/drawing/2014/main" id="{5CE58351-F5AD-F778-D0AD-3F26F23ED292}"/>
                    </a:ext>
                  </a:extLst>
                </p:cNvPr>
                <p:cNvCxnSpPr/>
                <p:nvPr/>
              </p:nvCxnSpPr>
              <p:spPr>
                <a:xfrm>
                  <a:off x="3127644" y="2988469"/>
                  <a:ext cx="0" cy="1283494"/>
                </a:xfrm>
                <a:prstGeom prst="line">
                  <a:avLst/>
                </a:prstGeom>
                <a:grpFill/>
                <a:ln w="19050" cap="flat" cmpd="sng" algn="ctr">
                  <a:solidFill>
                    <a:srgbClr val="43B02A"/>
                  </a:solidFill>
                  <a:prstDash val="solid"/>
                </a:ln>
                <a:effectLst/>
              </p:spPr>
            </p:cxnSp>
          </p:grpSp>
          <p:grpSp>
            <p:nvGrpSpPr>
              <p:cNvPr id="261" name="Group 260">
                <a:extLst>
                  <a:ext uri="{FF2B5EF4-FFF2-40B4-BE49-F238E27FC236}">
                    <a16:creationId xmlns:a16="http://schemas.microsoft.com/office/drawing/2014/main" id="{818F8108-B43B-FB35-50CD-97DB8F9B1038}"/>
                  </a:ext>
                </a:extLst>
              </p:cNvPr>
              <p:cNvGrpSpPr/>
              <p:nvPr/>
            </p:nvGrpSpPr>
            <p:grpSpPr>
              <a:xfrm>
                <a:off x="5305188" y="3531394"/>
                <a:ext cx="367187" cy="666750"/>
                <a:chOff x="2926556" y="3556227"/>
                <a:chExt cx="278018" cy="491558"/>
              </a:xfrm>
              <a:grpFill/>
            </p:grpSpPr>
            <p:cxnSp>
              <p:nvCxnSpPr>
                <p:cNvPr id="262" name="Straight Connector 261">
                  <a:extLst>
                    <a:ext uri="{FF2B5EF4-FFF2-40B4-BE49-F238E27FC236}">
                      <a16:creationId xmlns:a16="http://schemas.microsoft.com/office/drawing/2014/main" id="{B5AB4C7E-0ECF-6337-BC3D-8155693985C1}"/>
                    </a:ext>
                  </a:extLst>
                </p:cNvPr>
                <p:cNvCxnSpPr/>
                <p:nvPr/>
              </p:nvCxnSpPr>
              <p:spPr>
                <a:xfrm>
                  <a:off x="2926556" y="3556227"/>
                  <a:ext cx="278018" cy="0"/>
                </a:xfrm>
                <a:prstGeom prst="line">
                  <a:avLst/>
                </a:prstGeom>
                <a:grpFill/>
                <a:ln w="19050" cap="flat" cmpd="sng" algn="ctr">
                  <a:solidFill>
                    <a:srgbClr val="43B02A"/>
                  </a:solidFill>
                  <a:prstDash val="solid"/>
                </a:ln>
                <a:effectLst/>
              </p:spPr>
            </p:cxnSp>
            <p:cxnSp>
              <p:nvCxnSpPr>
                <p:cNvPr id="263" name="Straight Connector 262">
                  <a:extLst>
                    <a:ext uri="{FF2B5EF4-FFF2-40B4-BE49-F238E27FC236}">
                      <a16:creationId xmlns:a16="http://schemas.microsoft.com/office/drawing/2014/main" id="{614EDD74-C76D-CD55-9C8B-0547F4ACEF94}"/>
                    </a:ext>
                  </a:extLst>
                </p:cNvPr>
                <p:cNvCxnSpPr/>
                <p:nvPr/>
              </p:nvCxnSpPr>
              <p:spPr>
                <a:xfrm>
                  <a:off x="2926556" y="3816123"/>
                  <a:ext cx="278018" cy="0"/>
                </a:xfrm>
                <a:prstGeom prst="line">
                  <a:avLst/>
                </a:prstGeom>
                <a:grpFill/>
                <a:ln w="19050" cap="flat" cmpd="sng" algn="ctr">
                  <a:solidFill>
                    <a:srgbClr val="43B02A"/>
                  </a:solidFill>
                  <a:prstDash val="solid"/>
                </a:ln>
                <a:effectLst/>
              </p:spPr>
            </p:cxnSp>
            <p:cxnSp>
              <p:nvCxnSpPr>
                <p:cNvPr id="264" name="Straight Connector 263">
                  <a:extLst>
                    <a:ext uri="{FF2B5EF4-FFF2-40B4-BE49-F238E27FC236}">
                      <a16:creationId xmlns:a16="http://schemas.microsoft.com/office/drawing/2014/main" id="{2B9EE043-C2C9-7F86-22F3-F97DD4E1F3B2}"/>
                    </a:ext>
                  </a:extLst>
                </p:cNvPr>
                <p:cNvCxnSpPr/>
                <p:nvPr/>
              </p:nvCxnSpPr>
              <p:spPr>
                <a:xfrm>
                  <a:off x="2926556" y="4047785"/>
                  <a:ext cx="278018" cy="0"/>
                </a:xfrm>
                <a:prstGeom prst="line">
                  <a:avLst/>
                </a:prstGeom>
                <a:grpFill/>
                <a:ln w="19050" cap="flat" cmpd="sng" algn="ctr">
                  <a:solidFill>
                    <a:srgbClr val="43B02A"/>
                  </a:solidFill>
                  <a:prstDash val="solid"/>
                </a:ln>
                <a:effectLst/>
              </p:spPr>
            </p:cxnSp>
          </p:grpSp>
        </p:grpSp>
        <p:sp>
          <p:nvSpPr>
            <p:cNvPr id="267" name="Rectangle 266">
              <a:extLst>
                <a:ext uri="{FF2B5EF4-FFF2-40B4-BE49-F238E27FC236}">
                  <a16:creationId xmlns:a16="http://schemas.microsoft.com/office/drawing/2014/main" id="{28784D2C-0BAE-E5E2-3D16-4CF6DDA2A58B}"/>
                </a:ext>
              </a:extLst>
            </p:cNvPr>
            <p:cNvSpPr/>
            <p:nvPr/>
          </p:nvSpPr>
          <p:spPr bwMode="gray">
            <a:xfrm>
              <a:off x="6902175" y="2491577"/>
              <a:ext cx="492799" cy="359950"/>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268" name="Group 267">
              <a:extLst>
                <a:ext uri="{FF2B5EF4-FFF2-40B4-BE49-F238E27FC236}">
                  <a16:creationId xmlns:a16="http://schemas.microsoft.com/office/drawing/2014/main" id="{3A261C01-2712-F2FF-2B57-B2505B8B4F3A}"/>
                </a:ext>
              </a:extLst>
            </p:cNvPr>
            <p:cNvGrpSpPr/>
            <p:nvPr/>
          </p:nvGrpSpPr>
          <p:grpSpPr>
            <a:xfrm>
              <a:off x="6945487" y="1644578"/>
              <a:ext cx="406174" cy="846999"/>
              <a:chOff x="5085159" y="1726884"/>
              <a:chExt cx="502444" cy="1047751"/>
            </a:xfrm>
            <a:solidFill>
              <a:schemeClr val="bg1"/>
            </a:solidFill>
          </p:grpSpPr>
          <p:grpSp>
            <p:nvGrpSpPr>
              <p:cNvPr id="269" name="Group 268">
                <a:extLst>
                  <a:ext uri="{FF2B5EF4-FFF2-40B4-BE49-F238E27FC236}">
                    <a16:creationId xmlns:a16="http://schemas.microsoft.com/office/drawing/2014/main" id="{804260D2-83B5-E318-364F-5C99C6FDBE1D}"/>
                  </a:ext>
                </a:extLst>
              </p:cNvPr>
              <p:cNvGrpSpPr/>
              <p:nvPr/>
            </p:nvGrpSpPr>
            <p:grpSpPr>
              <a:xfrm>
                <a:off x="5085159" y="1949021"/>
                <a:ext cx="502444" cy="751795"/>
                <a:chOff x="2926556" y="3446349"/>
                <a:chExt cx="278018" cy="751795"/>
              </a:xfrm>
              <a:grpFill/>
            </p:grpSpPr>
            <p:cxnSp>
              <p:nvCxnSpPr>
                <p:cNvPr id="274" name="Straight Connector 273">
                  <a:extLst>
                    <a:ext uri="{FF2B5EF4-FFF2-40B4-BE49-F238E27FC236}">
                      <a16:creationId xmlns:a16="http://schemas.microsoft.com/office/drawing/2014/main" id="{E7DC38E8-B73F-E38B-FF72-A6217E813177}"/>
                    </a:ext>
                  </a:extLst>
                </p:cNvPr>
                <p:cNvCxnSpPr/>
                <p:nvPr/>
              </p:nvCxnSpPr>
              <p:spPr>
                <a:xfrm>
                  <a:off x="2926556" y="3446349"/>
                  <a:ext cx="278018" cy="0"/>
                </a:xfrm>
                <a:prstGeom prst="line">
                  <a:avLst/>
                </a:prstGeom>
                <a:grpFill/>
                <a:ln w="19050" cap="flat" cmpd="sng" algn="ctr">
                  <a:solidFill>
                    <a:srgbClr val="43B02A"/>
                  </a:solidFill>
                  <a:prstDash val="solid"/>
                </a:ln>
                <a:effectLst/>
              </p:spPr>
            </p:cxnSp>
            <p:cxnSp>
              <p:nvCxnSpPr>
                <p:cNvPr id="275" name="Straight Connector 274">
                  <a:extLst>
                    <a:ext uri="{FF2B5EF4-FFF2-40B4-BE49-F238E27FC236}">
                      <a16:creationId xmlns:a16="http://schemas.microsoft.com/office/drawing/2014/main" id="{40A4BB2A-538A-8250-C41B-02C77BA293C0}"/>
                    </a:ext>
                  </a:extLst>
                </p:cNvPr>
                <p:cNvCxnSpPr/>
                <p:nvPr/>
              </p:nvCxnSpPr>
              <p:spPr>
                <a:xfrm>
                  <a:off x="2926556" y="3596708"/>
                  <a:ext cx="278018" cy="0"/>
                </a:xfrm>
                <a:prstGeom prst="line">
                  <a:avLst/>
                </a:prstGeom>
                <a:grpFill/>
                <a:ln w="19050" cap="flat" cmpd="sng" algn="ctr">
                  <a:solidFill>
                    <a:srgbClr val="43B02A"/>
                  </a:solidFill>
                  <a:prstDash val="solid"/>
                </a:ln>
                <a:effectLst/>
              </p:spPr>
            </p:cxnSp>
            <p:cxnSp>
              <p:nvCxnSpPr>
                <p:cNvPr id="276" name="Straight Connector 275">
                  <a:extLst>
                    <a:ext uri="{FF2B5EF4-FFF2-40B4-BE49-F238E27FC236}">
                      <a16:creationId xmlns:a16="http://schemas.microsoft.com/office/drawing/2014/main" id="{80922475-AF41-00AE-BCA6-62588186355B}"/>
                    </a:ext>
                  </a:extLst>
                </p:cNvPr>
                <p:cNvCxnSpPr/>
                <p:nvPr/>
              </p:nvCxnSpPr>
              <p:spPr>
                <a:xfrm>
                  <a:off x="2926556" y="3747067"/>
                  <a:ext cx="278018" cy="0"/>
                </a:xfrm>
                <a:prstGeom prst="line">
                  <a:avLst/>
                </a:prstGeom>
                <a:grpFill/>
                <a:ln w="19050" cap="flat" cmpd="sng" algn="ctr">
                  <a:solidFill>
                    <a:srgbClr val="43B02A"/>
                  </a:solidFill>
                  <a:prstDash val="solid"/>
                </a:ln>
                <a:effectLst/>
              </p:spPr>
            </p:cxnSp>
            <p:cxnSp>
              <p:nvCxnSpPr>
                <p:cNvPr id="277" name="Straight Connector 276">
                  <a:extLst>
                    <a:ext uri="{FF2B5EF4-FFF2-40B4-BE49-F238E27FC236}">
                      <a16:creationId xmlns:a16="http://schemas.microsoft.com/office/drawing/2014/main" id="{51839FDA-F149-06B7-9868-7D96D2B727B8}"/>
                    </a:ext>
                  </a:extLst>
                </p:cNvPr>
                <p:cNvCxnSpPr/>
                <p:nvPr/>
              </p:nvCxnSpPr>
              <p:spPr>
                <a:xfrm>
                  <a:off x="2926556" y="3897426"/>
                  <a:ext cx="278018" cy="0"/>
                </a:xfrm>
                <a:prstGeom prst="line">
                  <a:avLst/>
                </a:prstGeom>
                <a:grpFill/>
                <a:ln w="19050" cap="flat" cmpd="sng" algn="ctr">
                  <a:solidFill>
                    <a:srgbClr val="43B02A"/>
                  </a:solidFill>
                  <a:prstDash val="solid"/>
                </a:ln>
                <a:effectLst/>
              </p:spPr>
            </p:cxnSp>
            <p:cxnSp>
              <p:nvCxnSpPr>
                <p:cNvPr id="278" name="Straight Connector 277">
                  <a:extLst>
                    <a:ext uri="{FF2B5EF4-FFF2-40B4-BE49-F238E27FC236}">
                      <a16:creationId xmlns:a16="http://schemas.microsoft.com/office/drawing/2014/main" id="{ED6BEC55-928A-B2E9-ACBE-B40A7F89E4FE}"/>
                    </a:ext>
                  </a:extLst>
                </p:cNvPr>
                <p:cNvCxnSpPr/>
                <p:nvPr/>
              </p:nvCxnSpPr>
              <p:spPr>
                <a:xfrm>
                  <a:off x="2926556" y="4047785"/>
                  <a:ext cx="278018" cy="0"/>
                </a:xfrm>
                <a:prstGeom prst="line">
                  <a:avLst/>
                </a:prstGeom>
                <a:grpFill/>
                <a:ln w="19050" cap="flat" cmpd="sng" algn="ctr">
                  <a:solidFill>
                    <a:srgbClr val="43B02A"/>
                  </a:solidFill>
                  <a:prstDash val="solid"/>
                </a:ln>
                <a:effectLst/>
              </p:spPr>
            </p:cxnSp>
            <p:cxnSp>
              <p:nvCxnSpPr>
                <p:cNvPr id="279" name="Straight Connector 278">
                  <a:extLst>
                    <a:ext uri="{FF2B5EF4-FFF2-40B4-BE49-F238E27FC236}">
                      <a16:creationId xmlns:a16="http://schemas.microsoft.com/office/drawing/2014/main" id="{ED424531-D34D-0036-257D-780216F2A2EC}"/>
                    </a:ext>
                  </a:extLst>
                </p:cNvPr>
                <p:cNvCxnSpPr/>
                <p:nvPr/>
              </p:nvCxnSpPr>
              <p:spPr>
                <a:xfrm>
                  <a:off x="2926556" y="4198144"/>
                  <a:ext cx="278018" cy="0"/>
                </a:xfrm>
                <a:prstGeom prst="line">
                  <a:avLst/>
                </a:prstGeom>
                <a:grpFill/>
                <a:ln w="19050" cap="flat" cmpd="sng" algn="ctr">
                  <a:solidFill>
                    <a:srgbClr val="43B02A"/>
                  </a:solidFill>
                  <a:prstDash val="solid"/>
                </a:ln>
                <a:effectLst/>
              </p:spPr>
            </p:cxnSp>
          </p:grpSp>
          <p:grpSp>
            <p:nvGrpSpPr>
              <p:cNvPr id="270" name="Group 269">
                <a:extLst>
                  <a:ext uri="{FF2B5EF4-FFF2-40B4-BE49-F238E27FC236}">
                    <a16:creationId xmlns:a16="http://schemas.microsoft.com/office/drawing/2014/main" id="{FEC80A48-E5F3-4C43-5847-10BD1D9152A8}"/>
                  </a:ext>
                </a:extLst>
              </p:cNvPr>
              <p:cNvGrpSpPr/>
              <p:nvPr/>
            </p:nvGrpSpPr>
            <p:grpSpPr>
              <a:xfrm>
                <a:off x="5189934" y="1726884"/>
                <a:ext cx="292894" cy="1047751"/>
                <a:chOff x="3747536" y="2821781"/>
                <a:chExt cx="424656" cy="1047751"/>
              </a:xfrm>
              <a:grpFill/>
            </p:grpSpPr>
            <p:cxnSp>
              <p:nvCxnSpPr>
                <p:cNvPr id="271" name="Straight Connector 270">
                  <a:extLst>
                    <a:ext uri="{FF2B5EF4-FFF2-40B4-BE49-F238E27FC236}">
                      <a16:creationId xmlns:a16="http://schemas.microsoft.com/office/drawing/2014/main" id="{0222E2EB-8118-F267-4C6E-4C58838F4C8C}"/>
                    </a:ext>
                  </a:extLst>
                </p:cNvPr>
                <p:cNvCxnSpPr/>
                <p:nvPr/>
              </p:nvCxnSpPr>
              <p:spPr>
                <a:xfrm>
                  <a:off x="3747536" y="2821781"/>
                  <a:ext cx="0" cy="1047751"/>
                </a:xfrm>
                <a:prstGeom prst="line">
                  <a:avLst/>
                </a:prstGeom>
                <a:grpFill/>
                <a:ln w="19050" cap="flat" cmpd="sng" algn="ctr">
                  <a:solidFill>
                    <a:srgbClr val="43B02A"/>
                  </a:solidFill>
                  <a:prstDash val="solid"/>
                </a:ln>
                <a:effectLst/>
              </p:spPr>
            </p:cxnSp>
            <p:cxnSp>
              <p:nvCxnSpPr>
                <p:cNvPr id="272" name="Straight Connector 271">
                  <a:extLst>
                    <a:ext uri="{FF2B5EF4-FFF2-40B4-BE49-F238E27FC236}">
                      <a16:creationId xmlns:a16="http://schemas.microsoft.com/office/drawing/2014/main" id="{A7772FB5-66BC-9F9D-60EC-06F4CE3060EC}"/>
                    </a:ext>
                  </a:extLst>
                </p:cNvPr>
                <p:cNvCxnSpPr/>
                <p:nvPr/>
              </p:nvCxnSpPr>
              <p:spPr>
                <a:xfrm>
                  <a:off x="3959864" y="2821781"/>
                  <a:ext cx="0" cy="1047751"/>
                </a:xfrm>
                <a:prstGeom prst="line">
                  <a:avLst/>
                </a:prstGeom>
                <a:grpFill/>
                <a:ln w="19050" cap="flat" cmpd="sng" algn="ctr">
                  <a:solidFill>
                    <a:srgbClr val="43B02A"/>
                  </a:solidFill>
                  <a:prstDash val="solid"/>
                </a:ln>
                <a:effectLst/>
              </p:spPr>
            </p:cxnSp>
            <p:cxnSp>
              <p:nvCxnSpPr>
                <p:cNvPr id="273" name="Straight Connector 272">
                  <a:extLst>
                    <a:ext uri="{FF2B5EF4-FFF2-40B4-BE49-F238E27FC236}">
                      <a16:creationId xmlns:a16="http://schemas.microsoft.com/office/drawing/2014/main" id="{58230EAA-3268-CC85-2DDF-74859D5693A4}"/>
                    </a:ext>
                  </a:extLst>
                </p:cNvPr>
                <p:cNvCxnSpPr/>
                <p:nvPr/>
              </p:nvCxnSpPr>
              <p:spPr>
                <a:xfrm>
                  <a:off x="4172192" y="2821781"/>
                  <a:ext cx="0" cy="1047751"/>
                </a:xfrm>
                <a:prstGeom prst="line">
                  <a:avLst/>
                </a:prstGeom>
                <a:grpFill/>
                <a:ln w="19050" cap="flat" cmpd="sng" algn="ctr">
                  <a:solidFill>
                    <a:srgbClr val="43B02A"/>
                  </a:solidFill>
                  <a:prstDash val="solid"/>
                </a:ln>
                <a:effectLst/>
              </p:spPr>
            </p:cxnSp>
          </p:grpSp>
        </p:grpSp>
        <p:grpSp>
          <p:nvGrpSpPr>
            <p:cNvPr id="280" name="Group 279">
              <a:extLst>
                <a:ext uri="{FF2B5EF4-FFF2-40B4-BE49-F238E27FC236}">
                  <a16:creationId xmlns:a16="http://schemas.microsoft.com/office/drawing/2014/main" id="{ED0AD7AB-CE64-B919-3C27-966F5677C617}"/>
                </a:ext>
              </a:extLst>
            </p:cNvPr>
            <p:cNvGrpSpPr/>
            <p:nvPr/>
          </p:nvGrpSpPr>
          <p:grpSpPr>
            <a:xfrm>
              <a:off x="7516676" y="1945686"/>
              <a:ext cx="686582" cy="1802748"/>
              <a:chOff x="5830245" y="2040731"/>
              <a:chExt cx="849312" cy="2230027"/>
            </a:xfrm>
            <a:solidFill>
              <a:schemeClr val="bg1"/>
            </a:solidFill>
          </p:grpSpPr>
          <p:grpSp>
            <p:nvGrpSpPr>
              <p:cNvPr id="281" name="Group 280">
                <a:extLst>
                  <a:ext uri="{FF2B5EF4-FFF2-40B4-BE49-F238E27FC236}">
                    <a16:creationId xmlns:a16="http://schemas.microsoft.com/office/drawing/2014/main" id="{97E6A55B-AC53-794D-E757-DB141D9622A8}"/>
                  </a:ext>
                </a:extLst>
              </p:cNvPr>
              <p:cNvGrpSpPr/>
              <p:nvPr/>
            </p:nvGrpSpPr>
            <p:grpSpPr>
              <a:xfrm>
                <a:off x="5893962" y="2040731"/>
                <a:ext cx="721879" cy="2230027"/>
                <a:chOff x="3747536" y="2821781"/>
                <a:chExt cx="1273969" cy="1047751"/>
              </a:xfrm>
              <a:grpFill/>
            </p:grpSpPr>
            <p:cxnSp>
              <p:nvCxnSpPr>
                <p:cNvPr id="297" name="Straight Connector 296">
                  <a:extLst>
                    <a:ext uri="{FF2B5EF4-FFF2-40B4-BE49-F238E27FC236}">
                      <a16:creationId xmlns:a16="http://schemas.microsoft.com/office/drawing/2014/main" id="{17CEE9B1-3822-B148-DC08-811282B8D930}"/>
                    </a:ext>
                  </a:extLst>
                </p:cNvPr>
                <p:cNvCxnSpPr/>
                <p:nvPr/>
              </p:nvCxnSpPr>
              <p:spPr>
                <a:xfrm>
                  <a:off x="3747536" y="2821781"/>
                  <a:ext cx="0" cy="1047751"/>
                </a:xfrm>
                <a:prstGeom prst="line">
                  <a:avLst/>
                </a:prstGeom>
                <a:grpFill/>
                <a:ln w="19050" cap="flat" cmpd="sng" algn="ctr">
                  <a:solidFill>
                    <a:srgbClr val="86BC25"/>
                  </a:solidFill>
                  <a:prstDash val="solid"/>
                </a:ln>
                <a:effectLst/>
              </p:spPr>
            </p:cxnSp>
            <p:cxnSp>
              <p:nvCxnSpPr>
                <p:cNvPr id="298" name="Straight Connector 297">
                  <a:extLst>
                    <a:ext uri="{FF2B5EF4-FFF2-40B4-BE49-F238E27FC236}">
                      <a16:creationId xmlns:a16="http://schemas.microsoft.com/office/drawing/2014/main" id="{AC7006B9-2730-4372-DF78-188748EE5EC2}"/>
                    </a:ext>
                  </a:extLst>
                </p:cNvPr>
                <p:cNvCxnSpPr/>
                <p:nvPr/>
              </p:nvCxnSpPr>
              <p:spPr>
                <a:xfrm>
                  <a:off x="3959864" y="2821781"/>
                  <a:ext cx="0" cy="1047751"/>
                </a:xfrm>
                <a:prstGeom prst="line">
                  <a:avLst/>
                </a:prstGeom>
                <a:grpFill/>
                <a:ln w="19050" cap="flat" cmpd="sng" algn="ctr">
                  <a:solidFill>
                    <a:srgbClr val="86BC25"/>
                  </a:solidFill>
                  <a:prstDash val="solid"/>
                </a:ln>
                <a:effectLst/>
              </p:spPr>
            </p:cxnSp>
            <p:cxnSp>
              <p:nvCxnSpPr>
                <p:cNvPr id="299" name="Straight Connector 298">
                  <a:extLst>
                    <a:ext uri="{FF2B5EF4-FFF2-40B4-BE49-F238E27FC236}">
                      <a16:creationId xmlns:a16="http://schemas.microsoft.com/office/drawing/2014/main" id="{63A4B1D8-1F12-2078-B4DE-7E810E42B71B}"/>
                    </a:ext>
                  </a:extLst>
                </p:cNvPr>
                <p:cNvCxnSpPr/>
                <p:nvPr/>
              </p:nvCxnSpPr>
              <p:spPr>
                <a:xfrm>
                  <a:off x="4172192" y="2821781"/>
                  <a:ext cx="0" cy="1047751"/>
                </a:xfrm>
                <a:prstGeom prst="line">
                  <a:avLst/>
                </a:prstGeom>
                <a:grpFill/>
                <a:ln w="19050" cap="flat" cmpd="sng" algn="ctr">
                  <a:solidFill>
                    <a:srgbClr val="86BC25"/>
                  </a:solidFill>
                  <a:prstDash val="solid"/>
                </a:ln>
                <a:effectLst/>
              </p:spPr>
            </p:cxnSp>
            <p:cxnSp>
              <p:nvCxnSpPr>
                <p:cNvPr id="300" name="Straight Connector 299">
                  <a:extLst>
                    <a:ext uri="{FF2B5EF4-FFF2-40B4-BE49-F238E27FC236}">
                      <a16:creationId xmlns:a16="http://schemas.microsoft.com/office/drawing/2014/main" id="{200818C9-55CC-8515-3948-3FE1183FA5CD}"/>
                    </a:ext>
                  </a:extLst>
                </p:cNvPr>
                <p:cNvCxnSpPr/>
                <p:nvPr/>
              </p:nvCxnSpPr>
              <p:spPr>
                <a:xfrm>
                  <a:off x="4384520" y="2821781"/>
                  <a:ext cx="0" cy="1047751"/>
                </a:xfrm>
                <a:prstGeom prst="line">
                  <a:avLst/>
                </a:prstGeom>
                <a:grpFill/>
                <a:ln w="19050" cap="flat" cmpd="sng" algn="ctr">
                  <a:solidFill>
                    <a:srgbClr val="86BC25"/>
                  </a:solidFill>
                  <a:prstDash val="solid"/>
                </a:ln>
                <a:effectLst/>
              </p:spPr>
            </p:cxnSp>
            <p:cxnSp>
              <p:nvCxnSpPr>
                <p:cNvPr id="301" name="Straight Connector 300">
                  <a:extLst>
                    <a:ext uri="{FF2B5EF4-FFF2-40B4-BE49-F238E27FC236}">
                      <a16:creationId xmlns:a16="http://schemas.microsoft.com/office/drawing/2014/main" id="{A207FC19-829C-5597-3D23-9621F0493B46}"/>
                    </a:ext>
                  </a:extLst>
                </p:cNvPr>
                <p:cNvCxnSpPr/>
                <p:nvPr/>
              </p:nvCxnSpPr>
              <p:spPr>
                <a:xfrm>
                  <a:off x="4596848" y="2821781"/>
                  <a:ext cx="0" cy="1047751"/>
                </a:xfrm>
                <a:prstGeom prst="line">
                  <a:avLst/>
                </a:prstGeom>
                <a:grpFill/>
                <a:ln w="19050" cap="flat" cmpd="sng" algn="ctr">
                  <a:solidFill>
                    <a:srgbClr val="86BC25"/>
                  </a:solidFill>
                  <a:prstDash val="solid"/>
                </a:ln>
                <a:effectLst/>
              </p:spPr>
            </p:cxnSp>
            <p:cxnSp>
              <p:nvCxnSpPr>
                <p:cNvPr id="302" name="Straight Connector 301">
                  <a:extLst>
                    <a:ext uri="{FF2B5EF4-FFF2-40B4-BE49-F238E27FC236}">
                      <a16:creationId xmlns:a16="http://schemas.microsoft.com/office/drawing/2014/main" id="{AFDA249C-6200-02AA-7AC9-D9E8C8ABC829}"/>
                    </a:ext>
                  </a:extLst>
                </p:cNvPr>
                <p:cNvCxnSpPr/>
                <p:nvPr/>
              </p:nvCxnSpPr>
              <p:spPr>
                <a:xfrm>
                  <a:off x="4809176" y="2821781"/>
                  <a:ext cx="0" cy="1047751"/>
                </a:xfrm>
                <a:prstGeom prst="line">
                  <a:avLst/>
                </a:prstGeom>
                <a:grpFill/>
                <a:ln w="19050" cap="flat" cmpd="sng" algn="ctr">
                  <a:solidFill>
                    <a:srgbClr val="86BC25"/>
                  </a:solidFill>
                  <a:prstDash val="solid"/>
                </a:ln>
                <a:effectLst/>
              </p:spPr>
            </p:cxnSp>
            <p:cxnSp>
              <p:nvCxnSpPr>
                <p:cNvPr id="303" name="Straight Connector 302">
                  <a:extLst>
                    <a:ext uri="{FF2B5EF4-FFF2-40B4-BE49-F238E27FC236}">
                      <a16:creationId xmlns:a16="http://schemas.microsoft.com/office/drawing/2014/main" id="{522E0332-4269-5136-E803-181777AD6726}"/>
                    </a:ext>
                  </a:extLst>
                </p:cNvPr>
                <p:cNvCxnSpPr/>
                <p:nvPr/>
              </p:nvCxnSpPr>
              <p:spPr>
                <a:xfrm>
                  <a:off x="5021505" y="2821781"/>
                  <a:ext cx="0" cy="1047751"/>
                </a:xfrm>
                <a:prstGeom prst="line">
                  <a:avLst/>
                </a:prstGeom>
                <a:grpFill/>
                <a:ln w="19050" cap="flat" cmpd="sng" algn="ctr">
                  <a:solidFill>
                    <a:srgbClr val="86BC25"/>
                  </a:solidFill>
                  <a:prstDash val="solid"/>
                </a:ln>
                <a:effectLst/>
              </p:spPr>
            </p:cxnSp>
          </p:grpSp>
          <p:grpSp>
            <p:nvGrpSpPr>
              <p:cNvPr id="282" name="Group 281">
                <a:extLst>
                  <a:ext uri="{FF2B5EF4-FFF2-40B4-BE49-F238E27FC236}">
                    <a16:creationId xmlns:a16="http://schemas.microsoft.com/office/drawing/2014/main" id="{68070E45-2A4B-A43D-D93D-ADE9AA5033C3}"/>
                  </a:ext>
                </a:extLst>
              </p:cNvPr>
              <p:cNvGrpSpPr/>
              <p:nvPr/>
            </p:nvGrpSpPr>
            <p:grpSpPr>
              <a:xfrm>
                <a:off x="5830245" y="2306906"/>
                <a:ext cx="849312" cy="1890033"/>
                <a:chOff x="5830245" y="2306906"/>
                <a:chExt cx="849312" cy="1890033"/>
              </a:xfrm>
              <a:grpFill/>
            </p:grpSpPr>
            <p:cxnSp>
              <p:nvCxnSpPr>
                <p:cNvPr id="283" name="Straight Connector 282">
                  <a:extLst>
                    <a:ext uri="{FF2B5EF4-FFF2-40B4-BE49-F238E27FC236}">
                      <a16:creationId xmlns:a16="http://schemas.microsoft.com/office/drawing/2014/main" id="{151DA3A6-89AA-9A5C-082F-64FA304BD66A}"/>
                    </a:ext>
                  </a:extLst>
                </p:cNvPr>
                <p:cNvCxnSpPr/>
                <p:nvPr/>
              </p:nvCxnSpPr>
              <p:spPr>
                <a:xfrm>
                  <a:off x="5830245" y="3470002"/>
                  <a:ext cx="849312" cy="0"/>
                </a:xfrm>
                <a:prstGeom prst="line">
                  <a:avLst/>
                </a:prstGeom>
                <a:grpFill/>
                <a:ln w="19050" cap="flat" cmpd="sng" algn="ctr">
                  <a:solidFill>
                    <a:srgbClr val="86BC25"/>
                  </a:solidFill>
                  <a:prstDash val="solid"/>
                </a:ln>
                <a:effectLst/>
              </p:spPr>
            </p:cxnSp>
            <p:cxnSp>
              <p:nvCxnSpPr>
                <p:cNvPr id="284" name="Straight Connector 283">
                  <a:extLst>
                    <a:ext uri="{FF2B5EF4-FFF2-40B4-BE49-F238E27FC236}">
                      <a16:creationId xmlns:a16="http://schemas.microsoft.com/office/drawing/2014/main" id="{C976B225-4ADE-CFF0-571D-DF5C91C05A0B}"/>
                    </a:ext>
                  </a:extLst>
                </p:cNvPr>
                <p:cNvCxnSpPr/>
                <p:nvPr/>
              </p:nvCxnSpPr>
              <p:spPr>
                <a:xfrm>
                  <a:off x="5830245" y="3615389"/>
                  <a:ext cx="849312" cy="0"/>
                </a:xfrm>
                <a:prstGeom prst="line">
                  <a:avLst/>
                </a:prstGeom>
                <a:grpFill/>
                <a:ln w="19050" cap="flat" cmpd="sng" algn="ctr">
                  <a:solidFill>
                    <a:srgbClr val="86BC25"/>
                  </a:solidFill>
                  <a:prstDash val="solid"/>
                </a:ln>
                <a:effectLst/>
              </p:spPr>
            </p:cxnSp>
            <p:cxnSp>
              <p:nvCxnSpPr>
                <p:cNvPr id="285" name="Straight Connector 284">
                  <a:extLst>
                    <a:ext uri="{FF2B5EF4-FFF2-40B4-BE49-F238E27FC236}">
                      <a16:creationId xmlns:a16="http://schemas.microsoft.com/office/drawing/2014/main" id="{4F148C7C-6909-1CC2-67FC-7619377EEDD6}"/>
                    </a:ext>
                  </a:extLst>
                </p:cNvPr>
                <p:cNvCxnSpPr/>
                <p:nvPr/>
              </p:nvCxnSpPr>
              <p:spPr>
                <a:xfrm>
                  <a:off x="5830245" y="3760776"/>
                  <a:ext cx="849312" cy="0"/>
                </a:xfrm>
                <a:prstGeom prst="line">
                  <a:avLst/>
                </a:prstGeom>
                <a:grpFill/>
                <a:ln w="19050" cap="flat" cmpd="sng" algn="ctr">
                  <a:solidFill>
                    <a:srgbClr val="86BC25"/>
                  </a:solidFill>
                  <a:prstDash val="solid"/>
                </a:ln>
                <a:effectLst/>
              </p:spPr>
            </p:cxnSp>
            <p:cxnSp>
              <p:nvCxnSpPr>
                <p:cNvPr id="286" name="Straight Connector 285">
                  <a:extLst>
                    <a:ext uri="{FF2B5EF4-FFF2-40B4-BE49-F238E27FC236}">
                      <a16:creationId xmlns:a16="http://schemas.microsoft.com/office/drawing/2014/main" id="{11EE97DC-3EFE-9657-D0EC-76F89517993B}"/>
                    </a:ext>
                  </a:extLst>
                </p:cNvPr>
                <p:cNvCxnSpPr/>
                <p:nvPr/>
              </p:nvCxnSpPr>
              <p:spPr>
                <a:xfrm>
                  <a:off x="5830245" y="3906163"/>
                  <a:ext cx="849312" cy="0"/>
                </a:xfrm>
                <a:prstGeom prst="line">
                  <a:avLst/>
                </a:prstGeom>
                <a:grpFill/>
                <a:ln w="19050" cap="flat" cmpd="sng" algn="ctr">
                  <a:solidFill>
                    <a:srgbClr val="86BC25"/>
                  </a:solidFill>
                  <a:prstDash val="solid"/>
                </a:ln>
                <a:effectLst/>
              </p:spPr>
            </p:cxnSp>
            <p:cxnSp>
              <p:nvCxnSpPr>
                <p:cNvPr id="287" name="Straight Connector 286">
                  <a:extLst>
                    <a:ext uri="{FF2B5EF4-FFF2-40B4-BE49-F238E27FC236}">
                      <a16:creationId xmlns:a16="http://schemas.microsoft.com/office/drawing/2014/main" id="{9FB821FC-B63A-41E3-1EB5-8ED0D4BC12E7}"/>
                    </a:ext>
                  </a:extLst>
                </p:cNvPr>
                <p:cNvCxnSpPr/>
                <p:nvPr/>
              </p:nvCxnSpPr>
              <p:spPr>
                <a:xfrm>
                  <a:off x="5830245" y="4051550"/>
                  <a:ext cx="849312" cy="0"/>
                </a:xfrm>
                <a:prstGeom prst="line">
                  <a:avLst/>
                </a:prstGeom>
                <a:grpFill/>
                <a:ln w="19050" cap="flat" cmpd="sng" algn="ctr">
                  <a:solidFill>
                    <a:srgbClr val="86BC25"/>
                  </a:solidFill>
                  <a:prstDash val="solid"/>
                </a:ln>
                <a:effectLst/>
              </p:spPr>
            </p:cxnSp>
            <p:cxnSp>
              <p:nvCxnSpPr>
                <p:cNvPr id="288" name="Straight Connector 287">
                  <a:extLst>
                    <a:ext uri="{FF2B5EF4-FFF2-40B4-BE49-F238E27FC236}">
                      <a16:creationId xmlns:a16="http://schemas.microsoft.com/office/drawing/2014/main" id="{74F35920-48D4-B049-708B-A09984065FC6}"/>
                    </a:ext>
                  </a:extLst>
                </p:cNvPr>
                <p:cNvCxnSpPr/>
                <p:nvPr/>
              </p:nvCxnSpPr>
              <p:spPr>
                <a:xfrm>
                  <a:off x="5830245" y="4196939"/>
                  <a:ext cx="849312" cy="0"/>
                </a:xfrm>
                <a:prstGeom prst="line">
                  <a:avLst/>
                </a:prstGeom>
                <a:grpFill/>
                <a:ln w="19050" cap="flat" cmpd="sng" algn="ctr">
                  <a:solidFill>
                    <a:srgbClr val="86BC25"/>
                  </a:solidFill>
                  <a:prstDash val="solid"/>
                </a:ln>
                <a:effectLst/>
              </p:spPr>
            </p:cxnSp>
            <p:cxnSp>
              <p:nvCxnSpPr>
                <p:cNvPr id="289" name="Straight Connector 288">
                  <a:extLst>
                    <a:ext uri="{FF2B5EF4-FFF2-40B4-BE49-F238E27FC236}">
                      <a16:creationId xmlns:a16="http://schemas.microsoft.com/office/drawing/2014/main" id="{C1B050E1-C164-83EB-1279-0B2F51F528B5}"/>
                    </a:ext>
                  </a:extLst>
                </p:cNvPr>
                <p:cNvCxnSpPr/>
                <p:nvPr/>
              </p:nvCxnSpPr>
              <p:spPr>
                <a:xfrm>
                  <a:off x="5830245" y="2597680"/>
                  <a:ext cx="849312" cy="0"/>
                </a:xfrm>
                <a:prstGeom prst="line">
                  <a:avLst/>
                </a:prstGeom>
                <a:grpFill/>
                <a:ln w="19050" cap="flat" cmpd="sng" algn="ctr">
                  <a:solidFill>
                    <a:srgbClr val="86BC25"/>
                  </a:solidFill>
                  <a:prstDash val="solid"/>
                </a:ln>
                <a:effectLst/>
              </p:spPr>
            </p:cxnSp>
            <p:cxnSp>
              <p:nvCxnSpPr>
                <p:cNvPr id="290" name="Straight Connector 289">
                  <a:extLst>
                    <a:ext uri="{FF2B5EF4-FFF2-40B4-BE49-F238E27FC236}">
                      <a16:creationId xmlns:a16="http://schemas.microsoft.com/office/drawing/2014/main" id="{EC4E2D78-D08C-43D4-2C80-1C2A36DACBDF}"/>
                    </a:ext>
                  </a:extLst>
                </p:cNvPr>
                <p:cNvCxnSpPr/>
                <p:nvPr/>
              </p:nvCxnSpPr>
              <p:spPr>
                <a:xfrm>
                  <a:off x="5830245" y="2743067"/>
                  <a:ext cx="849312" cy="0"/>
                </a:xfrm>
                <a:prstGeom prst="line">
                  <a:avLst/>
                </a:prstGeom>
                <a:grpFill/>
                <a:ln w="19050" cap="flat" cmpd="sng" algn="ctr">
                  <a:solidFill>
                    <a:srgbClr val="86BC25"/>
                  </a:solidFill>
                  <a:prstDash val="solid"/>
                </a:ln>
                <a:effectLst/>
              </p:spPr>
            </p:cxnSp>
            <p:cxnSp>
              <p:nvCxnSpPr>
                <p:cNvPr id="291" name="Straight Connector 290">
                  <a:extLst>
                    <a:ext uri="{FF2B5EF4-FFF2-40B4-BE49-F238E27FC236}">
                      <a16:creationId xmlns:a16="http://schemas.microsoft.com/office/drawing/2014/main" id="{CD105464-8F7E-BDE7-FDA1-5F718F1694A1}"/>
                    </a:ext>
                  </a:extLst>
                </p:cNvPr>
                <p:cNvCxnSpPr/>
                <p:nvPr/>
              </p:nvCxnSpPr>
              <p:spPr>
                <a:xfrm>
                  <a:off x="5830245" y="2888454"/>
                  <a:ext cx="849312" cy="0"/>
                </a:xfrm>
                <a:prstGeom prst="line">
                  <a:avLst/>
                </a:prstGeom>
                <a:grpFill/>
                <a:ln w="19050" cap="flat" cmpd="sng" algn="ctr">
                  <a:solidFill>
                    <a:srgbClr val="86BC25"/>
                  </a:solidFill>
                  <a:prstDash val="solid"/>
                </a:ln>
                <a:effectLst/>
              </p:spPr>
            </p:cxnSp>
            <p:cxnSp>
              <p:nvCxnSpPr>
                <p:cNvPr id="292" name="Straight Connector 291">
                  <a:extLst>
                    <a:ext uri="{FF2B5EF4-FFF2-40B4-BE49-F238E27FC236}">
                      <a16:creationId xmlns:a16="http://schemas.microsoft.com/office/drawing/2014/main" id="{08FE4E48-D8C2-894A-418E-32AFF5FCDCAD}"/>
                    </a:ext>
                  </a:extLst>
                </p:cNvPr>
                <p:cNvCxnSpPr/>
                <p:nvPr/>
              </p:nvCxnSpPr>
              <p:spPr>
                <a:xfrm>
                  <a:off x="5830245" y="3033841"/>
                  <a:ext cx="849312" cy="0"/>
                </a:xfrm>
                <a:prstGeom prst="line">
                  <a:avLst/>
                </a:prstGeom>
                <a:grpFill/>
                <a:ln w="19050" cap="flat" cmpd="sng" algn="ctr">
                  <a:solidFill>
                    <a:srgbClr val="86BC25"/>
                  </a:solidFill>
                  <a:prstDash val="solid"/>
                </a:ln>
                <a:effectLst/>
              </p:spPr>
            </p:cxnSp>
            <p:cxnSp>
              <p:nvCxnSpPr>
                <p:cNvPr id="293" name="Straight Connector 292">
                  <a:extLst>
                    <a:ext uri="{FF2B5EF4-FFF2-40B4-BE49-F238E27FC236}">
                      <a16:creationId xmlns:a16="http://schemas.microsoft.com/office/drawing/2014/main" id="{157C0352-C8FD-E062-2B26-A5910E7739EA}"/>
                    </a:ext>
                  </a:extLst>
                </p:cNvPr>
                <p:cNvCxnSpPr/>
                <p:nvPr/>
              </p:nvCxnSpPr>
              <p:spPr>
                <a:xfrm>
                  <a:off x="5830245" y="3179228"/>
                  <a:ext cx="849312" cy="0"/>
                </a:xfrm>
                <a:prstGeom prst="line">
                  <a:avLst/>
                </a:prstGeom>
                <a:grpFill/>
                <a:ln w="19050" cap="flat" cmpd="sng" algn="ctr">
                  <a:solidFill>
                    <a:srgbClr val="86BC25"/>
                  </a:solidFill>
                  <a:prstDash val="solid"/>
                </a:ln>
                <a:effectLst/>
              </p:spPr>
            </p:cxnSp>
            <p:cxnSp>
              <p:nvCxnSpPr>
                <p:cNvPr id="294" name="Straight Connector 293">
                  <a:extLst>
                    <a:ext uri="{FF2B5EF4-FFF2-40B4-BE49-F238E27FC236}">
                      <a16:creationId xmlns:a16="http://schemas.microsoft.com/office/drawing/2014/main" id="{7A9BFC6D-0266-A733-01C5-18B2F79CF092}"/>
                    </a:ext>
                  </a:extLst>
                </p:cNvPr>
                <p:cNvCxnSpPr/>
                <p:nvPr/>
              </p:nvCxnSpPr>
              <p:spPr>
                <a:xfrm>
                  <a:off x="5830245" y="3324615"/>
                  <a:ext cx="849312" cy="0"/>
                </a:xfrm>
                <a:prstGeom prst="line">
                  <a:avLst/>
                </a:prstGeom>
                <a:grpFill/>
                <a:ln w="19050" cap="flat" cmpd="sng" algn="ctr">
                  <a:solidFill>
                    <a:srgbClr val="86BC25"/>
                  </a:solidFill>
                  <a:prstDash val="solid"/>
                </a:ln>
                <a:effectLst/>
              </p:spPr>
            </p:cxnSp>
            <p:cxnSp>
              <p:nvCxnSpPr>
                <p:cNvPr id="295" name="Straight Connector 294">
                  <a:extLst>
                    <a:ext uri="{FF2B5EF4-FFF2-40B4-BE49-F238E27FC236}">
                      <a16:creationId xmlns:a16="http://schemas.microsoft.com/office/drawing/2014/main" id="{FD291989-F972-F96E-C798-3FCBF862B0BE}"/>
                    </a:ext>
                  </a:extLst>
                </p:cNvPr>
                <p:cNvCxnSpPr/>
                <p:nvPr/>
              </p:nvCxnSpPr>
              <p:spPr>
                <a:xfrm>
                  <a:off x="5830245" y="2306906"/>
                  <a:ext cx="849312" cy="0"/>
                </a:xfrm>
                <a:prstGeom prst="line">
                  <a:avLst/>
                </a:prstGeom>
                <a:grpFill/>
                <a:ln w="19050" cap="flat" cmpd="sng" algn="ctr">
                  <a:solidFill>
                    <a:srgbClr val="86BC25"/>
                  </a:solidFill>
                  <a:prstDash val="solid"/>
                </a:ln>
                <a:effectLst/>
              </p:spPr>
            </p:cxnSp>
            <p:cxnSp>
              <p:nvCxnSpPr>
                <p:cNvPr id="296" name="Straight Connector 295">
                  <a:extLst>
                    <a:ext uri="{FF2B5EF4-FFF2-40B4-BE49-F238E27FC236}">
                      <a16:creationId xmlns:a16="http://schemas.microsoft.com/office/drawing/2014/main" id="{32735C45-4C7C-D281-50BF-845E8C4F95F0}"/>
                    </a:ext>
                  </a:extLst>
                </p:cNvPr>
                <p:cNvCxnSpPr/>
                <p:nvPr/>
              </p:nvCxnSpPr>
              <p:spPr>
                <a:xfrm>
                  <a:off x="5830245" y="2452293"/>
                  <a:ext cx="849312" cy="0"/>
                </a:xfrm>
                <a:prstGeom prst="line">
                  <a:avLst/>
                </a:prstGeom>
                <a:grpFill/>
                <a:ln w="19050" cap="flat" cmpd="sng" algn="ctr">
                  <a:solidFill>
                    <a:srgbClr val="86BC25"/>
                  </a:solidFill>
                  <a:prstDash val="solid"/>
                </a:ln>
                <a:effectLst/>
              </p:spPr>
            </p:cxnSp>
          </p:grpSp>
        </p:grpSp>
        <p:grpSp>
          <p:nvGrpSpPr>
            <p:cNvPr id="304" name="Group 303">
              <a:extLst>
                <a:ext uri="{FF2B5EF4-FFF2-40B4-BE49-F238E27FC236}">
                  <a16:creationId xmlns:a16="http://schemas.microsoft.com/office/drawing/2014/main" id="{BA179D52-2B5D-0A8A-354A-834744F7BE8A}"/>
                </a:ext>
              </a:extLst>
            </p:cNvPr>
            <p:cNvGrpSpPr/>
            <p:nvPr/>
          </p:nvGrpSpPr>
          <p:grpSpPr>
            <a:xfrm flipH="1">
              <a:off x="8093810" y="1011319"/>
              <a:ext cx="1981376" cy="2773502"/>
              <a:chOff x="83523" y="854867"/>
              <a:chExt cx="3007340" cy="4175552"/>
            </a:xfrm>
            <a:solidFill>
              <a:schemeClr val="bg1"/>
            </a:solidFill>
          </p:grpSpPr>
          <p:sp>
            <p:nvSpPr>
              <p:cNvPr id="305" name="Rectangle 304">
                <a:extLst>
                  <a:ext uri="{FF2B5EF4-FFF2-40B4-BE49-F238E27FC236}">
                    <a16:creationId xmlns:a16="http://schemas.microsoft.com/office/drawing/2014/main" id="{3EF783B3-0CC3-62A7-B1B7-B385BCCB7EFD}"/>
                  </a:ext>
                </a:extLst>
              </p:cNvPr>
              <p:cNvSpPr/>
              <p:nvPr/>
            </p:nvSpPr>
            <p:spPr bwMode="gray">
              <a:xfrm>
                <a:off x="291867" y="1542241"/>
                <a:ext cx="2798996" cy="195634"/>
              </a:xfrm>
              <a:prstGeom prst="rect">
                <a:avLst/>
              </a:prstGeom>
              <a:grpFill/>
              <a:ln w="19050" algn="ctr">
                <a:solidFill>
                  <a:srgbClr val="43B02A"/>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6" name="Isosceles Triangle 305">
                <a:extLst>
                  <a:ext uri="{FF2B5EF4-FFF2-40B4-BE49-F238E27FC236}">
                    <a16:creationId xmlns:a16="http://schemas.microsoft.com/office/drawing/2014/main" id="{06EC370D-2B08-C879-2842-FF9FD8DAC998}"/>
                  </a:ext>
                </a:extLst>
              </p:cNvPr>
              <p:cNvSpPr/>
              <p:nvPr/>
            </p:nvSpPr>
            <p:spPr bwMode="gray">
              <a:xfrm>
                <a:off x="290407" y="854867"/>
                <a:ext cx="2724488" cy="687372"/>
              </a:xfrm>
              <a:prstGeom prst="triangle">
                <a:avLst>
                  <a:gd name="adj" fmla="val 30988"/>
                </a:avLst>
              </a:prstGeom>
              <a:grpFill/>
              <a:ln w="19050" algn="ctr">
                <a:solidFill>
                  <a:srgbClr val="43B02A"/>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7" name="Rectangle 306">
                <a:extLst>
                  <a:ext uri="{FF2B5EF4-FFF2-40B4-BE49-F238E27FC236}">
                    <a16:creationId xmlns:a16="http://schemas.microsoft.com/office/drawing/2014/main" id="{53154EFF-9B19-D820-B2D0-396A051E3E38}"/>
                  </a:ext>
                </a:extLst>
              </p:cNvPr>
              <p:cNvSpPr/>
              <p:nvPr/>
            </p:nvSpPr>
            <p:spPr bwMode="gray">
              <a:xfrm>
                <a:off x="83523" y="1494803"/>
                <a:ext cx="261135" cy="290514"/>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8" name="Rectangle 307">
                <a:extLst>
                  <a:ext uri="{FF2B5EF4-FFF2-40B4-BE49-F238E27FC236}">
                    <a16:creationId xmlns:a16="http://schemas.microsoft.com/office/drawing/2014/main" id="{FED7680F-B2DE-A143-7B8C-FAB56EC1C7DB}"/>
                  </a:ext>
                </a:extLst>
              </p:cNvPr>
              <p:cNvSpPr/>
              <p:nvPr/>
            </p:nvSpPr>
            <p:spPr bwMode="gray">
              <a:xfrm>
                <a:off x="1010569" y="854869"/>
                <a:ext cx="255868" cy="1924052"/>
              </a:xfrm>
              <a:prstGeom prst="rect">
                <a:avLst/>
              </a:prstGeom>
              <a:grpFill/>
              <a:ln w="19050" algn="ctr">
                <a:solidFill>
                  <a:srgbClr val="43B02A"/>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9" name="Rectangle 308">
                <a:extLst>
                  <a:ext uri="{FF2B5EF4-FFF2-40B4-BE49-F238E27FC236}">
                    <a16:creationId xmlns:a16="http://schemas.microsoft.com/office/drawing/2014/main" id="{4AC6AF30-CE35-F8F9-38CA-8FE6148C927D}"/>
                  </a:ext>
                </a:extLst>
              </p:cNvPr>
              <p:cNvSpPr/>
              <p:nvPr/>
            </p:nvSpPr>
            <p:spPr bwMode="gray">
              <a:xfrm>
                <a:off x="983271" y="1466228"/>
                <a:ext cx="312508" cy="347662"/>
              </a:xfrm>
              <a:prstGeom prst="rect">
                <a:avLst/>
              </a:prstGeom>
              <a:grp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10" name="Rectangle 309">
                <a:extLst>
                  <a:ext uri="{FF2B5EF4-FFF2-40B4-BE49-F238E27FC236}">
                    <a16:creationId xmlns:a16="http://schemas.microsoft.com/office/drawing/2014/main" id="{BD066E7C-940D-A061-FFB0-3F33F3DFCA71}"/>
                  </a:ext>
                </a:extLst>
              </p:cNvPr>
              <p:cNvSpPr/>
              <p:nvPr/>
            </p:nvSpPr>
            <p:spPr bwMode="gray">
              <a:xfrm>
                <a:off x="962945" y="2755939"/>
                <a:ext cx="351115" cy="2274480"/>
              </a:xfrm>
              <a:prstGeom prst="rect">
                <a:avLst/>
              </a:prstGeom>
              <a:grpFill/>
              <a:ln w="19050" algn="ctr">
                <a:solidFill>
                  <a:srgbClr val="43B02A"/>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11" name="Group 310">
              <a:extLst>
                <a:ext uri="{FF2B5EF4-FFF2-40B4-BE49-F238E27FC236}">
                  <a16:creationId xmlns:a16="http://schemas.microsoft.com/office/drawing/2014/main" id="{EF7B1271-6E59-0780-52BC-FD76869E2795}"/>
                </a:ext>
              </a:extLst>
            </p:cNvPr>
            <p:cNvGrpSpPr/>
            <p:nvPr/>
          </p:nvGrpSpPr>
          <p:grpSpPr>
            <a:xfrm>
              <a:off x="8467446" y="1697379"/>
              <a:ext cx="708767" cy="1359666"/>
              <a:chOff x="6967845" y="2084730"/>
              <a:chExt cx="876756" cy="1681928"/>
            </a:xfrm>
            <a:solidFill>
              <a:schemeClr val="tx1"/>
            </a:solidFill>
          </p:grpSpPr>
          <p:grpSp>
            <p:nvGrpSpPr>
              <p:cNvPr id="312" name="Group 311">
                <a:extLst>
                  <a:ext uri="{FF2B5EF4-FFF2-40B4-BE49-F238E27FC236}">
                    <a16:creationId xmlns:a16="http://schemas.microsoft.com/office/drawing/2014/main" id="{10B813D9-195D-7945-1C4E-3FB5298AC42C}"/>
                  </a:ext>
                </a:extLst>
              </p:cNvPr>
              <p:cNvGrpSpPr/>
              <p:nvPr/>
            </p:nvGrpSpPr>
            <p:grpSpPr>
              <a:xfrm>
                <a:off x="7072619" y="2084730"/>
                <a:ext cx="627699" cy="1681928"/>
                <a:chOff x="3747536" y="2821781"/>
                <a:chExt cx="424656" cy="1047751"/>
              </a:xfrm>
              <a:grpFill/>
            </p:grpSpPr>
            <p:cxnSp>
              <p:nvCxnSpPr>
                <p:cNvPr id="325" name="Straight Connector 324">
                  <a:extLst>
                    <a:ext uri="{FF2B5EF4-FFF2-40B4-BE49-F238E27FC236}">
                      <a16:creationId xmlns:a16="http://schemas.microsoft.com/office/drawing/2014/main" id="{D012F91E-1D68-F2B7-47FA-D6025519E572}"/>
                    </a:ext>
                  </a:extLst>
                </p:cNvPr>
                <p:cNvCxnSpPr/>
                <p:nvPr/>
              </p:nvCxnSpPr>
              <p:spPr>
                <a:xfrm>
                  <a:off x="3747536" y="2821781"/>
                  <a:ext cx="0" cy="1047751"/>
                </a:xfrm>
                <a:prstGeom prst="line">
                  <a:avLst/>
                </a:prstGeom>
                <a:grpFill/>
                <a:ln w="19050" cap="flat" cmpd="sng" algn="ctr">
                  <a:solidFill>
                    <a:srgbClr val="046A38"/>
                  </a:solidFill>
                  <a:prstDash val="solid"/>
                </a:ln>
                <a:effectLst/>
              </p:spPr>
            </p:cxnSp>
            <p:cxnSp>
              <p:nvCxnSpPr>
                <p:cNvPr id="326" name="Straight Connector 325">
                  <a:extLst>
                    <a:ext uri="{FF2B5EF4-FFF2-40B4-BE49-F238E27FC236}">
                      <a16:creationId xmlns:a16="http://schemas.microsoft.com/office/drawing/2014/main" id="{9A2AC40A-F3B2-E976-9B6D-6A0854436ED9}"/>
                    </a:ext>
                  </a:extLst>
                </p:cNvPr>
                <p:cNvCxnSpPr/>
                <p:nvPr/>
              </p:nvCxnSpPr>
              <p:spPr>
                <a:xfrm>
                  <a:off x="3959864" y="2821781"/>
                  <a:ext cx="0" cy="1047751"/>
                </a:xfrm>
                <a:prstGeom prst="line">
                  <a:avLst/>
                </a:prstGeom>
                <a:grpFill/>
                <a:ln w="19050" cap="flat" cmpd="sng" algn="ctr">
                  <a:solidFill>
                    <a:srgbClr val="046A38"/>
                  </a:solidFill>
                  <a:prstDash val="solid"/>
                </a:ln>
                <a:effectLst/>
              </p:spPr>
            </p:cxnSp>
            <p:cxnSp>
              <p:nvCxnSpPr>
                <p:cNvPr id="327" name="Straight Connector 326">
                  <a:extLst>
                    <a:ext uri="{FF2B5EF4-FFF2-40B4-BE49-F238E27FC236}">
                      <a16:creationId xmlns:a16="http://schemas.microsoft.com/office/drawing/2014/main" id="{4BA99E80-6B4F-BE32-D463-0D9ABDC52609}"/>
                    </a:ext>
                  </a:extLst>
                </p:cNvPr>
                <p:cNvCxnSpPr/>
                <p:nvPr/>
              </p:nvCxnSpPr>
              <p:spPr>
                <a:xfrm>
                  <a:off x="4172192" y="2821781"/>
                  <a:ext cx="0" cy="1047751"/>
                </a:xfrm>
                <a:prstGeom prst="line">
                  <a:avLst/>
                </a:prstGeom>
                <a:grpFill/>
                <a:ln w="19050" cap="flat" cmpd="sng" algn="ctr">
                  <a:solidFill>
                    <a:srgbClr val="046A38"/>
                  </a:solidFill>
                  <a:prstDash val="solid"/>
                </a:ln>
                <a:effectLst/>
              </p:spPr>
            </p:cxnSp>
          </p:grpSp>
          <p:grpSp>
            <p:nvGrpSpPr>
              <p:cNvPr id="313" name="Group 312">
                <a:extLst>
                  <a:ext uri="{FF2B5EF4-FFF2-40B4-BE49-F238E27FC236}">
                    <a16:creationId xmlns:a16="http://schemas.microsoft.com/office/drawing/2014/main" id="{E13496C0-AD52-93DC-5CDE-0D6B8407A766}"/>
                  </a:ext>
                </a:extLst>
              </p:cNvPr>
              <p:cNvGrpSpPr/>
              <p:nvPr/>
            </p:nvGrpSpPr>
            <p:grpSpPr>
              <a:xfrm>
                <a:off x="6967845" y="2254919"/>
                <a:ext cx="876756" cy="1437920"/>
                <a:chOff x="7120245" y="2003320"/>
                <a:chExt cx="876756" cy="1437920"/>
              </a:xfrm>
              <a:grpFill/>
            </p:grpSpPr>
            <p:cxnSp>
              <p:nvCxnSpPr>
                <p:cNvPr id="314" name="Straight Connector 313">
                  <a:extLst>
                    <a:ext uri="{FF2B5EF4-FFF2-40B4-BE49-F238E27FC236}">
                      <a16:creationId xmlns:a16="http://schemas.microsoft.com/office/drawing/2014/main" id="{C72262EF-DA64-5EF7-D089-9E4280E2B3CE}"/>
                    </a:ext>
                  </a:extLst>
                </p:cNvPr>
                <p:cNvCxnSpPr/>
                <p:nvPr/>
              </p:nvCxnSpPr>
              <p:spPr>
                <a:xfrm>
                  <a:off x="7120245" y="2722280"/>
                  <a:ext cx="876756" cy="0"/>
                </a:xfrm>
                <a:prstGeom prst="line">
                  <a:avLst/>
                </a:prstGeom>
                <a:grpFill/>
                <a:ln w="19050" cap="flat" cmpd="sng" algn="ctr">
                  <a:solidFill>
                    <a:srgbClr val="046A38"/>
                  </a:solidFill>
                  <a:prstDash val="solid"/>
                </a:ln>
                <a:effectLst/>
              </p:spPr>
            </p:cxnSp>
            <p:cxnSp>
              <p:nvCxnSpPr>
                <p:cNvPr id="315" name="Straight Connector 314">
                  <a:extLst>
                    <a:ext uri="{FF2B5EF4-FFF2-40B4-BE49-F238E27FC236}">
                      <a16:creationId xmlns:a16="http://schemas.microsoft.com/office/drawing/2014/main" id="{FBFCA997-FCE7-C84E-7CB7-76735D05D712}"/>
                    </a:ext>
                  </a:extLst>
                </p:cNvPr>
                <p:cNvCxnSpPr/>
                <p:nvPr/>
              </p:nvCxnSpPr>
              <p:spPr>
                <a:xfrm>
                  <a:off x="7120245" y="2866072"/>
                  <a:ext cx="876756" cy="0"/>
                </a:xfrm>
                <a:prstGeom prst="line">
                  <a:avLst/>
                </a:prstGeom>
                <a:grpFill/>
                <a:ln w="19050" cap="flat" cmpd="sng" algn="ctr">
                  <a:solidFill>
                    <a:srgbClr val="046A38"/>
                  </a:solidFill>
                  <a:prstDash val="solid"/>
                </a:ln>
                <a:effectLst/>
              </p:spPr>
            </p:cxnSp>
            <p:cxnSp>
              <p:nvCxnSpPr>
                <p:cNvPr id="316" name="Straight Connector 315">
                  <a:extLst>
                    <a:ext uri="{FF2B5EF4-FFF2-40B4-BE49-F238E27FC236}">
                      <a16:creationId xmlns:a16="http://schemas.microsoft.com/office/drawing/2014/main" id="{865B457A-2F57-B070-4D4D-7F4510F0B48B}"/>
                    </a:ext>
                  </a:extLst>
                </p:cNvPr>
                <p:cNvCxnSpPr/>
                <p:nvPr/>
              </p:nvCxnSpPr>
              <p:spPr>
                <a:xfrm>
                  <a:off x="7120245" y="3009864"/>
                  <a:ext cx="876756" cy="0"/>
                </a:xfrm>
                <a:prstGeom prst="line">
                  <a:avLst/>
                </a:prstGeom>
                <a:grpFill/>
                <a:ln w="19050" cap="flat" cmpd="sng" algn="ctr">
                  <a:solidFill>
                    <a:srgbClr val="046A38"/>
                  </a:solidFill>
                  <a:prstDash val="solid"/>
                </a:ln>
                <a:effectLst/>
              </p:spPr>
            </p:cxnSp>
            <p:cxnSp>
              <p:nvCxnSpPr>
                <p:cNvPr id="317" name="Straight Connector 316">
                  <a:extLst>
                    <a:ext uri="{FF2B5EF4-FFF2-40B4-BE49-F238E27FC236}">
                      <a16:creationId xmlns:a16="http://schemas.microsoft.com/office/drawing/2014/main" id="{77D99393-E289-5F0D-1334-BE3574B4EF1F}"/>
                    </a:ext>
                  </a:extLst>
                </p:cNvPr>
                <p:cNvCxnSpPr/>
                <p:nvPr/>
              </p:nvCxnSpPr>
              <p:spPr>
                <a:xfrm>
                  <a:off x="7120245" y="3153656"/>
                  <a:ext cx="876756" cy="0"/>
                </a:xfrm>
                <a:prstGeom prst="line">
                  <a:avLst/>
                </a:prstGeom>
                <a:grpFill/>
                <a:ln w="19050" cap="flat" cmpd="sng" algn="ctr">
                  <a:solidFill>
                    <a:srgbClr val="046A38"/>
                  </a:solidFill>
                  <a:prstDash val="solid"/>
                </a:ln>
                <a:effectLst/>
              </p:spPr>
            </p:cxnSp>
            <p:cxnSp>
              <p:nvCxnSpPr>
                <p:cNvPr id="318" name="Straight Connector 317">
                  <a:extLst>
                    <a:ext uri="{FF2B5EF4-FFF2-40B4-BE49-F238E27FC236}">
                      <a16:creationId xmlns:a16="http://schemas.microsoft.com/office/drawing/2014/main" id="{B5B43A1A-C874-2DE2-2A12-ABED0AB58244}"/>
                    </a:ext>
                  </a:extLst>
                </p:cNvPr>
                <p:cNvCxnSpPr/>
                <p:nvPr/>
              </p:nvCxnSpPr>
              <p:spPr>
                <a:xfrm>
                  <a:off x="7120245" y="3297448"/>
                  <a:ext cx="876756" cy="0"/>
                </a:xfrm>
                <a:prstGeom prst="line">
                  <a:avLst/>
                </a:prstGeom>
                <a:grpFill/>
                <a:ln w="19050" cap="flat" cmpd="sng" algn="ctr">
                  <a:solidFill>
                    <a:srgbClr val="046A38"/>
                  </a:solidFill>
                  <a:prstDash val="solid"/>
                </a:ln>
                <a:effectLst/>
              </p:spPr>
            </p:cxnSp>
            <p:cxnSp>
              <p:nvCxnSpPr>
                <p:cNvPr id="319" name="Straight Connector 318">
                  <a:extLst>
                    <a:ext uri="{FF2B5EF4-FFF2-40B4-BE49-F238E27FC236}">
                      <a16:creationId xmlns:a16="http://schemas.microsoft.com/office/drawing/2014/main" id="{7F4EEC3D-F927-1A1B-F9DD-CCECC63FB514}"/>
                    </a:ext>
                  </a:extLst>
                </p:cNvPr>
                <p:cNvCxnSpPr/>
                <p:nvPr/>
              </p:nvCxnSpPr>
              <p:spPr>
                <a:xfrm>
                  <a:off x="7120245" y="3441240"/>
                  <a:ext cx="876756" cy="0"/>
                </a:xfrm>
                <a:prstGeom prst="line">
                  <a:avLst/>
                </a:prstGeom>
                <a:grpFill/>
                <a:ln w="19050" cap="flat" cmpd="sng" algn="ctr">
                  <a:solidFill>
                    <a:srgbClr val="046A38"/>
                  </a:solidFill>
                  <a:prstDash val="solid"/>
                </a:ln>
                <a:effectLst/>
              </p:spPr>
            </p:cxnSp>
            <p:cxnSp>
              <p:nvCxnSpPr>
                <p:cNvPr id="320" name="Straight Connector 319">
                  <a:extLst>
                    <a:ext uri="{FF2B5EF4-FFF2-40B4-BE49-F238E27FC236}">
                      <a16:creationId xmlns:a16="http://schemas.microsoft.com/office/drawing/2014/main" id="{395E0976-0A3F-B1B2-8B68-AC6539C80AC5}"/>
                    </a:ext>
                  </a:extLst>
                </p:cNvPr>
                <p:cNvCxnSpPr/>
                <p:nvPr/>
              </p:nvCxnSpPr>
              <p:spPr>
                <a:xfrm>
                  <a:off x="7120245" y="2003320"/>
                  <a:ext cx="876756" cy="0"/>
                </a:xfrm>
                <a:prstGeom prst="line">
                  <a:avLst/>
                </a:prstGeom>
                <a:grpFill/>
                <a:ln w="19050" cap="flat" cmpd="sng" algn="ctr">
                  <a:solidFill>
                    <a:srgbClr val="046A38"/>
                  </a:solidFill>
                  <a:prstDash val="solid"/>
                </a:ln>
                <a:effectLst/>
              </p:spPr>
            </p:cxnSp>
            <p:cxnSp>
              <p:nvCxnSpPr>
                <p:cNvPr id="321" name="Straight Connector 320">
                  <a:extLst>
                    <a:ext uri="{FF2B5EF4-FFF2-40B4-BE49-F238E27FC236}">
                      <a16:creationId xmlns:a16="http://schemas.microsoft.com/office/drawing/2014/main" id="{578351A9-B689-E7A9-829D-0CC934618F32}"/>
                    </a:ext>
                  </a:extLst>
                </p:cNvPr>
                <p:cNvCxnSpPr/>
                <p:nvPr/>
              </p:nvCxnSpPr>
              <p:spPr>
                <a:xfrm>
                  <a:off x="7120245" y="2147112"/>
                  <a:ext cx="876756" cy="0"/>
                </a:xfrm>
                <a:prstGeom prst="line">
                  <a:avLst/>
                </a:prstGeom>
                <a:grpFill/>
                <a:ln w="19050" cap="flat" cmpd="sng" algn="ctr">
                  <a:solidFill>
                    <a:srgbClr val="046A38"/>
                  </a:solidFill>
                  <a:prstDash val="solid"/>
                </a:ln>
                <a:effectLst/>
              </p:spPr>
            </p:cxnSp>
            <p:cxnSp>
              <p:nvCxnSpPr>
                <p:cNvPr id="322" name="Straight Connector 321">
                  <a:extLst>
                    <a:ext uri="{FF2B5EF4-FFF2-40B4-BE49-F238E27FC236}">
                      <a16:creationId xmlns:a16="http://schemas.microsoft.com/office/drawing/2014/main" id="{7124F7BF-EEF8-D8D6-EE0C-FFC29D3A2780}"/>
                    </a:ext>
                  </a:extLst>
                </p:cNvPr>
                <p:cNvCxnSpPr/>
                <p:nvPr/>
              </p:nvCxnSpPr>
              <p:spPr>
                <a:xfrm>
                  <a:off x="7120245" y="2290904"/>
                  <a:ext cx="876756" cy="0"/>
                </a:xfrm>
                <a:prstGeom prst="line">
                  <a:avLst/>
                </a:prstGeom>
                <a:grpFill/>
                <a:ln w="19050" cap="flat" cmpd="sng" algn="ctr">
                  <a:solidFill>
                    <a:srgbClr val="046A38"/>
                  </a:solidFill>
                  <a:prstDash val="solid"/>
                </a:ln>
                <a:effectLst/>
              </p:spPr>
            </p:cxnSp>
            <p:cxnSp>
              <p:nvCxnSpPr>
                <p:cNvPr id="323" name="Straight Connector 322">
                  <a:extLst>
                    <a:ext uri="{FF2B5EF4-FFF2-40B4-BE49-F238E27FC236}">
                      <a16:creationId xmlns:a16="http://schemas.microsoft.com/office/drawing/2014/main" id="{EE9C6374-E399-54CC-D534-F3BBF3EBE27C}"/>
                    </a:ext>
                  </a:extLst>
                </p:cNvPr>
                <p:cNvCxnSpPr/>
                <p:nvPr/>
              </p:nvCxnSpPr>
              <p:spPr>
                <a:xfrm>
                  <a:off x="7120245" y="2434696"/>
                  <a:ext cx="876756" cy="0"/>
                </a:xfrm>
                <a:prstGeom prst="line">
                  <a:avLst/>
                </a:prstGeom>
                <a:grpFill/>
                <a:ln w="19050" cap="flat" cmpd="sng" algn="ctr">
                  <a:solidFill>
                    <a:srgbClr val="046A38"/>
                  </a:solidFill>
                  <a:prstDash val="solid"/>
                </a:ln>
                <a:effectLst/>
              </p:spPr>
            </p:cxnSp>
            <p:cxnSp>
              <p:nvCxnSpPr>
                <p:cNvPr id="324" name="Straight Connector 323">
                  <a:extLst>
                    <a:ext uri="{FF2B5EF4-FFF2-40B4-BE49-F238E27FC236}">
                      <a16:creationId xmlns:a16="http://schemas.microsoft.com/office/drawing/2014/main" id="{4FA2E447-C912-6724-5685-E20F9E54C735}"/>
                    </a:ext>
                  </a:extLst>
                </p:cNvPr>
                <p:cNvCxnSpPr/>
                <p:nvPr/>
              </p:nvCxnSpPr>
              <p:spPr>
                <a:xfrm>
                  <a:off x="7120245" y="2578488"/>
                  <a:ext cx="876756" cy="0"/>
                </a:xfrm>
                <a:prstGeom prst="line">
                  <a:avLst/>
                </a:prstGeom>
                <a:grpFill/>
                <a:ln w="19050" cap="flat" cmpd="sng" algn="ctr">
                  <a:solidFill>
                    <a:srgbClr val="046A38"/>
                  </a:solidFill>
                  <a:prstDash val="solid"/>
                </a:ln>
                <a:effectLst/>
              </p:spPr>
            </p:cxnSp>
          </p:grpSp>
        </p:grpSp>
        <p:grpSp>
          <p:nvGrpSpPr>
            <p:cNvPr id="328" name="Group 327">
              <a:extLst>
                <a:ext uri="{FF2B5EF4-FFF2-40B4-BE49-F238E27FC236}">
                  <a16:creationId xmlns:a16="http://schemas.microsoft.com/office/drawing/2014/main" id="{C6C4C012-EAA9-5286-2699-86AF420E2B16}"/>
                </a:ext>
              </a:extLst>
            </p:cNvPr>
            <p:cNvGrpSpPr/>
            <p:nvPr/>
          </p:nvGrpSpPr>
          <p:grpSpPr>
            <a:xfrm>
              <a:off x="10636787" y="2652803"/>
              <a:ext cx="592255" cy="1109275"/>
              <a:chOff x="9803754" y="2888454"/>
              <a:chExt cx="732628" cy="1372190"/>
            </a:xfrm>
            <a:solidFill>
              <a:schemeClr val="bg1"/>
            </a:solidFill>
          </p:grpSpPr>
          <p:grpSp>
            <p:nvGrpSpPr>
              <p:cNvPr id="329" name="Group 328">
                <a:extLst>
                  <a:ext uri="{FF2B5EF4-FFF2-40B4-BE49-F238E27FC236}">
                    <a16:creationId xmlns:a16="http://schemas.microsoft.com/office/drawing/2014/main" id="{CAECF9BA-3E95-8597-B140-76A4723A4E80}"/>
                  </a:ext>
                </a:extLst>
              </p:cNvPr>
              <p:cNvGrpSpPr/>
              <p:nvPr/>
            </p:nvGrpSpPr>
            <p:grpSpPr>
              <a:xfrm>
                <a:off x="9866786" y="2888454"/>
                <a:ext cx="606565" cy="1372190"/>
                <a:chOff x="9867471" y="1766339"/>
                <a:chExt cx="360939" cy="2494305"/>
              </a:xfrm>
              <a:grpFill/>
            </p:grpSpPr>
            <p:cxnSp>
              <p:nvCxnSpPr>
                <p:cNvPr id="338" name="Straight Connector 337">
                  <a:extLst>
                    <a:ext uri="{FF2B5EF4-FFF2-40B4-BE49-F238E27FC236}">
                      <a16:creationId xmlns:a16="http://schemas.microsoft.com/office/drawing/2014/main" id="{957C7026-ED9E-C078-AA85-1A9F8FC6A3E7}"/>
                    </a:ext>
                  </a:extLst>
                </p:cNvPr>
                <p:cNvCxnSpPr/>
                <p:nvPr/>
              </p:nvCxnSpPr>
              <p:spPr>
                <a:xfrm>
                  <a:off x="9867471" y="2030617"/>
                  <a:ext cx="0" cy="2230027"/>
                </a:xfrm>
                <a:prstGeom prst="line">
                  <a:avLst/>
                </a:prstGeom>
                <a:grpFill/>
                <a:ln w="19050" cap="flat" cmpd="sng" algn="ctr">
                  <a:solidFill>
                    <a:srgbClr val="26890D"/>
                  </a:solidFill>
                  <a:prstDash val="solid"/>
                </a:ln>
                <a:effectLst/>
              </p:spPr>
            </p:cxnSp>
            <p:cxnSp>
              <p:nvCxnSpPr>
                <p:cNvPr id="339" name="Straight Connector 338">
                  <a:extLst>
                    <a:ext uri="{FF2B5EF4-FFF2-40B4-BE49-F238E27FC236}">
                      <a16:creationId xmlns:a16="http://schemas.microsoft.com/office/drawing/2014/main" id="{BB497F4D-8613-C01C-B7BB-84D8A955B268}"/>
                    </a:ext>
                  </a:extLst>
                </p:cNvPr>
                <p:cNvCxnSpPr/>
                <p:nvPr/>
              </p:nvCxnSpPr>
              <p:spPr>
                <a:xfrm>
                  <a:off x="9987784" y="1766339"/>
                  <a:ext cx="0" cy="2494305"/>
                </a:xfrm>
                <a:prstGeom prst="line">
                  <a:avLst/>
                </a:prstGeom>
                <a:grpFill/>
                <a:ln w="19050" cap="flat" cmpd="sng" algn="ctr">
                  <a:solidFill>
                    <a:srgbClr val="26890D"/>
                  </a:solidFill>
                  <a:prstDash val="solid"/>
                </a:ln>
                <a:effectLst/>
              </p:spPr>
            </p:cxnSp>
            <p:cxnSp>
              <p:nvCxnSpPr>
                <p:cNvPr id="340" name="Straight Connector 339">
                  <a:extLst>
                    <a:ext uri="{FF2B5EF4-FFF2-40B4-BE49-F238E27FC236}">
                      <a16:creationId xmlns:a16="http://schemas.microsoft.com/office/drawing/2014/main" id="{7F524F7C-C35C-0C1B-90F7-3952BB494ABC}"/>
                    </a:ext>
                  </a:extLst>
                </p:cNvPr>
                <p:cNvCxnSpPr/>
                <p:nvPr/>
              </p:nvCxnSpPr>
              <p:spPr>
                <a:xfrm>
                  <a:off x="10108097" y="2030617"/>
                  <a:ext cx="0" cy="2230027"/>
                </a:xfrm>
                <a:prstGeom prst="line">
                  <a:avLst/>
                </a:prstGeom>
                <a:grpFill/>
                <a:ln w="19050" cap="flat" cmpd="sng" algn="ctr">
                  <a:solidFill>
                    <a:srgbClr val="26890D"/>
                  </a:solidFill>
                  <a:prstDash val="solid"/>
                </a:ln>
                <a:effectLst/>
              </p:spPr>
            </p:cxnSp>
            <p:cxnSp>
              <p:nvCxnSpPr>
                <p:cNvPr id="341" name="Straight Connector 340">
                  <a:extLst>
                    <a:ext uri="{FF2B5EF4-FFF2-40B4-BE49-F238E27FC236}">
                      <a16:creationId xmlns:a16="http://schemas.microsoft.com/office/drawing/2014/main" id="{17254086-ED40-DBE1-60A4-EB628AECEADC}"/>
                    </a:ext>
                  </a:extLst>
                </p:cNvPr>
                <p:cNvCxnSpPr/>
                <p:nvPr/>
              </p:nvCxnSpPr>
              <p:spPr>
                <a:xfrm>
                  <a:off x="10228410" y="2203146"/>
                  <a:ext cx="0" cy="2057498"/>
                </a:xfrm>
                <a:prstGeom prst="line">
                  <a:avLst/>
                </a:prstGeom>
                <a:grpFill/>
                <a:ln w="19050" cap="flat" cmpd="sng" algn="ctr">
                  <a:solidFill>
                    <a:srgbClr val="26890D"/>
                  </a:solidFill>
                  <a:prstDash val="solid"/>
                </a:ln>
                <a:effectLst/>
              </p:spPr>
            </p:cxnSp>
          </p:grpSp>
          <p:grpSp>
            <p:nvGrpSpPr>
              <p:cNvPr id="330" name="Group 329">
                <a:extLst>
                  <a:ext uri="{FF2B5EF4-FFF2-40B4-BE49-F238E27FC236}">
                    <a16:creationId xmlns:a16="http://schemas.microsoft.com/office/drawing/2014/main" id="{0396561D-B190-A76B-8BDA-10D888D959F0}"/>
                  </a:ext>
                </a:extLst>
              </p:cNvPr>
              <p:cNvGrpSpPr/>
              <p:nvPr/>
            </p:nvGrpSpPr>
            <p:grpSpPr>
              <a:xfrm>
                <a:off x="9803754" y="3278142"/>
                <a:ext cx="732628" cy="872324"/>
                <a:chOff x="9803754" y="3278142"/>
                <a:chExt cx="849312" cy="872324"/>
              </a:xfrm>
              <a:grpFill/>
            </p:grpSpPr>
            <p:cxnSp>
              <p:nvCxnSpPr>
                <p:cNvPr id="331" name="Straight Connector 330">
                  <a:extLst>
                    <a:ext uri="{FF2B5EF4-FFF2-40B4-BE49-F238E27FC236}">
                      <a16:creationId xmlns:a16="http://schemas.microsoft.com/office/drawing/2014/main" id="{7A640D52-F219-7E24-51FF-753009FABE3A}"/>
                    </a:ext>
                  </a:extLst>
                </p:cNvPr>
                <p:cNvCxnSpPr/>
                <p:nvPr/>
              </p:nvCxnSpPr>
              <p:spPr>
                <a:xfrm>
                  <a:off x="9803754" y="3423529"/>
                  <a:ext cx="849312" cy="0"/>
                </a:xfrm>
                <a:prstGeom prst="line">
                  <a:avLst/>
                </a:prstGeom>
                <a:grpFill/>
                <a:ln w="19050" cap="flat" cmpd="sng" algn="ctr">
                  <a:solidFill>
                    <a:srgbClr val="26890D"/>
                  </a:solidFill>
                  <a:prstDash val="solid"/>
                </a:ln>
                <a:effectLst/>
              </p:spPr>
            </p:cxnSp>
            <p:cxnSp>
              <p:nvCxnSpPr>
                <p:cNvPr id="332" name="Straight Connector 331">
                  <a:extLst>
                    <a:ext uri="{FF2B5EF4-FFF2-40B4-BE49-F238E27FC236}">
                      <a16:creationId xmlns:a16="http://schemas.microsoft.com/office/drawing/2014/main" id="{A09C0EB9-611C-53DC-B342-8F3CFC1B711A}"/>
                    </a:ext>
                  </a:extLst>
                </p:cNvPr>
                <p:cNvCxnSpPr/>
                <p:nvPr/>
              </p:nvCxnSpPr>
              <p:spPr>
                <a:xfrm>
                  <a:off x="9803754" y="3568916"/>
                  <a:ext cx="849312" cy="0"/>
                </a:xfrm>
                <a:prstGeom prst="line">
                  <a:avLst/>
                </a:prstGeom>
                <a:grpFill/>
                <a:ln w="19050" cap="flat" cmpd="sng" algn="ctr">
                  <a:solidFill>
                    <a:srgbClr val="26890D"/>
                  </a:solidFill>
                  <a:prstDash val="solid"/>
                </a:ln>
                <a:effectLst/>
              </p:spPr>
            </p:cxnSp>
            <p:cxnSp>
              <p:nvCxnSpPr>
                <p:cNvPr id="333" name="Straight Connector 332">
                  <a:extLst>
                    <a:ext uri="{FF2B5EF4-FFF2-40B4-BE49-F238E27FC236}">
                      <a16:creationId xmlns:a16="http://schemas.microsoft.com/office/drawing/2014/main" id="{57702DFF-B3A3-F6B9-70BE-2969E396BCE7}"/>
                    </a:ext>
                  </a:extLst>
                </p:cNvPr>
                <p:cNvCxnSpPr/>
                <p:nvPr/>
              </p:nvCxnSpPr>
              <p:spPr>
                <a:xfrm>
                  <a:off x="9803754" y="3714303"/>
                  <a:ext cx="849312" cy="0"/>
                </a:xfrm>
                <a:prstGeom prst="line">
                  <a:avLst/>
                </a:prstGeom>
                <a:grpFill/>
                <a:ln w="19050" cap="flat" cmpd="sng" algn="ctr">
                  <a:solidFill>
                    <a:srgbClr val="26890D"/>
                  </a:solidFill>
                  <a:prstDash val="solid"/>
                </a:ln>
                <a:effectLst/>
              </p:spPr>
            </p:cxnSp>
            <p:cxnSp>
              <p:nvCxnSpPr>
                <p:cNvPr id="334" name="Straight Connector 333">
                  <a:extLst>
                    <a:ext uri="{FF2B5EF4-FFF2-40B4-BE49-F238E27FC236}">
                      <a16:creationId xmlns:a16="http://schemas.microsoft.com/office/drawing/2014/main" id="{8CA47357-63DD-DD38-24E6-DA108599F88E}"/>
                    </a:ext>
                  </a:extLst>
                </p:cNvPr>
                <p:cNvCxnSpPr/>
                <p:nvPr/>
              </p:nvCxnSpPr>
              <p:spPr>
                <a:xfrm>
                  <a:off x="9803754" y="3859690"/>
                  <a:ext cx="849312" cy="0"/>
                </a:xfrm>
                <a:prstGeom prst="line">
                  <a:avLst/>
                </a:prstGeom>
                <a:grpFill/>
                <a:ln w="19050" cap="flat" cmpd="sng" algn="ctr">
                  <a:solidFill>
                    <a:srgbClr val="26890D"/>
                  </a:solidFill>
                  <a:prstDash val="solid"/>
                </a:ln>
                <a:effectLst/>
              </p:spPr>
            </p:cxnSp>
            <p:cxnSp>
              <p:nvCxnSpPr>
                <p:cNvPr id="335" name="Straight Connector 334">
                  <a:extLst>
                    <a:ext uri="{FF2B5EF4-FFF2-40B4-BE49-F238E27FC236}">
                      <a16:creationId xmlns:a16="http://schemas.microsoft.com/office/drawing/2014/main" id="{F3D5513E-F17C-47EC-0F57-0F943892652A}"/>
                    </a:ext>
                  </a:extLst>
                </p:cNvPr>
                <p:cNvCxnSpPr/>
                <p:nvPr/>
              </p:nvCxnSpPr>
              <p:spPr>
                <a:xfrm>
                  <a:off x="9803754" y="4005077"/>
                  <a:ext cx="849312" cy="0"/>
                </a:xfrm>
                <a:prstGeom prst="line">
                  <a:avLst/>
                </a:prstGeom>
                <a:grpFill/>
                <a:ln w="19050" cap="flat" cmpd="sng" algn="ctr">
                  <a:solidFill>
                    <a:srgbClr val="26890D"/>
                  </a:solidFill>
                  <a:prstDash val="solid"/>
                </a:ln>
                <a:effectLst/>
              </p:spPr>
            </p:cxnSp>
            <p:cxnSp>
              <p:nvCxnSpPr>
                <p:cNvPr id="336" name="Straight Connector 335">
                  <a:extLst>
                    <a:ext uri="{FF2B5EF4-FFF2-40B4-BE49-F238E27FC236}">
                      <a16:creationId xmlns:a16="http://schemas.microsoft.com/office/drawing/2014/main" id="{7C29481B-ACAD-A1C4-30CE-2B3A35BA1368}"/>
                    </a:ext>
                  </a:extLst>
                </p:cNvPr>
                <p:cNvCxnSpPr/>
                <p:nvPr/>
              </p:nvCxnSpPr>
              <p:spPr>
                <a:xfrm>
                  <a:off x="9803754" y="4150466"/>
                  <a:ext cx="849312" cy="0"/>
                </a:xfrm>
                <a:prstGeom prst="line">
                  <a:avLst/>
                </a:prstGeom>
                <a:grpFill/>
                <a:ln w="19050" cap="flat" cmpd="sng" algn="ctr">
                  <a:solidFill>
                    <a:srgbClr val="26890D"/>
                  </a:solidFill>
                  <a:prstDash val="solid"/>
                </a:ln>
                <a:effectLst/>
              </p:spPr>
            </p:cxnSp>
            <p:cxnSp>
              <p:nvCxnSpPr>
                <p:cNvPr id="337" name="Straight Connector 336">
                  <a:extLst>
                    <a:ext uri="{FF2B5EF4-FFF2-40B4-BE49-F238E27FC236}">
                      <a16:creationId xmlns:a16="http://schemas.microsoft.com/office/drawing/2014/main" id="{95AF788E-7D56-5ADA-8AF0-7B5D3DEFEE8F}"/>
                    </a:ext>
                  </a:extLst>
                </p:cNvPr>
                <p:cNvCxnSpPr/>
                <p:nvPr/>
              </p:nvCxnSpPr>
              <p:spPr>
                <a:xfrm>
                  <a:off x="9803754" y="3278142"/>
                  <a:ext cx="849312" cy="0"/>
                </a:xfrm>
                <a:prstGeom prst="line">
                  <a:avLst/>
                </a:prstGeom>
                <a:grpFill/>
                <a:ln w="19050" cap="flat" cmpd="sng" algn="ctr">
                  <a:solidFill>
                    <a:srgbClr val="26890D"/>
                  </a:solidFill>
                  <a:prstDash val="solid"/>
                </a:ln>
                <a:effectLst/>
              </p:spPr>
            </p:cxnSp>
          </p:grpSp>
        </p:grpSp>
        <p:sp>
          <p:nvSpPr>
            <p:cNvPr id="342" name="Rectangle 341">
              <a:extLst>
                <a:ext uri="{FF2B5EF4-FFF2-40B4-BE49-F238E27FC236}">
                  <a16:creationId xmlns:a16="http://schemas.microsoft.com/office/drawing/2014/main" id="{A1D7700D-8067-F13D-A5EF-E5FB00E46148}"/>
                </a:ext>
              </a:extLst>
            </p:cNvPr>
            <p:cNvSpPr/>
            <p:nvPr/>
          </p:nvSpPr>
          <p:spPr bwMode="gray">
            <a:xfrm>
              <a:off x="3683264" y="3737744"/>
              <a:ext cx="8196634" cy="82879"/>
            </a:xfrm>
            <a:prstGeom prst="rect">
              <a:avLst/>
            </a:prstGeom>
            <a:solidFill>
              <a:schemeClr val="tx1"/>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Calibri" panose="020F0502020204030204"/>
                <a:ea typeface="+mn-ea"/>
                <a:cs typeface="+mn-cs"/>
              </a:endParaRPr>
            </a:p>
          </p:txBody>
        </p:sp>
      </p:grpSp>
      <p:pic>
        <p:nvPicPr>
          <p:cNvPr id="352" name="Graphic 351" descr="Crops with solid fill">
            <a:extLst>
              <a:ext uri="{FF2B5EF4-FFF2-40B4-BE49-F238E27FC236}">
                <a16:creationId xmlns:a16="http://schemas.microsoft.com/office/drawing/2014/main" id="{1C988FAD-2DF5-A814-CC00-B4FAF386B7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52845" y="4505064"/>
            <a:ext cx="497586" cy="497586"/>
          </a:xfrm>
          <a:prstGeom prst="rect">
            <a:avLst/>
          </a:prstGeom>
        </p:spPr>
      </p:pic>
      <p:pic>
        <p:nvPicPr>
          <p:cNvPr id="353" name="Graphic 352" descr="Crops with solid fill">
            <a:extLst>
              <a:ext uri="{FF2B5EF4-FFF2-40B4-BE49-F238E27FC236}">
                <a16:creationId xmlns:a16="http://schemas.microsoft.com/office/drawing/2014/main" id="{04182B55-486C-91E9-8D57-1B2A4C660E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90398" y="4499836"/>
            <a:ext cx="489046" cy="489046"/>
          </a:xfrm>
          <a:prstGeom prst="rect">
            <a:avLst/>
          </a:prstGeom>
        </p:spPr>
      </p:pic>
      <p:pic>
        <p:nvPicPr>
          <p:cNvPr id="355" name="Graphic 354" descr="Barn with solid fill">
            <a:extLst>
              <a:ext uri="{FF2B5EF4-FFF2-40B4-BE49-F238E27FC236}">
                <a16:creationId xmlns:a16="http://schemas.microsoft.com/office/drawing/2014/main" id="{06FCA2DC-CDE9-BFE5-5540-D5221B1187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65157" y="4387678"/>
            <a:ext cx="640078" cy="640078"/>
          </a:xfrm>
          <a:prstGeom prst="rect">
            <a:avLst/>
          </a:prstGeom>
        </p:spPr>
      </p:pic>
      <p:pic>
        <p:nvPicPr>
          <p:cNvPr id="357" name="Graphic 356" descr="Silo with solid fill">
            <a:extLst>
              <a:ext uri="{FF2B5EF4-FFF2-40B4-BE49-F238E27FC236}">
                <a16:creationId xmlns:a16="http://schemas.microsoft.com/office/drawing/2014/main" id="{FB6AEC78-1187-2B5A-BDAB-5B55195503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250601" y="4254160"/>
            <a:ext cx="762125" cy="762125"/>
          </a:xfrm>
          <a:prstGeom prst="rect">
            <a:avLst/>
          </a:prstGeom>
        </p:spPr>
      </p:pic>
      <p:pic>
        <p:nvPicPr>
          <p:cNvPr id="359" name="Graphic 358" descr="Cruise ship with solid fill">
            <a:extLst>
              <a:ext uri="{FF2B5EF4-FFF2-40B4-BE49-F238E27FC236}">
                <a16:creationId xmlns:a16="http://schemas.microsoft.com/office/drawing/2014/main" id="{9C6C70B1-4E0C-D3A1-FE86-DF18329D2C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277601" y="4209875"/>
            <a:ext cx="914400" cy="914400"/>
          </a:xfrm>
          <a:prstGeom prst="rect">
            <a:avLst/>
          </a:prstGeom>
        </p:spPr>
      </p:pic>
      <p:sp>
        <p:nvSpPr>
          <p:cNvPr id="360" name="Rectangle 359">
            <a:extLst>
              <a:ext uri="{FF2B5EF4-FFF2-40B4-BE49-F238E27FC236}">
                <a16:creationId xmlns:a16="http://schemas.microsoft.com/office/drawing/2014/main" id="{893C02FD-1923-A16D-9F9D-20AC1B5FC329}"/>
              </a:ext>
            </a:extLst>
          </p:cNvPr>
          <p:cNvSpPr/>
          <p:nvPr/>
        </p:nvSpPr>
        <p:spPr>
          <a:xfrm>
            <a:off x="11092999" y="4902544"/>
            <a:ext cx="1087853" cy="49818"/>
          </a:xfrm>
          <a:prstGeom prst="rect">
            <a:avLst/>
          </a:prstGeom>
          <a:solidFill>
            <a:srgbClr val="34F1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64" name="Group 363">
            <a:extLst>
              <a:ext uri="{FF2B5EF4-FFF2-40B4-BE49-F238E27FC236}">
                <a16:creationId xmlns:a16="http://schemas.microsoft.com/office/drawing/2014/main" id="{D2959271-97FC-1A85-896A-D96FDDC388CA}"/>
              </a:ext>
            </a:extLst>
          </p:cNvPr>
          <p:cNvGrpSpPr/>
          <p:nvPr/>
        </p:nvGrpSpPr>
        <p:grpSpPr>
          <a:xfrm>
            <a:off x="9078201" y="2006247"/>
            <a:ext cx="1080057" cy="914400"/>
            <a:chOff x="4249066" y="1174075"/>
            <a:chExt cx="1080057" cy="914400"/>
          </a:xfrm>
        </p:grpSpPr>
        <p:pic>
          <p:nvPicPr>
            <p:cNvPr id="362" name="Graphic 361" descr="Landing with solid fill">
              <a:extLst>
                <a:ext uri="{FF2B5EF4-FFF2-40B4-BE49-F238E27FC236}">
                  <a16:creationId xmlns:a16="http://schemas.microsoft.com/office/drawing/2014/main" id="{A9DF90D5-162F-5BF1-A5B4-573D25A249D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20824363">
              <a:off x="4324028" y="1174075"/>
              <a:ext cx="914400" cy="914400"/>
            </a:xfrm>
            <a:prstGeom prst="rect">
              <a:avLst/>
            </a:prstGeom>
          </p:spPr>
        </p:pic>
        <p:sp>
          <p:nvSpPr>
            <p:cNvPr id="363" name="Rectangle 362">
              <a:extLst>
                <a:ext uri="{FF2B5EF4-FFF2-40B4-BE49-F238E27FC236}">
                  <a16:creationId xmlns:a16="http://schemas.microsoft.com/office/drawing/2014/main" id="{6AB0DF9A-9640-4D1B-6058-B9D155F72431}"/>
                </a:ext>
              </a:extLst>
            </p:cNvPr>
            <p:cNvSpPr/>
            <p:nvPr/>
          </p:nvSpPr>
          <p:spPr>
            <a:xfrm>
              <a:off x="4249066" y="1702824"/>
              <a:ext cx="1080057" cy="26440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3" name="Graphic 2" descr="Satellite with solid fill">
            <a:extLst>
              <a:ext uri="{FF2B5EF4-FFF2-40B4-BE49-F238E27FC236}">
                <a16:creationId xmlns:a16="http://schemas.microsoft.com/office/drawing/2014/main" id="{6F10CA81-4F46-257A-C469-F371B3C7065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820401" y="335125"/>
            <a:ext cx="914400" cy="914400"/>
          </a:xfrm>
          <a:prstGeom prst="rect">
            <a:avLst/>
          </a:prstGeom>
        </p:spPr>
      </p:pic>
      <p:pic>
        <p:nvPicPr>
          <p:cNvPr id="5" name="Graphic 4" descr="Car with solid fill">
            <a:extLst>
              <a:ext uri="{FF2B5EF4-FFF2-40B4-BE49-F238E27FC236}">
                <a16:creationId xmlns:a16="http://schemas.microsoft.com/office/drawing/2014/main" id="{DB4B194A-756F-5F12-2E85-CD4BC7FBB5D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24269" y="4548832"/>
            <a:ext cx="597077" cy="597077"/>
          </a:xfrm>
          <a:prstGeom prst="rect">
            <a:avLst/>
          </a:prstGeom>
        </p:spPr>
      </p:pic>
      <p:cxnSp>
        <p:nvCxnSpPr>
          <p:cNvPr id="7" name="Straight Connector 6">
            <a:extLst>
              <a:ext uri="{FF2B5EF4-FFF2-40B4-BE49-F238E27FC236}">
                <a16:creationId xmlns:a16="http://schemas.microsoft.com/office/drawing/2014/main" id="{402D069B-298F-5CE5-4ACC-86E2BE266B94}"/>
              </a:ext>
            </a:extLst>
          </p:cNvPr>
          <p:cNvCxnSpPr>
            <a:cxnSpLocks/>
          </p:cNvCxnSpPr>
          <p:nvPr/>
        </p:nvCxnSpPr>
        <p:spPr>
          <a:xfrm flipH="1">
            <a:off x="9607088" y="1340186"/>
            <a:ext cx="1189615" cy="1020309"/>
          </a:xfrm>
          <a:prstGeom prst="line">
            <a:avLst/>
          </a:prstGeom>
          <a:ln w="9525" cap="flat" cmpd="sng" algn="ctr">
            <a:solidFill>
              <a:srgbClr val="0D839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42C91FE6-CED8-D6FB-3C2E-D7CD18606C1C}"/>
              </a:ext>
            </a:extLst>
          </p:cNvPr>
          <p:cNvCxnSpPr>
            <a:endCxn id="353" idx="0"/>
          </p:cNvCxnSpPr>
          <p:nvPr/>
        </p:nvCxnSpPr>
        <p:spPr>
          <a:xfrm flipH="1">
            <a:off x="10134921" y="1261887"/>
            <a:ext cx="685480" cy="3237949"/>
          </a:xfrm>
          <a:prstGeom prst="line">
            <a:avLst/>
          </a:prstGeom>
          <a:ln w="9525" cap="flat" cmpd="sng" algn="ctr">
            <a:solidFill>
              <a:srgbClr val="0D839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07FF5B18-9193-FE18-4BA0-669CB70C5C22}"/>
              </a:ext>
            </a:extLst>
          </p:cNvPr>
          <p:cNvCxnSpPr>
            <a:endCxn id="359" idx="1"/>
          </p:cNvCxnSpPr>
          <p:nvPr/>
        </p:nvCxnSpPr>
        <p:spPr>
          <a:xfrm>
            <a:off x="10816997" y="1266940"/>
            <a:ext cx="460604" cy="3400135"/>
          </a:xfrm>
          <a:prstGeom prst="line">
            <a:avLst/>
          </a:prstGeom>
          <a:ln w="9525" cap="flat" cmpd="sng" algn="ctr">
            <a:solidFill>
              <a:srgbClr val="0D839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766B9D93-AD4D-3E98-89F6-F874D89B8418}"/>
              </a:ext>
            </a:extLst>
          </p:cNvPr>
          <p:cNvCxnSpPr/>
          <p:nvPr/>
        </p:nvCxnSpPr>
        <p:spPr>
          <a:xfrm flipH="1">
            <a:off x="3719016" y="1340186"/>
            <a:ext cx="7097981" cy="3256944"/>
          </a:xfrm>
          <a:prstGeom prst="line">
            <a:avLst/>
          </a:prstGeom>
          <a:ln w="9525" cap="flat" cmpd="sng" algn="ctr">
            <a:solidFill>
              <a:srgbClr val="0D839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B2B4D67C-E71B-7A97-6448-B5372712F953}"/>
              </a:ext>
            </a:extLst>
          </p:cNvPr>
          <p:cNvCxnSpPr/>
          <p:nvPr/>
        </p:nvCxnSpPr>
        <p:spPr>
          <a:xfrm flipH="1">
            <a:off x="4356156" y="1309396"/>
            <a:ext cx="6460841" cy="2083315"/>
          </a:xfrm>
          <a:prstGeom prst="line">
            <a:avLst/>
          </a:prstGeom>
          <a:ln w="9525" cap="flat" cmpd="sng" algn="ctr">
            <a:solidFill>
              <a:srgbClr val="0D839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33B45D5C-11F3-B936-0345-75D22CB7ACE6}"/>
              </a:ext>
            </a:extLst>
          </p:cNvPr>
          <p:cNvCxnSpPr>
            <a:cxnSpLocks/>
          </p:cNvCxnSpPr>
          <p:nvPr/>
        </p:nvCxnSpPr>
        <p:spPr>
          <a:xfrm flipH="1">
            <a:off x="2550927" y="1323540"/>
            <a:ext cx="8320245" cy="1593688"/>
          </a:xfrm>
          <a:prstGeom prst="line">
            <a:avLst/>
          </a:prstGeom>
          <a:ln w="9525" cap="flat" cmpd="sng" algn="ctr">
            <a:solidFill>
              <a:srgbClr val="0D839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Left Brace 31">
            <a:extLst>
              <a:ext uri="{FF2B5EF4-FFF2-40B4-BE49-F238E27FC236}">
                <a16:creationId xmlns:a16="http://schemas.microsoft.com/office/drawing/2014/main" id="{D824C64F-F11B-24D2-D3DE-49C965AC4B31}"/>
              </a:ext>
            </a:extLst>
          </p:cNvPr>
          <p:cNvSpPr/>
          <p:nvPr/>
        </p:nvSpPr>
        <p:spPr>
          <a:xfrm rot="16200000">
            <a:off x="6925953" y="4207696"/>
            <a:ext cx="317095" cy="255527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Left Brace 32">
            <a:extLst>
              <a:ext uri="{FF2B5EF4-FFF2-40B4-BE49-F238E27FC236}">
                <a16:creationId xmlns:a16="http://schemas.microsoft.com/office/drawing/2014/main" id="{323BDB4C-9AA1-92F3-B326-349827B9FF38}"/>
              </a:ext>
            </a:extLst>
          </p:cNvPr>
          <p:cNvSpPr/>
          <p:nvPr/>
        </p:nvSpPr>
        <p:spPr>
          <a:xfrm rot="16200000">
            <a:off x="2754597" y="2795720"/>
            <a:ext cx="317096" cy="53869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Left Brace 33">
            <a:extLst>
              <a:ext uri="{FF2B5EF4-FFF2-40B4-BE49-F238E27FC236}">
                <a16:creationId xmlns:a16="http://schemas.microsoft.com/office/drawing/2014/main" id="{CE5E7949-3AA5-AD9C-6E77-5B58B771AB4D}"/>
              </a:ext>
            </a:extLst>
          </p:cNvPr>
          <p:cNvSpPr/>
          <p:nvPr/>
        </p:nvSpPr>
        <p:spPr>
          <a:xfrm rot="16200000">
            <a:off x="9461815" y="4421077"/>
            <a:ext cx="298716" cy="214688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Left Brace 34">
            <a:extLst>
              <a:ext uri="{FF2B5EF4-FFF2-40B4-BE49-F238E27FC236}">
                <a16:creationId xmlns:a16="http://schemas.microsoft.com/office/drawing/2014/main" id="{2A643E20-0D55-E48F-6CD0-BEE17D042853}"/>
              </a:ext>
            </a:extLst>
          </p:cNvPr>
          <p:cNvSpPr/>
          <p:nvPr/>
        </p:nvSpPr>
        <p:spPr>
          <a:xfrm rot="16200000">
            <a:off x="11507574" y="5015475"/>
            <a:ext cx="258702" cy="92654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TextBox 35">
            <a:extLst>
              <a:ext uri="{FF2B5EF4-FFF2-40B4-BE49-F238E27FC236}">
                <a16:creationId xmlns:a16="http://schemas.microsoft.com/office/drawing/2014/main" id="{4C2A674B-4B83-77E9-2FBD-3005FCF88B13}"/>
              </a:ext>
            </a:extLst>
          </p:cNvPr>
          <p:cNvSpPr txBox="1"/>
          <p:nvPr/>
        </p:nvSpPr>
        <p:spPr>
          <a:xfrm>
            <a:off x="1348249" y="5677680"/>
            <a:ext cx="312979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Urban Areas</a:t>
            </a:r>
          </a:p>
        </p:txBody>
      </p:sp>
      <p:sp>
        <p:nvSpPr>
          <p:cNvPr id="37" name="TextBox 36">
            <a:extLst>
              <a:ext uri="{FF2B5EF4-FFF2-40B4-BE49-F238E27FC236}">
                <a16:creationId xmlns:a16="http://schemas.microsoft.com/office/drawing/2014/main" id="{7793632C-EFF6-4CFB-DA86-EB74B1A4802A}"/>
              </a:ext>
            </a:extLst>
          </p:cNvPr>
          <p:cNvSpPr txBox="1"/>
          <p:nvPr/>
        </p:nvSpPr>
        <p:spPr>
          <a:xfrm>
            <a:off x="5519604" y="5696060"/>
            <a:ext cx="3129791"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Areas in Transition and Semi-urban areas</a:t>
            </a:r>
          </a:p>
        </p:txBody>
      </p:sp>
      <p:sp>
        <p:nvSpPr>
          <p:cNvPr id="38" name="TextBox 37">
            <a:extLst>
              <a:ext uri="{FF2B5EF4-FFF2-40B4-BE49-F238E27FC236}">
                <a16:creationId xmlns:a16="http://schemas.microsoft.com/office/drawing/2014/main" id="{BCD98B09-DFB3-A1F8-20CA-C70DA34BF854}"/>
              </a:ext>
            </a:extLst>
          </p:cNvPr>
          <p:cNvSpPr txBox="1"/>
          <p:nvPr/>
        </p:nvSpPr>
        <p:spPr>
          <a:xfrm>
            <a:off x="9175967" y="5677679"/>
            <a:ext cx="102998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Rural Areas</a:t>
            </a:r>
          </a:p>
        </p:txBody>
      </p:sp>
      <p:sp>
        <p:nvSpPr>
          <p:cNvPr id="2" name="TextBox 1">
            <a:extLst>
              <a:ext uri="{FF2B5EF4-FFF2-40B4-BE49-F238E27FC236}">
                <a16:creationId xmlns:a16="http://schemas.microsoft.com/office/drawing/2014/main" id="{4157053F-9B48-41D1-0FF9-CCDE8698E549}"/>
              </a:ext>
            </a:extLst>
          </p:cNvPr>
          <p:cNvSpPr txBox="1"/>
          <p:nvPr/>
        </p:nvSpPr>
        <p:spPr>
          <a:xfrm>
            <a:off x="11121933" y="5696060"/>
            <a:ext cx="1029984"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Water bodies</a:t>
            </a:r>
          </a:p>
        </p:txBody>
      </p:sp>
      <p:sp>
        <p:nvSpPr>
          <p:cNvPr id="6" name="TextBox 5">
            <a:extLst>
              <a:ext uri="{FF2B5EF4-FFF2-40B4-BE49-F238E27FC236}">
                <a16:creationId xmlns:a16="http://schemas.microsoft.com/office/drawing/2014/main" id="{235C043E-D6D3-441B-1578-F9763D42489D}"/>
              </a:ext>
            </a:extLst>
          </p:cNvPr>
          <p:cNvSpPr txBox="1"/>
          <p:nvPr/>
        </p:nvSpPr>
        <p:spPr>
          <a:xfrm>
            <a:off x="8957393" y="2492224"/>
            <a:ext cx="1367360"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Aviation guidance</a:t>
            </a:r>
          </a:p>
        </p:txBody>
      </p:sp>
      <p:sp>
        <p:nvSpPr>
          <p:cNvPr id="8" name="TextBox 7">
            <a:extLst>
              <a:ext uri="{FF2B5EF4-FFF2-40B4-BE49-F238E27FC236}">
                <a16:creationId xmlns:a16="http://schemas.microsoft.com/office/drawing/2014/main" id="{769947DD-0538-876C-4D5C-4B8FF7A332EA}"/>
              </a:ext>
            </a:extLst>
          </p:cNvPr>
          <p:cNvSpPr txBox="1"/>
          <p:nvPr/>
        </p:nvSpPr>
        <p:spPr>
          <a:xfrm>
            <a:off x="3351797" y="4396687"/>
            <a:ext cx="77111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Navigation</a:t>
            </a:r>
          </a:p>
        </p:txBody>
      </p:sp>
      <p:sp>
        <p:nvSpPr>
          <p:cNvPr id="10" name="TextBox 9">
            <a:extLst>
              <a:ext uri="{FF2B5EF4-FFF2-40B4-BE49-F238E27FC236}">
                <a16:creationId xmlns:a16="http://schemas.microsoft.com/office/drawing/2014/main" id="{1C48A1AD-0500-7E55-0675-19CA33558F37}"/>
              </a:ext>
            </a:extLst>
          </p:cNvPr>
          <p:cNvSpPr txBox="1"/>
          <p:nvPr/>
        </p:nvSpPr>
        <p:spPr>
          <a:xfrm>
            <a:off x="3858183" y="2706094"/>
            <a:ext cx="1040606"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Disaster resilient Communication</a:t>
            </a:r>
          </a:p>
        </p:txBody>
      </p:sp>
      <p:sp>
        <p:nvSpPr>
          <p:cNvPr id="11" name="Freeform 10">
            <a:extLst>
              <a:ext uri="{FF2B5EF4-FFF2-40B4-BE49-F238E27FC236}">
                <a16:creationId xmlns:a16="http://schemas.microsoft.com/office/drawing/2014/main" id="{DB472DAF-39AA-9341-E59E-5A7865D6A384}"/>
              </a:ext>
            </a:extLst>
          </p:cNvPr>
          <p:cNvSpPr>
            <a:spLocks noEditPoints="1"/>
          </p:cNvSpPr>
          <p:nvPr/>
        </p:nvSpPr>
        <p:spPr bwMode="auto">
          <a:xfrm>
            <a:off x="2271991" y="2708962"/>
            <a:ext cx="502963" cy="2227738"/>
          </a:xfrm>
          <a:custGeom>
            <a:avLst/>
            <a:gdLst>
              <a:gd name="T0" fmla="*/ 687 w 687"/>
              <a:gd name="T1" fmla="*/ 4407 h 4407"/>
              <a:gd name="T2" fmla="*/ 433 w 687"/>
              <a:gd name="T3" fmla="*/ 4302 h 4407"/>
              <a:gd name="T4" fmla="*/ 624 w 687"/>
              <a:gd name="T5" fmla="*/ 3667 h 4407"/>
              <a:gd name="T6" fmla="*/ 507 w 687"/>
              <a:gd name="T7" fmla="*/ 444 h 4407"/>
              <a:gd name="T8" fmla="*/ 507 w 687"/>
              <a:gd name="T9" fmla="*/ 740 h 4407"/>
              <a:gd name="T10" fmla="*/ 581 w 687"/>
              <a:gd name="T11" fmla="*/ 972 h 4407"/>
              <a:gd name="T12" fmla="*/ 581 w 687"/>
              <a:gd name="T13" fmla="*/ 1247 h 4407"/>
              <a:gd name="T14" fmla="*/ 507 w 687"/>
              <a:gd name="T15" fmla="*/ 1480 h 4407"/>
              <a:gd name="T16" fmla="*/ 507 w 687"/>
              <a:gd name="T17" fmla="*/ 1638 h 4407"/>
              <a:gd name="T18" fmla="*/ 507 w 687"/>
              <a:gd name="T19" fmla="*/ 1934 h 4407"/>
              <a:gd name="T20" fmla="*/ 581 w 687"/>
              <a:gd name="T21" fmla="*/ 2251 h 4407"/>
              <a:gd name="T22" fmla="*/ 581 w 687"/>
              <a:gd name="T23" fmla="*/ 2515 h 4407"/>
              <a:gd name="T24" fmla="*/ 507 w 687"/>
              <a:gd name="T25" fmla="*/ 2759 h 4407"/>
              <a:gd name="T26" fmla="*/ 507 w 687"/>
              <a:gd name="T27" fmla="*/ 2917 h 4407"/>
              <a:gd name="T28" fmla="*/ 507 w 687"/>
              <a:gd name="T29" fmla="*/ 3202 h 4407"/>
              <a:gd name="T30" fmla="*/ 486 w 687"/>
              <a:gd name="T31" fmla="*/ 497 h 4407"/>
              <a:gd name="T32" fmla="*/ 486 w 687"/>
              <a:gd name="T33" fmla="*/ 687 h 4407"/>
              <a:gd name="T34" fmla="*/ 402 w 687"/>
              <a:gd name="T35" fmla="*/ 930 h 4407"/>
              <a:gd name="T36" fmla="*/ 402 w 687"/>
              <a:gd name="T37" fmla="*/ 1089 h 4407"/>
              <a:gd name="T38" fmla="*/ 402 w 687"/>
              <a:gd name="T39" fmla="*/ 1533 h 4407"/>
              <a:gd name="T40" fmla="*/ 486 w 687"/>
              <a:gd name="T41" fmla="*/ 1850 h 4407"/>
              <a:gd name="T42" fmla="*/ 486 w 687"/>
              <a:gd name="T43" fmla="*/ 2124 h 4407"/>
              <a:gd name="T44" fmla="*/ 402 w 687"/>
              <a:gd name="T45" fmla="*/ 2441 h 4407"/>
              <a:gd name="T46" fmla="*/ 402 w 687"/>
              <a:gd name="T47" fmla="*/ 2674 h 4407"/>
              <a:gd name="T48" fmla="*/ 402 w 687"/>
              <a:gd name="T49" fmla="*/ 3044 h 4407"/>
              <a:gd name="T50" fmla="*/ 381 w 687"/>
              <a:gd name="T51" fmla="*/ 412 h 4407"/>
              <a:gd name="T52" fmla="*/ 381 w 687"/>
              <a:gd name="T53" fmla="*/ 602 h 4407"/>
              <a:gd name="T54" fmla="*/ 307 w 687"/>
              <a:gd name="T55" fmla="*/ 930 h 4407"/>
              <a:gd name="T56" fmla="*/ 307 w 687"/>
              <a:gd name="T57" fmla="*/ 1089 h 4407"/>
              <a:gd name="T58" fmla="*/ 307 w 687"/>
              <a:gd name="T59" fmla="*/ 1374 h 4407"/>
              <a:gd name="T60" fmla="*/ 381 w 687"/>
              <a:gd name="T61" fmla="*/ 1607 h 4407"/>
              <a:gd name="T62" fmla="*/ 381 w 687"/>
              <a:gd name="T63" fmla="*/ 1797 h 4407"/>
              <a:gd name="T64" fmla="*/ 307 w 687"/>
              <a:gd name="T65" fmla="*/ 2040 h 4407"/>
              <a:gd name="T66" fmla="*/ 307 w 687"/>
              <a:gd name="T67" fmla="*/ 2198 h 4407"/>
              <a:gd name="T68" fmla="*/ 307 w 687"/>
              <a:gd name="T69" fmla="*/ 2484 h 4407"/>
              <a:gd name="T70" fmla="*/ 381 w 687"/>
              <a:gd name="T71" fmla="*/ 2727 h 4407"/>
              <a:gd name="T72" fmla="*/ 381 w 687"/>
              <a:gd name="T73" fmla="*/ 2917 h 4407"/>
              <a:gd name="T74" fmla="*/ 307 w 687"/>
              <a:gd name="T75" fmla="*/ 3160 h 4407"/>
              <a:gd name="T76" fmla="*/ 211 w 687"/>
              <a:gd name="T77" fmla="*/ 444 h 4407"/>
              <a:gd name="T78" fmla="*/ 211 w 687"/>
              <a:gd name="T79" fmla="*/ 740 h 4407"/>
              <a:gd name="T80" fmla="*/ 285 w 687"/>
              <a:gd name="T81" fmla="*/ 1057 h 4407"/>
              <a:gd name="T82" fmla="*/ 285 w 687"/>
              <a:gd name="T83" fmla="*/ 1247 h 4407"/>
              <a:gd name="T84" fmla="*/ 211 w 687"/>
              <a:gd name="T85" fmla="*/ 1480 h 4407"/>
              <a:gd name="T86" fmla="*/ 211 w 687"/>
              <a:gd name="T87" fmla="*/ 1638 h 4407"/>
              <a:gd name="T88" fmla="*/ 211 w 687"/>
              <a:gd name="T89" fmla="*/ 1934 h 4407"/>
              <a:gd name="T90" fmla="*/ 285 w 687"/>
              <a:gd name="T91" fmla="*/ 2251 h 4407"/>
              <a:gd name="T92" fmla="*/ 285 w 687"/>
              <a:gd name="T93" fmla="*/ 2515 h 4407"/>
              <a:gd name="T94" fmla="*/ 211 w 687"/>
              <a:gd name="T95" fmla="*/ 2759 h 4407"/>
              <a:gd name="T96" fmla="*/ 211 w 687"/>
              <a:gd name="T97" fmla="*/ 2991 h 4407"/>
              <a:gd name="T98" fmla="*/ 190 w 687"/>
              <a:gd name="T99" fmla="*/ 3667 h 4407"/>
              <a:gd name="T100" fmla="*/ 190 w 687"/>
              <a:gd name="T101" fmla="*/ 497 h 4407"/>
              <a:gd name="T102" fmla="*/ 190 w 687"/>
              <a:gd name="T103" fmla="*/ 687 h 4407"/>
              <a:gd name="T104" fmla="*/ 116 w 687"/>
              <a:gd name="T105" fmla="*/ 930 h 4407"/>
              <a:gd name="T106" fmla="*/ 116 w 687"/>
              <a:gd name="T107" fmla="*/ 1163 h 4407"/>
              <a:gd name="T108" fmla="*/ 116 w 687"/>
              <a:gd name="T109" fmla="*/ 1448 h 4407"/>
              <a:gd name="T110" fmla="*/ 190 w 687"/>
              <a:gd name="T111" fmla="*/ 1776 h 4407"/>
              <a:gd name="T112" fmla="*/ 190 w 687"/>
              <a:gd name="T113" fmla="*/ 1966 h 4407"/>
              <a:gd name="T114" fmla="*/ 116 w 687"/>
              <a:gd name="T115" fmla="*/ 2198 h 4407"/>
              <a:gd name="T116" fmla="*/ 116 w 687"/>
              <a:gd name="T117" fmla="*/ 2357 h 4407"/>
              <a:gd name="T118" fmla="*/ 116 w 687"/>
              <a:gd name="T119" fmla="*/ 2642 h 4407"/>
              <a:gd name="T120" fmla="*/ 190 w 687"/>
              <a:gd name="T121" fmla="*/ 2885 h 4407"/>
              <a:gd name="T122" fmla="*/ 190 w 687"/>
              <a:gd name="T123" fmla="*/ 3160 h 4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87" h="4407">
                <a:moveTo>
                  <a:pt x="0" y="4407"/>
                </a:moveTo>
                <a:lnTo>
                  <a:pt x="190" y="4407"/>
                </a:lnTo>
                <a:lnTo>
                  <a:pt x="190" y="4365"/>
                </a:lnTo>
                <a:lnTo>
                  <a:pt x="254" y="4365"/>
                </a:lnTo>
                <a:lnTo>
                  <a:pt x="254" y="4407"/>
                </a:lnTo>
                <a:lnTo>
                  <a:pt x="317" y="4407"/>
                </a:lnTo>
                <a:lnTo>
                  <a:pt x="317" y="4365"/>
                </a:lnTo>
                <a:lnTo>
                  <a:pt x="370" y="4365"/>
                </a:lnTo>
                <a:lnTo>
                  <a:pt x="370" y="4407"/>
                </a:lnTo>
                <a:lnTo>
                  <a:pt x="560" y="4407"/>
                </a:lnTo>
                <a:lnTo>
                  <a:pt x="560" y="4365"/>
                </a:lnTo>
                <a:lnTo>
                  <a:pt x="624" y="4365"/>
                </a:lnTo>
                <a:lnTo>
                  <a:pt x="624" y="4407"/>
                </a:lnTo>
                <a:lnTo>
                  <a:pt x="687" y="4407"/>
                </a:lnTo>
                <a:lnTo>
                  <a:pt x="687" y="3213"/>
                </a:lnTo>
                <a:lnTo>
                  <a:pt x="687" y="3213"/>
                </a:lnTo>
                <a:lnTo>
                  <a:pt x="687" y="0"/>
                </a:lnTo>
                <a:lnTo>
                  <a:pt x="0" y="233"/>
                </a:lnTo>
                <a:lnTo>
                  <a:pt x="0" y="3213"/>
                </a:lnTo>
                <a:lnTo>
                  <a:pt x="0" y="3213"/>
                </a:lnTo>
                <a:lnTo>
                  <a:pt x="0" y="4407"/>
                </a:lnTo>
                <a:close/>
                <a:moveTo>
                  <a:pt x="370" y="3995"/>
                </a:moveTo>
                <a:lnTo>
                  <a:pt x="317" y="3995"/>
                </a:lnTo>
                <a:lnTo>
                  <a:pt x="317" y="3731"/>
                </a:lnTo>
                <a:lnTo>
                  <a:pt x="370" y="3731"/>
                </a:lnTo>
                <a:lnTo>
                  <a:pt x="370" y="3995"/>
                </a:lnTo>
                <a:close/>
                <a:moveTo>
                  <a:pt x="497" y="4302"/>
                </a:moveTo>
                <a:lnTo>
                  <a:pt x="433" y="4302"/>
                </a:lnTo>
                <a:lnTo>
                  <a:pt x="433" y="4037"/>
                </a:lnTo>
                <a:lnTo>
                  <a:pt x="497" y="4037"/>
                </a:lnTo>
                <a:lnTo>
                  <a:pt x="497" y="4302"/>
                </a:lnTo>
                <a:close/>
                <a:moveTo>
                  <a:pt x="624" y="4302"/>
                </a:moveTo>
                <a:lnTo>
                  <a:pt x="560" y="4302"/>
                </a:lnTo>
                <a:lnTo>
                  <a:pt x="560" y="4037"/>
                </a:lnTo>
                <a:lnTo>
                  <a:pt x="624" y="4037"/>
                </a:lnTo>
                <a:lnTo>
                  <a:pt x="624" y="4302"/>
                </a:lnTo>
                <a:close/>
                <a:moveTo>
                  <a:pt x="624" y="3995"/>
                </a:moveTo>
                <a:lnTo>
                  <a:pt x="560" y="3995"/>
                </a:lnTo>
                <a:lnTo>
                  <a:pt x="560" y="3731"/>
                </a:lnTo>
                <a:lnTo>
                  <a:pt x="624" y="3731"/>
                </a:lnTo>
                <a:lnTo>
                  <a:pt x="624" y="3995"/>
                </a:lnTo>
                <a:close/>
                <a:moveTo>
                  <a:pt x="624" y="3667"/>
                </a:moveTo>
                <a:lnTo>
                  <a:pt x="560" y="3667"/>
                </a:lnTo>
                <a:lnTo>
                  <a:pt x="560" y="3403"/>
                </a:lnTo>
                <a:lnTo>
                  <a:pt x="624" y="3403"/>
                </a:lnTo>
                <a:lnTo>
                  <a:pt x="624" y="3667"/>
                </a:lnTo>
                <a:close/>
                <a:moveTo>
                  <a:pt x="507" y="370"/>
                </a:moveTo>
                <a:lnTo>
                  <a:pt x="581" y="370"/>
                </a:lnTo>
                <a:lnTo>
                  <a:pt x="581" y="412"/>
                </a:lnTo>
                <a:lnTo>
                  <a:pt x="507" y="412"/>
                </a:lnTo>
                <a:lnTo>
                  <a:pt x="507" y="370"/>
                </a:lnTo>
                <a:close/>
                <a:moveTo>
                  <a:pt x="507" y="444"/>
                </a:moveTo>
                <a:lnTo>
                  <a:pt x="581" y="444"/>
                </a:lnTo>
                <a:lnTo>
                  <a:pt x="581" y="497"/>
                </a:lnTo>
                <a:lnTo>
                  <a:pt x="507" y="497"/>
                </a:lnTo>
                <a:lnTo>
                  <a:pt x="507" y="444"/>
                </a:lnTo>
                <a:close/>
                <a:moveTo>
                  <a:pt x="507" y="529"/>
                </a:moveTo>
                <a:lnTo>
                  <a:pt x="581" y="529"/>
                </a:lnTo>
                <a:lnTo>
                  <a:pt x="581" y="571"/>
                </a:lnTo>
                <a:lnTo>
                  <a:pt x="507" y="571"/>
                </a:lnTo>
                <a:lnTo>
                  <a:pt x="507" y="529"/>
                </a:lnTo>
                <a:close/>
                <a:moveTo>
                  <a:pt x="507" y="602"/>
                </a:moveTo>
                <a:lnTo>
                  <a:pt x="581" y="602"/>
                </a:lnTo>
                <a:lnTo>
                  <a:pt x="581" y="655"/>
                </a:lnTo>
                <a:lnTo>
                  <a:pt x="507" y="655"/>
                </a:lnTo>
                <a:lnTo>
                  <a:pt x="507" y="602"/>
                </a:lnTo>
                <a:close/>
                <a:moveTo>
                  <a:pt x="507" y="687"/>
                </a:moveTo>
                <a:lnTo>
                  <a:pt x="581" y="687"/>
                </a:lnTo>
                <a:lnTo>
                  <a:pt x="581" y="740"/>
                </a:lnTo>
                <a:lnTo>
                  <a:pt x="507" y="740"/>
                </a:lnTo>
                <a:lnTo>
                  <a:pt x="507" y="687"/>
                </a:lnTo>
                <a:close/>
                <a:moveTo>
                  <a:pt x="507" y="761"/>
                </a:moveTo>
                <a:lnTo>
                  <a:pt x="581" y="761"/>
                </a:lnTo>
                <a:lnTo>
                  <a:pt x="581" y="814"/>
                </a:lnTo>
                <a:lnTo>
                  <a:pt x="507" y="814"/>
                </a:lnTo>
                <a:lnTo>
                  <a:pt x="507" y="761"/>
                </a:lnTo>
                <a:close/>
                <a:moveTo>
                  <a:pt x="507" y="846"/>
                </a:moveTo>
                <a:lnTo>
                  <a:pt x="581" y="846"/>
                </a:lnTo>
                <a:lnTo>
                  <a:pt x="581" y="898"/>
                </a:lnTo>
                <a:lnTo>
                  <a:pt x="507" y="898"/>
                </a:lnTo>
                <a:lnTo>
                  <a:pt x="507" y="846"/>
                </a:lnTo>
                <a:close/>
                <a:moveTo>
                  <a:pt x="507" y="930"/>
                </a:moveTo>
                <a:lnTo>
                  <a:pt x="581" y="930"/>
                </a:lnTo>
                <a:lnTo>
                  <a:pt x="581" y="972"/>
                </a:lnTo>
                <a:lnTo>
                  <a:pt x="507" y="972"/>
                </a:lnTo>
                <a:lnTo>
                  <a:pt x="507" y="930"/>
                </a:lnTo>
                <a:close/>
                <a:moveTo>
                  <a:pt x="507" y="1004"/>
                </a:moveTo>
                <a:lnTo>
                  <a:pt x="581" y="1004"/>
                </a:lnTo>
                <a:lnTo>
                  <a:pt x="581" y="1057"/>
                </a:lnTo>
                <a:lnTo>
                  <a:pt x="507" y="1057"/>
                </a:lnTo>
                <a:lnTo>
                  <a:pt x="507" y="1004"/>
                </a:lnTo>
                <a:close/>
                <a:moveTo>
                  <a:pt x="507" y="1163"/>
                </a:moveTo>
                <a:lnTo>
                  <a:pt x="581" y="1163"/>
                </a:lnTo>
                <a:lnTo>
                  <a:pt x="581" y="1215"/>
                </a:lnTo>
                <a:lnTo>
                  <a:pt x="507" y="1215"/>
                </a:lnTo>
                <a:lnTo>
                  <a:pt x="507" y="1163"/>
                </a:lnTo>
                <a:close/>
                <a:moveTo>
                  <a:pt x="507" y="1247"/>
                </a:moveTo>
                <a:lnTo>
                  <a:pt x="581" y="1247"/>
                </a:lnTo>
                <a:lnTo>
                  <a:pt x="581" y="1289"/>
                </a:lnTo>
                <a:lnTo>
                  <a:pt x="507" y="1289"/>
                </a:lnTo>
                <a:lnTo>
                  <a:pt x="507" y="1247"/>
                </a:lnTo>
                <a:close/>
                <a:moveTo>
                  <a:pt x="507" y="1321"/>
                </a:moveTo>
                <a:lnTo>
                  <a:pt x="581" y="1321"/>
                </a:lnTo>
                <a:lnTo>
                  <a:pt x="581" y="1374"/>
                </a:lnTo>
                <a:lnTo>
                  <a:pt x="507" y="1374"/>
                </a:lnTo>
                <a:lnTo>
                  <a:pt x="507" y="1321"/>
                </a:lnTo>
                <a:close/>
                <a:moveTo>
                  <a:pt x="507" y="1406"/>
                </a:moveTo>
                <a:lnTo>
                  <a:pt x="581" y="1406"/>
                </a:lnTo>
                <a:lnTo>
                  <a:pt x="581" y="1448"/>
                </a:lnTo>
                <a:lnTo>
                  <a:pt x="507" y="1448"/>
                </a:lnTo>
                <a:lnTo>
                  <a:pt x="507" y="1406"/>
                </a:lnTo>
                <a:close/>
                <a:moveTo>
                  <a:pt x="507" y="1480"/>
                </a:moveTo>
                <a:lnTo>
                  <a:pt x="581" y="1480"/>
                </a:lnTo>
                <a:lnTo>
                  <a:pt x="581" y="1533"/>
                </a:lnTo>
                <a:lnTo>
                  <a:pt x="507" y="1533"/>
                </a:lnTo>
                <a:lnTo>
                  <a:pt x="507" y="1480"/>
                </a:lnTo>
                <a:close/>
                <a:moveTo>
                  <a:pt x="507" y="1564"/>
                </a:moveTo>
                <a:lnTo>
                  <a:pt x="581" y="1564"/>
                </a:lnTo>
                <a:lnTo>
                  <a:pt x="581" y="1607"/>
                </a:lnTo>
                <a:lnTo>
                  <a:pt x="507" y="1607"/>
                </a:lnTo>
                <a:lnTo>
                  <a:pt x="507" y="1564"/>
                </a:lnTo>
                <a:close/>
                <a:moveTo>
                  <a:pt x="507" y="1638"/>
                </a:moveTo>
                <a:lnTo>
                  <a:pt x="581" y="1638"/>
                </a:lnTo>
                <a:lnTo>
                  <a:pt x="581" y="1691"/>
                </a:lnTo>
                <a:lnTo>
                  <a:pt x="507" y="1691"/>
                </a:lnTo>
                <a:lnTo>
                  <a:pt x="507" y="1638"/>
                </a:lnTo>
                <a:close/>
                <a:moveTo>
                  <a:pt x="507" y="1723"/>
                </a:moveTo>
                <a:lnTo>
                  <a:pt x="581" y="1723"/>
                </a:lnTo>
                <a:lnTo>
                  <a:pt x="581" y="1776"/>
                </a:lnTo>
                <a:lnTo>
                  <a:pt x="507" y="1776"/>
                </a:lnTo>
                <a:lnTo>
                  <a:pt x="507" y="1723"/>
                </a:lnTo>
                <a:close/>
                <a:moveTo>
                  <a:pt x="507" y="1797"/>
                </a:moveTo>
                <a:lnTo>
                  <a:pt x="581" y="1797"/>
                </a:lnTo>
                <a:lnTo>
                  <a:pt x="581" y="1850"/>
                </a:lnTo>
                <a:lnTo>
                  <a:pt x="507" y="1850"/>
                </a:lnTo>
                <a:lnTo>
                  <a:pt x="507" y="1797"/>
                </a:lnTo>
                <a:close/>
                <a:moveTo>
                  <a:pt x="507" y="1881"/>
                </a:moveTo>
                <a:lnTo>
                  <a:pt x="581" y="1881"/>
                </a:lnTo>
                <a:lnTo>
                  <a:pt x="581" y="1934"/>
                </a:lnTo>
                <a:lnTo>
                  <a:pt x="507" y="1934"/>
                </a:lnTo>
                <a:lnTo>
                  <a:pt x="507" y="1881"/>
                </a:lnTo>
                <a:close/>
                <a:moveTo>
                  <a:pt x="507" y="1966"/>
                </a:moveTo>
                <a:lnTo>
                  <a:pt x="581" y="1966"/>
                </a:lnTo>
                <a:lnTo>
                  <a:pt x="581" y="2008"/>
                </a:lnTo>
                <a:lnTo>
                  <a:pt x="507" y="2008"/>
                </a:lnTo>
                <a:lnTo>
                  <a:pt x="507" y="1966"/>
                </a:lnTo>
                <a:close/>
                <a:moveTo>
                  <a:pt x="507" y="2040"/>
                </a:moveTo>
                <a:lnTo>
                  <a:pt x="581" y="2040"/>
                </a:lnTo>
                <a:lnTo>
                  <a:pt x="581" y="2093"/>
                </a:lnTo>
                <a:lnTo>
                  <a:pt x="507" y="2093"/>
                </a:lnTo>
                <a:lnTo>
                  <a:pt x="507" y="2040"/>
                </a:lnTo>
                <a:close/>
                <a:moveTo>
                  <a:pt x="507" y="2198"/>
                </a:moveTo>
                <a:lnTo>
                  <a:pt x="581" y="2198"/>
                </a:lnTo>
                <a:lnTo>
                  <a:pt x="581" y="2251"/>
                </a:lnTo>
                <a:lnTo>
                  <a:pt x="507" y="2251"/>
                </a:lnTo>
                <a:lnTo>
                  <a:pt x="507" y="2198"/>
                </a:lnTo>
                <a:close/>
                <a:moveTo>
                  <a:pt x="507" y="2283"/>
                </a:moveTo>
                <a:lnTo>
                  <a:pt x="581" y="2283"/>
                </a:lnTo>
                <a:lnTo>
                  <a:pt x="581" y="2325"/>
                </a:lnTo>
                <a:lnTo>
                  <a:pt x="507" y="2325"/>
                </a:lnTo>
                <a:lnTo>
                  <a:pt x="507" y="2283"/>
                </a:lnTo>
                <a:close/>
                <a:moveTo>
                  <a:pt x="507" y="2441"/>
                </a:moveTo>
                <a:lnTo>
                  <a:pt x="581" y="2441"/>
                </a:lnTo>
                <a:lnTo>
                  <a:pt x="581" y="2484"/>
                </a:lnTo>
                <a:lnTo>
                  <a:pt x="507" y="2484"/>
                </a:lnTo>
                <a:lnTo>
                  <a:pt x="507" y="2441"/>
                </a:lnTo>
                <a:close/>
                <a:moveTo>
                  <a:pt x="507" y="2515"/>
                </a:moveTo>
                <a:lnTo>
                  <a:pt x="581" y="2515"/>
                </a:lnTo>
                <a:lnTo>
                  <a:pt x="581" y="2568"/>
                </a:lnTo>
                <a:lnTo>
                  <a:pt x="507" y="2568"/>
                </a:lnTo>
                <a:lnTo>
                  <a:pt x="507" y="2515"/>
                </a:lnTo>
                <a:close/>
                <a:moveTo>
                  <a:pt x="507" y="2600"/>
                </a:moveTo>
                <a:lnTo>
                  <a:pt x="581" y="2600"/>
                </a:lnTo>
                <a:lnTo>
                  <a:pt x="581" y="2642"/>
                </a:lnTo>
                <a:lnTo>
                  <a:pt x="507" y="2642"/>
                </a:lnTo>
                <a:lnTo>
                  <a:pt x="507" y="2600"/>
                </a:lnTo>
                <a:close/>
                <a:moveTo>
                  <a:pt x="507" y="2674"/>
                </a:moveTo>
                <a:lnTo>
                  <a:pt x="581" y="2674"/>
                </a:lnTo>
                <a:lnTo>
                  <a:pt x="581" y="2727"/>
                </a:lnTo>
                <a:lnTo>
                  <a:pt x="507" y="2727"/>
                </a:lnTo>
                <a:lnTo>
                  <a:pt x="507" y="2674"/>
                </a:lnTo>
                <a:close/>
                <a:moveTo>
                  <a:pt x="507" y="2759"/>
                </a:moveTo>
                <a:lnTo>
                  <a:pt x="581" y="2759"/>
                </a:lnTo>
                <a:lnTo>
                  <a:pt x="581" y="2801"/>
                </a:lnTo>
                <a:lnTo>
                  <a:pt x="507" y="2801"/>
                </a:lnTo>
                <a:lnTo>
                  <a:pt x="507" y="2759"/>
                </a:lnTo>
                <a:close/>
                <a:moveTo>
                  <a:pt x="507" y="2833"/>
                </a:moveTo>
                <a:lnTo>
                  <a:pt x="581" y="2833"/>
                </a:lnTo>
                <a:lnTo>
                  <a:pt x="581" y="2885"/>
                </a:lnTo>
                <a:lnTo>
                  <a:pt x="507" y="2885"/>
                </a:lnTo>
                <a:lnTo>
                  <a:pt x="507" y="2833"/>
                </a:lnTo>
                <a:close/>
                <a:moveTo>
                  <a:pt x="507" y="2917"/>
                </a:moveTo>
                <a:lnTo>
                  <a:pt x="581" y="2917"/>
                </a:lnTo>
                <a:lnTo>
                  <a:pt x="581" y="2970"/>
                </a:lnTo>
                <a:lnTo>
                  <a:pt x="507" y="2970"/>
                </a:lnTo>
                <a:lnTo>
                  <a:pt x="507" y="2917"/>
                </a:lnTo>
                <a:close/>
                <a:moveTo>
                  <a:pt x="507" y="2991"/>
                </a:moveTo>
                <a:lnTo>
                  <a:pt x="581" y="2991"/>
                </a:lnTo>
                <a:lnTo>
                  <a:pt x="581" y="3044"/>
                </a:lnTo>
                <a:lnTo>
                  <a:pt x="507" y="3044"/>
                </a:lnTo>
                <a:lnTo>
                  <a:pt x="507" y="2991"/>
                </a:lnTo>
                <a:close/>
                <a:moveTo>
                  <a:pt x="507" y="3076"/>
                </a:moveTo>
                <a:lnTo>
                  <a:pt x="581" y="3076"/>
                </a:lnTo>
                <a:lnTo>
                  <a:pt x="581" y="3128"/>
                </a:lnTo>
                <a:lnTo>
                  <a:pt x="507" y="3128"/>
                </a:lnTo>
                <a:lnTo>
                  <a:pt x="507" y="3076"/>
                </a:lnTo>
                <a:close/>
                <a:moveTo>
                  <a:pt x="507" y="3160"/>
                </a:moveTo>
                <a:lnTo>
                  <a:pt x="581" y="3160"/>
                </a:lnTo>
                <a:lnTo>
                  <a:pt x="581" y="3202"/>
                </a:lnTo>
                <a:lnTo>
                  <a:pt x="507" y="3202"/>
                </a:lnTo>
                <a:lnTo>
                  <a:pt x="507" y="3160"/>
                </a:lnTo>
                <a:close/>
                <a:moveTo>
                  <a:pt x="497" y="3667"/>
                </a:moveTo>
                <a:lnTo>
                  <a:pt x="433" y="3667"/>
                </a:lnTo>
                <a:lnTo>
                  <a:pt x="433" y="3403"/>
                </a:lnTo>
                <a:lnTo>
                  <a:pt x="497" y="3403"/>
                </a:lnTo>
                <a:lnTo>
                  <a:pt x="497" y="3667"/>
                </a:lnTo>
                <a:close/>
                <a:moveTo>
                  <a:pt x="402" y="370"/>
                </a:moveTo>
                <a:lnTo>
                  <a:pt x="486" y="370"/>
                </a:lnTo>
                <a:lnTo>
                  <a:pt x="486" y="412"/>
                </a:lnTo>
                <a:lnTo>
                  <a:pt x="402" y="412"/>
                </a:lnTo>
                <a:lnTo>
                  <a:pt x="402" y="370"/>
                </a:lnTo>
                <a:close/>
                <a:moveTo>
                  <a:pt x="402" y="444"/>
                </a:moveTo>
                <a:lnTo>
                  <a:pt x="486" y="444"/>
                </a:lnTo>
                <a:lnTo>
                  <a:pt x="486" y="497"/>
                </a:lnTo>
                <a:lnTo>
                  <a:pt x="402" y="497"/>
                </a:lnTo>
                <a:lnTo>
                  <a:pt x="402" y="444"/>
                </a:lnTo>
                <a:close/>
                <a:moveTo>
                  <a:pt x="402" y="529"/>
                </a:moveTo>
                <a:lnTo>
                  <a:pt x="486" y="529"/>
                </a:lnTo>
                <a:lnTo>
                  <a:pt x="486" y="571"/>
                </a:lnTo>
                <a:lnTo>
                  <a:pt x="402" y="571"/>
                </a:lnTo>
                <a:lnTo>
                  <a:pt x="402" y="529"/>
                </a:lnTo>
                <a:close/>
                <a:moveTo>
                  <a:pt x="402" y="602"/>
                </a:moveTo>
                <a:lnTo>
                  <a:pt x="486" y="602"/>
                </a:lnTo>
                <a:lnTo>
                  <a:pt x="486" y="655"/>
                </a:lnTo>
                <a:lnTo>
                  <a:pt x="402" y="655"/>
                </a:lnTo>
                <a:lnTo>
                  <a:pt x="402" y="602"/>
                </a:lnTo>
                <a:close/>
                <a:moveTo>
                  <a:pt x="402" y="687"/>
                </a:moveTo>
                <a:lnTo>
                  <a:pt x="486" y="687"/>
                </a:lnTo>
                <a:lnTo>
                  <a:pt x="486" y="740"/>
                </a:lnTo>
                <a:lnTo>
                  <a:pt x="402" y="740"/>
                </a:lnTo>
                <a:lnTo>
                  <a:pt x="402" y="687"/>
                </a:lnTo>
                <a:close/>
                <a:moveTo>
                  <a:pt x="402" y="761"/>
                </a:moveTo>
                <a:lnTo>
                  <a:pt x="486" y="761"/>
                </a:lnTo>
                <a:lnTo>
                  <a:pt x="486" y="814"/>
                </a:lnTo>
                <a:lnTo>
                  <a:pt x="402" y="814"/>
                </a:lnTo>
                <a:lnTo>
                  <a:pt x="402" y="761"/>
                </a:lnTo>
                <a:close/>
                <a:moveTo>
                  <a:pt x="402" y="846"/>
                </a:moveTo>
                <a:lnTo>
                  <a:pt x="486" y="846"/>
                </a:lnTo>
                <a:lnTo>
                  <a:pt x="486" y="898"/>
                </a:lnTo>
                <a:lnTo>
                  <a:pt x="402" y="898"/>
                </a:lnTo>
                <a:lnTo>
                  <a:pt x="402" y="846"/>
                </a:lnTo>
                <a:close/>
                <a:moveTo>
                  <a:pt x="402" y="930"/>
                </a:moveTo>
                <a:lnTo>
                  <a:pt x="486" y="930"/>
                </a:lnTo>
                <a:lnTo>
                  <a:pt x="486" y="972"/>
                </a:lnTo>
                <a:lnTo>
                  <a:pt x="402" y="972"/>
                </a:lnTo>
                <a:lnTo>
                  <a:pt x="402" y="930"/>
                </a:lnTo>
                <a:close/>
                <a:moveTo>
                  <a:pt x="402" y="1004"/>
                </a:moveTo>
                <a:lnTo>
                  <a:pt x="486" y="1004"/>
                </a:lnTo>
                <a:lnTo>
                  <a:pt x="486" y="1057"/>
                </a:lnTo>
                <a:lnTo>
                  <a:pt x="402" y="1057"/>
                </a:lnTo>
                <a:lnTo>
                  <a:pt x="402" y="1004"/>
                </a:lnTo>
                <a:close/>
                <a:moveTo>
                  <a:pt x="402" y="1089"/>
                </a:moveTo>
                <a:lnTo>
                  <a:pt x="486" y="1089"/>
                </a:lnTo>
                <a:lnTo>
                  <a:pt x="486" y="1131"/>
                </a:lnTo>
                <a:lnTo>
                  <a:pt x="402" y="1131"/>
                </a:lnTo>
                <a:lnTo>
                  <a:pt x="402" y="1089"/>
                </a:lnTo>
                <a:close/>
                <a:moveTo>
                  <a:pt x="402" y="1163"/>
                </a:moveTo>
                <a:lnTo>
                  <a:pt x="486" y="1163"/>
                </a:lnTo>
                <a:lnTo>
                  <a:pt x="486" y="1215"/>
                </a:lnTo>
                <a:lnTo>
                  <a:pt x="402" y="1215"/>
                </a:lnTo>
                <a:lnTo>
                  <a:pt x="402" y="1163"/>
                </a:lnTo>
                <a:close/>
                <a:moveTo>
                  <a:pt x="402" y="1321"/>
                </a:moveTo>
                <a:lnTo>
                  <a:pt x="486" y="1321"/>
                </a:lnTo>
                <a:lnTo>
                  <a:pt x="486" y="1374"/>
                </a:lnTo>
                <a:lnTo>
                  <a:pt x="402" y="1374"/>
                </a:lnTo>
                <a:lnTo>
                  <a:pt x="402" y="1321"/>
                </a:lnTo>
                <a:close/>
                <a:moveTo>
                  <a:pt x="402" y="1480"/>
                </a:moveTo>
                <a:lnTo>
                  <a:pt x="486" y="1480"/>
                </a:lnTo>
                <a:lnTo>
                  <a:pt x="486" y="1533"/>
                </a:lnTo>
                <a:lnTo>
                  <a:pt x="402" y="1533"/>
                </a:lnTo>
                <a:lnTo>
                  <a:pt x="402" y="1480"/>
                </a:lnTo>
                <a:close/>
                <a:moveTo>
                  <a:pt x="402" y="1564"/>
                </a:moveTo>
                <a:lnTo>
                  <a:pt x="486" y="1564"/>
                </a:lnTo>
                <a:lnTo>
                  <a:pt x="486" y="1607"/>
                </a:lnTo>
                <a:lnTo>
                  <a:pt x="402" y="1607"/>
                </a:lnTo>
                <a:lnTo>
                  <a:pt x="402" y="1564"/>
                </a:lnTo>
                <a:close/>
                <a:moveTo>
                  <a:pt x="402" y="1723"/>
                </a:moveTo>
                <a:lnTo>
                  <a:pt x="486" y="1723"/>
                </a:lnTo>
                <a:lnTo>
                  <a:pt x="486" y="1776"/>
                </a:lnTo>
                <a:lnTo>
                  <a:pt x="402" y="1776"/>
                </a:lnTo>
                <a:lnTo>
                  <a:pt x="402" y="1723"/>
                </a:lnTo>
                <a:close/>
                <a:moveTo>
                  <a:pt x="402" y="1797"/>
                </a:moveTo>
                <a:lnTo>
                  <a:pt x="486" y="1797"/>
                </a:lnTo>
                <a:lnTo>
                  <a:pt x="486" y="1850"/>
                </a:lnTo>
                <a:lnTo>
                  <a:pt x="402" y="1850"/>
                </a:lnTo>
                <a:lnTo>
                  <a:pt x="402" y="1797"/>
                </a:lnTo>
                <a:close/>
                <a:moveTo>
                  <a:pt x="402" y="1881"/>
                </a:moveTo>
                <a:lnTo>
                  <a:pt x="486" y="1881"/>
                </a:lnTo>
                <a:lnTo>
                  <a:pt x="486" y="1934"/>
                </a:lnTo>
                <a:lnTo>
                  <a:pt x="402" y="1934"/>
                </a:lnTo>
                <a:lnTo>
                  <a:pt x="402" y="1881"/>
                </a:lnTo>
                <a:close/>
                <a:moveTo>
                  <a:pt x="402" y="2040"/>
                </a:moveTo>
                <a:lnTo>
                  <a:pt x="486" y="2040"/>
                </a:lnTo>
                <a:lnTo>
                  <a:pt x="486" y="2093"/>
                </a:lnTo>
                <a:lnTo>
                  <a:pt x="402" y="2093"/>
                </a:lnTo>
                <a:lnTo>
                  <a:pt x="402" y="2040"/>
                </a:lnTo>
                <a:close/>
                <a:moveTo>
                  <a:pt x="402" y="2124"/>
                </a:moveTo>
                <a:lnTo>
                  <a:pt x="486" y="2124"/>
                </a:lnTo>
                <a:lnTo>
                  <a:pt x="486" y="2167"/>
                </a:lnTo>
                <a:lnTo>
                  <a:pt x="402" y="2167"/>
                </a:lnTo>
                <a:lnTo>
                  <a:pt x="402" y="2124"/>
                </a:lnTo>
                <a:close/>
                <a:moveTo>
                  <a:pt x="402" y="2283"/>
                </a:moveTo>
                <a:lnTo>
                  <a:pt x="486" y="2283"/>
                </a:lnTo>
                <a:lnTo>
                  <a:pt x="486" y="2325"/>
                </a:lnTo>
                <a:lnTo>
                  <a:pt x="402" y="2325"/>
                </a:lnTo>
                <a:lnTo>
                  <a:pt x="402" y="2283"/>
                </a:lnTo>
                <a:close/>
                <a:moveTo>
                  <a:pt x="402" y="2357"/>
                </a:moveTo>
                <a:lnTo>
                  <a:pt x="486" y="2357"/>
                </a:lnTo>
                <a:lnTo>
                  <a:pt x="486" y="2410"/>
                </a:lnTo>
                <a:lnTo>
                  <a:pt x="402" y="2410"/>
                </a:lnTo>
                <a:lnTo>
                  <a:pt x="402" y="2357"/>
                </a:lnTo>
                <a:close/>
                <a:moveTo>
                  <a:pt x="402" y="2441"/>
                </a:moveTo>
                <a:lnTo>
                  <a:pt x="486" y="2441"/>
                </a:lnTo>
                <a:lnTo>
                  <a:pt x="486" y="2484"/>
                </a:lnTo>
                <a:lnTo>
                  <a:pt x="402" y="2484"/>
                </a:lnTo>
                <a:lnTo>
                  <a:pt x="402" y="2441"/>
                </a:lnTo>
                <a:close/>
                <a:moveTo>
                  <a:pt x="402" y="2600"/>
                </a:moveTo>
                <a:lnTo>
                  <a:pt x="486" y="2600"/>
                </a:lnTo>
                <a:lnTo>
                  <a:pt x="486" y="2642"/>
                </a:lnTo>
                <a:lnTo>
                  <a:pt x="402" y="2642"/>
                </a:lnTo>
                <a:lnTo>
                  <a:pt x="402" y="2600"/>
                </a:lnTo>
                <a:close/>
                <a:moveTo>
                  <a:pt x="402" y="2674"/>
                </a:moveTo>
                <a:lnTo>
                  <a:pt x="486" y="2674"/>
                </a:lnTo>
                <a:lnTo>
                  <a:pt x="486" y="2727"/>
                </a:lnTo>
                <a:lnTo>
                  <a:pt x="402" y="2727"/>
                </a:lnTo>
                <a:lnTo>
                  <a:pt x="402" y="2674"/>
                </a:lnTo>
                <a:close/>
                <a:moveTo>
                  <a:pt x="402" y="2759"/>
                </a:moveTo>
                <a:lnTo>
                  <a:pt x="486" y="2759"/>
                </a:lnTo>
                <a:lnTo>
                  <a:pt x="486" y="2801"/>
                </a:lnTo>
                <a:lnTo>
                  <a:pt x="402" y="2801"/>
                </a:lnTo>
                <a:lnTo>
                  <a:pt x="402" y="2759"/>
                </a:lnTo>
                <a:close/>
                <a:moveTo>
                  <a:pt x="402" y="2833"/>
                </a:moveTo>
                <a:lnTo>
                  <a:pt x="486" y="2833"/>
                </a:lnTo>
                <a:lnTo>
                  <a:pt x="486" y="2885"/>
                </a:lnTo>
                <a:lnTo>
                  <a:pt x="402" y="2885"/>
                </a:lnTo>
                <a:lnTo>
                  <a:pt x="402" y="2833"/>
                </a:lnTo>
                <a:close/>
                <a:moveTo>
                  <a:pt x="402" y="2991"/>
                </a:moveTo>
                <a:lnTo>
                  <a:pt x="486" y="2991"/>
                </a:lnTo>
                <a:lnTo>
                  <a:pt x="486" y="3044"/>
                </a:lnTo>
                <a:lnTo>
                  <a:pt x="402" y="3044"/>
                </a:lnTo>
                <a:lnTo>
                  <a:pt x="402" y="2991"/>
                </a:lnTo>
                <a:close/>
                <a:moveTo>
                  <a:pt x="402" y="3076"/>
                </a:moveTo>
                <a:lnTo>
                  <a:pt x="486" y="3076"/>
                </a:lnTo>
                <a:lnTo>
                  <a:pt x="486" y="3128"/>
                </a:lnTo>
                <a:lnTo>
                  <a:pt x="402" y="3128"/>
                </a:lnTo>
                <a:lnTo>
                  <a:pt x="402" y="3076"/>
                </a:lnTo>
                <a:close/>
                <a:moveTo>
                  <a:pt x="402" y="3160"/>
                </a:moveTo>
                <a:lnTo>
                  <a:pt x="486" y="3160"/>
                </a:lnTo>
                <a:lnTo>
                  <a:pt x="486" y="3202"/>
                </a:lnTo>
                <a:lnTo>
                  <a:pt x="402" y="3202"/>
                </a:lnTo>
                <a:lnTo>
                  <a:pt x="402" y="3160"/>
                </a:lnTo>
                <a:close/>
                <a:moveTo>
                  <a:pt x="307" y="370"/>
                </a:moveTo>
                <a:lnTo>
                  <a:pt x="381" y="370"/>
                </a:lnTo>
                <a:lnTo>
                  <a:pt x="381" y="412"/>
                </a:lnTo>
                <a:lnTo>
                  <a:pt x="307" y="412"/>
                </a:lnTo>
                <a:lnTo>
                  <a:pt x="307" y="370"/>
                </a:lnTo>
                <a:close/>
                <a:moveTo>
                  <a:pt x="307" y="444"/>
                </a:moveTo>
                <a:lnTo>
                  <a:pt x="381" y="444"/>
                </a:lnTo>
                <a:lnTo>
                  <a:pt x="381" y="497"/>
                </a:lnTo>
                <a:lnTo>
                  <a:pt x="307" y="497"/>
                </a:lnTo>
                <a:lnTo>
                  <a:pt x="307" y="444"/>
                </a:lnTo>
                <a:close/>
                <a:moveTo>
                  <a:pt x="307" y="529"/>
                </a:moveTo>
                <a:lnTo>
                  <a:pt x="381" y="529"/>
                </a:lnTo>
                <a:lnTo>
                  <a:pt x="381" y="571"/>
                </a:lnTo>
                <a:lnTo>
                  <a:pt x="307" y="571"/>
                </a:lnTo>
                <a:lnTo>
                  <a:pt x="307" y="529"/>
                </a:lnTo>
                <a:close/>
                <a:moveTo>
                  <a:pt x="307" y="602"/>
                </a:moveTo>
                <a:lnTo>
                  <a:pt x="381" y="602"/>
                </a:lnTo>
                <a:lnTo>
                  <a:pt x="381" y="655"/>
                </a:lnTo>
                <a:lnTo>
                  <a:pt x="307" y="655"/>
                </a:lnTo>
                <a:lnTo>
                  <a:pt x="307" y="602"/>
                </a:lnTo>
                <a:close/>
                <a:moveTo>
                  <a:pt x="307" y="761"/>
                </a:moveTo>
                <a:lnTo>
                  <a:pt x="381" y="761"/>
                </a:lnTo>
                <a:lnTo>
                  <a:pt x="381" y="814"/>
                </a:lnTo>
                <a:lnTo>
                  <a:pt x="307" y="814"/>
                </a:lnTo>
                <a:lnTo>
                  <a:pt x="307" y="761"/>
                </a:lnTo>
                <a:close/>
                <a:moveTo>
                  <a:pt x="307" y="846"/>
                </a:moveTo>
                <a:lnTo>
                  <a:pt x="381" y="846"/>
                </a:lnTo>
                <a:lnTo>
                  <a:pt x="381" y="898"/>
                </a:lnTo>
                <a:lnTo>
                  <a:pt x="307" y="898"/>
                </a:lnTo>
                <a:lnTo>
                  <a:pt x="307" y="846"/>
                </a:lnTo>
                <a:close/>
                <a:moveTo>
                  <a:pt x="307" y="930"/>
                </a:moveTo>
                <a:lnTo>
                  <a:pt x="381" y="930"/>
                </a:lnTo>
                <a:lnTo>
                  <a:pt x="381" y="972"/>
                </a:lnTo>
                <a:lnTo>
                  <a:pt x="307" y="972"/>
                </a:lnTo>
                <a:lnTo>
                  <a:pt x="307" y="930"/>
                </a:lnTo>
                <a:close/>
                <a:moveTo>
                  <a:pt x="307" y="1004"/>
                </a:moveTo>
                <a:lnTo>
                  <a:pt x="381" y="1004"/>
                </a:lnTo>
                <a:lnTo>
                  <a:pt x="381" y="1057"/>
                </a:lnTo>
                <a:lnTo>
                  <a:pt x="307" y="1057"/>
                </a:lnTo>
                <a:lnTo>
                  <a:pt x="307" y="1004"/>
                </a:lnTo>
                <a:close/>
                <a:moveTo>
                  <a:pt x="307" y="1089"/>
                </a:moveTo>
                <a:lnTo>
                  <a:pt x="381" y="1089"/>
                </a:lnTo>
                <a:lnTo>
                  <a:pt x="381" y="1131"/>
                </a:lnTo>
                <a:lnTo>
                  <a:pt x="307" y="1131"/>
                </a:lnTo>
                <a:lnTo>
                  <a:pt x="307" y="1089"/>
                </a:lnTo>
                <a:close/>
                <a:moveTo>
                  <a:pt x="307" y="1163"/>
                </a:moveTo>
                <a:lnTo>
                  <a:pt x="381" y="1163"/>
                </a:lnTo>
                <a:lnTo>
                  <a:pt x="381" y="1215"/>
                </a:lnTo>
                <a:lnTo>
                  <a:pt x="307" y="1215"/>
                </a:lnTo>
                <a:lnTo>
                  <a:pt x="307" y="1163"/>
                </a:lnTo>
                <a:close/>
                <a:moveTo>
                  <a:pt x="307" y="1247"/>
                </a:moveTo>
                <a:lnTo>
                  <a:pt x="381" y="1247"/>
                </a:lnTo>
                <a:lnTo>
                  <a:pt x="381" y="1289"/>
                </a:lnTo>
                <a:lnTo>
                  <a:pt x="307" y="1289"/>
                </a:lnTo>
                <a:lnTo>
                  <a:pt x="307" y="1247"/>
                </a:lnTo>
                <a:close/>
                <a:moveTo>
                  <a:pt x="307" y="1321"/>
                </a:moveTo>
                <a:lnTo>
                  <a:pt x="381" y="1321"/>
                </a:lnTo>
                <a:lnTo>
                  <a:pt x="381" y="1374"/>
                </a:lnTo>
                <a:lnTo>
                  <a:pt x="307" y="1374"/>
                </a:lnTo>
                <a:lnTo>
                  <a:pt x="307" y="1321"/>
                </a:lnTo>
                <a:close/>
                <a:moveTo>
                  <a:pt x="307" y="1406"/>
                </a:moveTo>
                <a:lnTo>
                  <a:pt x="381" y="1406"/>
                </a:lnTo>
                <a:lnTo>
                  <a:pt x="381" y="1448"/>
                </a:lnTo>
                <a:lnTo>
                  <a:pt x="307" y="1448"/>
                </a:lnTo>
                <a:lnTo>
                  <a:pt x="307" y="1406"/>
                </a:lnTo>
                <a:close/>
                <a:moveTo>
                  <a:pt x="307" y="1480"/>
                </a:moveTo>
                <a:lnTo>
                  <a:pt x="381" y="1480"/>
                </a:lnTo>
                <a:lnTo>
                  <a:pt x="381" y="1533"/>
                </a:lnTo>
                <a:lnTo>
                  <a:pt x="307" y="1533"/>
                </a:lnTo>
                <a:lnTo>
                  <a:pt x="307" y="1480"/>
                </a:lnTo>
                <a:close/>
                <a:moveTo>
                  <a:pt x="307" y="1564"/>
                </a:moveTo>
                <a:lnTo>
                  <a:pt x="381" y="1564"/>
                </a:lnTo>
                <a:lnTo>
                  <a:pt x="381" y="1607"/>
                </a:lnTo>
                <a:lnTo>
                  <a:pt x="307" y="1607"/>
                </a:lnTo>
                <a:lnTo>
                  <a:pt x="307" y="1564"/>
                </a:lnTo>
                <a:close/>
                <a:moveTo>
                  <a:pt x="307" y="1638"/>
                </a:moveTo>
                <a:lnTo>
                  <a:pt x="381" y="1638"/>
                </a:lnTo>
                <a:lnTo>
                  <a:pt x="381" y="1691"/>
                </a:lnTo>
                <a:lnTo>
                  <a:pt x="307" y="1691"/>
                </a:lnTo>
                <a:lnTo>
                  <a:pt x="307" y="1638"/>
                </a:lnTo>
                <a:close/>
                <a:moveTo>
                  <a:pt x="307" y="1723"/>
                </a:moveTo>
                <a:lnTo>
                  <a:pt x="381" y="1723"/>
                </a:lnTo>
                <a:lnTo>
                  <a:pt x="381" y="1776"/>
                </a:lnTo>
                <a:lnTo>
                  <a:pt x="307" y="1776"/>
                </a:lnTo>
                <a:lnTo>
                  <a:pt x="307" y="1723"/>
                </a:lnTo>
                <a:close/>
                <a:moveTo>
                  <a:pt x="307" y="1797"/>
                </a:moveTo>
                <a:lnTo>
                  <a:pt x="381" y="1797"/>
                </a:lnTo>
                <a:lnTo>
                  <a:pt x="381" y="1850"/>
                </a:lnTo>
                <a:lnTo>
                  <a:pt x="307" y="1850"/>
                </a:lnTo>
                <a:lnTo>
                  <a:pt x="307" y="1797"/>
                </a:lnTo>
                <a:close/>
                <a:moveTo>
                  <a:pt x="307" y="1881"/>
                </a:moveTo>
                <a:lnTo>
                  <a:pt x="381" y="1881"/>
                </a:lnTo>
                <a:lnTo>
                  <a:pt x="381" y="1934"/>
                </a:lnTo>
                <a:lnTo>
                  <a:pt x="307" y="1934"/>
                </a:lnTo>
                <a:lnTo>
                  <a:pt x="307" y="1881"/>
                </a:lnTo>
                <a:close/>
                <a:moveTo>
                  <a:pt x="307" y="1966"/>
                </a:moveTo>
                <a:lnTo>
                  <a:pt x="381" y="1966"/>
                </a:lnTo>
                <a:lnTo>
                  <a:pt x="381" y="2008"/>
                </a:lnTo>
                <a:lnTo>
                  <a:pt x="307" y="2008"/>
                </a:lnTo>
                <a:lnTo>
                  <a:pt x="307" y="1966"/>
                </a:lnTo>
                <a:close/>
                <a:moveTo>
                  <a:pt x="307" y="2040"/>
                </a:moveTo>
                <a:lnTo>
                  <a:pt x="381" y="2040"/>
                </a:lnTo>
                <a:lnTo>
                  <a:pt x="381" y="2093"/>
                </a:lnTo>
                <a:lnTo>
                  <a:pt x="307" y="2093"/>
                </a:lnTo>
                <a:lnTo>
                  <a:pt x="307" y="2040"/>
                </a:lnTo>
                <a:close/>
                <a:moveTo>
                  <a:pt x="307" y="2124"/>
                </a:moveTo>
                <a:lnTo>
                  <a:pt x="381" y="2124"/>
                </a:lnTo>
                <a:lnTo>
                  <a:pt x="381" y="2167"/>
                </a:lnTo>
                <a:lnTo>
                  <a:pt x="307" y="2167"/>
                </a:lnTo>
                <a:lnTo>
                  <a:pt x="307" y="2124"/>
                </a:lnTo>
                <a:close/>
                <a:moveTo>
                  <a:pt x="307" y="2198"/>
                </a:moveTo>
                <a:lnTo>
                  <a:pt x="381" y="2198"/>
                </a:lnTo>
                <a:lnTo>
                  <a:pt x="381" y="2251"/>
                </a:lnTo>
                <a:lnTo>
                  <a:pt x="307" y="2251"/>
                </a:lnTo>
                <a:lnTo>
                  <a:pt x="307" y="2198"/>
                </a:lnTo>
                <a:close/>
                <a:moveTo>
                  <a:pt x="307" y="2283"/>
                </a:moveTo>
                <a:lnTo>
                  <a:pt x="381" y="2283"/>
                </a:lnTo>
                <a:lnTo>
                  <a:pt x="381" y="2325"/>
                </a:lnTo>
                <a:lnTo>
                  <a:pt x="307" y="2325"/>
                </a:lnTo>
                <a:lnTo>
                  <a:pt x="307" y="2283"/>
                </a:lnTo>
                <a:close/>
                <a:moveTo>
                  <a:pt x="307" y="2357"/>
                </a:moveTo>
                <a:lnTo>
                  <a:pt x="381" y="2357"/>
                </a:lnTo>
                <a:lnTo>
                  <a:pt x="381" y="2410"/>
                </a:lnTo>
                <a:lnTo>
                  <a:pt x="307" y="2410"/>
                </a:lnTo>
                <a:lnTo>
                  <a:pt x="307" y="2357"/>
                </a:lnTo>
                <a:close/>
                <a:moveTo>
                  <a:pt x="307" y="2441"/>
                </a:moveTo>
                <a:lnTo>
                  <a:pt x="381" y="2441"/>
                </a:lnTo>
                <a:lnTo>
                  <a:pt x="381" y="2484"/>
                </a:lnTo>
                <a:lnTo>
                  <a:pt x="307" y="2484"/>
                </a:lnTo>
                <a:lnTo>
                  <a:pt x="307" y="2441"/>
                </a:lnTo>
                <a:close/>
                <a:moveTo>
                  <a:pt x="307" y="2515"/>
                </a:moveTo>
                <a:lnTo>
                  <a:pt x="381" y="2515"/>
                </a:lnTo>
                <a:lnTo>
                  <a:pt x="381" y="2568"/>
                </a:lnTo>
                <a:lnTo>
                  <a:pt x="307" y="2568"/>
                </a:lnTo>
                <a:lnTo>
                  <a:pt x="307" y="2515"/>
                </a:lnTo>
                <a:close/>
                <a:moveTo>
                  <a:pt x="307" y="2600"/>
                </a:moveTo>
                <a:lnTo>
                  <a:pt x="381" y="2600"/>
                </a:lnTo>
                <a:lnTo>
                  <a:pt x="381" y="2642"/>
                </a:lnTo>
                <a:lnTo>
                  <a:pt x="307" y="2642"/>
                </a:lnTo>
                <a:lnTo>
                  <a:pt x="307" y="2600"/>
                </a:lnTo>
                <a:close/>
                <a:moveTo>
                  <a:pt x="307" y="2674"/>
                </a:moveTo>
                <a:lnTo>
                  <a:pt x="381" y="2674"/>
                </a:lnTo>
                <a:lnTo>
                  <a:pt x="381" y="2727"/>
                </a:lnTo>
                <a:lnTo>
                  <a:pt x="307" y="2727"/>
                </a:lnTo>
                <a:lnTo>
                  <a:pt x="307" y="2674"/>
                </a:lnTo>
                <a:close/>
                <a:moveTo>
                  <a:pt x="307" y="2759"/>
                </a:moveTo>
                <a:lnTo>
                  <a:pt x="381" y="2759"/>
                </a:lnTo>
                <a:lnTo>
                  <a:pt x="381" y="2801"/>
                </a:lnTo>
                <a:lnTo>
                  <a:pt x="307" y="2801"/>
                </a:lnTo>
                <a:lnTo>
                  <a:pt x="307" y="2759"/>
                </a:lnTo>
                <a:close/>
                <a:moveTo>
                  <a:pt x="307" y="2833"/>
                </a:moveTo>
                <a:lnTo>
                  <a:pt x="381" y="2833"/>
                </a:lnTo>
                <a:lnTo>
                  <a:pt x="381" y="2885"/>
                </a:lnTo>
                <a:lnTo>
                  <a:pt x="307" y="2885"/>
                </a:lnTo>
                <a:lnTo>
                  <a:pt x="307" y="2833"/>
                </a:lnTo>
                <a:close/>
                <a:moveTo>
                  <a:pt x="307" y="2917"/>
                </a:moveTo>
                <a:lnTo>
                  <a:pt x="381" y="2917"/>
                </a:lnTo>
                <a:lnTo>
                  <a:pt x="381" y="2970"/>
                </a:lnTo>
                <a:lnTo>
                  <a:pt x="307" y="2970"/>
                </a:lnTo>
                <a:lnTo>
                  <a:pt x="307" y="2917"/>
                </a:lnTo>
                <a:close/>
                <a:moveTo>
                  <a:pt x="307" y="2991"/>
                </a:moveTo>
                <a:lnTo>
                  <a:pt x="381" y="2991"/>
                </a:lnTo>
                <a:lnTo>
                  <a:pt x="381" y="3044"/>
                </a:lnTo>
                <a:lnTo>
                  <a:pt x="307" y="3044"/>
                </a:lnTo>
                <a:lnTo>
                  <a:pt x="307" y="2991"/>
                </a:lnTo>
                <a:close/>
                <a:moveTo>
                  <a:pt x="307" y="3076"/>
                </a:moveTo>
                <a:lnTo>
                  <a:pt x="381" y="3076"/>
                </a:lnTo>
                <a:lnTo>
                  <a:pt x="381" y="3128"/>
                </a:lnTo>
                <a:lnTo>
                  <a:pt x="307" y="3128"/>
                </a:lnTo>
                <a:lnTo>
                  <a:pt x="307" y="3076"/>
                </a:lnTo>
                <a:close/>
                <a:moveTo>
                  <a:pt x="307" y="3160"/>
                </a:moveTo>
                <a:lnTo>
                  <a:pt x="381" y="3160"/>
                </a:lnTo>
                <a:lnTo>
                  <a:pt x="381" y="3202"/>
                </a:lnTo>
                <a:lnTo>
                  <a:pt x="307" y="3202"/>
                </a:lnTo>
                <a:lnTo>
                  <a:pt x="307" y="3160"/>
                </a:lnTo>
                <a:close/>
                <a:moveTo>
                  <a:pt x="211" y="370"/>
                </a:moveTo>
                <a:lnTo>
                  <a:pt x="285" y="370"/>
                </a:lnTo>
                <a:lnTo>
                  <a:pt x="285" y="412"/>
                </a:lnTo>
                <a:lnTo>
                  <a:pt x="211" y="412"/>
                </a:lnTo>
                <a:lnTo>
                  <a:pt x="211" y="370"/>
                </a:lnTo>
                <a:close/>
                <a:moveTo>
                  <a:pt x="211" y="444"/>
                </a:moveTo>
                <a:lnTo>
                  <a:pt x="285" y="444"/>
                </a:lnTo>
                <a:lnTo>
                  <a:pt x="285" y="497"/>
                </a:lnTo>
                <a:lnTo>
                  <a:pt x="211" y="497"/>
                </a:lnTo>
                <a:lnTo>
                  <a:pt x="211" y="444"/>
                </a:lnTo>
                <a:close/>
                <a:moveTo>
                  <a:pt x="211" y="529"/>
                </a:moveTo>
                <a:lnTo>
                  <a:pt x="285" y="529"/>
                </a:lnTo>
                <a:lnTo>
                  <a:pt x="285" y="571"/>
                </a:lnTo>
                <a:lnTo>
                  <a:pt x="211" y="571"/>
                </a:lnTo>
                <a:lnTo>
                  <a:pt x="211" y="529"/>
                </a:lnTo>
                <a:close/>
                <a:moveTo>
                  <a:pt x="211" y="602"/>
                </a:moveTo>
                <a:lnTo>
                  <a:pt x="285" y="602"/>
                </a:lnTo>
                <a:lnTo>
                  <a:pt x="285" y="655"/>
                </a:lnTo>
                <a:lnTo>
                  <a:pt x="211" y="655"/>
                </a:lnTo>
                <a:lnTo>
                  <a:pt x="211" y="602"/>
                </a:lnTo>
                <a:close/>
                <a:moveTo>
                  <a:pt x="211" y="687"/>
                </a:moveTo>
                <a:lnTo>
                  <a:pt x="285" y="687"/>
                </a:lnTo>
                <a:lnTo>
                  <a:pt x="285" y="740"/>
                </a:lnTo>
                <a:lnTo>
                  <a:pt x="211" y="740"/>
                </a:lnTo>
                <a:lnTo>
                  <a:pt x="211" y="687"/>
                </a:lnTo>
                <a:close/>
                <a:moveTo>
                  <a:pt x="211" y="761"/>
                </a:moveTo>
                <a:lnTo>
                  <a:pt x="285" y="761"/>
                </a:lnTo>
                <a:lnTo>
                  <a:pt x="285" y="814"/>
                </a:lnTo>
                <a:lnTo>
                  <a:pt x="211" y="814"/>
                </a:lnTo>
                <a:lnTo>
                  <a:pt x="211" y="761"/>
                </a:lnTo>
                <a:close/>
                <a:moveTo>
                  <a:pt x="211" y="930"/>
                </a:moveTo>
                <a:lnTo>
                  <a:pt x="285" y="930"/>
                </a:lnTo>
                <a:lnTo>
                  <a:pt x="285" y="972"/>
                </a:lnTo>
                <a:lnTo>
                  <a:pt x="211" y="972"/>
                </a:lnTo>
                <a:lnTo>
                  <a:pt x="211" y="930"/>
                </a:lnTo>
                <a:close/>
                <a:moveTo>
                  <a:pt x="211" y="1004"/>
                </a:moveTo>
                <a:lnTo>
                  <a:pt x="285" y="1004"/>
                </a:lnTo>
                <a:lnTo>
                  <a:pt x="285" y="1057"/>
                </a:lnTo>
                <a:lnTo>
                  <a:pt x="211" y="1057"/>
                </a:lnTo>
                <a:lnTo>
                  <a:pt x="211" y="1004"/>
                </a:lnTo>
                <a:close/>
                <a:moveTo>
                  <a:pt x="211" y="1089"/>
                </a:moveTo>
                <a:lnTo>
                  <a:pt x="285" y="1089"/>
                </a:lnTo>
                <a:lnTo>
                  <a:pt x="285" y="1131"/>
                </a:lnTo>
                <a:lnTo>
                  <a:pt x="211" y="1131"/>
                </a:lnTo>
                <a:lnTo>
                  <a:pt x="211" y="1089"/>
                </a:lnTo>
                <a:close/>
                <a:moveTo>
                  <a:pt x="211" y="1163"/>
                </a:moveTo>
                <a:lnTo>
                  <a:pt x="285" y="1163"/>
                </a:lnTo>
                <a:lnTo>
                  <a:pt x="285" y="1215"/>
                </a:lnTo>
                <a:lnTo>
                  <a:pt x="211" y="1215"/>
                </a:lnTo>
                <a:lnTo>
                  <a:pt x="211" y="1163"/>
                </a:lnTo>
                <a:close/>
                <a:moveTo>
                  <a:pt x="211" y="1247"/>
                </a:moveTo>
                <a:lnTo>
                  <a:pt x="285" y="1247"/>
                </a:lnTo>
                <a:lnTo>
                  <a:pt x="285" y="1289"/>
                </a:lnTo>
                <a:lnTo>
                  <a:pt x="211" y="1289"/>
                </a:lnTo>
                <a:lnTo>
                  <a:pt x="211" y="1247"/>
                </a:lnTo>
                <a:close/>
                <a:moveTo>
                  <a:pt x="211" y="1321"/>
                </a:moveTo>
                <a:lnTo>
                  <a:pt x="285" y="1321"/>
                </a:lnTo>
                <a:lnTo>
                  <a:pt x="285" y="1374"/>
                </a:lnTo>
                <a:lnTo>
                  <a:pt x="211" y="1374"/>
                </a:lnTo>
                <a:lnTo>
                  <a:pt x="211" y="1321"/>
                </a:lnTo>
                <a:close/>
                <a:moveTo>
                  <a:pt x="211" y="1406"/>
                </a:moveTo>
                <a:lnTo>
                  <a:pt x="285" y="1406"/>
                </a:lnTo>
                <a:lnTo>
                  <a:pt x="285" y="1448"/>
                </a:lnTo>
                <a:lnTo>
                  <a:pt x="211" y="1448"/>
                </a:lnTo>
                <a:lnTo>
                  <a:pt x="211" y="1406"/>
                </a:lnTo>
                <a:close/>
                <a:moveTo>
                  <a:pt x="211" y="1480"/>
                </a:moveTo>
                <a:lnTo>
                  <a:pt x="285" y="1480"/>
                </a:lnTo>
                <a:lnTo>
                  <a:pt x="285" y="1533"/>
                </a:lnTo>
                <a:lnTo>
                  <a:pt x="211" y="1533"/>
                </a:lnTo>
                <a:lnTo>
                  <a:pt x="211" y="1480"/>
                </a:lnTo>
                <a:close/>
                <a:moveTo>
                  <a:pt x="211" y="1564"/>
                </a:moveTo>
                <a:lnTo>
                  <a:pt x="285" y="1564"/>
                </a:lnTo>
                <a:lnTo>
                  <a:pt x="285" y="1607"/>
                </a:lnTo>
                <a:lnTo>
                  <a:pt x="211" y="1607"/>
                </a:lnTo>
                <a:lnTo>
                  <a:pt x="211" y="1564"/>
                </a:lnTo>
                <a:close/>
                <a:moveTo>
                  <a:pt x="211" y="1638"/>
                </a:moveTo>
                <a:lnTo>
                  <a:pt x="285" y="1638"/>
                </a:lnTo>
                <a:lnTo>
                  <a:pt x="285" y="1691"/>
                </a:lnTo>
                <a:lnTo>
                  <a:pt x="211" y="1691"/>
                </a:lnTo>
                <a:lnTo>
                  <a:pt x="211" y="1638"/>
                </a:lnTo>
                <a:close/>
                <a:moveTo>
                  <a:pt x="211" y="1723"/>
                </a:moveTo>
                <a:lnTo>
                  <a:pt x="285" y="1723"/>
                </a:lnTo>
                <a:lnTo>
                  <a:pt x="285" y="1776"/>
                </a:lnTo>
                <a:lnTo>
                  <a:pt x="211" y="1776"/>
                </a:lnTo>
                <a:lnTo>
                  <a:pt x="211" y="1723"/>
                </a:lnTo>
                <a:close/>
                <a:moveTo>
                  <a:pt x="211" y="1797"/>
                </a:moveTo>
                <a:lnTo>
                  <a:pt x="285" y="1797"/>
                </a:lnTo>
                <a:lnTo>
                  <a:pt x="285" y="1850"/>
                </a:lnTo>
                <a:lnTo>
                  <a:pt x="211" y="1850"/>
                </a:lnTo>
                <a:lnTo>
                  <a:pt x="211" y="1797"/>
                </a:lnTo>
                <a:close/>
                <a:moveTo>
                  <a:pt x="211" y="1881"/>
                </a:moveTo>
                <a:lnTo>
                  <a:pt x="285" y="1881"/>
                </a:lnTo>
                <a:lnTo>
                  <a:pt x="285" y="1934"/>
                </a:lnTo>
                <a:lnTo>
                  <a:pt x="211" y="1934"/>
                </a:lnTo>
                <a:lnTo>
                  <a:pt x="211" y="1881"/>
                </a:lnTo>
                <a:close/>
                <a:moveTo>
                  <a:pt x="211" y="1966"/>
                </a:moveTo>
                <a:lnTo>
                  <a:pt x="285" y="1966"/>
                </a:lnTo>
                <a:lnTo>
                  <a:pt x="285" y="2008"/>
                </a:lnTo>
                <a:lnTo>
                  <a:pt x="211" y="2008"/>
                </a:lnTo>
                <a:lnTo>
                  <a:pt x="211" y="1966"/>
                </a:lnTo>
                <a:close/>
                <a:moveTo>
                  <a:pt x="211" y="2040"/>
                </a:moveTo>
                <a:lnTo>
                  <a:pt x="285" y="2040"/>
                </a:lnTo>
                <a:lnTo>
                  <a:pt x="285" y="2093"/>
                </a:lnTo>
                <a:lnTo>
                  <a:pt x="211" y="2093"/>
                </a:lnTo>
                <a:lnTo>
                  <a:pt x="211" y="2040"/>
                </a:lnTo>
                <a:close/>
                <a:moveTo>
                  <a:pt x="211" y="2198"/>
                </a:moveTo>
                <a:lnTo>
                  <a:pt x="285" y="2198"/>
                </a:lnTo>
                <a:lnTo>
                  <a:pt x="285" y="2251"/>
                </a:lnTo>
                <a:lnTo>
                  <a:pt x="211" y="2251"/>
                </a:lnTo>
                <a:lnTo>
                  <a:pt x="211" y="2198"/>
                </a:lnTo>
                <a:close/>
                <a:moveTo>
                  <a:pt x="211" y="2283"/>
                </a:moveTo>
                <a:lnTo>
                  <a:pt x="285" y="2283"/>
                </a:lnTo>
                <a:lnTo>
                  <a:pt x="285" y="2325"/>
                </a:lnTo>
                <a:lnTo>
                  <a:pt x="211" y="2325"/>
                </a:lnTo>
                <a:lnTo>
                  <a:pt x="211" y="2283"/>
                </a:lnTo>
                <a:close/>
                <a:moveTo>
                  <a:pt x="211" y="2357"/>
                </a:moveTo>
                <a:lnTo>
                  <a:pt x="285" y="2357"/>
                </a:lnTo>
                <a:lnTo>
                  <a:pt x="285" y="2410"/>
                </a:lnTo>
                <a:lnTo>
                  <a:pt x="211" y="2410"/>
                </a:lnTo>
                <a:lnTo>
                  <a:pt x="211" y="2357"/>
                </a:lnTo>
                <a:close/>
                <a:moveTo>
                  <a:pt x="211" y="2515"/>
                </a:moveTo>
                <a:lnTo>
                  <a:pt x="285" y="2515"/>
                </a:lnTo>
                <a:lnTo>
                  <a:pt x="285" y="2568"/>
                </a:lnTo>
                <a:lnTo>
                  <a:pt x="211" y="2568"/>
                </a:lnTo>
                <a:lnTo>
                  <a:pt x="211" y="2515"/>
                </a:lnTo>
                <a:close/>
                <a:moveTo>
                  <a:pt x="211" y="2600"/>
                </a:moveTo>
                <a:lnTo>
                  <a:pt x="285" y="2600"/>
                </a:lnTo>
                <a:lnTo>
                  <a:pt x="285" y="2642"/>
                </a:lnTo>
                <a:lnTo>
                  <a:pt x="211" y="2642"/>
                </a:lnTo>
                <a:lnTo>
                  <a:pt x="211" y="2600"/>
                </a:lnTo>
                <a:close/>
                <a:moveTo>
                  <a:pt x="211" y="2674"/>
                </a:moveTo>
                <a:lnTo>
                  <a:pt x="285" y="2674"/>
                </a:lnTo>
                <a:lnTo>
                  <a:pt x="285" y="2727"/>
                </a:lnTo>
                <a:lnTo>
                  <a:pt x="211" y="2727"/>
                </a:lnTo>
                <a:lnTo>
                  <a:pt x="211" y="2674"/>
                </a:lnTo>
                <a:close/>
                <a:moveTo>
                  <a:pt x="211" y="2759"/>
                </a:moveTo>
                <a:lnTo>
                  <a:pt x="285" y="2759"/>
                </a:lnTo>
                <a:lnTo>
                  <a:pt x="285" y="2801"/>
                </a:lnTo>
                <a:lnTo>
                  <a:pt x="211" y="2801"/>
                </a:lnTo>
                <a:lnTo>
                  <a:pt x="211" y="2759"/>
                </a:lnTo>
                <a:close/>
                <a:moveTo>
                  <a:pt x="211" y="2833"/>
                </a:moveTo>
                <a:lnTo>
                  <a:pt x="285" y="2833"/>
                </a:lnTo>
                <a:lnTo>
                  <a:pt x="285" y="2885"/>
                </a:lnTo>
                <a:lnTo>
                  <a:pt x="211" y="2885"/>
                </a:lnTo>
                <a:lnTo>
                  <a:pt x="211" y="2833"/>
                </a:lnTo>
                <a:close/>
                <a:moveTo>
                  <a:pt x="211" y="2991"/>
                </a:moveTo>
                <a:lnTo>
                  <a:pt x="285" y="2991"/>
                </a:lnTo>
                <a:lnTo>
                  <a:pt x="285" y="3044"/>
                </a:lnTo>
                <a:lnTo>
                  <a:pt x="211" y="3044"/>
                </a:lnTo>
                <a:lnTo>
                  <a:pt x="211" y="2991"/>
                </a:lnTo>
                <a:close/>
                <a:moveTo>
                  <a:pt x="211" y="3076"/>
                </a:moveTo>
                <a:lnTo>
                  <a:pt x="285" y="3076"/>
                </a:lnTo>
                <a:lnTo>
                  <a:pt x="285" y="3128"/>
                </a:lnTo>
                <a:lnTo>
                  <a:pt x="211" y="3128"/>
                </a:lnTo>
                <a:lnTo>
                  <a:pt x="211" y="3076"/>
                </a:lnTo>
                <a:close/>
                <a:moveTo>
                  <a:pt x="211" y="3160"/>
                </a:moveTo>
                <a:lnTo>
                  <a:pt x="285" y="3160"/>
                </a:lnTo>
                <a:lnTo>
                  <a:pt x="285" y="3202"/>
                </a:lnTo>
                <a:lnTo>
                  <a:pt x="211" y="3202"/>
                </a:lnTo>
                <a:lnTo>
                  <a:pt x="211" y="3160"/>
                </a:lnTo>
                <a:close/>
                <a:moveTo>
                  <a:pt x="190" y="3403"/>
                </a:moveTo>
                <a:lnTo>
                  <a:pt x="254" y="3403"/>
                </a:lnTo>
                <a:lnTo>
                  <a:pt x="254" y="3667"/>
                </a:lnTo>
                <a:lnTo>
                  <a:pt x="190" y="3667"/>
                </a:lnTo>
                <a:lnTo>
                  <a:pt x="190" y="3403"/>
                </a:lnTo>
                <a:close/>
                <a:moveTo>
                  <a:pt x="190" y="3731"/>
                </a:moveTo>
                <a:lnTo>
                  <a:pt x="254" y="3731"/>
                </a:lnTo>
                <a:lnTo>
                  <a:pt x="254" y="3995"/>
                </a:lnTo>
                <a:lnTo>
                  <a:pt x="190" y="3995"/>
                </a:lnTo>
                <a:lnTo>
                  <a:pt x="190" y="3731"/>
                </a:lnTo>
                <a:close/>
                <a:moveTo>
                  <a:pt x="190" y="4037"/>
                </a:moveTo>
                <a:lnTo>
                  <a:pt x="254" y="4037"/>
                </a:lnTo>
                <a:lnTo>
                  <a:pt x="254" y="4302"/>
                </a:lnTo>
                <a:lnTo>
                  <a:pt x="190" y="4302"/>
                </a:lnTo>
                <a:lnTo>
                  <a:pt x="190" y="4037"/>
                </a:lnTo>
                <a:close/>
                <a:moveTo>
                  <a:pt x="116" y="444"/>
                </a:moveTo>
                <a:lnTo>
                  <a:pt x="190" y="444"/>
                </a:lnTo>
                <a:lnTo>
                  <a:pt x="190" y="497"/>
                </a:lnTo>
                <a:lnTo>
                  <a:pt x="116" y="497"/>
                </a:lnTo>
                <a:lnTo>
                  <a:pt x="116" y="444"/>
                </a:lnTo>
                <a:close/>
                <a:moveTo>
                  <a:pt x="116" y="529"/>
                </a:moveTo>
                <a:lnTo>
                  <a:pt x="190" y="529"/>
                </a:lnTo>
                <a:lnTo>
                  <a:pt x="190" y="571"/>
                </a:lnTo>
                <a:lnTo>
                  <a:pt x="116" y="571"/>
                </a:lnTo>
                <a:lnTo>
                  <a:pt x="116" y="529"/>
                </a:lnTo>
                <a:close/>
                <a:moveTo>
                  <a:pt x="116" y="602"/>
                </a:moveTo>
                <a:lnTo>
                  <a:pt x="190" y="602"/>
                </a:lnTo>
                <a:lnTo>
                  <a:pt x="190" y="655"/>
                </a:lnTo>
                <a:lnTo>
                  <a:pt x="116" y="655"/>
                </a:lnTo>
                <a:lnTo>
                  <a:pt x="116" y="602"/>
                </a:lnTo>
                <a:close/>
                <a:moveTo>
                  <a:pt x="116" y="687"/>
                </a:moveTo>
                <a:lnTo>
                  <a:pt x="190" y="687"/>
                </a:lnTo>
                <a:lnTo>
                  <a:pt x="190" y="740"/>
                </a:lnTo>
                <a:lnTo>
                  <a:pt x="116" y="740"/>
                </a:lnTo>
                <a:lnTo>
                  <a:pt x="116" y="687"/>
                </a:lnTo>
                <a:close/>
                <a:moveTo>
                  <a:pt x="116" y="761"/>
                </a:moveTo>
                <a:lnTo>
                  <a:pt x="190" y="761"/>
                </a:lnTo>
                <a:lnTo>
                  <a:pt x="190" y="814"/>
                </a:lnTo>
                <a:lnTo>
                  <a:pt x="116" y="814"/>
                </a:lnTo>
                <a:lnTo>
                  <a:pt x="116" y="761"/>
                </a:lnTo>
                <a:close/>
                <a:moveTo>
                  <a:pt x="116" y="846"/>
                </a:moveTo>
                <a:lnTo>
                  <a:pt x="190" y="846"/>
                </a:lnTo>
                <a:lnTo>
                  <a:pt x="190" y="898"/>
                </a:lnTo>
                <a:lnTo>
                  <a:pt x="116" y="898"/>
                </a:lnTo>
                <a:lnTo>
                  <a:pt x="116" y="846"/>
                </a:lnTo>
                <a:close/>
                <a:moveTo>
                  <a:pt x="116" y="930"/>
                </a:moveTo>
                <a:lnTo>
                  <a:pt x="190" y="930"/>
                </a:lnTo>
                <a:lnTo>
                  <a:pt x="190" y="972"/>
                </a:lnTo>
                <a:lnTo>
                  <a:pt x="116" y="972"/>
                </a:lnTo>
                <a:lnTo>
                  <a:pt x="116" y="930"/>
                </a:lnTo>
                <a:close/>
                <a:moveTo>
                  <a:pt x="116" y="1089"/>
                </a:moveTo>
                <a:lnTo>
                  <a:pt x="190" y="1089"/>
                </a:lnTo>
                <a:lnTo>
                  <a:pt x="190" y="1131"/>
                </a:lnTo>
                <a:lnTo>
                  <a:pt x="116" y="1131"/>
                </a:lnTo>
                <a:lnTo>
                  <a:pt x="116" y="1089"/>
                </a:lnTo>
                <a:close/>
                <a:moveTo>
                  <a:pt x="116" y="1163"/>
                </a:moveTo>
                <a:lnTo>
                  <a:pt x="190" y="1163"/>
                </a:lnTo>
                <a:lnTo>
                  <a:pt x="190" y="1215"/>
                </a:lnTo>
                <a:lnTo>
                  <a:pt x="116" y="1215"/>
                </a:lnTo>
                <a:lnTo>
                  <a:pt x="116" y="1163"/>
                </a:lnTo>
                <a:close/>
                <a:moveTo>
                  <a:pt x="116" y="1247"/>
                </a:moveTo>
                <a:lnTo>
                  <a:pt x="190" y="1247"/>
                </a:lnTo>
                <a:lnTo>
                  <a:pt x="190" y="1289"/>
                </a:lnTo>
                <a:lnTo>
                  <a:pt x="116" y="1289"/>
                </a:lnTo>
                <a:lnTo>
                  <a:pt x="116" y="1247"/>
                </a:lnTo>
                <a:close/>
                <a:moveTo>
                  <a:pt x="116" y="1321"/>
                </a:moveTo>
                <a:lnTo>
                  <a:pt x="190" y="1321"/>
                </a:lnTo>
                <a:lnTo>
                  <a:pt x="190" y="1374"/>
                </a:lnTo>
                <a:lnTo>
                  <a:pt x="116" y="1374"/>
                </a:lnTo>
                <a:lnTo>
                  <a:pt x="116" y="1321"/>
                </a:lnTo>
                <a:close/>
                <a:moveTo>
                  <a:pt x="116" y="1406"/>
                </a:moveTo>
                <a:lnTo>
                  <a:pt x="190" y="1406"/>
                </a:lnTo>
                <a:lnTo>
                  <a:pt x="190" y="1448"/>
                </a:lnTo>
                <a:lnTo>
                  <a:pt x="116" y="1448"/>
                </a:lnTo>
                <a:lnTo>
                  <a:pt x="116" y="1406"/>
                </a:lnTo>
                <a:close/>
                <a:moveTo>
                  <a:pt x="116" y="1480"/>
                </a:moveTo>
                <a:lnTo>
                  <a:pt x="190" y="1480"/>
                </a:lnTo>
                <a:lnTo>
                  <a:pt x="190" y="1533"/>
                </a:lnTo>
                <a:lnTo>
                  <a:pt x="116" y="1533"/>
                </a:lnTo>
                <a:lnTo>
                  <a:pt x="116" y="1480"/>
                </a:lnTo>
                <a:close/>
                <a:moveTo>
                  <a:pt x="116" y="1564"/>
                </a:moveTo>
                <a:lnTo>
                  <a:pt x="190" y="1564"/>
                </a:lnTo>
                <a:lnTo>
                  <a:pt x="190" y="1607"/>
                </a:lnTo>
                <a:lnTo>
                  <a:pt x="116" y="1607"/>
                </a:lnTo>
                <a:lnTo>
                  <a:pt x="116" y="1564"/>
                </a:lnTo>
                <a:close/>
                <a:moveTo>
                  <a:pt x="116" y="1723"/>
                </a:moveTo>
                <a:lnTo>
                  <a:pt x="190" y="1723"/>
                </a:lnTo>
                <a:lnTo>
                  <a:pt x="190" y="1776"/>
                </a:lnTo>
                <a:lnTo>
                  <a:pt x="116" y="1776"/>
                </a:lnTo>
                <a:lnTo>
                  <a:pt x="116" y="1723"/>
                </a:lnTo>
                <a:close/>
                <a:moveTo>
                  <a:pt x="116" y="1797"/>
                </a:moveTo>
                <a:lnTo>
                  <a:pt x="190" y="1797"/>
                </a:lnTo>
                <a:lnTo>
                  <a:pt x="190" y="1850"/>
                </a:lnTo>
                <a:lnTo>
                  <a:pt x="116" y="1850"/>
                </a:lnTo>
                <a:lnTo>
                  <a:pt x="116" y="1797"/>
                </a:lnTo>
                <a:close/>
                <a:moveTo>
                  <a:pt x="116" y="1881"/>
                </a:moveTo>
                <a:lnTo>
                  <a:pt x="190" y="1881"/>
                </a:lnTo>
                <a:lnTo>
                  <a:pt x="190" y="1934"/>
                </a:lnTo>
                <a:lnTo>
                  <a:pt x="116" y="1934"/>
                </a:lnTo>
                <a:lnTo>
                  <a:pt x="116" y="1881"/>
                </a:lnTo>
                <a:close/>
                <a:moveTo>
                  <a:pt x="116" y="1966"/>
                </a:moveTo>
                <a:lnTo>
                  <a:pt x="190" y="1966"/>
                </a:lnTo>
                <a:lnTo>
                  <a:pt x="190" y="2008"/>
                </a:lnTo>
                <a:lnTo>
                  <a:pt x="116" y="2008"/>
                </a:lnTo>
                <a:lnTo>
                  <a:pt x="116" y="1966"/>
                </a:lnTo>
                <a:close/>
                <a:moveTo>
                  <a:pt x="116" y="2040"/>
                </a:moveTo>
                <a:lnTo>
                  <a:pt x="190" y="2040"/>
                </a:lnTo>
                <a:lnTo>
                  <a:pt x="190" y="2093"/>
                </a:lnTo>
                <a:lnTo>
                  <a:pt x="116" y="2093"/>
                </a:lnTo>
                <a:lnTo>
                  <a:pt x="116" y="2040"/>
                </a:lnTo>
                <a:close/>
                <a:moveTo>
                  <a:pt x="116" y="2124"/>
                </a:moveTo>
                <a:lnTo>
                  <a:pt x="190" y="2124"/>
                </a:lnTo>
                <a:lnTo>
                  <a:pt x="190" y="2167"/>
                </a:lnTo>
                <a:lnTo>
                  <a:pt x="116" y="2167"/>
                </a:lnTo>
                <a:lnTo>
                  <a:pt x="116" y="2124"/>
                </a:lnTo>
                <a:close/>
                <a:moveTo>
                  <a:pt x="116" y="2198"/>
                </a:moveTo>
                <a:lnTo>
                  <a:pt x="190" y="2198"/>
                </a:lnTo>
                <a:lnTo>
                  <a:pt x="190" y="2251"/>
                </a:lnTo>
                <a:lnTo>
                  <a:pt x="116" y="2251"/>
                </a:lnTo>
                <a:lnTo>
                  <a:pt x="116" y="2198"/>
                </a:lnTo>
                <a:close/>
                <a:moveTo>
                  <a:pt x="116" y="2283"/>
                </a:moveTo>
                <a:lnTo>
                  <a:pt x="190" y="2283"/>
                </a:lnTo>
                <a:lnTo>
                  <a:pt x="190" y="2325"/>
                </a:lnTo>
                <a:lnTo>
                  <a:pt x="116" y="2325"/>
                </a:lnTo>
                <a:lnTo>
                  <a:pt x="116" y="2283"/>
                </a:lnTo>
                <a:close/>
                <a:moveTo>
                  <a:pt x="116" y="2357"/>
                </a:moveTo>
                <a:lnTo>
                  <a:pt x="190" y="2357"/>
                </a:lnTo>
                <a:lnTo>
                  <a:pt x="190" y="2410"/>
                </a:lnTo>
                <a:lnTo>
                  <a:pt x="116" y="2410"/>
                </a:lnTo>
                <a:lnTo>
                  <a:pt x="116" y="2357"/>
                </a:lnTo>
                <a:close/>
                <a:moveTo>
                  <a:pt x="116" y="2441"/>
                </a:moveTo>
                <a:lnTo>
                  <a:pt x="190" y="2441"/>
                </a:lnTo>
                <a:lnTo>
                  <a:pt x="190" y="2484"/>
                </a:lnTo>
                <a:lnTo>
                  <a:pt x="116" y="2484"/>
                </a:lnTo>
                <a:lnTo>
                  <a:pt x="116" y="2441"/>
                </a:lnTo>
                <a:close/>
                <a:moveTo>
                  <a:pt x="116" y="2515"/>
                </a:moveTo>
                <a:lnTo>
                  <a:pt x="190" y="2515"/>
                </a:lnTo>
                <a:lnTo>
                  <a:pt x="190" y="2568"/>
                </a:lnTo>
                <a:lnTo>
                  <a:pt x="116" y="2568"/>
                </a:lnTo>
                <a:lnTo>
                  <a:pt x="116" y="2515"/>
                </a:lnTo>
                <a:close/>
                <a:moveTo>
                  <a:pt x="116" y="2600"/>
                </a:moveTo>
                <a:lnTo>
                  <a:pt x="190" y="2600"/>
                </a:lnTo>
                <a:lnTo>
                  <a:pt x="190" y="2642"/>
                </a:lnTo>
                <a:lnTo>
                  <a:pt x="116" y="2642"/>
                </a:lnTo>
                <a:lnTo>
                  <a:pt x="116" y="2600"/>
                </a:lnTo>
                <a:close/>
                <a:moveTo>
                  <a:pt x="116" y="2674"/>
                </a:moveTo>
                <a:lnTo>
                  <a:pt x="190" y="2674"/>
                </a:lnTo>
                <a:lnTo>
                  <a:pt x="190" y="2727"/>
                </a:lnTo>
                <a:lnTo>
                  <a:pt x="116" y="2727"/>
                </a:lnTo>
                <a:lnTo>
                  <a:pt x="116" y="2674"/>
                </a:lnTo>
                <a:close/>
                <a:moveTo>
                  <a:pt x="116" y="2759"/>
                </a:moveTo>
                <a:lnTo>
                  <a:pt x="190" y="2759"/>
                </a:lnTo>
                <a:lnTo>
                  <a:pt x="190" y="2801"/>
                </a:lnTo>
                <a:lnTo>
                  <a:pt x="116" y="2801"/>
                </a:lnTo>
                <a:lnTo>
                  <a:pt x="116" y="2759"/>
                </a:lnTo>
                <a:close/>
                <a:moveTo>
                  <a:pt x="116" y="2833"/>
                </a:moveTo>
                <a:lnTo>
                  <a:pt x="190" y="2833"/>
                </a:lnTo>
                <a:lnTo>
                  <a:pt x="190" y="2885"/>
                </a:lnTo>
                <a:lnTo>
                  <a:pt x="116" y="2885"/>
                </a:lnTo>
                <a:lnTo>
                  <a:pt x="116" y="2833"/>
                </a:lnTo>
                <a:close/>
                <a:moveTo>
                  <a:pt x="116" y="2917"/>
                </a:moveTo>
                <a:lnTo>
                  <a:pt x="190" y="2917"/>
                </a:lnTo>
                <a:lnTo>
                  <a:pt x="190" y="2970"/>
                </a:lnTo>
                <a:lnTo>
                  <a:pt x="116" y="2970"/>
                </a:lnTo>
                <a:lnTo>
                  <a:pt x="116" y="2917"/>
                </a:lnTo>
                <a:close/>
                <a:moveTo>
                  <a:pt x="116" y="3076"/>
                </a:moveTo>
                <a:lnTo>
                  <a:pt x="190" y="3076"/>
                </a:lnTo>
                <a:lnTo>
                  <a:pt x="190" y="3128"/>
                </a:lnTo>
                <a:lnTo>
                  <a:pt x="116" y="3128"/>
                </a:lnTo>
                <a:lnTo>
                  <a:pt x="116" y="3076"/>
                </a:lnTo>
                <a:close/>
                <a:moveTo>
                  <a:pt x="116" y="3160"/>
                </a:moveTo>
                <a:lnTo>
                  <a:pt x="190" y="3160"/>
                </a:lnTo>
                <a:lnTo>
                  <a:pt x="190" y="3202"/>
                </a:lnTo>
                <a:lnTo>
                  <a:pt x="116" y="3202"/>
                </a:lnTo>
                <a:lnTo>
                  <a:pt x="116" y="3160"/>
                </a:lnTo>
                <a:close/>
              </a:path>
            </a:pathLst>
          </a:custGeom>
          <a:solidFill>
            <a:srgbClr val="0DF200"/>
          </a:solidFill>
          <a:ln>
            <a:noFill/>
          </a:ln>
        </p:spPr>
        <p:txBody>
          <a:bodyPr vert="horz" wrap="square" lIns="45720" tIns="22860" rIns="45720" bIns="228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900" b="0" i="0" u="none" strike="noStrike" kern="0" cap="none" spc="0" normalizeH="0" baseline="0" noProof="0">
              <a:ln>
                <a:noFill/>
              </a:ln>
              <a:solidFill>
                <a:prstClr val="black"/>
              </a:solidFill>
              <a:effectLst/>
              <a:uLnTx/>
              <a:uFillTx/>
              <a:latin typeface="Calibri" panose="020F0502020204030204"/>
              <a:ea typeface="+mn-ea"/>
              <a:cs typeface="Cordia New" panose="020B0304020202020204" pitchFamily="34" charset="-34"/>
            </a:endParaRPr>
          </a:p>
        </p:txBody>
      </p:sp>
      <p:sp>
        <p:nvSpPr>
          <p:cNvPr id="13" name="TextBox 12">
            <a:extLst>
              <a:ext uri="{FF2B5EF4-FFF2-40B4-BE49-F238E27FC236}">
                <a16:creationId xmlns:a16="http://schemas.microsoft.com/office/drawing/2014/main" id="{1E2E3B4A-F190-E4DE-A169-3DD48B9CB700}"/>
              </a:ext>
            </a:extLst>
          </p:cNvPr>
          <p:cNvSpPr txBox="1"/>
          <p:nvPr/>
        </p:nvSpPr>
        <p:spPr>
          <a:xfrm>
            <a:off x="7001024" y="3073030"/>
            <a:ext cx="1552667"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Monitoring infrastructure construction, maintenance or collapse</a:t>
            </a:r>
          </a:p>
        </p:txBody>
      </p:sp>
      <p:sp>
        <p:nvSpPr>
          <p:cNvPr id="26" name="TextBox 25">
            <a:extLst>
              <a:ext uri="{FF2B5EF4-FFF2-40B4-BE49-F238E27FC236}">
                <a16:creationId xmlns:a16="http://schemas.microsoft.com/office/drawing/2014/main" id="{FB83A587-229B-5EC4-7763-A74B18186C3C}"/>
              </a:ext>
            </a:extLst>
          </p:cNvPr>
          <p:cNvSpPr txBox="1"/>
          <p:nvPr/>
        </p:nvSpPr>
        <p:spPr>
          <a:xfrm>
            <a:off x="11308723" y="3468846"/>
            <a:ext cx="989892"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Maritime domain awareness, flood monitoring</a:t>
            </a:r>
          </a:p>
        </p:txBody>
      </p:sp>
      <p:pic>
        <p:nvPicPr>
          <p:cNvPr id="30" name="Graphic 29" descr="Partial sun with solid fill">
            <a:extLst>
              <a:ext uri="{FF2B5EF4-FFF2-40B4-BE49-F238E27FC236}">
                <a16:creationId xmlns:a16="http://schemas.microsoft.com/office/drawing/2014/main" id="{E82C352B-E2B4-B37F-049B-355D20EBA7D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51104" y="1700935"/>
            <a:ext cx="914400" cy="914400"/>
          </a:xfrm>
          <a:prstGeom prst="rect">
            <a:avLst/>
          </a:prstGeom>
        </p:spPr>
      </p:pic>
      <p:pic>
        <p:nvPicPr>
          <p:cNvPr id="40" name="Graphic 39" descr="Cloud with solid fill">
            <a:extLst>
              <a:ext uri="{FF2B5EF4-FFF2-40B4-BE49-F238E27FC236}">
                <a16:creationId xmlns:a16="http://schemas.microsoft.com/office/drawing/2014/main" id="{D07DC5EA-6C2F-C62E-34D8-C572091B73B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49565" y="2216630"/>
            <a:ext cx="656355" cy="656355"/>
          </a:xfrm>
          <a:prstGeom prst="rect">
            <a:avLst/>
          </a:prstGeom>
        </p:spPr>
      </p:pic>
      <p:cxnSp>
        <p:nvCxnSpPr>
          <p:cNvPr id="41" name="Straight Connector 40">
            <a:extLst>
              <a:ext uri="{FF2B5EF4-FFF2-40B4-BE49-F238E27FC236}">
                <a16:creationId xmlns:a16="http://schemas.microsoft.com/office/drawing/2014/main" id="{7A133C78-1ECC-B43C-6DA4-241A682E3C87}"/>
              </a:ext>
            </a:extLst>
          </p:cNvPr>
          <p:cNvCxnSpPr>
            <a:cxnSpLocks/>
          </p:cNvCxnSpPr>
          <p:nvPr/>
        </p:nvCxnSpPr>
        <p:spPr>
          <a:xfrm flipH="1">
            <a:off x="1348249" y="1302043"/>
            <a:ext cx="9448454" cy="1153180"/>
          </a:xfrm>
          <a:prstGeom prst="line">
            <a:avLst/>
          </a:prstGeom>
          <a:ln w="9525" cap="flat" cmpd="sng" algn="ctr">
            <a:solidFill>
              <a:srgbClr val="0D839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445FE4B2-BA3B-8DDC-3DF2-10E567B0B31F}"/>
              </a:ext>
            </a:extLst>
          </p:cNvPr>
          <p:cNvSpPr txBox="1"/>
          <p:nvPr/>
        </p:nvSpPr>
        <p:spPr>
          <a:xfrm>
            <a:off x="329973" y="2538217"/>
            <a:ext cx="10406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Weather, climate change</a:t>
            </a:r>
          </a:p>
        </p:txBody>
      </p:sp>
      <p:sp>
        <p:nvSpPr>
          <p:cNvPr id="45" name="TextBox 44">
            <a:extLst>
              <a:ext uri="{FF2B5EF4-FFF2-40B4-BE49-F238E27FC236}">
                <a16:creationId xmlns:a16="http://schemas.microsoft.com/office/drawing/2014/main" id="{FA382F84-8D22-8013-9821-E9DF151DB78D}"/>
              </a:ext>
            </a:extLst>
          </p:cNvPr>
          <p:cNvSpPr txBox="1"/>
          <p:nvPr/>
        </p:nvSpPr>
        <p:spPr>
          <a:xfrm>
            <a:off x="9725639" y="709407"/>
            <a:ext cx="136736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Mapping, reconnaissance</a:t>
            </a:r>
          </a:p>
        </p:txBody>
      </p:sp>
      <p:cxnSp>
        <p:nvCxnSpPr>
          <p:cNvPr id="57" name="Straight Connector 56">
            <a:extLst>
              <a:ext uri="{FF2B5EF4-FFF2-40B4-BE49-F238E27FC236}">
                <a16:creationId xmlns:a16="http://schemas.microsoft.com/office/drawing/2014/main" id="{EB9F0D77-1F05-03AC-9C19-2010FC7B40BE}"/>
              </a:ext>
            </a:extLst>
          </p:cNvPr>
          <p:cNvCxnSpPr>
            <a:cxnSpLocks/>
          </p:cNvCxnSpPr>
          <p:nvPr/>
        </p:nvCxnSpPr>
        <p:spPr>
          <a:xfrm>
            <a:off x="10816997" y="1340186"/>
            <a:ext cx="195729" cy="3596514"/>
          </a:xfrm>
          <a:prstGeom prst="line">
            <a:avLst/>
          </a:prstGeom>
          <a:ln w="9525" cap="flat" cmpd="sng" algn="ctr">
            <a:solidFill>
              <a:srgbClr val="0D839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Oval 59">
            <a:extLst>
              <a:ext uri="{FF2B5EF4-FFF2-40B4-BE49-F238E27FC236}">
                <a16:creationId xmlns:a16="http://schemas.microsoft.com/office/drawing/2014/main" id="{F1C531C0-6C93-2878-E314-10BDCBB13BB3}"/>
              </a:ext>
            </a:extLst>
          </p:cNvPr>
          <p:cNvSpPr/>
          <p:nvPr/>
        </p:nvSpPr>
        <p:spPr>
          <a:xfrm>
            <a:off x="10684615" y="1184249"/>
            <a:ext cx="264763" cy="263772"/>
          </a:xfrm>
          <a:prstGeom prst="ellipse">
            <a:avLst/>
          </a:prstGeom>
          <a:solidFill>
            <a:srgbClr val="33F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A947C88E-5907-2261-5361-271555FC12A6}"/>
              </a:ext>
            </a:extLst>
          </p:cNvPr>
          <p:cNvSpPr txBox="1"/>
          <p:nvPr/>
        </p:nvSpPr>
        <p:spPr>
          <a:xfrm>
            <a:off x="105181" y="3202200"/>
            <a:ext cx="2469898"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Urban planning, Real Estate Evaluation, Building and bridge health, utility and pipeline monitoring, deforestation</a:t>
            </a:r>
          </a:p>
        </p:txBody>
      </p:sp>
      <p:sp>
        <p:nvSpPr>
          <p:cNvPr id="63" name="TextBox 62">
            <a:extLst>
              <a:ext uri="{FF2B5EF4-FFF2-40B4-BE49-F238E27FC236}">
                <a16:creationId xmlns:a16="http://schemas.microsoft.com/office/drawing/2014/main" id="{F667B268-2BDC-1316-48AA-A8619C1AE412}"/>
              </a:ext>
            </a:extLst>
          </p:cNvPr>
          <p:cNvSpPr txBox="1"/>
          <p:nvPr/>
        </p:nvSpPr>
        <p:spPr>
          <a:xfrm>
            <a:off x="10949378" y="2033505"/>
            <a:ext cx="1367360"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Border surveillance, coastal erosion, terrain mapping</a:t>
            </a:r>
          </a:p>
        </p:txBody>
      </p:sp>
      <p:sp>
        <p:nvSpPr>
          <p:cNvPr id="128" name="Left Brace 127">
            <a:extLst>
              <a:ext uri="{FF2B5EF4-FFF2-40B4-BE49-F238E27FC236}">
                <a16:creationId xmlns:a16="http://schemas.microsoft.com/office/drawing/2014/main" id="{5ABEE010-3108-25CB-8E23-53EB13644531}"/>
              </a:ext>
            </a:extLst>
          </p:cNvPr>
          <p:cNvSpPr/>
          <p:nvPr/>
        </p:nvSpPr>
        <p:spPr>
          <a:xfrm rot="16200000">
            <a:off x="10792310" y="5377356"/>
            <a:ext cx="240468" cy="21962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A464B96A-709C-A5C0-68C4-4954A3AB73A9}"/>
              </a:ext>
            </a:extLst>
          </p:cNvPr>
          <p:cNvSpPr txBox="1"/>
          <p:nvPr/>
        </p:nvSpPr>
        <p:spPr>
          <a:xfrm>
            <a:off x="10570746" y="5688655"/>
            <a:ext cx="68359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Borders</a:t>
            </a:r>
          </a:p>
        </p:txBody>
      </p:sp>
      <p:sp>
        <p:nvSpPr>
          <p:cNvPr id="19" name="TextBox 18">
            <a:extLst>
              <a:ext uri="{FF2B5EF4-FFF2-40B4-BE49-F238E27FC236}">
                <a16:creationId xmlns:a16="http://schemas.microsoft.com/office/drawing/2014/main" id="{54E8BA45-BE52-F496-0AD0-21368A056289}"/>
              </a:ext>
            </a:extLst>
          </p:cNvPr>
          <p:cNvSpPr txBox="1"/>
          <p:nvPr/>
        </p:nvSpPr>
        <p:spPr>
          <a:xfrm>
            <a:off x="266419" y="225546"/>
            <a:ext cx="11812005" cy="1360665"/>
          </a:xfrm>
          <a:prstGeom prst="rect">
            <a:avLst/>
          </a:prstGeom>
        </p:spPr>
        <p:txBody>
          <a:bodyPr vert="horz" lIns="0" tIns="0" rIns="0" bIns="0" rtlCol="0" anchor="t" anchorCtr="0">
            <a:no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300" normalizeH="0" baseline="0" noProof="0">
                <a:ln>
                  <a:noFill/>
                </a:ln>
                <a:solidFill>
                  <a:sysClr val="windowText" lastClr="000000"/>
                </a:solidFill>
                <a:effectLst/>
                <a:uLnTx/>
                <a:uFillTx/>
                <a:latin typeface="Calibri" panose="020F0502020204030204"/>
                <a:ea typeface="Open Sans" panose="020B0606030504020204" pitchFamily="34" charset="0"/>
                <a:cs typeface="Open Sans" panose="020B0606030504020204" pitchFamily="34" charset="0"/>
              </a:rPr>
              <a:t>SATELLITE SERVICES ARE ALL AROUND US</a:t>
            </a:r>
          </a:p>
        </p:txBody>
      </p:sp>
      <p:sp>
        <p:nvSpPr>
          <p:cNvPr id="28" name="Rectangle 27">
            <a:extLst>
              <a:ext uri="{FF2B5EF4-FFF2-40B4-BE49-F238E27FC236}">
                <a16:creationId xmlns:a16="http://schemas.microsoft.com/office/drawing/2014/main" id="{A4126F28-21F7-BB19-0E72-D00634734B27}"/>
              </a:ext>
            </a:extLst>
          </p:cNvPr>
          <p:cNvSpPr/>
          <p:nvPr/>
        </p:nvSpPr>
        <p:spPr>
          <a:xfrm>
            <a:off x="260272" y="812026"/>
            <a:ext cx="9192573" cy="45719"/>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C81E1D79-BF9C-4F13-3761-5022E4289CB9}"/>
              </a:ext>
            </a:extLst>
          </p:cNvPr>
          <p:cNvSpPr/>
          <p:nvPr/>
        </p:nvSpPr>
        <p:spPr>
          <a:xfrm>
            <a:off x="329972" y="1109518"/>
            <a:ext cx="2603621" cy="326496"/>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Earth Observation and Imagery</a:t>
            </a:r>
          </a:p>
        </p:txBody>
      </p:sp>
      <p:sp>
        <p:nvSpPr>
          <p:cNvPr id="42" name="Rectangle 41">
            <a:extLst>
              <a:ext uri="{FF2B5EF4-FFF2-40B4-BE49-F238E27FC236}">
                <a16:creationId xmlns:a16="http://schemas.microsoft.com/office/drawing/2014/main" id="{E1C0AD4B-83BB-6A26-8B9A-10778D08288F}"/>
              </a:ext>
            </a:extLst>
          </p:cNvPr>
          <p:cNvSpPr/>
          <p:nvPr/>
        </p:nvSpPr>
        <p:spPr>
          <a:xfrm>
            <a:off x="3149008" y="1108470"/>
            <a:ext cx="2091977" cy="327544"/>
          </a:xfrm>
          <a:prstGeom prst="rect">
            <a:avLst/>
          </a:prstGeom>
          <a:solidFill>
            <a:srgbClr val="43B02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PNT</a:t>
            </a:r>
          </a:p>
        </p:txBody>
      </p:sp>
      <p:sp>
        <p:nvSpPr>
          <p:cNvPr id="43" name="Rectangle 42">
            <a:extLst>
              <a:ext uri="{FF2B5EF4-FFF2-40B4-BE49-F238E27FC236}">
                <a16:creationId xmlns:a16="http://schemas.microsoft.com/office/drawing/2014/main" id="{6B37D693-B8BE-BA4B-378C-A72F92B0A127}"/>
              </a:ext>
            </a:extLst>
          </p:cNvPr>
          <p:cNvSpPr/>
          <p:nvPr/>
        </p:nvSpPr>
        <p:spPr>
          <a:xfrm>
            <a:off x="5459594" y="1106670"/>
            <a:ext cx="2091977" cy="327544"/>
          </a:xfrm>
          <a:prstGeom prst="rect">
            <a:avLst/>
          </a:prstGeom>
          <a:solidFill>
            <a:srgbClr val="26890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Satellite Communication</a:t>
            </a:r>
          </a:p>
        </p:txBody>
      </p:sp>
      <p:sp>
        <p:nvSpPr>
          <p:cNvPr id="50" name="Freeform 13">
            <a:extLst>
              <a:ext uri="{FF2B5EF4-FFF2-40B4-BE49-F238E27FC236}">
                <a16:creationId xmlns:a16="http://schemas.microsoft.com/office/drawing/2014/main" id="{C813206D-5742-8BD4-1E6B-203918F562DD}"/>
              </a:ext>
            </a:extLst>
          </p:cNvPr>
          <p:cNvSpPr>
            <a:spLocks noEditPoints="1"/>
          </p:cNvSpPr>
          <p:nvPr/>
        </p:nvSpPr>
        <p:spPr bwMode="auto">
          <a:xfrm>
            <a:off x="4051761" y="3242769"/>
            <a:ext cx="394610" cy="1693931"/>
          </a:xfrm>
          <a:custGeom>
            <a:avLst/>
            <a:gdLst>
              <a:gd name="T0" fmla="*/ 539 w 539"/>
              <a:gd name="T1" fmla="*/ 3351 h 3351"/>
              <a:gd name="T2" fmla="*/ 0 w 539"/>
              <a:gd name="T3" fmla="*/ 0 h 3351"/>
              <a:gd name="T4" fmla="*/ 63 w 539"/>
              <a:gd name="T5" fmla="*/ 476 h 3351"/>
              <a:gd name="T6" fmla="*/ 486 w 539"/>
              <a:gd name="T7" fmla="*/ 539 h 3351"/>
              <a:gd name="T8" fmla="*/ 63 w 539"/>
              <a:gd name="T9" fmla="*/ 476 h 3351"/>
              <a:gd name="T10" fmla="*/ 486 w 539"/>
              <a:gd name="T11" fmla="*/ 603 h 3351"/>
              <a:gd name="T12" fmla="*/ 63 w 539"/>
              <a:gd name="T13" fmla="*/ 666 h 3351"/>
              <a:gd name="T14" fmla="*/ 63 w 539"/>
              <a:gd name="T15" fmla="*/ 730 h 3351"/>
              <a:gd name="T16" fmla="*/ 486 w 539"/>
              <a:gd name="T17" fmla="*/ 793 h 3351"/>
              <a:gd name="T18" fmla="*/ 63 w 539"/>
              <a:gd name="T19" fmla="*/ 730 h 3351"/>
              <a:gd name="T20" fmla="*/ 486 w 539"/>
              <a:gd name="T21" fmla="*/ 856 h 3351"/>
              <a:gd name="T22" fmla="*/ 63 w 539"/>
              <a:gd name="T23" fmla="*/ 920 h 3351"/>
              <a:gd name="T24" fmla="*/ 63 w 539"/>
              <a:gd name="T25" fmla="*/ 983 h 3351"/>
              <a:gd name="T26" fmla="*/ 486 w 539"/>
              <a:gd name="T27" fmla="*/ 1047 h 3351"/>
              <a:gd name="T28" fmla="*/ 63 w 539"/>
              <a:gd name="T29" fmla="*/ 983 h 3351"/>
              <a:gd name="T30" fmla="*/ 486 w 539"/>
              <a:gd name="T31" fmla="*/ 1110 h 3351"/>
              <a:gd name="T32" fmla="*/ 63 w 539"/>
              <a:gd name="T33" fmla="*/ 1174 h 3351"/>
              <a:gd name="T34" fmla="*/ 63 w 539"/>
              <a:gd name="T35" fmla="*/ 1226 h 3351"/>
              <a:gd name="T36" fmla="*/ 486 w 539"/>
              <a:gd name="T37" fmla="*/ 1290 h 3351"/>
              <a:gd name="T38" fmla="*/ 63 w 539"/>
              <a:gd name="T39" fmla="*/ 1226 h 3351"/>
              <a:gd name="T40" fmla="*/ 486 w 539"/>
              <a:gd name="T41" fmla="*/ 1353 h 3351"/>
              <a:gd name="T42" fmla="*/ 63 w 539"/>
              <a:gd name="T43" fmla="*/ 1417 h 3351"/>
              <a:gd name="T44" fmla="*/ 63 w 539"/>
              <a:gd name="T45" fmla="*/ 1607 h 3351"/>
              <a:gd name="T46" fmla="*/ 486 w 539"/>
              <a:gd name="T47" fmla="*/ 1670 h 3351"/>
              <a:gd name="T48" fmla="*/ 63 w 539"/>
              <a:gd name="T49" fmla="*/ 1607 h 3351"/>
              <a:gd name="T50" fmla="*/ 486 w 539"/>
              <a:gd name="T51" fmla="*/ 1734 h 3351"/>
              <a:gd name="T52" fmla="*/ 63 w 539"/>
              <a:gd name="T53" fmla="*/ 1797 h 3351"/>
              <a:gd name="T54" fmla="*/ 63 w 539"/>
              <a:gd name="T55" fmla="*/ 1860 h 3351"/>
              <a:gd name="T56" fmla="*/ 486 w 539"/>
              <a:gd name="T57" fmla="*/ 1924 h 3351"/>
              <a:gd name="T58" fmla="*/ 63 w 539"/>
              <a:gd name="T59" fmla="*/ 1860 h 3351"/>
              <a:gd name="T60" fmla="*/ 486 w 539"/>
              <a:gd name="T61" fmla="*/ 1987 h 3351"/>
              <a:gd name="T62" fmla="*/ 63 w 539"/>
              <a:gd name="T63" fmla="*/ 2051 h 3351"/>
              <a:gd name="T64" fmla="*/ 63 w 539"/>
              <a:gd name="T65" fmla="*/ 2114 h 3351"/>
              <a:gd name="T66" fmla="*/ 486 w 539"/>
              <a:gd name="T67" fmla="*/ 2178 h 3351"/>
              <a:gd name="T68" fmla="*/ 63 w 539"/>
              <a:gd name="T69" fmla="*/ 2114 h 3351"/>
              <a:gd name="T70" fmla="*/ 486 w 539"/>
              <a:gd name="T71" fmla="*/ 2241 h 3351"/>
              <a:gd name="T72" fmla="*/ 63 w 539"/>
              <a:gd name="T73" fmla="*/ 2304 h 3351"/>
              <a:gd name="T74" fmla="*/ 63 w 539"/>
              <a:gd name="T75" fmla="*/ 2357 h 3351"/>
              <a:gd name="T76" fmla="*/ 486 w 539"/>
              <a:gd name="T77" fmla="*/ 2421 h 3351"/>
              <a:gd name="T78" fmla="*/ 63 w 539"/>
              <a:gd name="T79" fmla="*/ 2357 h 3351"/>
              <a:gd name="T80" fmla="*/ 486 w 539"/>
              <a:gd name="T81" fmla="*/ 2484 h 3351"/>
              <a:gd name="T82" fmla="*/ 63 w 539"/>
              <a:gd name="T83" fmla="*/ 2547 h 3351"/>
              <a:gd name="T84" fmla="*/ 63 w 539"/>
              <a:gd name="T85" fmla="*/ 2738 h 3351"/>
              <a:gd name="T86" fmla="*/ 486 w 539"/>
              <a:gd name="T87" fmla="*/ 2801 h 3351"/>
              <a:gd name="T88" fmla="*/ 63 w 539"/>
              <a:gd name="T89" fmla="*/ 2738 h 3351"/>
              <a:gd name="T90" fmla="*/ 486 w 539"/>
              <a:gd name="T91" fmla="*/ 2865 h 3351"/>
              <a:gd name="T92" fmla="*/ 63 w 539"/>
              <a:gd name="T93" fmla="*/ 2928 h 3351"/>
              <a:gd name="T94" fmla="*/ 63 w 539"/>
              <a:gd name="T95" fmla="*/ 2991 h 3351"/>
              <a:gd name="T96" fmla="*/ 486 w 539"/>
              <a:gd name="T97" fmla="*/ 3055 h 3351"/>
              <a:gd name="T98" fmla="*/ 63 w 539"/>
              <a:gd name="T99" fmla="*/ 2991 h 3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39" h="3351">
                <a:moveTo>
                  <a:pt x="0" y="3351"/>
                </a:moveTo>
                <a:lnTo>
                  <a:pt x="539" y="3351"/>
                </a:lnTo>
                <a:lnTo>
                  <a:pt x="539" y="286"/>
                </a:lnTo>
                <a:lnTo>
                  <a:pt x="0" y="0"/>
                </a:lnTo>
                <a:lnTo>
                  <a:pt x="0" y="3351"/>
                </a:lnTo>
                <a:close/>
                <a:moveTo>
                  <a:pt x="63" y="476"/>
                </a:moveTo>
                <a:lnTo>
                  <a:pt x="486" y="476"/>
                </a:lnTo>
                <a:lnTo>
                  <a:pt x="486" y="539"/>
                </a:lnTo>
                <a:lnTo>
                  <a:pt x="63" y="539"/>
                </a:lnTo>
                <a:lnTo>
                  <a:pt x="63" y="476"/>
                </a:lnTo>
                <a:close/>
                <a:moveTo>
                  <a:pt x="63" y="603"/>
                </a:moveTo>
                <a:lnTo>
                  <a:pt x="486" y="603"/>
                </a:lnTo>
                <a:lnTo>
                  <a:pt x="486" y="666"/>
                </a:lnTo>
                <a:lnTo>
                  <a:pt x="63" y="666"/>
                </a:lnTo>
                <a:lnTo>
                  <a:pt x="63" y="603"/>
                </a:lnTo>
                <a:close/>
                <a:moveTo>
                  <a:pt x="63" y="730"/>
                </a:moveTo>
                <a:lnTo>
                  <a:pt x="486" y="730"/>
                </a:lnTo>
                <a:lnTo>
                  <a:pt x="486" y="793"/>
                </a:lnTo>
                <a:lnTo>
                  <a:pt x="63" y="793"/>
                </a:lnTo>
                <a:lnTo>
                  <a:pt x="63" y="730"/>
                </a:lnTo>
                <a:close/>
                <a:moveTo>
                  <a:pt x="63" y="856"/>
                </a:moveTo>
                <a:lnTo>
                  <a:pt x="486" y="856"/>
                </a:lnTo>
                <a:lnTo>
                  <a:pt x="486" y="920"/>
                </a:lnTo>
                <a:lnTo>
                  <a:pt x="63" y="920"/>
                </a:lnTo>
                <a:lnTo>
                  <a:pt x="63" y="856"/>
                </a:lnTo>
                <a:close/>
                <a:moveTo>
                  <a:pt x="63" y="983"/>
                </a:moveTo>
                <a:lnTo>
                  <a:pt x="486" y="983"/>
                </a:lnTo>
                <a:lnTo>
                  <a:pt x="486" y="1047"/>
                </a:lnTo>
                <a:lnTo>
                  <a:pt x="63" y="1047"/>
                </a:lnTo>
                <a:lnTo>
                  <a:pt x="63" y="983"/>
                </a:lnTo>
                <a:close/>
                <a:moveTo>
                  <a:pt x="63" y="1110"/>
                </a:moveTo>
                <a:lnTo>
                  <a:pt x="486" y="1110"/>
                </a:lnTo>
                <a:lnTo>
                  <a:pt x="486" y="1174"/>
                </a:lnTo>
                <a:lnTo>
                  <a:pt x="63" y="1174"/>
                </a:lnTo>
                <a:lnTo>
                  <a:pt x="63" y="1110"/>
                </a:lnTo>
                <a:close/>
                <a:moveTo>
                  <a:pt x="63" y="1226"/>
                </a:moveTo>
                <a:lnTo>
                  <a:pt x="486" y="1226"/>
                </a:lnTo>
                <a:lnTo>
                  <a:pt x="486" y="1290"/>
                </a:lnTo>
                <a:lnTo>
                  <a:pt x="63" y="1290"/>
                </a:lnTo>
                <a:lnTo>
                  <a:pt x="63" y="1226"/>
                </a:lnTo>
                <a:close/>
                <a:moveTo>
                  <a:pt x="63" y="1353"/>
                </a:moveTo>
                <a:lnTo>
                  <a:pt x="486" y="1353"/>
                </a:lnTo>
                <a:lnTo>
                  <a:pt x="486" y="1417"/>
                </a:lnTo>
                <a:lnTo>
                  <a:pt x="63" y="1417"/>
                </a:lnTo>
                <a:lnTo>
                  <a:pt x="63" y="1353"/>
                </a:lnTo>
                <a:close/>
                <a:moveTo>
                  <a:pt x="63" y="1607"/>
                </a:moveTo>
                <a:lnTo>
                  <a:pt x="486" y="1607"/>
                </a:lnTo>
                <a:lnTo>
                  <a:pt x="486" y="1670"/>
                </a:lnTo>
                <a:lnTo>
                  <a:pt x="63" y="1670"/>
                </a:lnTo>
                <a:lnTo>
                  <a:pt x="63" y="1607"/>
                </a:lnTo>
                <a:close/>
                <a:moveTo>
                  <a:pt x="63" y="1734"/>
                </a:moveTo>
                <a:lnTo>
                  <a:pt x="486" y="1734"/>
                </a:lnTo>
                <a:lnTo>
                  <a:pt x="486" y="1797"/>
                </a:lnTo>
                <a:lnTo>
                  <a:pt x="63" y="1797"/>
                </a:lnTo>
                <a:lnTo>
                  <a:pt x="63" y="1734"/>
                </a:lnTo>
                <a:close/>
                <a:moveTo>
                  <a:pt x="63" y="1860"/>
                </a:moveTo>
                <a:lnTo>
                  <a:pt x="486" y="1860"/>
                </a:lnTo>
                <a:lnTo>
                  <a:pt x="486" y="1924"/>
                </a:lnTo>
                <a:lnTo>
                  <a:pt x="63" y="1924"/>
                </a:lnTo>
                <a:lnTo>
                  <a:pt x="63" y="1860"/>
                </a:lnTo>
                <a:close/>
                <a:moveTo>
                  <a:pt x="63" y="1987"/>
                </a:moveTo>
                <a:lnTo>
                  <a:pt x="486" y="1987"/>
                </a:lnTo>
                <a:lnTo>
                  <a:pt x="486" y="2051"/>
                </a:lnTo>
                <a:lnTo>
                  <a:pt x="63" y="2051"/>
                </a:lnTo>
                <a:lnTo>
                  <a:pt x="63" y="1987"/>
                </a:lnTo>
                <a:close/>
                <a:moveTo>
                  <a:pt x="63" y="2114"/>
                </a:moveTo>
                <a:lnTo>
                  <a:pt x="486" y="2114"/>
                </a:lnTo>
                <a:lnTo>
                  <a:pt x="486" y="2178"/>
                </a:lnTo>
                <a:lnTo>
                  <a:pt x="63" y="2178"/>
                </a:lnTo>
                <a:lnTo>
                  <a:pt x="63" y="2114"/>
                </a:lnTo>
                <a:close/>
                <a:moveTo>
                  <a:pt x="63" y="2241"/>
                </a:moveTo>
                <a:lnTo>
                  <a:pt x="486" y="2241"/>
                </a:lnTo>
                <a:lnTo>
                  <a:pt x="486" y="2304"/>
                </a:lnTo>
                <a:lnTo>
                  <a:pt x="63" y="2304"/>
                </a:lnTo>
                <a:lnTo>
                  <a:pt x="63" y="2241"/>
                </a:lnTo>
                <a:close/>
                <a:moveTo>
                  <a:pt x="63" y="2357"/>
                </a:moveTo>
                <a:lnTo>
                  <a:pt x="486" y="2357"/>
                </a:lnTo>
                <a:lnTo>
                  <a:pt x="486" y="2421"/>
                </a:lnTo>
                <a:lnTo>
                  <a:pt x="63" y="2421"/>
                </a:lnTo>
                <a:lnTo>
                  <a:pt x="63" y="2357"/>
                </a:lnTo>
                <a:close/>
                <a:moveTo>
                  <a:pt x="63" y="2484"/>
                </a:moveTo>
                <a:lnTo>
                  <a:pt x="486" y="2484"/>
                </a:lnTo>
                <a:lnTo>
                  <a:pt x="486" y="2547"/>
                </a:lnTo>
                <a:lnTo>
                  <a:pt x="63" y="2547"/>
                </a:lnTo>
                <a:lnTo>
                  <a:pt x="63" y="2484"/>
                </a:lnTo>
                <a:close/>
                <a:moveTo>
                  <a:pt x="63" y="2738"/>
                </a:moveTo>
                <a:lnTo>
                  <a:pt x="486" y="2738"/>
                </a:lnTo>
                <a:lnTo>
                  <a:pt x="486" y="2801"/>
                </a:lnTo>
                <a:lnTo>
                  <a:pt x="63" y="2801"/>
                </a:lnTo>
                <a:lnTo>
                  <a:pt x="63" y="2738"/>
                </a:lnTo>
                <a:close/>
                <a:moveTo>
                  <a:pt x="63" y="2865"/>
                </a:moveTo>
                <a:lnTo>
                  <a:pt x="486" y="2865"/>
                </a:lnTo>
                <a:lnTo>
                  <a:pt x="486" y="2928"/>
                </a:lnTo>
                <a:lnTo>
                  <a:pt x="63" y="2928"/>
                </a:lnTo>
                <a:lnTo>
                  <a:pt x="63" y="2865"/>
                </a:lnTo>
                <a:close/>
                <a:moveTo>
                  <a:pt x="63" y="2991"/>
                </a:moveTo>
                <a:lnTo>
                  <a:pt x="486" y="2991"/>
                </a:lnTo>
                <a:lnTo>
                  <a:pt x="486" y="3055"/>
                </a:lnTo>
                <a:lnTo>
                  <a:pt x="63" y="3055"/>
                </a:lnTo>
                <a:lnTo>
                  <a:pt x="63" y="2991"/>
                </a:lnTo>
                <a:close/>
              </a:path>
            </a:pathLst>
          </a:custGeom>
          <a:solidFill>
            <a:srgbClr val="26890D"/>
          </a:solidFill>
          <a:ln>
            <a:noFill/>
          </a:ln>
        </p:spPr>
        <p:txBody>
          <a:bodyPr vert="horz" wrap="square" lIns="45720" tIns="22860" rIns="45720" bIns="228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th-TH" sz="900" b="0" i="0" u="none" strike="noStrike" kern="0" cap="none" spc="0" normalizeH="0" baseline="0" noProof="0">
              <a:ln>
                <a:noFill/>
              </a:ln>
              <a:solidFill>
                <a:prstClr val="black"/>
              </a:solidFill>
              <a:effectLst/>
              <a:uLnTx/>
              <a:uFillTx/>
              <a:latin typeface="Calibri" panose="020F0502020204030204"/>
              <a:ea typeface="+mn-ea"/>
              <a:cs typeface="Cordia New" panose="020B0304020202020204" pitchFamily="34" charset="-34"/>
            </a:endParaRPr>
          </a:p>
        </p:txBody>
      </p:sp>
      <p:cxnSp>
        <p:nvCxnSpPr>
          <p:cNvPr id="52" name="Straight Connector 51">
            <a:extLst>
              <a:ext uri="{FF2B5EF4-FFF2-40B4-BE49-F238E27FC236}">
                <a16:creationId xmlns:a16="http://schemas.microsoft.com/office/drawing/2014/main" id="{4524575D-9678-980D-696B-199681573ED6}"/>
              </a:ext>
            </a:extLst>
          </p:cNvPr>
          <p:cNvCxnSpPr>
            <a:cxnSpLocks/>
          </p:cNvCxnSpPr>
          <p:nvPr/>
        </p:nvCxnSpPr>
        <p:spPr>
          <a:xfrm flipH="1">
            <a:off x="9211161" y="1413508"/>
            <a:ext cx="1540898" cy="3146341"/>
          </a:xfrm>
          <a:prstGeom prst="line">
            <a:avLst/>
          </a:prstGeom>
          <a:ln w="9525" cap="flat" cmpd="sng" algn="ctr">
            <a:solidFill>
              <a:srgbClr val="0D839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9986F4FC-D516-366D-7EBD-F39B6CC7A56F}"/>
              </a:ext>
            </a:extLst>
          </p:cNvPr>
          <p:cNvSpPr txBox="1"/>
          <p:nvPr/>
        </p:nvSpPr>
        <p:spPr>
          <a:xfrm>
            <a:off x="8611807" y="3375269"/>
            <a:ext cx="1651512"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Calibri" panose="020F0502020204030204"/>
                <a:ea typeface="+mn-ea"/>
                <a:cs typeface="+mn-cs"/>
              </a:rPr>
              <a:t>Precision agriculture, insurance, crop health, land use, drought, soil health, remote area connectivity, Tele-medicine, digital education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806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rc 35">
            <a:extLst>
              <a:ext uri="{FF2B5EF4-FFF2-40B4-BE49-F238E27FC236}">
                <a16:creationId xmlns:a16="http://schemas.microsoft.com/office/drawing/2014/main" id="{C5E8A21A-C674-476C-A0E9-41947BB38F18}"/>
              </a:ext>
            </a:extLst>
          </p:cNvPr>
          <p:cNvSpPr/>
          <p:nvPr/>
        </p:nvSpPr>
        <p:spPr>
          <a:xfrm>
            <a:off x="729919" y="1847213"/>
            <a:ext cx="4088045" cy="4088045"/>
          </a:xfrm>
          <a:prstGeom prst="arc">
            <a:avLst>
              <a:gd name="adj1" fmla="val 15061612"/>
              <a:gd name="adj2" fmla="val 4781029"/>
            </a:avLst>
          </a:prstGeom>
          <a:ln w="25400" cap="rnd">
            <a:solidFill>
              <a:srgbClr val="34F1FC"/>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37" name="Arc 36">
            <a:extLst>
              <a:ext uri="{FF2B5EF4-FFF2-40B4-BE49-F238E27FC236}">
                <a16:creationId xmlns:a16="http://schemas.microsoft.com/office/drawing/2014/main" id="{3B27D4D6-F06F-4941-9B1D-99559099373C}"/>
              </a:ext>
            </a:extLst>
          </p:cNvPr>
          <p:cNvSpPr/>
          <p:nvPr/>
        </p:nvSpPr>
        <p:spPr>
          <a:xfrm flipH="1">
            <a:off x="755336" y="1847213"/>
            <a:ext cx="4088045" cy="4088045"/>
          </a:xfrm>
          <a:prstGeom prst="arc">
            <a:avLst>
              <a:gd name="adj1" fmla="val 17373901"/>
              <a:gd name="adj2" fmla="val 5986621"/>
            </a:avLst>
          </a:prstGeom>
          <a:ln w="25400" cap="rnd">
            <a:solidFill>
              <a:srgbClr val="34F1FC"/>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14" name="Oval 13">
            <a:extLst>
              <a:ext uri="{FF2B5EF4-FFF2-40B4-BE49-F238E27FC236}">
                <a16:creationId xmlns:a16="http://schemas.microsoft.com/office/drawing/2014/main" id="{0CE2C832-D59F-44DD-BDE0-C7857C106B53}"/>
              </a:ext>
            </a:extLst>
          </p:cNvPr>
          <p:cNvSpPr/>
          <p:nvPr/>
        </p:nvSpPr>
        <p:spPr bwMode="gray">
          <a:xfrm>
            <a:off x="967627" y="2054019"/>
            <a:ext cx="3674434" cy="3674434"/>
          </a:xfrm>
          <a:prstGeom prst="ellipse">
            <a:avLst/>
          </a:prstGeom>
          <a:noFill/>
          <a:ln w="19050" algn="ctr">
            <a:solidFill>
              <a:srgbClr val="37F3EB"/>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300" b="1" i="0" u="none" strike="noStrike" kern="1200" cap="none" spc="0" normalizeH="0" baseline="0" noProof="0">
              <a:ln>
                <a:noFill/>
              </a:ln>
              <a:solidFill>
                <a:prstClr val="white"/>
              </a:solidFill>
              <a:effectLst/>
              <a:uLnTx/>
              <a:uFillTx/>
              <a:latin typeface="Calibri"/>
              <a:ea typeface="+mn-ea"/>
              <a:cs typeface="+mn-cs"/>
            </a:endParaRPr>
          </a:p>
        </p:txBody>
      </p:sp>
      <p:sp>
        <p:nvSpPr>
          <p:cNvPr id="6" name="Oval 5">
            <a:extLst>
              <a:ext uri="{FF2B5EF4-FFF2-40B4-BE49-F238E27FC236}">
                <a16:creationId xmlns:a16="http://schemas.microsoft.com/office/drawing/2014/main" id="{7677C067-F953-407E-A85D-174799984A63}"/>
              </a:ext>
            </a:extLst>
          </p:cNvPr>
          <p:cNvSpPr/>
          <p:nvPr/>
        </p:nvSpPr>
        <p:spPr bwMode="gray">
          <a:xfrm>
            <a:off x="1134647" y="2221039"/>
            <a:ext cx="3340395" cy="3340395"/>
          </a:xfrm>
          <a:prstGeom prst="ellipse">
            <a:avLst/>
          </a:prstGeom>
          <a:noFill/>
          <a:ln w="19050" algn="ctr">
            <a:solidFill>
              <a:srgbClr val="3DFAC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300" b="1" i="0" u="none" strike="noStrike" kern="1200" cap="none" spc="0" normalizeH="0" baseline="0" noProof="0">
              <a:ln>
                <a:noFill/>
              </a:ln>
              <a:solidFill>
                <a:prstClr val="white"/>
              </a:solidFill>
              <a:effectLst/>
              <a:uLnTx/>
              <a:uFillTx/>
              <a:latin typeface="Calibri"/>
              <a:ea typeface="+mn-ea"/>
              <a:cs typeface="+mn-cs"/>
            </a:endParaRPr>
          </a:p>
        </p:txBody>
      </p:sp>
      <p:sp>
        <p:nvSpPr>
          <p:cNvPr id="12" name="Oval 11">
            <a:extLst>
              <a:ext uri="{FF2B5EF4-FFF2-40B4-BE49-F238E27FC236}">
                <a16:creationId xmlns:a16="http://schemas.microsoft.com/office/drawing/2014/main" id="{06740C1A-0E95-4951-B5B8-844414A4D899}"/>
              </a:ext>
            </a:extLst>
          </p:cNvPr>
          <p:cNvSpPr/>
          <p:nvPr/>
        </p:nvSpPr>
        <p:spPr bwMode="gray">
          <a:xfrm>
            <a:off x="1286483" y="2372875"/>
            <a:ext cx="3036722" cy="3036722"/>
          </a:xfrm>
          <a:prstGeom prst="ellipse">
            <a:avLst/>
          </a:prstGeom>
          <a:noFill/>
          <a:ln w="19050" algn="ctr">
            <a:solidFill>
              <a:srgbClr val="2AF773"/>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300" b="1" i="0" u="none" strike="noStrike" kern="1200" cap="none" spc="0" normalizeH="0" baseline="0" noProof="0">
              <a:ln>
                <a:noFill/>
              </a:ln>
              <a:solidFill>
                <a:prstClr val="white"/>
              </a:solidFill>
              <a:effectLst/>
              <a:uLnTx/>
              <a:uFillTx/>
              <a:latin typeface="Calibri"/>
              <a:ea typeface="+mn-ea"/>
              <a:cs typeface="+mn-cs"/>
            </a:endParaRPr>
          </a:p>
        </p:txBody>
      </p:sp>
      <p:sp>
        <p:nvSpPr>
          <p:cNvPr id="7" name="Oval 6">
            <a:extLst>
              <a:ext uri="{FF2B5EF4-FFF2-40B4-BE49-F238E27FC236}">
                <a16:creationId xmlns:a16="http://schemas.microsoft.com/office/drawing/2014/main" id="{60C773DD-9BE7-4FD8-ADE8-9249676B4DAC}"/>
              </a:ext>
            </a:extLst>
          </p:cNvPr>
          <p:cNvSpPr/>
          <p:nvPr/>
        </p:nvSpPr>
        <p:spPr bwMode="gray">
          <a:xfrm>
            <a:off x="1424516" y="2510908"/>
            <a:ext cx="2760657" cy="2760657"/>
          </a:xfrm>
          <a:prstGeom prst="ellipse">
            <a:avLst/>
          </a:prstGeom>
          <a:noFill/>
          <a:ln w="19050" algn="ctr">
            <a:solidFill>
              <a:srgbClr val="0DF2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300" b="1" i="0" u="none" strike="noStrike" kern="1200" cap="none" spc="0" normalizeH="0" baseline="0" noProof="0">
              <a:ln>
                <a:noFill/>
              </a:ln>
              <a:solidFill>
                <a:prstClr val="white"/>
              </a:solidFill>
              <a:effectLst/>
              <a:uLnTx/>
              <a:uFillTx/>
              <a:latin typeface="Calibri"/>
              <a:ea typeface="+mn-ea"/>
              <a:cs typeface="+mn-cs"/>
            </a:endParaRPr>
          </a:p>
        </p:txBody>
      </p:sp>
      <p:sp>
        <p:nvSpPr>
          <p:cNvPr id="19" name="Rectangle 18">
            <a:extLst>
              <a:ext uri="{FF2B5EF4-FFF2-40B4-BE49-F238E27FC236}">
                <a16:creationId xmlns:a16="http://schemas.microsoft.com/office/drawing/2014/main" id="{6F4B5722-2CDC-4CC6-B138-D8EDB141AE62}"/>
              </a:ext>
            </a:extLst>
          </p:cNvPr>
          <p:cNvSpPr/>
          <p:nvPr/>
        </p:nvSpPr>
        <p:spPr>
          <a:xfrm>
            <a:off x="7375365" y="1618514"/>
            <a:ext cx="4176849" cy="600164"/>
          </a:xfrm>
          <a:prstGeom prst="rect">
            <a:avLst/>
          </a:prstGeom>
        </p:spPr>
        <p:txBody>
          <a:bodyPr wrap="square" lIns="0" tIns="0" rIns="0" bIns="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0DF200"/>
                </a:solidFill>
                <a:effectLst/>
                <a:uLnTx/>
                <a:uFillTx/>
                <a:latin typeface="Calibri"/>
                <a:ea typeface="+mn-ea"/>
                <a:cs typeface="+mn-cs"/>
              </a:rPr>
              <a:t>Oversight</a:t>
            </a:r>
            <a:r>
              <a:rPr kumimoji="0" lang="en-US" sz="1300" b="1" i="0" u="none" strike="noStrike" kern="1200" cap="none" spc="0" normalizeH="0" baseline="0" noProof="0">
                <a:ln>
                  <a:noFill/>
                </a:ln>
                <a:solidFill>
                  <a:srgbClr val="009A44"/>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white"/>
                </a:solidFill>
                <a:effectLst/>
                <a:uLnTx/>
                <a:uFillTx/>
                <a:latin typeface="Calibri"/>
                <a:ea typeface="+mn-ea"/>
                <a:cs typeface="+mn-cs"/>
              </a:rPr>
              <a:t>Enable continuous monitoring of natural and man-made assets for better governance and accountability.</a:t>
            </a:r>
          </a:p>
        </p:txBody>
      </p:sp>
      <p:sp>
        <p:nvSpPr>
          <p:cNvPr id="23" name="TextBox 22">
            <a:extLst>
              <a:ext uri="{FF2B5EF4-FFF2-40B4-BE49-F238E27FC236}">
                <a16:creationId xmlns:a16="http://schemas.microsoft.com/office/drawing/2014/main" id="{BB417DA9-D89D-4B3F-A131-0462D93B4E68}"/>
              </a:ext>
            </a:extLst>
          </p:cNvPr>
          <p:cNvSpPr txBox="1"/>
          <p:nvPr/>
        </p:nvSpPr>
        <p:spPr>
          <a:xfrm>
            <a:off x="7412524" y="5426468"/>
            <a:ext cx="4590555" cy="600164"/>
          </a:xfrm>
          <a:prstGeom prst="rect">
            <a:avLst/>
          </a:prstGeom>
          <a:noFill/>
        </p:spPr>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34F1FC"/>
                </a:solidFill>
                <a:effectLst/>
                <a:uLnTx/>
                <a:uFillTx/>
                <a:latin typeface="Calibri"/>
                <a:ea typeface="+mn-ea"/>
                <a:cs typeface="+mn-cs"/>
              </a:rPr>
              <a:t>Transformation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white"/>
                </a:solidFill>
                <a:effectLst/>
                <a:uLnTx/>
                <a:uFillTx/>
                <a:latin typeface="Calibri"/>
                <a:ea typeface="+mn-ea"/>
                <a:cs typeface="+mn-cs"/>
              </a:rPr>
              <a:t>Drive innovation in public services by integrating space-based solutions into effective policy-making and service delivery.</a:t>
            </a:r>
          </a:p>
        </p:txBody>
      </p:sp>
      <p:sp>
        <p:nvSpPr>
          <p:cNvPr id="27" name="TextBox 26">
            <a:extLst>
              <a:ext uri="{FF2B5EF4-FFF2-40B4-BE49-F238E27FC236}">
                <a16:creationId xmlns:a16="http://schemas.microsoft.com/office/drawing/2014/main" id="{071F6CF4-79C8-4CC2-8527-96D8F97ED4DA}"/>
              </a:ext>
            </a:extLst>
          </p:cNvPr>
          <p:cNvSpPr txBox="1"/>
          <p:nvPr/>
        </p:nvSpPr>
        <p:spPr>
          <a:xfrm>
            <a:off x="7418528" y="4473271"/>
            <a:ext cx="4876296" cy="600164"/>
          </a:xfrm>
          <a:prstGeom prst="rect">
            <a:avLst/>
          </a:prstGeom>
          <a:noFill/>
        </p:spPr>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37F3EB"/>
                </a:solidFill>
                <a:effectLst/>
                <a:uLnTx/>
                <a:uFillTx/>
                <a:latin typeface="Calibri"/>
                <a:ea typeface="+mn-ea"/>
                <a:cs typeface="+mn-cs"/>
              </a:rPr>
              <a:t>Incisiveness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white"/>
                </a:solidFill>
                <a:effectLst/>
                <a:uLnTx/>
                <a:uFillTx/>
                <a:latin typeface="Calibri"/>
                <a:ea typeface="+mn-ea"/>
                <a:cs typeface="+mn-cs"/>
              </a:rPr>
              <a:t>Empower targeted decision-making by providing actionable insights tailored to specific challenges.</a:t>
            </a:r>
          </a:p>
        </p:txBody>
      </p:sp>
      <p:sp>
        <p:nvSpPr>
          <p:cNvPr id="31" name="TextBox 30">
            <a:extLst>
              <a:ext uri="{FF2B5EF4-FFF2-40B4-BE49-F238E27FC236}">
                <a16:creationId xmlns:a16="http://schemas.microsoft.com/office/drawing/2014/main" id="{5C61A11C-C01A-4F64-9A2B-A7776ABA120C}"/>
              </a:ext>
            </a:extLst>
          </p:cNvPr>
          <p:cNvSpPr txBox="1"/>
          <p:nvPr/>
        </p:nvSpPr>
        <p:spPr>
          <a:xfrm>
            <a:off x="7375365" y="2630596"/>
            <a:ext cx="4167224" cy="600164"/>
          </a:xfrm>
          <a:prstGeom prst="rect">
            <a:avLst/>
          </a:prstGeom>
          <a:noFill/>
        </p:spPr>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2AF773"/>
                </a:solidFill>
                <a:effectLst/>
                <a:uLnTx/>
                <a:uFillTx/>
                <a:latin typeface="Calibri"/>
                <a:ea typeface="+mn-ea"/>
                <a:cs typeface="+mn-cs"/>
              </a:rPr>
              <a:t>Resilience</a:t>
            </a:r>
            <a:r>
              <a:rPr kumimoji="0" lang="en-US" sz="1300" b="1" i="0" u="none" strike="noStrike" kern="1200" cap="none" spc="0" normalizeH="0" baseline="0" noProof="0">
                <a:ln>
                  <a:noFill/>
                </a:ln>
                <a:solidFill>
                  <a:srgbClr val="009A44"/>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white"/>
                </a:solidFill>
                <a:effectLst/>
                <a:uLnTx/>
                <a:uFillTx/>
                <a:latin typeface="Calibri"/>
                <a:ea typeface="+mn-ea"/>
                <a:cs typeface="+mn-cs"/>
              </a:rPr>
              <a:t>Strengthen disaster preparedness and recovery through early warnings, resource optimization and impact assessments.</a:t>
            </a:r>
          </a:p>
        </p:txBody>
      </p:sp>
      <p:sp>
        <p:nvSpPr>
          <p:cNvPr id="35" name="TextBox 34">
            <a:extLst>
              <a:ext uri="{FF2B5EF4-FFF2-40B4-BE49-F238E27FC236}">
                <a16:creationId xmlns:a16="http://schemas.microsoft.com/office/drawing/2014/main" id="{6CF5C9AA-2CAE-430A-9770-0A854565AACD}"/>
              </a:ext>
            </a:extLst>
          </p:cNvPr>
          <p:cNvSpPr txBox="1"/>
          <p:nvPr/>
        </p:nvSpPr>
        <p:spPr>
          <a:xfrm>
            <a:off x="7384991" y="3556136"/>
            <a:ext cx="4176850" cy="600164"/>
          </a:xfrm>
          <a:prstGeom prst="rect">
            <a:avLst/>
          </a:prstGeom>
          <a:noFill/>
        </p:spPr>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a:ln>
                  <a:noFill/>
                </a:ln>
                <a:solidFill>
                  <a:srgbClr val="3AF6D9"/>
                </a:solidFill>
                <a:effectLst/>
                <a:uLnTx/>
                <a:uFillTx/>
                <a:latin typeface="Calibri"/>
                <a:ea typeface="+mn-ea"/>
                <a:cs typeface="+mn-cs"/>
              </a:rPr>
              <a:t>Balance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white"/>
                </a:solidFill>
                <a:effectLst/>
                <a:uLnTx/>
                <a:uFillTx/>
                <a:latin typeface="Calibri"/>
                <a:ea typeface="+mn-ea"/>
                <a:cs typeface="+mn-cs"/>
              </a:rPr>
              <a:t>Support sustainable development with precise data-driven insights.</a:t>
            </a:r>
          </a:p>
        </p:txBody>
      </p:sp>
      <p:cxnSp>
        <p:nvCxnSpPr>
          <p:cNvPr id="39" name="Straight Connector 38">
            <a:extLst>
              <a:ext uri="{FF2B5EF4-FFF2-40B4-BE49-F238E27FC236}">
                <a16:creationId xmlns:a16="http://schemas.microsoft.com/office/drawing/2014/main" id="{C0B86FC4-2DE4-4A25-87BC-F32109C3457F}"/>
              </a:ext>
            </a:extLst>
          </p:cNvPr>
          <p:cNvCxnSpPr>
            <a:cxnSpLocks/>
          </p:cNvCxnSpPr>
          <p:nvPr/>
        </p:nvCxnSpPr>
        <p:spPr>
          <a:xfrm>
            <a:off x="7418528" y="2384729"/>
            <a:ext cx="4590560" cy="0"/>
          </a:xfrm>
          <a:prstGeom prst="line">
            <a:avLst/>
          </a:prstGeom>
          <a:gradFill>
            <a:gsLst>
              <a:gs pos="93000">
                <a:schemeClr val="tx1">
                  <a:alpha val="50000"/>
                </a:schemeClr>
              </a:gs>
              <a:gs pos="37000">
                <a:schemeClr val="accent3">
                  <a:lumMod val="75000"/>
                </a:schemeClr>
              </a:gs>
            </a:gsLst>
            <a:lin ang="5400000" scaled="1"/>
          </a:gradFill>
          <a:ln w="19050" algn="ctr">
            <a:gradFill flip="none" rotWithShape="1">
              <a:gsLst>
                <a:gs pos="87000">
                  <a:schemeClr val="tx1"/>
                </a:gs>
                <a:gs pos="45000">
                  <a:srgbClr val="0DF200"/>
                </a:gs>
              </a:gsLst>
              <a:lin ang="0" scaled="1"/>
              <a:tileRect/>
            </a:gradFill>
            <a:miter lim="800000"/>
            <a:headEnd/>
            <a:tailEnd type="none" w="lg" len="lg"/>
          </a:ln>
        </p:spPr>
      </p:cxnSp>
      <p:cxnSp>
        <p:nvCxnSpPr>
          <p:cNvPr id="41" name="Straight Connector 40">
            <a:extLst>
              <a:ext uri="{FF2B5EF4-FFF2-40B4-BE49-F238E27FC236}">
                <a16:creationId xmlns:a16="http://schemas.microsoft.com/office/drawing/2014/main" id="{E8228A18-081A-4834-BEC0-ADB2CF894D6E}"/>
              </a:ext>
            </a:extLst>
          </p:cNvPr>
          <p:cNvCxnSpPr>
            <a:cxnSpLocks/>
          </p:cNvCxnSpPr>
          <p:nvPr/>
        </p:nvCxnSpPr>
        <p:spPr>
          <a:xfrm>
            <a:off x="7418528" y="3310269"/>
            <a:ext cx="4590560" cy="0"/>
          </a:xfrm>
          <a:prstGeom prst="line">
            <a:avLst/>
          </a:prstGeom>
          <a:gradFill>
            <a:gsLst>
              <a:gs pos="93000">
                <a:schemeClr val="tx1">
                  <a:alpha val="50000"/>
                </a:schemeClr>
              </a:gs>
              <a:gs pos="37000">
                <a:schemeClr val="accent3">
                  <a:lumMod val="75000"/>
                </a:schemeClr>
              </a:gs>
            </a:gsLst>
            <a:lin ang="5400000" scaled="1"/>
          </a:gradFill>
          <a:ln w="19050" algn="ctr">
            <a:gradFill flip="none" rotWithShape="1">
              <a:gsLst>
                <a:gs pos="87000">
                  <a:schemeClr val="tx1"/>
                </a:gs>
                <a:gs pos="45000">
                  <a:srgbClr val="2AF773"/>
                </a:gs>
              </a:gsLst>
              <a:lin ang="0" scaled="1"/>
              <a:tileRect/>
            </a:gradFill>
            <a:miter lim="800000"/>
            <a:headEnd/>
            <a:tailEnd type="none" w="lg" len="lg"/>
          </a:ln>
        </p:spPr>
      </p:cxnSp>
      <p:cxnSp>
        <p:nvCxnSpPr>
          <p:cNvPr id="42" name="Straight Connector 41">
            <a:extLst>
              <a:ext uri="{FF2B5EF4-FFF2-40B4-BE49-F238E27FC236}">
                <a16:creationId xmlns:a16="http://schemas.microsoft.com/office/drawing/2014/main" id="{0AC8A759-E312-45DB-8B8F-7A5AE70F0F1A}"/>
              </a:ext>
            </a:extLst>
          </p:cNvPr>
          <p:cNvCxnSpPr>
            <a:cxnSpLocks/>
          </p:cNvCxnSpPr>
          <p:nvPr/>
        </p:nvCxnSpPr>
        <p:spPr>
          <a:xfrm>
            <a:off x="7418528" y="4235809"/>
            <a:ext cx="4590560" cy="0"/>
          </a:xfrm>
          <a:prstGeom prst="line">
            <a:avLst/>
          </a:prstGeom>
          <a:gradFill>
            <a:gsLst>
              <a:gs pos="93000">
                <a:schemeClr val="tx1">
                  <a:alpha val="50000"/>
                </a:schemeClr>
              </a:gs>
              <a:gs pos="37000">
                <a:schemeClr val="accent3">
                  <a:lumMod val="75000"/>
                </a:schemeClr>
              </a:gs>
            </a:gsLst>
            <a:lin ang="5400000" scaled="1"/>
          </a:gradFill>
          <a:ln w="19050" algn="ctr">
            <a:gradFill flip="none" rotWithShape="1">
              <a:gsLst>
                <a:gs pos="87000">
                  <a:schemeClr val="tx1"/>
                </a:gs>
                <a:gs pos="45000">
                  <a:srgbClr val="3DFAC0"/>
                </a:gs>
              </a:gsLst>
              <a:lin ang="0" scaled="1"/>
              <a:tileRect/>
            </a:gradFill>
            <a:miter lim="800000"/>
            <a:headEnd/>
            <a:tailEnd type="none" w="lg" len="lg"/>
          </a:ln>
        </p:spPr>
      </p:cxnSp>
      <p:cxnSp>
        <p:nvCxnSpPr>
          <p:cNvPr id="43" name="Straight Connector 42">
            <a:extLst>
              <a:ext uri="{FF2B5EF4-FFF2-40B4-BE49-F238E27FC236}">
                <a16:creationId xmlns:a16="http://schemas.microsoft.com/office/drawing/2014/main" id="{1DB27507-FF8D-4DEE-B972-E5BD9DB82664}"/>
              </a:ext>
            </a:extLst>
          </p:cNvPr>
          <p:cNvCxnSpPr>
            <a:cxnSpLocks/>
          </p:cNvCxnSpPr>
          <p:nvPr/>
        </p:nvCxnSpPr>
        <p:spPr>
          <a:xfrm>
            <a:off x="7418528" y="5161349"/>
            <a:ext cx="4590560" cy="0"/>
          </a:xfrm>
          <a:prstGeom prst="line">
            <a:avLst/>
          </a:prstGeom>
          <a:gradFill>
            <a:gsLst>
              <a:gs pos="93000">
                <a:schemeClr val="tx1">
                  <a:alpha val="50000"/>
                </a:schemeClr>
              </a:gs>
              <a:gs pos="37000">
                <a:schemeClr val="accent3">
                  <a:lumMod val="75000"/>
                </a:schemeClr>
              </a:gs>
            </a:gsLst>
            <a:lin ang="5400000" scaled="1"/>
          </a:gradFill>
          <a:ln w="19050" algn="ctr">
            <a:gradFill flip="none" rotWithShape="1">
              <a:gsLst>
                <a:gs pos="87000">
                  <a:schemeClr val="tx1"/>
                </a:gs>
                <a:gs pos="45000">
                  <a:srgbClr val="3AF6D9"/>
                </a:gs>
              </a:gsLst>
              <a:lin ang="0" scaled="1"/>
              <a:tileRect/>
            </a:gradFill>
            <a:miter lim="800000"/>
            <a:headEnd/>
            <a:tailEnd type="none" w="lg" len="lg"/>
          </a:ln>
        </p:spPr>
      </p:cxnSp>
      <p:cxnSp>
        <p:nvCxnSpPr>
          <p:cNvPr id="86" name="Straight Connector 85">
            <a:extLst>
              <a:ext uri="{FF2B5EF4-FFF2-40B4-BE49-F238E27FC236}">
                <a16:creationId xmlns:a16="http://schemas.microsoft.com/office/drawing/2014/main" id="{1E8CFD2D-8AB4-4AD3-959F-9DB5264F40AA}"/>
              </a:ext>
            </a:extLst>
          </p:cNvPr>
          <p:cNvCxnSpPr>
            <a:cxnSpLocks/>
          </p:cNvCxnSpPr>
          <p:nvPr/>
        </p:nvCxnSpPr>
        <p:spPr>
          <a:xfrm>
            <a:off x="7418528" y="6090263"/>
            <a:ext cx="4590560" cy="0"/>
          </a:xfrm>
          <a:prstGeom prst="line">
            <a:avLst/>
          </a:prstGeom>
          <a:gradFill>
            <a:gsLst>
              <a:gs pos="93000">
                <a:schemeClr val="tx1">
                  <a:alpha val="50000"/>
                </a:schemeClr>
              </a:gs>
              <a:gs pos="37000">
                <a:schemeClr val="accent3">
                  <a:lumMod val="75000"/>
                </a:schemeClr>
              </a:gs>
            </a:gsLst>
            <a:lin ang="5400000" scaled="1"/>
          </a:gradFill>
          <a:ln w="19050" algn="ctr">
            <a:gradFill flip="none" rotWithShape="1">
              <a:gsLst>
                <a:gs pos="87000">
                  <a:schemeClr val="tx1"/>
                </a:gs>
                <a:gs pos="45000">
                  <a:srgbClr val="34F1FC"/>
                </a:gs>
              </a:gsLst>
              <a:lin ang="0" scaled="1"/>
              <a:tileRect/>
            </a:gradFill>
            <a:miter lim="800000"/>
            <a:headEnd/>
            <a:tailEnd type="none" w="lg" len="lg"/>
          </a:ln>
        </p:spPr>
      </p:cxnSp>
      <p:sp>
        <p:nvSpPr>
          <p:cNvPr id="58" name="Oval 57">
            <a:extLst>
              <a:ext uri="{FF2B5EF4-FFF2-40B4-BE49-F238E27FC236}">
                <a16:creationId xmlns:a16="http://schemas.microsoft.com/office/drawing/2014/main" id="{FCBD7454-7927-4CED-8B22-0E89345F3F2D}"/>
              </a:ext>
            </a:extLst>
          </p:cNvPr>
          <p:cNvSpPr/>
          <p:nvPr/>
        </p:nvSpPr>
        <p:spPr bwMode="gray">
          <a:xfrm>
            <a:off x="4344577" y="2580942"/>
            <a:ext cx="227416" cy="227416"/>
          </a:xfrm>
          <a:prstGeom prst="ellipse">
            <a:avLst/>
          </a:prstGeom>
          <a:solidFill>
            <a:srgbClr val="43B02A">
              <a:alpha val="34000"/>
            </a:srgbClr>
          </a:solidFill>
          <a:ln w="19050" algn="ctr">
            <a:solidFill>
              <a:srgbClr val="86BC25"/>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300" b="1" i="0" u="none" strike="noStrike" kern="1200" cap="none" spc="0" normalizeH="0" baseline="0" noProof="0">
              <a:ln>
                <a:noFill/>
              </a:ln>
              <a:solidFill>
                <a:prstClr val="white"/>
              </a:solidFill>
              <a:effectLst/>
              <a:uLnTx/>
              <a:uFillTx/>
              <a:latin typeface="Calibri"/>
              <a:ea typeface="+mn-ea"/>
              <a:cs typeface="+mn-cs"/>
            </a:endParaRPr>
          </a:p>
        </p:txBody>
      </p:sp>
      <p:grpSp>
        <p:nvGrpSpPr>
          <p:cNvPr id="62" name="Group 61">
            <a:extLst>
              <a:ext uri="{FF2B5EF4-FFF2-40B4-BE49-F238E27FC236}">
                <a16:creationId xmlns:a16="http://schemas.microsoft.com/office/drawing/2014/main" id="{25CEE592-BD4E-4107-807E-5C39A3317EFB}"/>
              </a:ext>
            </a:extLst>
          </p:cNvPr>
          <p:cNvGrpSpPr/>
          <p:nvPr/>
        </p:nvGrpSpPr>
        <p:grpSpPr>
          <a:xfrm>
            <a:off x="4445587" y="1984501"/>
            <a:ext cx="1337549" cy="694394"/>
            <a:chOff x="4207048" y="2110398"/>
            <a:chExt cx="1337549" cy="694394"/>
          </a:xfrm>
        </p:grpSpPr>
        <p:cxnSp>
          <p:nvCxnSpPr>
            <p:cNvPr id="3" name="Straight Connector 2">
              <a:extLst>
                <a:ext uri="{FF2B5EF4-FFF2-40B4-BE49-F238E27FC236}">
                  <a16:creationId xmlns:a16="http://schemas.microsoft.com/office/drawing/2014/main" id="{50635576-2736-4706-AEFF-548320266983}"/>
                </a:ext>
              </a:extLst>
            </p:cNvPr>
            <p:cNvCxnSpPr>
              <a:cxnSpLocks/>
            </p:cNvCxnSpPr>
            <p:nvPr/>
          </p:nvCxnSpPr>
          <p:spPr>
            <a:xfrm>
              <a:off x="4922598" y="2110398"/>
              <a:ext cx="621999" cy="0"/>
            </a:xfrm>
            <a:prstGeom prst="line">
              <a:avLst/>
            </a:prstGeom>
            <a:ln w="15875" cap="rnd">
              <a:solidFill>
                <a:schemeClr val="bg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7D45BDA-C4FC-49AB-A250-FCD6A639F145}"/>
                </a:ext>
              </a:extLst>
            </p:cNvPr>
            <p:cNvCxnSpPr>
              <a:cxnSpLocks/>
            </p:cNvCxnSpPr>
            <p:nvPr/>
          </p:nvCxnSpPr>
          <p:spPr>
            <a:xfrm flipH="1">
              <a:off x="4207048" y="2129350"/>
              <a:ext cx="696600" cy="675442"/>
            </a:xfrm>
            <a:prstGeom prst="line">
              <a:avLst/>
            </a:prstGeom>
            <a:ln w="15875" cap="rnd">
              <a:solidFill>
                <a:schemeClr val="bg1"/>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88" name="Oval 87">
            <a:extLst>
              <a:ext uri="{FF2B5EF4-FFF2-40B4-BE49-F238E27FC236}">
                <a16:creationId xmlns:a16="http://schemas.microsoft.com/office/drawing/2014/main" id="{FF0C98C5-4079-4685-8258-420B338C93D7}"/>
              </a:ext>
            </a:extLst>
          </p:cNvPr>
          <p:cNvSpPr/>
          <p:nvPr/>
        </p:nvSpPr>
        <p:spPr bwMode="gray">
          <a:xfrm>
            <a:off x="4639065" y="3212232"/>
            <a:ext cx="227416" cy="227416"/>
          </a:xfrm>
          <a:prstGeom prst="ellipse">
            <a:avLst/>
          </a:prstGeom>
          <a:solidFill>
            <a:srgbClr val="43B02A">
              <a:alpha val="34000"/>
            </a:srgbClr>
          </a:solidFill>
          <a:ln w="19050" algn="ctr">
            <a:solidFill>
              <a:srgbClr val="86BC25"/>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300" b="1" i="0" u="none" strike="noStrike" kern="1200" cap="none" spc="0" normalizeH="0" baseline="0" noProof="0">
              <a:ln>
                <a:noFill/>
              </a:ln>
              <a:solidFill>
                <a:prstClr val="white"/>
              </a:solidFill>
              <a:effectLst/>
              <a:uLnTx/>
              <a:uFillTx/>
              <a:latin typeface="Calibri"/>
              <a:ea typeface="+mn-ea"/>
              <a:cs typeface="+mn-cs"/>
            </a:endParaRPr>
          </a:p>
        </p:txBody>
      </p:sp>
      <p:sp>
        <p:nvSpPr>
          <p:cNvPr id="89" name="Oval 88">
            <a:extLst>
              <a:ext uri="{FF2B5EF4-FFF2-40B4-BE49-F238E27FC236}">
                <a16:creationId xmlns:a16="http://schemas.microsoft.com/office/drawing/2014/main" id="{CFF3E96F-FFC3-4145-A97A-A11D1F86F6D6}"/>
              </a:ext>
            </a:extLst>
          </p:cNvPr>
          <p:cNvSpPr/>
          <p:nvPr/>
        </p:nvSpPr>
        <p:spPr bwMode="gray">
          <a:xfrm>
            <a:off x="4703917" y="3849027"/>
            <a:ext cx="227416" cy="227416"/>
          </a:xfrm>
          <a:prstGeom prst="ellipse">
            <a:avLst/>
          </a:prstGeom>
          <a:solidFill>
            <a:srgbClr val="43B02A">
              <a:alpha val="34000"/>
            </a:srgbClr>
          </a:solidFill>
          <a:ln w="19050" algn="ctr">
            <a:solidFill>
              <a:srgbClr val="86BC25"/>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300" b="1" i="0" u="none" strike="noStrike" kern="1200" cap="none" spc="0" normalizeH="0" baseline="0" noProof="0">
              <a:ln>
                <a:noFill/>
              </a:ln>
              <a:solidFill>
                <a:prstClr val="white"/>
              </a:solidFill>
              <a:effectLst/>
              <a:uLnTx/>
              <a:uFillTx/>
              <a:latin typeface="Calibri"/>
              <a:ea typeface="+mn-ea"/>
              <a:cs typeface="+mn-cs"/>
            </a:endParaRPr>
          </a:p>
        </p:txBody>
      </p:sp>
      <p:sp>
        <p:nvSpPr>
          <p:cNvPr id="90" name="Oval 89">
            <a:extLst>
              <a:ext uri="{FF2B5EF4-FFF2-40B4-BE49-F238E27FC236}">
                <a16:creationId xmlns:a16="http://schemas.microsoft.com/office/drawing/2014/main" id="{69F160FB-5739-4BDF-9C32-AD8264318671}"/>
              </a:ext>
            </a:extLst>
          </p:cNvPr>
          <p:cNvSpPr/>
          <p:nvPr/>
        </p:nvSpPr>
        <p:spPr bwMode="gray">
          <a:xfrm>
            <a:off x="4612822" y="4395965"/>
            <a:ext cx="227416" cy="227416"/>
          </a:xfrm>
          <a:prstGeom prst="ellipse">
            <a:avLst/>
          </a:prstGeom>
          <a:solidFill>
            <a:srgbClr val="43B02A">
              <a:alpha val="34000"/>
            </a:srgbClr>
          </a:solidFill>
          <a:ln w="19050" algn="ctr">
            <a:solidFill>
              <a:srgbClr val="86BC25"/>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300" b="1" i="0" u="none" strike="noStrike" kern="1200" cap="none" spc="0" normalizeH="0" baseline="0" noProof="0">
              <a:ln>
                <a:noFill/>
              </a:ln>
              <a:solidFill>
                <a:prstClr val="white"/>
              </a:solidFill>
              <a:effectLst/>
              <a:uLnTx/>
              <a:uFillTx/>
              <a:latin typeface="Calibri"/>
              <a:ea typeface="+mn-ea"/>
              <a:cs typeface="+mn-cs"/>
            </a:endParaRPr>
          </a:p>
        </p:txBody>
      </p:sp>
      <p:sp>
        <p:nvSpPr>
          <p:cNvPr id="91" name="Oval 90">
            <a:extLst>
              <a:ext uri="{FF2B5EF4-FFF2-40B4-BE49-F238E27FC236}">
                <a16:creationId xmlns:a16="http://schemas.microsoft.com/office/drawing/2014/main" id="{CBD2B340-FC41-44E2-964B-C4F6EC7AFF73}"/>
              </a:ext>
            </a:extLst>
          </p:cNvPr>
          <p:cNvSpPr/>
          <p:nvPr/>
        </p:nvSpPr>
        <p:spPr bwMode="gray">
          <a:xfrm>
            <a:off x="4335943" y="4958802"/>
            <a:ext cx="227416" cy="227416"/>
          </a:xfrm>
          <a:prstGeom prst="ellipse">
            <a:avLst/>
          </a:prstGeom>
          <a:solidFill>
            <a:srgbClr val="43B02A">
              <a:alpha val="34000"/>
            </a:srgbClr>
          </a:solidFill>
          <a:ln w="19050" algn="ctr">
            <a:solidFill>
              <a:srgbClr val="86BC25"/>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0000"/>
              </a:lnSpc>
              <a:spcBef>
                <a:spcPts val="0"/>
              </a:spcBef>
              <a:spcAft>
                <a:spcPts val="0"/>
              </a:spcAft>
              <a:buClrTx/>
              <a:buSzTx/>
              <a:buFont typeface="Wingdings 2" pitchFamily="18" charset="2"/>
              <a:buNone/>
              <a:tabLst/>
              <a:defRPr/>
            </a:pPr>
            <a:endParaRPr kumimoji="0" lang="en-US" sz="1300" b="1" i="0" u="none" strike="noStrike" kern="1200" cap="none" spc="0" normalizeH="0" baseline="0" noProof="0">
              <a:ln>
                <a:noFill/>
              </a:ln>
              <a:solidFill>
                <a:prstClr val="white"/>
              </a:solidFill>
              <a:effectLst/>
              <a:uLnTx/>
              <a:uFillTx/>
              <a:latin typeface="Calibri"/>
              <a:ea typeface="+mn-ea"/>
              <a:cs typeface="+mn-cs"/>
            </a:endParaRPr>
          </a:p>
        </p:txBody>
      </p:sp>
      <p:cxnSp>
        <p:nvCxnSpPr>
          <p:cNvPr id="71" name="Straight Connector 70">
            <a:extLst>
              <a:ext uri="{FF2B5EF4-FFF2-40B4-BE49-F238E27FC236}">
                <a16:creationId xmlns:a16="http://schemas.microsoft.com/office/drawing/2014/main" id="{986955B4-D4A9-417A-8BEC-27F9F1DD2A74}"/>
              </a:ext>
            </a:extLst>
          </p:cNvPr>
          <p:cNvCxnSpPr>
            <a:cxnSpLocks/>
          </p:cNvCxnSpPr>
          <p:nvPr/>
        </p:nvCxnSpPr>
        <p:spPr>
          <a:xfrm>
            <a:off x="4817964" y="3965871"/>
            <a:ext cx="965172" cy="0"/>
          </a:xfrm>
          <a:prstGeom prst="line">
            <a:avLst/>
          </a:prstGeom>
          <a:ln w="15875" cap="rnd">
            <a:solidFill>
              <a:schemeClr val="bg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7DE936E2-FA1B-4399-B0B4-1CFB8CBB4A47}"/>
              </a:ext>
            </a:extLst>
          </p:cNvPr>
          <p:cNvGrpSpPr/>
          <p:nvPr/>
        </p:nvGrpSpPr>
        <p:grpSpPr>
          <a:xfrm>
            <a:off x="4445588" y="5072510"/>
            <a:ext cx="1393083" cy="747346"/>
            <a:chOff x="4207049" y="5198407"/>
            <a:chExt cx="1393083" cy="747346"/>
          </a:xfrm>
        </p:grpSpPr>
        <p:cxnSp>
          <p:nvCxnSpPr>
            <p:cNvPr id="73" name="Straight Connector 72">
              <a:extLst>
                <a:ext uri="{FF2B5EF4-FFF2-40B4-BE49-F238E27FC236}">
                  <a16:creationId xmlns:a16="http://schemas.microsoft.com/office/drawing/2014/main" id="{484233C2-410A-4807-9DB7-D138878EBD1C}"/>
                </a:ext>
              </a:extLst>
            </p:cNvPr>
            <p:cNvCxnSpPr>
              <a:cxnSpLocks/>
            </p:cNvCxnSpPr>
            <p:nvPr/>
          </p:nvCxnSpPr>
          <p:spPr>
            <a:xfrm>
              <a:off x="4978133" y="5945753"/>
              <a:ext cx="621999" cy="0"/>
            </a:xfrm>
            <a:prstGeom prst="line">
              <a:avLst/>
            </a:prstGeom>
            <a:ln w="15875" cap="rnd">
              <a:solidFill>
                <a:schemeClr val="bg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1D5B3F-FDD2-4EF1-9FF4-AE088EE5C264}"/>
                </a:ext>
              </a:extLst>
            </p:cNvPr>
            <p:cNvCxnSpPr>
              <a:cxnSpLocks/>
            </p:cNvCxnSpPr>
            <p:nvPr/>
          </p:nvCxnSpPr>
          <p:spPr>
            <a:xfrm flipH="1" flipV="1">
              <a:off x="4207049" y="5198407"/>
              <a:ext cx="741652" cy="747345"/>
            </a:xfrm>
            <a:prstGeom prst="line">
              <a:avLst/>
            </a:prstGeom>
            <a:ln w="15875" cap="rnd">
              <a:solidFill>
                <a:schemeClr val="bg1"/>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224B5A01-297A-4FC1-BEB5-25C05A791FA0}"/>
              </a:ext>
            </a:extLst>
          </p:cNvPr>
          <p:cNvGrpSpPr/>
          <p:nvPr/>
        </p:nvGrpSpPr>
        <p:grpSpPr>
          <a:xfrm>
            <a:off x="4761925" y="3025309"/>
            <a:ext cx="1021211" cy="300631"/>
            <a:chOff x="4523386" y="3151206"/>
            <a:chExt cx="1021211" cy="300631"/>
          </a:xfrm>
        </p:grpSpPr>
        <p:cxnSp>
          <p:nvCxnSpPr>
            <p:cNvPr id="70" name="Straight Connector 69">
              <a:extLst>
                <a:ext uri="{FF2B5EF4-FFF2-40B4-BE49-F238E27FC236}">
                  <a16:creationId xmlns:a16="http://schemas.microsoft.com/office/drawing/2014/main" id="{7EF48578-389D-4BEF-A45B-3191CBB81511}"/>
                </a:ext>
              </a:extLst>
            </p:cNvPr>
            <p:cNvCxnSpPr>
              <a:cxnSpLocks/>
            </p:cNvCxnSpPr>
            <p:nvPr/>
          </p:nvCxnSpPr>
          <p:spPr>
            <a:xfrm>
              <a:off x="4922598" y="3151712"/>
              <a:ext cx="621999" cy="0"/>
            </a:xfrm>
            <a:prstGeom prst="line">
              <a:avLst/>
            </a:prstGeom>
            <a:ln w="15875" cap="rnd">
              <a:solidFill>
                <a:schemeClr val="bg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5EAD347-F34C-4205-9D7A-4A30576A4C03}"/>
                </a:ext>
              </a:extLst>
            </p:cNvPr>
            <p:cNvCxnSpPr>
              <a:cxnSpLocks/>
            </p:cNvCxnSpPr>
            <p:nvPr/>
          </p:nvCxnSpPr>
          <p:spPr>
            <a:xfrm flipH="1">
              <a:off x="4523386" y="3151206"/>
              <a:ext cx="371734" cy="300631"/>
            </a:xfrm>
            <a:prstGeom prst="line">
              <a:avLst/>
            </a:prstGeom>
            <a:ln w="15875" cap="rnd">
              <a:solidFill>
                <a:schemeClr val="bg1"/>
              </a:solidFill>
              <a:prstDash val="sysDot"/>
              <a:tailEnd type="ova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C1609B99-BFF8-432F-8542-96EC62EFB6AD}"/>
              </a:ext>
            </a:extLst>
          </p:cNvPr>
          <p:cNvGrpSpPr/>
          <p:nvPr/>
        </p:nvGrpSpPr>
        <p:grpSpPr>
          <a:xfrm>
            <a:off x="4726530" y="4508914"/>
            <a:ext cx="1056606" cy="391402"/>
            <a:chOff x="4487991" y="4634811"/>
            <a:chExt cx="1056606" cy="391402"/>
          </a:xfrm>
        </p:grpSpPr>
        <p:cxnSp>
          <p:nvCxnSpPr>
            <p:cNvPr id="72" name="Straight Connector 71">
              <a:extLst>
                <a:ext uri="{FF2B5EF4-FFF2-40B4-BE49-F238E27FC236}">
                  <a16:creationId xmlns:a16="http://schemas.microsoft.com/office/drawing/2014/main" id="{20032D42-15B0-420F-A943-9DB4F968FA5B}"/>
                </a:ext>
              </a:extLst>
            </p:cNvPr>
            <p:cNvCxnSpPr>
              <a:cxnSpLocks/>
            </p:cNvCxnSpPr>
            <p:nvPr/>
          </p:nvCxnSpPr>
          <p:spPr>
            <a:xfrm>
              <a:off x="4922598" y="5026213"/>
              <a:ext cx="621999" cy="0"/>
            </a:xfrm>
            <a:prstGeom prst="line">
              <a:avLst/>
            </a:prstGeom>
            <a:ln w="15875" cap="rnd">
              <a:solidFill>
                <a:schemeClr val="bg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6138207-8AFD-4292-830F-23D35667751B}"/>
                </a:ext>
              </a:extLst>
            </p:cNvPr>
            <p:cNvCxnSpPr>
              <a:cxnSpLocks/>
            </p:cNvCxnSpPr>
            <p:nvPr/>
          </p:nvCxnSpPr>
          <p:spPr>
            <a:xfrm flipH="1" flipV="1">
              <a:off x="4487991" y="4634811"/>
              <a:ext cx="419702" cy="391183"/>
            </a:xfrm>
            <a:prstGeom prst="line">
              <a:avLst/>
            </a:prstGeom>
            <a:ln w="15875" cap="rnd">
              <a:solidFill>
                <a:schemeClr val="bg1"/>
              </a:solidFill>
              <a:prstDash val="sysDot"/>
              <a:tailEnd type="ova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BDED16B8-DF60-CC80-0040-FE5CB4F6C094}"/>
              </a:ext>
            </a:extLst>
          </p:cNvPr>
          <p:cNvSpPr txBox="1"/>
          <p:nvPr/>
        </p:nvSpPr>
        <p:spPr>
          <a:xfrm>
            <a:off x="6097979" y="1635350"/>
            <a:ext cx="466234" cy="67710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4400" b="1" i="0" u="none" strike="noStrike" kern="1200" cap="none" spc="0" normalizeH="0" baseline="0" noProof="0">
                <a:ln>
                  <a:noFill/>
                </a:ln>
                <a:solidFill>
                  <a:srgbClr val="0DF200"/>
                </a:solidFill>
                <a:effectLst/>
                <a:uLnTx/>
                <a:uFillTx/>
                <a:latin typeface="Calibri"/>
                <a:ea typeface="+mn-ea"/>
                <a:cs typeface="+mn-cs"/>
              </a:rPr>
              <a:t>O</a:t>
            </a:r>
          </a:p>
        </p:txBody>
      </p:sp>
      <p:sp>
        <p:nvSpPr>
          <p:cNvPr id="29" name="TextBox 28">
            <a:extLst>
              <a:ext uri="{FF2B5EF4-FFF2-40B4-BE49-F238E27FC236}">
                <a16:creationId xmlns:a16="http://schemas.microsoft.com/office/drawing/2014/main" id="{73667B32-B904-823D-CEC0-D9BB80E20260}"/>
              </a:ext>
            </a:extLst>
          </p:cNvPr>
          <p:cNvSpPr txBox="1"/>
          <p:nvPr/>
        </p:nvSpPr>
        <p:spPr>
          <a:xfrm>
            <a:off x="6120887" y="2693735"/>
            <a:ext cx="397724" cy="67710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4400" b="1" i="0" u="none" strike="noStrike" kern="1200" cap="none" spc="0" normalizeH="0" baseline="0" noProof="0">
                <a:ln>
                  <a:noFill/>
                </a:ln>
                <a:solidFill>
                  <a:srgbClr val="2AF773"/>
                </a:solidFill>
                <a:effectLst/>
                <a:uLnTx/>
                <a:uFillTx/>
                <a:latin typeface="Calibri"/>
                <a:ea typeface="+mn-ea"/>
                <a:cs typeface="+mn-cs"/>
              </a:rPr>
              <a:t>R</a:t>
            </a:r>
          </a:p>
        </p:txBody>
      </p:sp>
      <p:sp>
        <p:nvSpPr>
          <p:cNvPr id="30" name="TextBox 29">
            <a:extLst>
              <a:ext uri="{FF2B5EF4-FFF2-40B4-BE49-F238E27FC236}">
                <a16:creationId xmlns:a16="http://schemas.microsoft.com/office/drawing/2014/main" id="{BC6D2DE4-F86A-17FE-DCC0-AE48A03FA204}"/>
              </a:ext>
            </a:extLst>
          </p:cNvPr>
          <p:cNvSpPr txBox="1"/>
          <p:nvPr/>
        </p:nvSpPr>
        <p:spPr>
          <a:xfrm>
            <a:off x="6135029" y="3638486"/>
            <a:ext cx="369440" cy="67710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4400" b="1" i="0" u="none" strike="noStrike" kern="1200" cap="none" spc="0" normalizeH="0" baseline="0" noProof="0">
                <a:ln>
                  <a:noFill/>
                </a:ln>
                <a:solidFill>
                  <a:srgbClr val="3DFAC0"/>
                </a:solidFill>
                <a:effectLst/>
                <a:uLnTx/>
                <a:uFillTx/>
                <a:latin typeface="Calibri"/>
                <a:ea typeface="+mn-ea"/>
                <a:cs typeface="+mn-cs"/>
              </a:rPr>
              <a:t>B</a:t>
            </a:r>
          </a:p>
        </p:txBody>
      </p:sp>
      <p:sp>
        <p:nvSpPr>
          <p:cNvPr id="33" name="TextBox 32">
            <a:extLst>
              <a:ext uri="{FF2B5EF4-FFF2-40B4-BE49-F238E27FC236}">
                <a16:creationId xmlns:a16="http://schemas.microsoft.com/office/drawing/2014/main" id="{F0F88199-641B-0380-37AD-15B701377F98}"/>
              </a:ext>
            </a:extLst>
          </p:cNvPr>
          <p:cNvSpPr txBox="1"/>
          <p:nvPr/>
        </p:nvSpPr>
        <p:spPr>
          <a:xfrm>
            <a:off x="6214124" y="4551050"/>
            <a:ext cx="397724" cy="67710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4400" b="1" i="0" u="none" strike="noStrike" kern="1200" cap="none" spc="0" normalizeH="0" baseline="0" noProof="0">
                <a:ln>
                  <a:noFill/>
                </a:ln>
                <a:solidFill>
                  <a:srgbClr val="3AF6D9"/>
                </a:solidFill>
                <a:effectLst/>
                <a:uLnTx/>
                <a:uFillTx/>
                <a:latin typeface="Calibri"/>
                <a:ea typeface="+mn-ea"/>
                <a:cs typeface="+mn-cs"/>
              </a:rPr>
              <a:t>I</a:t>
            </a:r>
          </a:p>
        </p:txBody>
      </p:sp>
      <p:sp>
        <p:nvSpPr>
          <p:cNvPr id="47" name="TextBox 46">
            <a:extLst>
              <a:ext uri="{FF2B5EF4-FFF2-40B4-BE49-F238E27FC236}">
                <a16:creationId xmlns:a16="http://schemas.microsoft.com/office/drawing/2014/main" id="{81405EEB-835D-2DFF-DF5B-696CEC130199}"/>
              </a:ext>
            </a:extLst>
          </p:cNvPr>
          <p:cNvSpPr txBox="1"/>
          <p:nvPr/>
        </p:nvSpPr>
        <p:spPr>
          <a:xfrm>
            <a:off x="6144639" y="5413155"/>
            <a:ext cx="397724" cy="67710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Pct val="100000"/>
              <a:buFontTx/>
              <a:buNone/>
              <a:tabLst/>
              <a:defRPr/>
            </a:pPr>
            <a:r>
              <a:rPr kumimoji="0" lang="en-US" sz="4400" b="1" i="0" u="none" strike="noStrike" kern="1200" cap="none" spc="0" normalizeH="0" baseline="0" noProof="0">
                <a:ln>
                  <a:noFill/>
                </a:ln>
                <a:solidFill>
                  <a:srgbClr val="37F3EB"/>
                </a:solidFill>
                <a:effectLst/>
                <a:uLnTx/>
                <a:uFillTx/>
                <a:latin typeface="Calibri"/>
                <a:ea typeface="+mn-ea"/>
                <a:cs typeface="+mn-cs"/>
              </a:rPr>
              <a:t>T</a:t>
            </a:r>
          </a:p>
        </p:txBody>
      </p:sp>
      <p:sp>
        <p:nvSpPr>
          <p:cNvPr id="49" name="TextBox 48">
            <a:extLst>
              <a:ext uri="{FF2B5EF4-FFF2-40B4-BE49-F238E27FC236}">
                <a16:creationId xmlns:a16="http://schemas.microsoft.com/office/drawing/2014/main" id="{9ADEE769-439E-87AF-DD27-A39A88008D4E}"/>
              </a:ext>
            </a:extLst>
          </p:cNvPr>
          <p:cNvSpPr txBox="1"/>
          <p:nvPr/>
        </p:nvSpPr>
        <p:spPr>
          <a:xfrm>
            <a:off x="241745" y="197025"/>
            <a:ext cx="11722834" cy="884042"/>
          </a:xfrm>
          <a:prstGeom prst="rect">
            <a:avLst/>
          </a:prstGeom>
        </p:spPr>
        <p:txBody>
          <a:bodyPr vert="horz" lIns="0" tIns="0" rIns="0" bIns="0" rtlCol="0" anchor="t" anchorCtr="0">
            <a:no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a:ln>
                  <a:noFill/>
                </a:ln>
                <a:solidFill>
                  <a:srgbClr val="0070C0"/>
                </a:solidFill>
                <a:effectLst/>
                <a:uLnTx/>
                <a:uFillTx/>
                <a:latin typeface="Calibri" panose="020F0502020204030204"/>
                <a:ea typeface="Open Sans" panose="020B0606030504020204" pitchFamily="34" charset="0"/>
                <a:cs typeface="Open Sans" panose="020B0606030504020204" pitchFamily="34" charset="0"/>
              </a:rPr>
              <a:t>ORBIT</a:t>
            </a:r>
            <a:r>
              <a:rPr kumimoji="0" lang="en-US" sz="2800" b="0" i="0" u="none" strike="noStrike" kern="1200" cap="none" spc="30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 A FRAMEWORK FOR SPACE-ENABLED GOVERNANCE</a:t>
            </a:r>
          </a:p>
        </p:txBody>
      </p:sp>
      <p:sp>
        <p:nvSpPr>
          <p:cNvPr id="50" name="Rectangle 49">
            <a:extLst>
              <a:ext uri="{FF2B5EF4-FFF2-40B4-BE49-F238E27FC236}">
                <a16:creationId xmlns:a16="http://schemas.microsoft.com/office/drawing/2014/main" id="{D397011B-9A23-E42D-F48B-6EE1C971F96B}"/>
              </a:ext>
            </a:extLst>
          </p:cNvPr>
          <p:cNvSpPr/>
          <p:nvPr/>
        </p:nvSpPr>
        <p:spPr>
          <a:xfrm>
            <a:off x="225006" y="1191638"/>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2" name="Graphic 51" descr="Earth Globe - Asia with solid fill">
            <a:extLst>
              <a:ext uri="{FF2B5EF4-FFF2-40B4-BE49-F238E27FC236}">
                <a16:creationId xmlns:a16="http://schemas.microsoft.com/office/drawing/2014/main" id="{7AE07563-002D-18F7-BF56-5F62C72A51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64410" y="2541730"/>
            <a:ext cx="2716817" cy="2716817"/>
          </a:xfrm>
          <a:prstGeom prst="rect">
            <a:avLst/>
          </a:prstGeom>
        </p:spPr>
      </p:pic>
      <p:pic>
        <p:nvPicPr>
          <p:cNvPr id="66" name="Graphic 65" descr="Scales of justice with solid fill">
            <a:extLst>
              <a:ext uri="{FF2B5EF4-FFF2-40B4-BE49-F238E27FC236}">
                <a16:creationId xmlns:a16="http://schemas.microsoft.com/office/drawing/2014/main" id="{45688821-1E67-EFC8-9B32-7F465879985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78096" y="3604261"/>
            <a:ext cx="635524" cy="635524"/>
          </a:xfrm>
          <a:prstGeom prst="rect">
            <a:avLst/>
          </a:prstGeom>
        </p:spPr>
      </p:pic>
      <p:pic>
        <p:nvPicPr>
          <p:cNvPr id="5" name="Picture 4">
            <a:extLst>
              <a:ext uri="{FF2B5EF4-FFF2-40B4-BE49-F238E27FC236}">
                <a16:creationId xmlns:a16="http://schemas.microsoft.com/office/drawing/2014/main" id="{497760DF-FD8E-9D6B-BE08-CF8DA0E36DDE}"/>
              </a:ext>
            </a:extLst>
          </p:cNvPr>
          <p:cNvPicPr>
            <a:picLocks noChangeAspect="1"/>
          </p:cNvPicPr>
          <p:nvPr/>
        </p:nvPicPr>
        <p:blipFill>
          <a:blip r:embed="rId7">
            <a:lum bright="70000" contrast="-70000"/>
          </a:blip>
          <a:stretch>
            <a:fillRect/>
          </a:stretch>
        </p:blipFill>
        <p:spPr>
          <a:xfrm>
            <a:off x="6709161" y="5498837"/>
            <a:ext cx="544956" cy="544956"/>
          </a:xfrm>
          <a:prstGeom prst="rect">
            <a:avLst/>
          </a:prstGeom>
        </p:spPr>
      </p:pic>
      <p:pic>
        <p:nvPicPr>
          <p:cNvPr id="11" name="Picture 10">
            <a:extLst>
              <a:ext uri="{FF2B5EF4-FFF2-40B4-BE49-F238E27FC236}">
                <a16:creationId xmlns:a16="http://schemas.microsoft.com/office/drawing/2014/main" id="{81144031-FFA9-8617-50D4-BE64F62D3282}"/>
              </a:ext>
            </a:extLst>
          </p:cNvPr>
          <p:cNvPicPr>
            <a:picLocks noChangeAspect="1"/>
          </p:cNvPicPr>
          <p:nvPr/>
        </p:nvPicPr>
        <p:blipFill>
          <a:blip r:embed="rId8">
            <a:lum bright="70000" contrast="-70000"/>
          </a:blip>
          <a:stretch>
            <a:fillRect/>
          </a:stretch>
        </p:blipFill>
        <p:spPr>
          <a:xfrm>
            <a:off x="6701548" y="4571472"/>
            <a:ext cx="600164" cy="600164"/>
          </a:xfrm>
          <a:prstGeom prst="rect">
            <a:avLst/>
          </a:prstGeom>
        </p:spPr>
      </p:pic>
      <p:pic>
        <p:nvPicPr>
          <p:cNvPr id="18" name="Picture 17">
            <a:extLst>
              <a:ext uri="{FF2B5EF4-FFF2-40B4-BE49-F238E27FC236}">
                <a16:creationId xmlns:a16="http://schemas.microsoft.com/office/drawing/2014/main" id="{5B936949-A648-9591-8B4A-5B7BD28259DF}"/>
              </a:ext>
            </a:extLst>
          </p:cNvPr>
          <p:cNvPicPr>
            <a:picLocks noChangeAspect="1"/>
          </p:cNvPicPr>
          <p:nvPr/>
        </p:nvPicPr>
        <p:blipFill>
          <a:blip r:embed="rId9">
            <a:lum bright="70000" contrast="-70000"/>
          </a:blip>
          <a:stretch>
            <a:fillRect/>
          </a:stretch>
        </p:blipFill>
        <p:spPr>
          <a:xfrm>
            <a:off x="6672333" y="1681433"/>
            <a:ext cx="606136" cy="606136"/>
          </a:xfrm>
          <a:prstGeom prst="rect">
            <a:avLst/>
          </a:prstGeom>
        </p:spPr>
      </p:pic>
      <p:sp>
        <p:nvSpPr>
          <p:cNvPr id="20" name="Rectangle 19">
            <a:extLst>
              <a:ext uri="{FF2B5EF4-FFF2-40B4-BE49-F238E27FC236}">
                <a16:creationId xmlns:a16="http://schemas.microsoft.com/office/drawing/2014/main" id="{C692BD35-75AF-B353-529C-972459349416}"/>
              </a:ext>
            </a:extLst>
          </p:cNvPr>
          <p:cNvSpPr/>
          <p:nvPr/>
        </p:nvSpPr>
        <p:spPr bwMode="gray">
          <a:xfrm>
            <a:off x="5981005" y="1647795"/>
            <a:ext cx="598705" cy="652218"/>
          </a:xfrm>
          <a:prstGeom prst="rect">
            <a:avLst/>
          </a:prstGeom>
          <a:noFill/>
          <a:ln w="19050" algn="ctr">
            <a:solidFill>
              <a:srgbClr val="0DF20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450B757A-BA5E-5D9E-4F29-3F31CB878B55}"/>
              </a:ext>
            </a:extLst>
          </p:cNvPr>
          <p:cNvSpPr/>
          <p:nvPr/>
        </p:nvSpPr>
        <p:spPr bwMode="gray">
          <a:xfrm>
            <a:off x="5979411" y="2745356"/>
            <a:ext cx="598705" cy="652218"/>
          </a:xfrm>
          <a:prstGeom prst="rect">
            <a:avLst/>
          </a:prstGeom>
          <a:noFill/>
          <a:ln w="19050" algn="ctr">
            <a:solidFill>
              <a:srgbClr val="2AF773"/>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51" name="Rectangle 50">
            <a:extLst>
              <a:ext uri="{FF2B5EF4-FFF2-40B4-BE49-F238E27FC236}">
                <a16:creationId xmlns:a16="http://schemas.microsoft.com/office/drawing/2014/main" id="{7BB0FE04-38B3-4666-48AC-A92C7A7B6C6F}"/>
              </a:ext>
            </a:extLst>
          </p:cNvPr>
          <p:cNvSpPr/>
          <p:nvPr/>
        </p:nvSpPr>
        <p:spPr bwMode="gray">
          <a:xfrm>
            <a:off x="5979410" y="3672864"/>
            <a:ext cx="598705" cy="652218"/>
          </a:xfrm>
          <a:prstGeom prst="rect">
            <a:avLst/>
          </a:prstGeom>
          <a:noFill/>
          <a:ln w="19050" algn="ctr">
            <a:solidFill>
              <a:srgbClr val="3EFAC5"/>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59" name="Rectangle 58">
            <a:extLst>
              <a:ext uri="{FF2B5EF4-FFF2-40B4-BE49-F238E27FC236}">
                <a16:creationId xmlns:a16="http://schemas.microsoft.com/office/drawing/2014/main" id="{DB64B3C8-EB8D-2A73-43B9-40A00BCA1A32}"/>
              </a:ext>
            </a:extLst>
          </p:cNvPr>
          <p:cNvSpPr/>
          <p:nvPr/>
        </p:nvSpPr>
        <p:spPr bwMode="gray">
          <a:xfrm>
            <a:off x="5977877" y="4581777"/>
            <a:ext cx="598705" cy="652218"/>
          </a:xfrm>
          <a:prstGeom prst="rect">
            <a:avLst/>
          </a:prstGeom>
          <a:noFill/>
          <a:ln w="19050" algn="ctr">
            <a:solidFill>
              <a:srgbClr val="3AF6D9"/>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sp>
        <p:nvSpPr>
          <p:cNvPr id="61" name="Rectangle 60">
            <a:extLst>
              <a:ext uri="{FF2B5EF4-FFF2-40B4-BE49-F238E27FC236}">
                <a16:creationId xmlns:a16="http://schemas.microsoft.com/office/drawing/2014/main" id="{77DEA65C-7164-2799-DD83-43F2DF972B7A}"/>
              </a:ext>
            </a:extLst>
          </p:cNvPr>
          <p:cNvSpPr/>
          <p:nvPr/>
        </p:nvSpPr>
        <p:spPr bwMode="gray">
          <a:xfrm>
            <a:off x="5989119" y="5454126"/>
            <a:ext cx="598705" cy="652218"/>
          </a:xfrm>
          <a:prstGeom prst="rect">
            <a:avLst/>
          </a:prstGeom>
          <a:noFill/>
          <a:ln w="19050" algn="ctr">
            <a:solidFill>
              <a:srgbClr val="37F3EB"/>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81658D12-5152-E04E-627A-2B24CBBD8D0D}"/>
              </a:ext>
            </a:extLst>
          </p:cNvPr>
          <p:cNvPicPr>
            <a:picLocks noChangeAspect="1"/>
          </p:cNvPicPr>
          <p:nvPr/>
        </p:nvPicPr>
        <p:blipFill>
          <a:blip r:embed="rId10">
            <a:lum bright="70000" contrast="-70000"/>
          </a:blip>
          <a:stretch>
            <a:fillRect/>
          </a:stretch>
        </p:blipFill>
        <p:spPr>
          <a:xfrm>
            <a:off x="6699709" y="2667619"/>
            <a:ext cx="610432" cy="610432"/>
          </a:xfrm>
          <a:prstGeom prst="rect">
            <a:avLst/>
          </a:prstGeom>
        </p:spPr>
      </p:pic>
    </p:spTree>
    <p:extLst>
      <p:ext uri="{BB962C8B-B14F-4D97-AF65-F5344CB8AC3E}">
        <p14:creationId xmlns:p14="http://schemas.microsoft.com/office/powerpoint/2010/main" val="4190005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p:cTn id="14" dur="500" fill="hold"/>
                                        <p:tgtEl>
                                          <p:spTgt spid="14"/>
                                        </p:tgtEl>
                                        <p:attrNameLst>
                                          <p:attrName>ppt_w</p:attrName>
                                        </p:attrNameLst>
                                      </p:cBhvr>
                                      <p:tavLst>
                                        <p:tav tm="0">
                                          <p:val>
                                            <p:fltVal val="0"/>
                                          </p:val>
                                        </p:tav>
                                        <p:tav tm="100000">
                                          <p:val>
                                            <p:strVal val="#ppt_w"/>
                                          </p:val>
                                        </p:tav>
                                      </p:tavLst>
                                    </p:anim>
                                    <p:anim calcmode="lin" valueType="num">
                                      <p:cBhvr>
                                        <p:cTn id="15" dur="500" fill="hold"/>
                                        <p:tgtEl>
                                          <p:spTgt spid="14"/>
                                        </p:tgtEl>
                                        <p:attrNameLst>
                                          <p:attrName>ppt_h</p:attrName>
                                        </p:attrNameLst>
                                      </p:cBhvr>
                                      <p:tavLst>
                                        <p:tav tm="0">
                                          <p:val>
                                            <p:fltVal val="0"/>
                                          </p:val>
                                        </p:tav>
                                        <p:tav tm="100000">
                                          <p:val>
                                            <p:strVal val="#ppt_h"/>
                                          </p:val>
                                        </p:tav>
                                      </p:tavLst>
                                    </p:anim>
                                    <p:animEffect transition="in" filter="fade">
                                      <p:cBhvr>
                                        <p:cTn id="16" dur="500"/>
                                        <p:tgtEl>
                                          <p:spTgt spid="14"/>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750" fill="hold"/>
                                        <p:tgtEl>
                                          <p:spTgt spid="6"/>
                                        </p:tgtEl>
                                        <p:attrNameLst>
                                          <p:attrName>ppt_w</p:attrName>
                                        </p:attrNameLst>
                                      </p:cBhvr>
                                      <p:tavLst>
                                        <p:tav tm="0">
                                          <p:val>
                                            <p:fltVal val="0"/>
                                          </p:val>
                                        </p:tav>
                                        <p:tav tm="100000">
                                          <p:val>
                                            <p:strVal val="#ppt_w"/>
                                          </p:val>
                                        </p:tav>
                                      </p:tavLst>
                                    </p:anim>
                                    <p:anim calcmode="lin" valueType="num">
                                      <p:cBhvr>
                                        <p:cTn id="20" dur="750" fill="hold"/>
                                        <p:tgtEl>
                                          <p:spTgt spid="6"/>
                                        </p:tgtEl>
                                        <p:attrNameLst>
                                          <p:attrName>ppt_h</p:attrName>
                                        </p:attrNameLst>
                                      </p:cBhvr>
                                      <p:tavLst>
                                        <p:tav tm="0">
                                          <p:val>
                                            <p:fltVal val="0"/>
                                          </p:val>
                                        </p:tav>
                                        <p:tav tm="100000">
                                          <p:val>
                                            <p:strVal val="#ppt_h"/>
                                          </p:val>
                                        </p:tav>
                                      </p:tavLst>
                                    </p:anim>
                                    <p:animEffect transition="in" filter="fade">
                                      <p:cBhvr>
                                        <p:cTn id="21" dur="750"/>
                                        <p:tgtEl>
                                          <p:spTgt spid="6"/>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Effect transition="in" filter="fade">
                                      <p:cBhvr>
                                        <p:cTn id="26" dur="1000"/>
                                        <p:tgtEl>
                                          <p:spTgt spid="1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1250" fill="hold"/>
                                        <p:tgtEl>
                                          <p:spTgt spid="7"/>
                                        </p:tgtEl>
                                        <p:attrNameLst>
                                          <p:attrName>ppt_w</p:attrName>
                                        </p:attrNameLst>
                                      </p:cBhvr>
                                      <p:tavLst>
                                        <p:tav tm="0">
                                          <p:val>
                                            <p:fltVal val="0"/>
                                          </p:val>
                                        </p:tav>
                                        <p:tav tm="100000">
                                          <p:val>
                                            <p:strVal val="#ppt_w"/>
                                          </p:val>
                                        </p:tav>
                                      </p:tavLst>
                                    </p:anim>
                                    <p:anim calcmode="lin" valueType="num">
                                      <p:cBhvr>
                                        <p:cTn id="30" dur="1250" fill="hold"/>
                                        <p:tgtEl>
                                          <p:spTgt spid="7"/>
                                        </p:tgtEl>
                                        <p:attrNameLst>
                                          <p:attrName>ppt_h</p:attrName>
                                        </p:attrNameLst>
                                      </p:cBhvr>
                                      <p:tavLst>
                                        <p:tav tm="0">
                                          <p:val>
                                            <p:fltVal val="0"/>
                                          </p:val>
                                        </p:tav>
                                        <p:tav tm="100000">
                                          <p:val>
                                            <p:strVal val="#ppt_h"/>
                                          </p:val>
                                        </p:tav>
                                      </p:tavLst>
                                    </p:anim>
                                    <p:animEffect transition="in" filter="fade">
                                      <p:cBhvr>
                                        <p:cTn id="31" dur="125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58"/>
                                        </p:tgtEl>
                                        <p:attrNameLst>
                                          <p:attrName>style.visibility</p:attrName>
                                        </p:attrNameLst>
                                      </p:cBhvr>
                                      <p:to>
                                        <p:strVal val="visible"/>
                                      </p:to>
                                    </p:set>
                                    <p:anim calcmode="lin" valueType="num">
                                      <p:cBhvr>
                                        <p:cTn id="36" dur="250" fill="hold"/>
                                        <p:tgtEl>
                                          <p:spTgt spid="58"/>
                                        </p:tgtEl>
                                        <p:attrNameLst>
                                          <p:attrName>ppt_w</p:attrName>
                                        </p:attrNameLst>
                                      </p:cBhvr>
                                      <p:tavLst>
                                        <p:tav tm="0">
                                          <p:val>
                                            <p:fltVal val="0"/>
                                          </p:val>
                                        </p:tav>
                                        <p:tav tm="100000">
                                          <p:val>
                                            <p:strVal val="#ppt_w"/>
                                          </p:val>
                                        </p:tav>
                                      </p:tavLst>
                                    </p:anim>
                                    <p:anim calcmode="lin" valueType="num">
                                      <p:cBhvr>
                                        <p:cTn id="37" dur="250" fill="hold"/>
                                        <p:tgtEl>
                                          <p:spTgt spid="58"/>
                                        </p:tgtEl>
                                        <p:attrNameLst>
                                          <p:attrName>ppt_h</p:attrName>
                                        </p:attrNameLst>
                                      </p:cBhvr>
                                      <p:tavLst>
                                        <p:tav tm="0">
                                          <p:val>
                                            <p:fltVal val="0"/>
                                          </p:val>
                                        </p:tav>
                                        <p:tav tm="100000">
                                          <p:val>
                                            <p:strVal val="#ppt_h"/>
                                          </p:val>
                                        </p:tav>
                                      </p:tavLst>
                                    </p:anim>
                                    <p:animEffect transition="in" filter="fade">
                                      <p:cBhvr>
                                        <p:cTn id="38" dur="250"/>
                                        <p:tgtEl>
                                          <p:spTgt spid="58"/>
                                        </p:tgtEl>
                                      </p:cBhvr>
                                    </p:animEffect>
                                  </p:childTnLst>
                                </p:cTn>
                              </p:par>
                              <p:par>
                                <p:cTn id="39" presetID="22" presetClass="entr" presetSubtype="8"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par>
                                <p:cTn id="45" presetID="10"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fad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anim calcmode="lin" valueType="num">
                                      <p:cBhvr>
                                        <p:cTn id="52" dur="250" fill="hold"/>
                                        <p:tgtEl>
                                          <p:spTgt spid="88"/>
                                        </p:tgtEl>
                                        <p:attrNameLst>
                                          <p:attrName>ppt_w</p:attrName>
                                        </p:attrNameLst>
                                      </p:cBhvr>
                                      <p:tavLst>
                                        <p:tav tm="0">
                                          <p:val>
                                            <p:fltVal val="0"/>
                                          </p:val>
                                        </p:tav>
                                        <p:tav tm="100000">
                                          <p:val>
                                            <p:strVal val="#ppt_w"/>
                                          </p:val>
                                        </p:tav>
                                      </p:tavLst>
                                    </p:anim>
                                    <p:anim calcmode="lin" valueType="num">
                                      <p:cBhvr>
                                        <p:cTn id="53" dur="250" fill="hold"/>
                                        <p:tgtEl>
                                          <p:spTgt spid="88"/>
                                        </p:tgtEl>
                                        <p:attrNameLst>
                                          <p:attrName>ppt_h</p:attrName>
                                        </p:attrNameLst>
                                      </p:cBhvr>
                                      <p:tavLst>
                                        <p:tav tm="0">
                                          <p:val>
                                            <p:fltVal val="0"/>
                                          </p:val>
                                        </p:tav>
                                        <p:tav tm="100000">
                                          <p:val>
                                            <p:strVal val="#ppt_h"/>
                                          </p:val>
                                        </p:tav>
                                      </p:tavLst>
                                    </p:anim>
                                    <p:animEffect transition="in" filter="fade">
                                      <p:cBhvr>
                                        <p:cTn id="54" dur="250"/>
                                        <p:tgtEl>
                                          <p:spTgt spid="88"/>
                                        </p:tgtEl>
                                      </p:cBhvr>
                                    </p:animEffect>
                                  </p:childTnLst>
                                </p:cTn>
                              </p:par>
                              <p:par>
                                <p:cTn id="55" presetID="22" presetClass="entr" presetSubtype="8" fill="hold" nodeType="with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wipe(left)">
                                      <p:cBhvr>
                                        <p:cTn id="57" dur="500"/>
                                        <p:tgtEl>
                                          <p:spTgt spid="63"/>
                                        </p:tgtEl>
                                      </p:cBhvr>
                                    </p:animEffect>
                                  </p:childTnLst>
                                </p:cTn>
                              </p:par>
                              <p:par>
                                <p:cTn id="58" presetID="22" presetClass="entr" presetSubtype="8" fill="hold" grpId="0" nodeType="withEffect">
                                  <p:stCondLst>
                                    <p:cond delay="250"/>
                                  </p:stCondLst>
                                  <p:childTnLst>
                                    <p:set>
                                      <p:cBhvr>
                                        <p:cTn id="59" dur="1" fill="hold">
                                          <p:stCondLst>
                                            <p:cond delay="0"/>
                                          </p:stCondLst>
                                        </p:cTn>
                                        <p:tgtEl>
                                          <p:spTgt spid="31"/>
                                        </p:tgtEl>
                                        <p:attrNameLst>
                                          <p:attrName>style.visibility</p:attrName>
                                        </p:attrNameLst>
                                      </p:cBhvr>
                                      <p:to>
                                        <p:strVal val="visible"/>
                                      </p:to>
                                    </p:set>
                                    <p:animEffect transition="in" filter="wipe(left)">
                                      <p:cBhvr>
                                        <p:cTn id="60" dur="500"/>
                                        <p:tgtEl>
                                          <p:spTgt spid="31"/>
                                        </p:tgtEl>
                                      </p:cBhvr>
                                    </p:animEffect>
                                  </p:childTnLst>
                                </p:cTn>
                              </p:par>
                              <p:par>
                                <p:cTn id="61" presetID="10" presetClass="entr" presetSubtype="0" fill="hold"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fade">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89"/>
                                        </p:tgtEl>
                                        <p:attrNameLst>
                                          <p:attrName>style.visibility</p:attrName>
                                        </p:attrNameLst>
                                      </p:cBhvr>
                                      <p:to>
                                        <p:strVal val="visible"/>
                                      </p:to>
                                    </p:set>
                                    <p:anim calcmode="lin" valueType="num">
                                      <p:cBhvr>
                                        <p:cTn id="68" dur="250" fill="hold"/>
                                        <p:tgtEl>
                                          <p:spTgt spid="89"/>
                                        </p:tgtEl>
                                        <p:attrNameLst>
                                          <p:attrName>ppt_w</p:attrName>
                                        </p:attrNameLst>
                                      </p:cBhvr>
                                      <p:tavLst>
                                        <p:tav tm="0">
                                          <p:val>
                                            <p:fltVal val="0"/>
                                          </p:val>
                                        </p:tav>
                                        <p:tav tm="100000">
                                          <p:val>
                                            <p:strVal val="#ppt_w"/>
                                          </p:val>
                                        </p:tav>
                                      </p:tavLst>
                                    </p:anim>
                                    <p:anim calcmode="lin" valueType="num">
                                      <p:cBhvr>
                                        <p:cTn id="69" dur="250" fill="hold"/>
                                        <p:tgtEl>
                                          <p:spTgt spid="89"/>
                                        </p:tgtEl>
                                        <p:attrNameLst>
                                          <p:attrName>ppt_h</p:attrName>
                                        </p:attrNameLst>
                                      </p:cBhvr>
                                      <p:tavLst>
                                        <p:tav tm="0">
                                          <p:val>
                                            <p:fltVal val="0"/>
                                          </p:val>
                                        </p:tav>
                                        <p:tav tm="100000">
                                          <p:val>
                                            <p:strVal val="#ppt_h"/>
                                          </p:val>
                                        </p:tav>
                                      </p:tavLst>
                                    </p:anim>
                                    <p:animEffect transition="in" filter="fade">
                                      <p:cBhvr>
                                        <p:cTn id="70" dur="250"/>
                                        <p:tgtEl>
                                          <p:spTgt spid="89"/>
                                        </p:tgtEl>
                                      </p:cBhvr>
                                    </p:animEffect>
                                  </p:childTnLst>
                                </p:cTn>
                              </p:par>
                              <p:par>
                                <p:cTn id="71" presetID="22" presetClass="entr" presetSubtype="8" fill="hold"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wipe(left)">
                                      <p:cBhvr>
                                        <p:cTn id="73" dur="500"/>
                                        <p:tgtEl>
                                          <p:spTgt spid="71"/>
                                        </p:tgtEl>
                                      </p:cBhvr>
                                    </p:animEffect>
                                  </p:childTnLst>
                                </p:cTn>
                              </p:par>
                              <p:par>
                                <p:cTn id="74" presetID="22" presetClass="entr" presetSubtype="8" fill="hold" grpId="0" nodeType="withEffect">
                                  <p:stCondLst>
                                    <p:cond delay="250"/>
                                  </p:stCondLst>
                                  <p:childTnLst>
                                    <p:set>
                                      <p:cBhvr>
                                        <p:cTn id="75" dur="1" fill="hold">
                                          <p:stCondLst>
                                            <p:cond delay="0"/>
                                          </p:stCondLst>
                                        </p:cTn>
                                        <p:tgtEl>
                                          <p:spTgt spid="35"/>
                                        </p:tgtEl>
                                        <p:attrNameLst>
                                          <p:attrName>style.visibility</p:attrName>
                                        </p:attrNameLst>
                                      </p:cBhvr>
                                      <p:to>
                                        <p:strVal val="visible"/>
                                      </p:to>
                                    </p:set>
                                    <p:animEffect transition="in" filter="wipe(left)">
                                      <p:cBhvr>
                                        <p:cTn id="76" dur="500"/>
                                        <p:tgtEl>
                                          <p:spTgt spid="35"/>
                                        </p:tgtEl>
                                      </p:cBhvr>
                                    </p:animEffect>
                                  </p:childTnLst>
                                </p:cTn>
                              </p:par>
                              <p:par>
                                <p:cTn id="77" presetID="10"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fade">
                                      <p:cBhvr>
                                        <p:cTn id="79" dur="500"/>
                                        <p:tgtEl>
                                          <p:spTgt spid="42"/>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90"/>
                                        </p:tgtEl>
                                        <p:attrNameLst>
                                          <p:attrName>style.visibility</p:attrName>
                                        </p:attrNameLst>
                                      </p:cBhvr>
                                      <p:to>
                                        <p:strVal val="visible"/>
                                      </p:to>
                                    </p:set>
                                    <p:anim calcmode="lin" valueType="num">
                                      <p:cBhvr>
                                        <p:cTn id="84" dur="250" fill="hold"/>
                                        <p:tgtEl>
                                          <p:spTgt spid="90"/>
                                        </p:tgtEl>
                                        <p:attrNameLst>
                                          <p:attrName>ppt_w</p:attrName>
                                        </p:attrNameLst>
                                      </p:cBhvr>
                                      <p:tavLst>
                                        <p:tav tm="0">
                                          <p:val>
                                            <p:fltVal val="0"/>
                                          </p:val>
                                        </p:tav>
                                        <p:tav tm="100000">
                                          <p:val>
                                            <p:strVal val="#ppt_w"/>
                                          </p:val>
                                        </p:tav>
                                      </p:tavLst>
                                    </p:anim>
                                    <p:anim calcmode="lin" valueType="num">
                                      <p:cBhvr>
                                        <p:cTn id="85" dur="250" fill="hold"/>
                                        <p:tgtEl>
                                          <p:spTgt spid="90"/>
                                        </p:tgtEl>
                                        <p:attrNameLst>
                                          <p:attrName>ppt_h</p:attrName>
                                        </p:attrNameLst>
                                      </p:cBhvr>
                                      <p:tavLst>
                                        <p:tav tm="0">
                                          <p:val>
                                            <p:fltVal val="0"/>
                                          </p:val>
                                        </p:tav>
                                        <p:tav tm="100000">
                                          <p:val>
                                            <p:strVal val="#ppt_h"/>
                                          </p:val>
                                        </p:tav>
                                      </p:tavLst>
                                    </p:anim>
                                    <p:animEffect transition="in" filter="fade">
                                      <p:cBhvr>
                                        <p:cTn id="86" dur="250"/>
                                        <p:tgtEl>
                                          <p:spTgt spid="90"/>
                                        </p:tgtEl>
                                      </p:cBhvr>
                                    </p:animEffect>
                                  </p:childTnLst>
                                </p:cTn>
                              </p:par>
                              <p:par>
                                <p:cTn id="87" presetID="22" presetClass="entr" presetSubtype="8"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wipe(left)">
                                      <p:cBhvr>
                                        <p:cTn id="89" dur="500"/>
                                        <p:tgtEl>
                                          <p:spTgt spid="64"/>
                                        </p:tgtEl>
                                      </p:cBhvr>
                                    </p:animEffect>
                                  </p:childTnLst>
                                </p:cTn>
                              </p:par>
                              <p:par>
                                <p:cTn id="90" presetID="22" presetClass="entr" presetSubtype="8" fill="hold" grpId="0" nodeType="withEffect">
                                  <p:stCondLst>
                                    <p:cond delay="250"/>
                                  </p:stCondLst>
                                  <p:childTnLst>
                                    <p:set>
                                      <p:cBhvr>
                                        <p:cTn id="91" dur="1" fill="hold">
                                          <p:stCondLst>
                                            <p:cond delay="0"/>
                                          </p:stCondLst>
                                        </p:cTn>
                                        <p:tgtEl>
                                          <p:spTgt spid="27"/>
                                        </p:tgtEl>
                                        <p:attrNameLst>
                                          <p:attrName>style.visibility</p:attrName>
                                        </p:attrNameLst>
                                      </p:cBhvr>
                                      <p:to>
                                        <p:strVal val="visible"/>
                                      </p:to>
                                    </p:set>
                                    <p:animEffect transition="in" filter="wipe(left)">
                                      <p:cBhvr>
                                        <p:cTn id="92" dur="500"/>
                                        <p:tgtEl>
                                          <p:spTgt spid="27"/>
                                        </p:tgtEl>
                                      </p:cBhvr>
                                    </p:animEffect>
                                  </p:childTnLst>
                                </p:cTn>
                              </p:par>
                              <p:par>
                                <p:cTn id="93" presetID="10"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500"/>
                                        <p:tgtEl>
                                          <p:spTgt spid="43"/>
                                        </p:tgtEl>
                                      </p:cBhvr>
                                    </p:animEffect>
                                  </p:childTnLst>
                                </p:cTn>
                              </p:par>
                            </p:childTnLst>
                          </p:cTn>
                        </p:par>
                      </p:childTnLst>
                    </p:cTn>
                  </p:par>
                  <p:par>
                    <p:cTn id="96" fill="hold">
                      <p:stCondLst>
                        <p:cond delay="indefinite"/>
                      </p:stCondLst>
                      <p:childTnLst>
                        <p:par>
                          <p:cTn id="97" fill="hold">
                            <p:stCondLst>
                              <p:cond delay="0"/>
                            </p:stCondLst>
                            <p:childTnLst>
                              <p:par>
                                <p:cTn id="98" presetID="53" presetClass="entr" presetSubtype="16" fill="hold" grpId="0" nodeType="clickEffect">
                                  <p:stCondLst>
                                    <p:cond delay="0"/>
                                  </p:stCondLst>
                                  <p:childTnLst>
                                    <p:set>
                                      <p:cBhvr>
                                        <p:cTn id="99" dur="1" fill="hold">
                                          <p:stCondLst>
                                            <p:cond delay="0"/>
                                          </p:stCondLst>
                                        </p:cTn>
                                        <p:tgtEl>
                                          <p:spTgt spid="91"/>
                                        </p:tgtEl>
                                        <p:attrNameLst>
                                          <p:attrName>style.visibility</p:attrName>
                                        </p:attrNameLst>
                                      </p:cBhvr>
                                      <p:to>
                                        <p:strVal val="visible"/>
                                      </p:to>
                                    </p:set>
                                    <p:anim calcmode="lin" valueType="num">
                                      <p:cBhvr>
                                        <p:cTn id="100" dur="250" fill="hold"/>
                                        <p:tgtEl>
                                          <p:spTgt spid="91"/>
                                        </p:tgtEl>
                                        <p:attrNameLst>
                                          <p:attrName>ppt_w</p:attrName>
                                        </p:attrNameLst>
                                      </p:cBhvr>
                                      <p:tavLst>
                                        <p:tav tm="0">
                                          <p:val>
                                            <p:fltVal val="0"/>
                                          </p:val>
                                        </p:tav>
                                        <p:tav tm="100000">
                                          <p:val>
                                            <p:strVal val="#ppt_w"/>
                                          </p:val>
                                        </p:tav>
                                      </p:tavLst>
                                    </p:anim>
                                    <p:anim calcmode="lin" valueType="num">
                                      <p:cBhvr>
                                        <p:cTn id="101" dur="250" fill="hold"/>
                                        <p:tgtEl>
                                          <p:spTgt spid="91"/>
                                        </p:tgtEl>
                                        <p:attrNameLst>
                                          <p:attrName>ppt_h</p:attrName>
                                        </p:attrNameLst>
                                      </p:cBhvr>
                                      <p:tavLst>
                                        <p:tav tm="0">
                                          <p:val>
                                            <p:fltVal val="0"/>
                                          </p:val>
                                        </p:tav>
                                        <p:tav tm="100000">
                                          <p:val>
                                            <p:strVal val="#ppt_h"/>
                                          </p:val>
                                        </p:tav>
                                      </p:tavLst>
                                    </p:anim>
                                    <p:animEffect transition="in" filter="fade">
                                      <p:cBhvr>
                                        <p:cTn id="102" dur="250"/>
                                        <p:tgtEl>
                                          <p:spTgt spid="91"/>
                                        </p:tgtEl>
                                      </p:cBhvr>
                                    </p:animEffect>
                                  </p:childTnLst>
                                </p:cTn>
                              </p:par>
                              <p:par>
                                <p:cTn id="103" presetID="22" presetClass="entr" presetSubtype="8" fill="hold" nodeType="withEffect">
                                  <p:stCondLst>
                                    <p:cond delay="0"/>
                                  </p:stCondLst>
                                  <p:childTnLst>
                                    <p:set>
                                      <p:cBhvr>
                                        <p:cTn id="104" dur="1" fill="hold">
                                          <p:stCondLst>
                                            <p:cond delay="0"/>
                                          </p:stCondLst>
                                        </p:cTn>
                                        <p:tgtEl>
                                          <p:spTgt spid="65"/>
                                        </p:tgtEl>
                                        <p:attrNameLst>
                                          <p:attrName>style.visibility</p:attrName>
                                        </p:attrNameLst>
                                      </p:cBhvr>
                                      <p:to>
                                        <p:strVal val="visible"/>
                                      </p:to>
                                    </p:set>
                                    <p:animEffect transition="in" filter="wipe(left)">
                                      <p:cBhvr>
                                        <p:cTn id="105" dur="500"/>
                                        <p:tgtEl>
                                          <p:spTgt spid="65"/>
                                        </p:tgtEl>
                                      </p:cBhvr>
                                    </p:animEffect>
                                  </p:childTnLst>
                                </p:cTn>
                              </p:par>
                              <p:par>
                                <p:cTn id="106" presetID="22" presetClass="entr" presetSubtype="8" fill="hold" grpId="0" nodeType="withEffect">
                                  <p:stCondLst>
                                    <p:cond delay="0"/>
                                  </p:stCondLst>
                                  <p:childTnLst>
                                    <p:set>
                                      <p:cBhvr>
                                        <p:cTn id="107" dur="1" fill="hold">
                                          <p:stCondLst>
                                            <p:cond delay="0"/>
                                          </p:stCondLst>
                                        </p:cTn>
                                        <p:tgtEl>
                                          <p:spTgt spid="23"/>
                                        </p:tgtEl>
                                        <p:attrNameLst>
                                          <p:attrName>style.visibility</p:attrName>
                                        </p:attrNameLst>
                                      </p:cBhvr>
                                      <p:to>
                                        <p:strVal val="visible"/>
                                      </p:to>
                                    </p:set>
                                    <p:animEffect transition="in" filter="wipe(left)">
                                      <p:cBhvr>
                                        <p:cTn id="108" dur="500"/>
                                        <p:tgtEl>
                                          <p:spTgt spid="23"/>
                                        </p:tgtEl>
                                      </p:cBhvr>
                                    </p:animEffect>
                                  </p:childTnLst>
                                </p:cTn>
                              </p:par>
                              <p:par>
                                <p:cTn id="109" presetID="10" presetClass="entr" presetSubtype="0" fill="hold" nodeType="withEffect">
                                  <p:stCondLst>
                                    <p:cond delay="250"/>
                                  </p:stCondLst>
                                  <p:childTnLst>
                                    <p:set>
                                      <p:cBhvr>
                                        <p:cTn id="110" dur="1" fill="hold">
                                          <p:stCondLst>
                                            <p:cond delay="0"/>
                                          </p:stCondLst>
                                        </p:cTn>
                                        <p:tgtEl>
                                          <p:spTgt spid="86"/>
                                        </p:tgtEl>
                                        <p:attrNameLst>
                                          <p:attrName>style.visibility</p:attrName>
                                        </p:attrNameLst>
                                      </p:cBhvr>
                                      <p:to>
                                        <p:strVal val="visible"/>
                                      </p:to>
                                    </p:set>
                                    <p:animEffect transition="in" filter="fade">
                                      <p:cBhvr>
                                        <p:cTn id="111"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14" grpId="0" animBg="1"/>
      <p:bldP spid="6" grpId="0" animBg="1"/>
      <p:bldP spid="12" grpId="0" animBg="1"/>
      <p:bldP spid="7" grpId="0" animBg="1"/>
      <p:bldP spid="19" grpId="0"/>
      <p:bldP spid="23" grpId="0"/>
      <p:bldP spid="27" grpId="0"/>
      <p:bldP spid="31" grpId="0"/>
      <p:bldP spid="35" grpId="0"/>
      <p:bldP spid="58" grpId="0" animBg="1"/>
      <p:bldP spid="88" grpId="0" animBg="1"/>
      <p:bldP spid="89" grpId="0" animBg="1"/>
      <p:bldP spid="90" grpId="0" animBg="1"/>
      <p:bldP spid="9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A94DA-FE70-E12A-2435-9FAEB6ED0716}"/>
              </a:ext>
            </a:extLst>
          </p:cNvPr>
          <p:cNvSpPr txBox="1"/>
          <p:nvPr/>
        </p:nvSpPr>
        <p:spPr>
          <a:xfrm>
            <a:off x="220309" y="-10274"/>
            <a:ext cx="11681953" cy="758715"/>
          </a:xfrm>
          <a:prstGeom prst="rect">
            <a:avLst/>
          </a:prstGeom>
        </p:spPr>
        <p:txBody>
          <a:bodyPr vert="horz" lIns="91440" tIns="45720" rIns="91440" bIns="45720" rtlCol="0" anchor="b" anchorCtr="0">
            <a:norm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800" b="0" i="0" u="none" strike="noStrike" kern="1200" cap="none" spc="0" normalizeH="0" baseline="0" noProof="0">
                <a:ln>
                  <a:noFill/>
                </a:ln>
                <a:solidFill>
                  <a:srgbClr val="0070C0"/>
                </a:solidFill>
                <a:effectLst/>
                <a:uLnTx/>
                <a:uFillTx/>
                <a:latin typeface="Calibri" panose="020F0502020204030204"/>
                <a:ea typeface="Open Sans" panose="020B0606030504020204" pitchFamily="34" charset="0"/>
                <a:cs typeface="Open Sans" panose="020B0606030504020204" pitchFamily="34" charset="0"/>
              </a:rPr>
              <a:t>New Horizons for NewSpace</a:t>
            </a:r>
            <a:r>
              <a:rPr kumimoji="0" lang="en-US" sz="2800" b="0" i="0" u="none" strike="noStrike" kern="1200" cap="none" spc="0" normalizeH="0" baseline="0" noProof="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 </a:t>
            </a:r>
            <a:r>
              <a:rPr kumimoji="0" lang="en-US" sz="2800" b="0" i="0" u="none" strike="noStrike" kern="1200" cap="none" spc="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 </a:t>
            </a:r>
            <a:r>
              <a:rPr kumimoji="0" lang="en-US" sz="2800" b="0" i="0" u="none" strike="noStrike" kern="1200" cap="none" spc="30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Possibilities: Keeping OVERSIGHT</a:t>
            </a:r>
          </a:p>
        </p:txBody>
      </p:sp>
      <p:sp>
        <p:nvSpPr>
          <p:cNvPr id="3" name="Rectangle 2">
            <a:extLst>
              <a:ext uri="{FF2B5EF4-FFF2-40B4-BE49-F238E27FC236}">
                <a16:creationId xmlns:a16="http://schemas.microsoft.com/office/drawing/2014/main" id="{5A0FA92E-113E-0FF6-0071-BB2592E4AD95}"/>
              </a:ext>
            </a:extLst>
          </p:cNvPr>
          <p:cNvSpPr/>
          <p:nvPr/>
        </p:nvSpPr>
        <p:spPr>
          <a:xfrm>
            <a:off x="260272" y="812026"/>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7CB2A3A7-045F-A6D3-909B-8B0DD6CC291B}"/>
              </a:ext>
            </a:extLst>
          </p:cNvPr>
          <p:cNvCxnSpPr>
            <a:cxnSpLocks/>
          </p:cNvCxnSpPr>
          <p:nvPr/>
        </p:nvCxnSpPr>
        <p:spPr>
          <a:xfrm>
            <a:off x="31898" y="4561367"/>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1E71CF-BF07-4A0A-4D65-6C77B960D5AE}"/>
              </a:ext>
            </a:extLst>
          </p:cNvPr>
          <p:cNvCxnSpPr/>
          <p:nvPr/>
        </p:nvCxnSpPr>
        <p:spPr>
          <a:xfrm>
            <a:off x="1435395" y="3429000"/>
            <a:ext cx="0" cy="3429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5E888D-306C-95B6-3041-3BC71946E1C6}"/>
              </a:ext>
            </a:extLst>
          </p:cNvPr>
          <p:cNvCxnSpPr/>
          <p:nvPr/>
        </p:nvCxnSpPr>
        <p:spPr>
          <a:xfrm>
            <a:off x="4086449"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524A29-226D-C03B-76CB-6889AD0B6DAD}"/>
              </a:ext>
            </a:extLst>
          </p:cNvPr>
          <p:cNvCxnSpPr/>
          <p:nvPr/>
        </p:nvCxnSpPr>
        <p:spPr>
          <a:xfrm>
            <a:off x="6780031"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703C1B-80D4-6004-398E-FCA8A9BE6FE8}"/>
              </a:ext>
            </a:extLst>
          </p:cNvPr>
          <p:cNvCxnSpPr/>
          <p:nvPr/>
        </p:nvCxnSpPr>
        <p:spPr>
          <a:xfrm>
            <a:off x="9441710"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011E33-1723-6C18-39C7-CC7291666273}"/>
              </a:ext>
            </a:extLst>
          </p:cNvPr>
          <p:cNvSpPr txBox="1"/>
          <p:nvPr/>
        </p:nvSpPr>
        <p:spPr>
          <a:xfrm>
            <a:off x="1592224" y="2349092"/>
            <a:ext cx="2218661" cy="1021556"/>
          </a:xfrm>
          <a:prstGeom prst="roundRect">
            <a:avLst/>
          </a:prstGeom>
          <a:noFill/>
          <a:ln>
            <a:solidFill>
              <a:srgbClr val="10F30E"/>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Remote Monitoring and Land Management</a:t>
            </a:r>
          </a:p>
        </p:txBody>
      </p:sp>
      <p:sp>
        <p:nvSpPr>
          <p:cNvPr id="17" name="TextBox 16">
            <a:extLst>
              <a:ext uri="{FF2B5EF4-FFF2-40B4-BE49-F238E27FC236}">
                <a16:creationId xmlns:a16="http://schemas.microsoft.com/office/drawing/2014/main" id="{9CAD5621-3713-82E9-A9D9-874779CAE2ED}"/>
              </a:ext>
            </a:extLst>
          </p:cNvPr>
          <p:cNvSpPr txBox="1"/>
          <p:nvPr/>
        </p:nvSpPr>
        <p:spPr>
          <a:xfrm>
            <a:off x="123163" y="3810518"/>
            <a:ext cx="121476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Challenge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2C51B1B-48DD-979A-737A-286258CDE993}"/>
              </a:ext>
            </a:extLst>
          </p:cNvPr>
          <p:cNvSpPr txBox="1"/>
          <p:nvPr/>
        </p:nvSpPr>
        <p:spPr>
          <a:xfrm>
            <a:off x="81068" y="4856467"/>
            <a:ext cx="138268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Application</a:t>
            </a:r>
          </a:p>
        </p:txBody>
      </p:sp>
      <p:sp>
        <p:nvSpPr>
          <p:cNvPr id="20" name="TextBox 19">
            <a:extLst>
              <a:ext uri="{FF2B5EF4-FFF2-40B4-BE49-F238E27FC236}">
                <a16:creationId xmlns:a16="http://schemas.microsoft.com/office/drawing/2014/main" id="{02E8E40F-9E55-D6AD-EA1D-5F57D03BD5C2}"/>
              </a:ext>
            </a:extLst>
          </p:cNvPr>
          <p:cNvSpPr txBox="1"/>
          <p:nvPr/>
        </p:nvSpPr>
        <p:spPr>
          <a:xfrm>
            <a:off x="1498303" y="3487352"/>
            <a:ext cx="244637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often face challenges in monitoring land use, illegal encroachments, deforestation, and agricultural activities over vast areas.</a:t>
            </a:r>
          </a:p>
        </p:txBody>
      </p:sp>
      <p:sp>
        <p:nvSpPr>
          <p:cNvPr id="21" name="TextBox 20">
            <a:extLst>
              <a:ext uri="{FF2B5EF4-FFF2-40B4-BE49-F238E27FC236}">
                <a16:creationId xmlns:a16="http://schemas.microsoft.com/office/drawing/2014/main" id="{37C3B309-3CAA-81B9-0300-2C2E72046F67}"/>
              </a:ext>
            </a:extLst>
          </p:cNvPr>
          <p:cNvSpPr txBox="1"/>
          <p:nvPr/>
        </p:nvSpPr>
        <p:spPr>
          <a:xfrm>
            <a:off x="4232643" y="2338545"/>
            <a:ext cx="2218661" cy="1021556"/>
          </a:xfrm>
          <a:prstGeom prst="roundRect">
            <a:avLst/>
          </a:prstGeom>
          <a:noFill/>
          <a:ln>
            <a:solidFill>
              <a:srgbClr val="32F895"/>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Disaster Management and Response</a:t>
            </a:r>
          </a:p>
        </p:txBody>
      </p:sp>
      <p:sp>
        <p:nvSpPr>
          <p:cNvPr id="22" name="TextBox 21">
            <a:extLst>
              <a:ext uri="{FF2B5EF4-FFF2-40B4-BE49-F238E27FC236}">
                <a16:creationId xmlns:a16="http://schemas.microsoft.com/office/drawing/2014/main" id="{394BE393-7CC3-3A4F-F50B-1370E35A7F8A}"/>
              </a:ext>
            </a:extLst>
          </p:cNvPr>
          <p:cNvSpPr txBox="1"/>
          <p:nvPr/>
        </p:nvSpPr>
        <p:spPr>
          <a:xfrm>
            <a:off x="6958122" y="2349092"/>
            <a:ext cx="2218661" cy="1021556"/>
          </a:xfrm>
          <a:prstGeom prst="roundRect">
            <a:avLst/>
          </a:prstGeom>
          <a:noFill/>
          <a:ln>
            <a:solidFill>
              <a:srgbClr val="3AF7D9"/>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Infrastructure Oversight and Urban Planning</a:t>
            </a:r>
          </a:p>
        </p:txBody>
      </p:sp>
      <p:sp>
        <p:nvSpPr>
          <p:cNvPr id="23" name="TextBox 22">
            <a:extLst>
              <a:ext uri="{FF2B5EF4-FFF2-40B4-BE49-F238E27FC236}">
                <a16:creationId xmlns:a16="http://schemas.microsoft.com/office/drawing/2014/main" id="{EF02240D-8561-D8F8-CB23-757EFABE3581}"/>
              </a:ext>
            </a:extLst>
          </p:cNvPr>
          <p:cNvSpPr txBox="1"/>
          <p:nvPr/>
        </p:nvSpPr>
        <p:spPr>
          <a:xfrm>
            <a:off x="9683601" y="2338545"/>
            <a:ext cx="2218661" cy="1021556"/>
          </a:xfrm>
          <a:prstGeom prst="roundRect">
            <a:avLst/>
          </a:prstGeom>
          <a:noFill/>
          <a:ln>
            <a:solidFill>
              <a:srgbClr val="34F0FC"/>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Public Safety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Security</a:t>
            </a:r>
          </a:p>
        </p:txBody>
      </p:sp>
      <p:sp>
        <p:nvSpPr>
          <p:cNvPr id="24" name="TextBox 23">
            <a:extLst>
              <a:ext uri="{FF2B5EF4-FFF2-40B4-BE49-F238E27FC236}">
                <a16:creationId xmlns:a16="http://schemas.microsoft.com/office/drawing/2014/main" id="{9EFF61C8-CA94-5CA9-7776-1D107F6EB751}"/>
              </a:ext>
            </a:extLst>
          </p:cNvPr>
          <p:cNvSpPr txBox="1"/>
          <p:nvPr/>
        </p:nvSpPr>
        <p:spPr>
          <a:xfrm>
            <a:off x="4232643" y="3482120"/>
            <a:ext cx="2387009"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Natural disasters like floods, earthquakes, or cyclones require rapid and effective responses, but governments often lack up-to-date situational awareness.</a:t>
            </a:r>
          </a:p>
        </p:txBody>
      </p:sp>
      <p:sp>
        <p:nvSpPr>
          <p:cNvPr id="25" name="TextBox 24">
            <a:extLst>
              <a:ext uri="{FF2B5EF4-FFF2-40B4-BE49-F238E27FC236}">
                <a16:creationId xmlns:a16="http://schemas.microsoft.com/office/drawing/2014/main" id="{334750B6-D6B5-03BC-C687-B0CB04A29223}"/>
              </a:ext>
            </a:extLst>
          </p:cNvPr>
          <p:cNvSpPr txBox="1"/>
          <p:nvPr/>
        </p:nvSpPr>
        <p:spPr>
          <a:xfrm>
            <a:off x="6940412" y="3482120"/>
            <a:ext cx="240560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Tracking infrastructure development and ensuring compliance with zoning laws and environmental regulations can be resource-intensive.</a:t>
            </a:r>
          </a:p>
        </p:txBody>
      </p:sp>
      <p:sp>
        <p:nvSpPr>
          <p:cNvPr id="26" name="TextBox 25">
            <a:extLst>
              <a:ext uri="{FF2B5EF4-FFF2-40B4-BE49-F238E27FC236}">
                <a16:creationId xmlns:a16="http://schemas.microsoft.com/office/drawing/2014/main" id="{1CF276AC-FA62-7598-BDAF-3FE3E575D79A}"/>
              </a:ext>
            </a:extLst>
          </p:cNvPr>
          <p:cNvSpPr txBox="1"/>
          <p:nvPr/>
        </p:nvSpPr>
        <p:spPr>
          <a:xfrm>
            <a:off x="9537403" y="3485971"/>
            <a:ext cx="256598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face difficulties in monitoring vast and remote regions, detecting unauthorized activities, and ensuring rapid responses to security threats and public safety incidents.</a:t>
            </a:r>
          </a:p>
        </p:txBody>
      </p:sp>
      <p:sp>
        <p:nvSpPr>
          <p:cNvPr id="28" name="TextBox 27">
            <a:extLst>
              <a:ext uri="{FF2B5EF4-FFF2-40B4-BE49-F238E27FC236}">
                <a16:creationId xmlns:a16="http://schemas.microsoft.com/office/drawing/2014/main" id="{3718361F-CABA-BC2E-9196-6CDBC8DDC63C}"/>
              </a:ext>
            </a:extLst>
          </p:cNvPr>
          <p:cNvSpPr txBox="1"/>
          <p:nvPr/>
        </p:nvSpPr>
        <p:spPr>
          <a:xfrm>
            <a:off x="220309" y="916389"/>
            <a:ext cx="11971687"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Satellite technology enables governments to leverage data-driven approaches for oversight, improving efficiency, transparency, and citizen satisfaction in public service delivery. By addressing key governance challenges, it plays a crucial role in decision-making and policy implementation.</a:t>
            </a:r>
          </a:p>
        </p:txBody>
      </p:sp>
      <p:sp>
        <p:nvSpPr>
          <p:cNvPr id="30" name="TextBox 29">
            <a:extLst>
              <a:ext uri="{FF2B5EF4-FFF2-40B4-BE49-F238E27FC236}">
                <a16:creationId xmlns:a16="http://schemas.microsoft.com/office/drawing/2014/main" id="{4D1E48DB-4ED1-0F1D-DBBF-07907930DF37}"/>
              </a:ext>
            </a:extLst>
          </p:cNvPr>
          <p:cNvSpPr txBox="1"/>
          <p:nvPr/>
        </p:nvSpPr>
        <p:spPr>
          <a:xfrm>
            <a:off x="6940411" y="5715965"/>
            <a:ext cx="2405606"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Generate reports highlighting non-compliance with urban planning guidelines and send alerts to regulatory bodies</a:t>
            </a:r>
          </a:p>
        </p:txBody>
      </p:sp>
      <p:cxnSp>
        <p:nvCxnSpPr>
          <p:cNvPr id="31" name="Straight Connector 30">
            <a:extLst>
              <a:ext uri="{FF2B5EF4-FFF2-40B4-BE49-F238E27FC236}">
                <a16:creationId xmlns:a16="http://schemas.microsoft.com/office/drawing/2014/main" id="{9D7CD2B7-1BBB-5F32-6A10-E537923120D1}"/>
              </a:ext>
            </a:extLst>
          </p:cNvPr>
          <p:cNvCxnSpPr>
            <a:cxnSpLocks/>
          </p:cNvCxnSpPr>
          <p:nvPr/>
        </p:nvCxnSpPr>
        <p:spPr>
          <a:xfrm>
            <a:off x="15949" y="5550402"/>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2440C7A-BBA9-FF64-6CAB-A7DA63667FEE}"/>
              </a:ext>
            </a:extLst>
          </p:cNvPr>
          <p:cNvSpPr txBox="1"/>
          <p:nvPr/>
        </p:nvSpPr>
        <p:spPr>
          <a:xfrm>
            <a:off x="127590" y="5738150"/>
            <a:ext cx="10632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Example</a:t>
            </a:r>
          </a:p>
        </p:txBody>
      </p:sp>
      <p:sp>
        <p:nvSpPr>
          <p:cNvPr id="34" name="TextBox 33">
            <a:extLst>
              <a:ext uri="{FF2B5EF4-FFF2-40B4-BE49-F238E27FC236}">
                <a16:creationId xmlns:a16="http://schemas.microsoft.com/office/drawing/2014/main" id="{8CF58EA4-7BBE-E2AA-AD01-AF91EEEC5762}"/>
              </a:ext>
            </a:extLst>
          </p:cNvPr>
          <p:cNvSpPr txBox="1"/>
          <p:nvPr/>
        </p:nvSpPr>
        <p:spPr>
          <a:xfrm>
            <a:off x="4251702" y="4759219"/>
            <a:ext cx="2439719" cy="461665"/>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Generate alerts to guide rescue teams and inform citizens.</a:t>
            </a:r>
          </a:p>
        </p:txBody>
      </p:sp>
      <p:sp>
        <p:nvSpPr>
          <p:cNvPr id="36" name="TextBox 35">
            <a:extLst>
              <a:ext uri="{FF2B5EF4-FFF2-40B4-BE49-F238E27FC236}">
                <a16:creationId xmlns:a16="http://schemas.microsoft.com/office/drawing/2014/main" id="{1AA80235-64FE-AF36-BDB2-E680E8FC1DE7}"/>
              </a:ext>
            </a:extLst>
          </p:cNvPr>
          <p:cNvSpPr txBox="1"/>
          <p:nvPr/>
        </p:nvSpPr>
        <p:spPr>
          <a:xfrm>
            <a:off x="4228221" y="5739378"/>
            <a:ext cx="2391427"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During floods, satellites can provide updated floodplain maps, helping authorities manage relief efforts and resource allocation</a:t>
            </a:r>
          </a:p>
        </p:txBody>
      </p:sp>
      <p:sp>
        <p:nvSpPr>
          <p:cNvPr id="37" name="TextBox 36">
            <a:extLst>
              <a:ext uri="{FF2B5EF4-FFF2-40B4-BE49-F238E27FC236}">
                <a16:creationId xmlns:a16="http://schemas.microsoft.com/office/drawing/2014/main" id="{B813226A-2EF5-238B-4548-5D65D4A69781}"/>
              </a:ext>
            </a:extLst>
          </p:cNvPr>
          <p:cNvSpPr txBox="1"/>
          <p:nvPr/>
        </p:nvSpPr>
        <p:spPr>
          <a:xfrm>
            <a:off x="1486343" y="4760585"/>
            <a:ext cx="2488015" cy="646331"/>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Detect illegal construction, identify areas of deforestation, and monitor crop health. </a:t>
            </a:r>
          </a:p>
        </p:txBody>
      </p:sp>
      <p:sp>
        <p:nvSpPr>
          <p:cNvPr id="38" name="TextBox 37">
            <a:extLst>
              <a:ext uri="{FF2B5EF4-FFF2-40B4-BE49-F238E27FC236}">
                <a16:creationId xmlns:a16="http://schemas.microsoft.com/office/drawing/2014/main" id="{6E080F1E-FA64-15D2-A6D3-55B70B76AD0D}"/>
              </a:ext>
            </a:extLst>
          </p:cNvPr>
          <p:cNvSpPr txBox="1"/>
          <p:nvPr/>
        </p:nvSpPr>
        <p:spPr>
          <a:xfrm>
            <a:off x="6935317" y="4727485"/>
            <a:ext cx="2439719" cy="646331"/>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Urban Sprawl assessments, flood extent maps, damage, and evacuation route suggestions.</a:t>
            </a:r>
          </a:p>
        </p:txBody>
      </p:sp>
      <p:sp>
        <p:nvSpPr>
          <p:cNvPr id="40" name="TextBox 39">
            <a:extLst>
              <a:ext uri="{FF2B5EF4-FFF2-40B4-BE49-F238E27FC236}">
                <a16:creationId xmlns:a16="http://schemas.microsoft.com/office/drawing/2014/main" id="{8EEC3F4F-FD76-2C5C-DBE0-DB5ADD793C04}"/>
              </a:ext>
            </a:extLst>
          </p:cNvPr>
          <p:cNvSpPr txBox="1"/>
          <p:nvPr/>
        </p:nvSpPr>
        <p:spPr>
          <a:xfrm>
            <a:off x="1486343" y="5748254"/>
            <a:ext cx="2391427" cy="646331"/>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Provide alerts to local authorities about unauthorized land encroachments</a:t>
            </a:r>
          </a:p>
        </p:txBody>
      </p:sp>
      <p:sp>
        <p:nvSpPr>
          <p:cNvPr id="41" name="TextBox 40">
            <a:extLst>
              <a:ext uri="{FF2B5EF4-FFF2-40B4-BE49-F238E27FC236}">
                <a16:creationId xmlns:a16="http://schemas.microsoft.com/office/drawing/2014/main" id="{98D6585D-AC2F-8CF2-5B19-57BD3C96D875}"/>
              </a:ext>
            </a:extLst>
          </p:cNvPr>
          <p:cNvSpPr txBox="1"/>
          <p:nvPr/>
        </p:nvSpPr>
        <p:spPr>
          <a:xfrm>
            <a:off x="9492658" y="5715000"/>
            <a:ext cx="2600546" cy="646331"/>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Authorities can get alerts and act promptly to manage crowds and prevent damage to the public property</a:t>
            </a:r>
          </a:p>
        </p:txBody>
      </p:sp>
      <p:sp>
        <p:nvSpPr>
          <p:cNvPr id="6" name="TextBox 5">
            <a:extLst>
              <a:ext uri="{FF2B5EF4-FFF2-40B4-BE49-F238E27FC236}">
                <a16:creationId xmlns:a16="http://schemas.microsoft.com/office/drawing/2014/main" id="{51EBC799-385A-E033-7564-A462DBFB7587}"/>
              </a:ext>
            </a:extLst>
          </p:cNvPr>
          <p:cNvSpPr txBox="1"/>
          <p:nvPr/>
        </p:nvSpPr>
        <p:spPr>
          <a:xfrm>
            <a:off x="9553801" y="4640985"/>
            <a:ext cx="2557132"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Automated anomaly detection in real time and geospatial data for surveillance and critical infrastructure/ heritage protection.</a:t>
            </a:r>
          </a:p>
        </p:txBody>
      </p:sp>
    </p:spTree>
    <p:extLst>
      <p:ext uri="{BB962C8B-B14F-4D97-AF65-F5344CB8AC3E}">
        <p14:creationId xmlns:p14="http://schemas.microsoft.com/office/powerpoint/2010/main" val="459404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A94DA-FE70-E12A-2435-9FAEB6ED0716}"/>
              </a:ext>
            </a:extLst>
          </p:cNvPr>
          <p:cNvSpPr txBox="1"/>
          <p:nvPr/>
        </p:nvSpPr>
        <p:spPr>
          <a:xfrm>
            <a:off x="220309" y="-10274"/>
            <a:ext cx="11739099" cy="758715"/>
          </a:xfrm>
          <a:prstGeom prst="rect">
            <a:avLst/>
          </a:prstGeom>
        </p:spPr>
        <p:txBody>
          <a:bodyPr vert="horz" lIns="91440" tIns="45720" rIns="91440" bIns="45720" rtlCol="0" anchor="b" anchorCtr="0">
            <a:norm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800" b="0" i="0" u="none" strike="noStrike" kern="1200" cap="none" spc="0" normalizeH="0" baseline="0" noProof="0">
                <a:ln>
                  <a:noFill/>
                </a:ln>
                <a:solidFill>
                  <a:srgbClr val="0070C0"/>
                </a:solidFill>
                <a:effectLst/>
                <a:uLnTx/>
                <a:uFillTx/>
                <a:latin typeface="Calibri" panose="020F0502020204030204"/>
                <a:ea typeface="Open Sans" panose="020B0606030504020204" pitchFamily="34" charset="0"/>
                <a:cs typeface="Open Sans" panose="020B0606030504020204" pitchFamily="34" charset="0"/>
              </a:rPr>
              <a:t>New Horizons for NewSpace</a:t>
            </a:r>
            <a:r>
              <a:rPr kumimoji="0" lang="en-US" sz="2800" b="0" i="0" u="none" strike="noStrike" kern="1200" cap="none" spc="0" normalizeH="0" baseline="0" noProof="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 </a:t>
            </a:r>
            <a:r>
              <a:rPr kumimoji="0" lang="en-US" sz="2800" b="0" i="0" u="none" strike="noStrike" kern="1200" cap="none" spc="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 </a:t>
            </a:r>
            <a:r>
              <a:rPr kumimoji="0" lang="en-US" sz="2800" b="0" i="0" u="none" strike="noStrike" kern="1200" cap="none" spc="30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Possibilities: Enhancing RESILIENCE</a:t>
            </a:r>
          </a:p>
        </p:txBody>
      </p:sp>
      <p:sp>
        <p:nvSpPr>
          <p:cNvPr id="3" name="Rectangle 2">
            <a:extLst>
              <a:ext uri="{FF2B5EF4-FFF2-40B4-BE49-F238E27FC236}">
                <a16:creationId xmlns:a16="http://schemas.microsoft.com/office/drawing/2014/main" id="{5A0FA92E-113E-0FF6-0071-BB2592E4AD95}"/>
              </a:ext>
            </a:extLst>
          </p:cNvPr>
          <p:cNvSpPr/>
          <p:nvPr/>
        </p:nvSpPr>
        <p:spPr>
          <a:xfrm>
            <a:off x="260272" y="812026"/>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7CB2A3A7-045F-A6D3-909B-8B0DD6CC291B}"/>
              </a:ext>
            </a:extLst>
          </p:cNvPr>
          <p:cNvCxnSpPr>
            <a:cxnSpLocks/>
          </p:cNvCxnSpPr>
          <p:nvPr/>
        </p:nvCxnSpPr>
        <p:spPr>
          <a:xfrm>
            <a:off x="31898" y="4561367"/>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1E71CF-BF07-4A0A-4D65-6C77B960D5AE}"/>
              </a:ext>
            </a:extLst>
          </p:cNvPr>
          <p:cNvCxnSpPr/>
          <p:nvPr/>
        </p:nvCxnSpPr>
        <p:spPr>
          <a:xfrm>
            <a:off x="1435395" y="3429000"/>
            <a:ext cx="0" cy="3429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5E888D-306C-95B6-3041-3BC71946E1C6}"/>
              </a:ext>
            </a:extLst>
          </p:cNvPr>
          <p:cNvCxnSpPr/>
          <p:nvPr/>
        </p:nvCxnSpPr>
        <p:spPr>
          <a:xfrm>
            <a:off x="4086449"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524A29-226D-C03B-76CB-6889AD0B6DAD}"/>
              </a:ext>
            </a:extLst>
          </p:cNvPr>
          <p:cNvCxnSpPr/>
          <p:nvPr/>
        </p:nvCxnSpPr>
        <p:spPr>
          <a:xfrm>
            <a:off x="6780031"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703C1B-80D4-6004-398E-FCA8A9BE6FE8}"/>
              </a:ext>
            </a:extLst>
          </p:cNvPr>
          <p:cNvCxnSpPr/>
          <p:nvPr/>
        </p:nvCxnSpPr>
        <p:spPr>
          <a:xfrm>
            <a:off x="9441710"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011E33-1723-6C18-39C7-CC7291666273}"/>
              </a:ext>
            </a:extLst>
          </p:cNvPr>
          <p:cNvSpPr txBox="1"/>
          <p:nvPr/>
        </p:nvSpPr>
        <p:spPr>
          <a:xfrm>
            <a:off x="1630766" y="2349092"/>
            <a:ext cx="2218661" cy="1021556"/>
          </a:xfrm>
          <a:prstGeom prst="roundRect">
            <a:avLst/>
          </a:prstGeom>
          <a:noFill/>
          <a:ln>
            <a:solidFill>
              <a:srgbClr val="10F30E"/>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Readiness, Urban Planning 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C</a:t>
            </a:r>
            <a:r>
              <a:rPr kumimoji="0" lang="en-US" sz="1800" b="1" i="0" u="none" strike="noStrike" kern="1200" cap="none" spc="0" normalizeH="0" baseline="0" noProof="0" err="1">
                <a:ln>
                  <a:noFill/>
                </a:ln>
                <a:solidFill>
                  <a:prstClr val="white"/>
                </a:solidFill>
                <a:effectLst/>
                <a:uLnTx/>
                <a:uFillTx/>
                <a:latin typeface="Calibri" panose="020F0502020204030204"/>
                <a:ea typeface="+mn-ea"/>
                <a:cs typeface="+mn-cs"/>
              </a:rPr>
              <a:t>limate</a:t>
            </a: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 resilience</a:t>
            </a:r>
          </a:p>
        </p:txBody>
      </p:sp>
      <p:sp>
        <p:nvSpPr>
          <p:cNvPr id="17" name="TextBox 16">
            <a:extLst>
              <a:ext uri="{FF2B5EF4-FFF2-40B4-BE49-F238E27FC236}">
                <a16:creationId xmlns:a16="http://schemas.microsoft.com/office/drawing/2014/main" id="{9CAD5621-3713-82E9-A9D9-874779CAE2ED}"/>
              </a:ext>
            </a:extLst>
          </p:cNvPr>
          <p:cNvSpPr txBox="1"/>
          <p:nvPr/>
        </p:nvSpPr>
        <p:spPr>
          <a:xfrm>
            <a:off x="123163" y="3810518"/>
            <a:ext cx="121476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Challenge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2C51B1B-48DD-979A-737A-286258CDE993}"/>
              </a:ext>
            </a:extLst>
          </p:cNvPr>
          <p:cNvSpPr txBox="1"/>
          <p:nvPr/>
        </p:nvSpPr>
        <p:spPr>
          <a:xfrm>
            <a:off x="76638" y="4809463"/>
            <a:ext cx="138268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Application</a:t>
            </a:r>
          </a:p>
        </p:txBody>
      </p:sp>
      <p:sp>
        <p:nvSpPr>
          <p:cNvPr id="20" name="TextBox 19">
            <a:extLst>
              <a:ext uri="{FF2B5EF4-FFF2-40B4-BE49-F238E27FC236}">
                <a16:creationId xmlns:a16="http://schemas.microsoft.com/office/drawing/2014/main" id="{02E8E40F-9E55-D6AD-EA1D-5F57D03BD5C2}"/>
              </a:ext>
            </a:extLst>
          </p:cNvPr>
          <p:cNvSpPr txBox="1"/>
          <p:nvPr/>
        </p:nvSpPr>
        <p:spPr>
          <a:xfrm>
            <a:off x="1508051" y="3487352"/>
            <a:ext cx="243662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Urbanization, aging infrastructure and climate vulnerabilities pose challenges in planning, readiness and maintenance, leading to inefficiencies and risks</a:t>
            </a:r>
          </a:p>
        </p:txBody>
      </p:sp>
      <p:sp>
        <p:nvSpPr>
          <p:cNvPr id="21" name="TextBox 20">
            <a:extLst>
              <a:ext uri="{FF2B5EF4-FFF2-40B4-BE49-F238E27FC236}">
                <a16:creationId xmlns:a16="http://schemas.microsoft.com/office/drawing/2014/main" id="{37C3B309-3CAA-81B9-0300-2C2E72046F67}"/>
              </a:ext>
            </a:extLst>
          </p:cNvPr>
          <p:cNvSpPr txBox="1"/>
          <p:nvPr/>
        </p:nvSpPr>
        <p:spPr>
          <a:xfrm>
            <a:off x="4315044" y="2349092"/>
            <a:ext cx="2218661" cy="1021556"/>
          </a:xfrm>
          <a:prstGeom prst="roundRect">
            <a:avLst/>
          </a:prstGeom>
          <a:noFill/>
          <a:ln>
            <a:solidFill>
              <a:srgbClr val="32F895"/>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Infrastructure, Supply Chains and Economic Stability</a:t>
            </a:r>
          </a:p>
        </p:txBody>
      </p:sp>
      <p:sp>
        <p:nvSpPr>
          <p:cNvPr id="22" name="TextBox 21">
            <a:extLst>
              <a:ext uri="{FF2B5EF4-FFF2-40B4-BE49-F238E27FC236}">
                <a16:creationId xmlns:a16="http://schemas.microsoft.com/office/drawing/2014/main" id="{394BE393-7CC3-3A4F-F50B-1370E35A7F8A}"/>
              </a:ext>
            </a:extLst>
          </p:cNvPr>
          <p:cNvSpPr txBox="1"/>
          <p:nvPr/>
        </p:nvSpPr>
        <p:spPr>
          <a:xfrm>
            <a:off x="6999322" y="2349092"/>
            <a:ext cx="2218661" cy="1021556"/>
          </a:xfrm>
          <a:prstGeom prst="roundRect">
            <a:avLst/>
          </a:prstGeom>
          <a:noFill/>
          <a:ln>
            <a:solidFill>
              <a:srgbClr val="3AF7D9"/>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Agriculture,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Food Security and Health</a:t>
            </a:r>
          </a:p>
        </p:txBody>
      </p:sp>
      <p:sp>
        <p:nvSpPr>
          <p:cNvPr id="23" name="TextBox 22">
            <a:extLst>
              <a:ext uri="{FF2B5EF4-FFF2-40B4-BE49-F238E27FC236}">
                <a16:creationId xmlns:a16="http://schemas.microsoft.com/office/drawing/2014/main" id="{EF02240D-8561-D8F8-CB23-757EFABE3581}"/>
              </a:ext>
            </a:extLst>
          </p:cNvPr>
          <p:cNvSpPr txBox="1"/>
          <p:nvPr/>
        </p:nvSpPr>
        <p:spPr>
          <a:xfrm>
            <a:off x="9683601" y="2338545"/>
            <a:ext cx="2218661" cy="1021556"/>
          </a:xfrm>
          <a:prstGeom prst="roundRect">
            <a:avLst/>
          </a:prstGeom>
          <a:noFill/>
          <a:ln>
            <a:solidFill>
              <a:srgbClr val="34F0FC"/>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Connectivity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and Disaster Management</a:t>
            </a:r>
          </a:p>
        </p:txBody>
      </p:sp>
      <p:sp>
        <p:nvSpPr>
          <p:cNvPr id="24" name="TextBox 23">
            <a:extLst>
              <a:ext uri="{FF2B5EF4-FFF2-40B4-BE49-F238E27FC236}">
                <a16:creationId xmlns:a16="http://schemas.microsoft.com/office/drawing/2014/main" id="{9EFF61C8-CA94-5CA9-7776-1D107F6EB751}"/>
              </a:ext>
            </a:extLst>
          </p:cNvPr>
          <p:cNvSpPr txBox="1"/>
          <p:nvPr/>
        </p:nvSpPr>
        <p:spPr>
          <a:xfrm>
            <a:off x="4232643" y="3482120"/>
            <a:ext cx="2387009"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face difficulties in tracking inventory levels and ensuring supply chain transparency across remote and large-scale operations.</a:t>
            </a:r>
          </a:p>
        </p:txBody>
      </p:sp>
      <p:sp>
        <p:nvSpPr>
          <p:cNvPr id="25" name="TextBox 24">
            <a:extLst>
              <a:ext uri="{FF2B5EF4-FFF2-40B4-BE49-F238E27FC236}">
                <a16:creationId xmlns:a16="http://schemas.microsoft.com/office/drawing/2014/main" id="{334750B6-D6B5-03BC-C687-B0CB04A29223}"/>
              </a:ext>
            </a:extLst>
          </p:cNvPr>
          <p:cNvSpPr txBox="1"/>
          <p:nvPr/>
        </p:nvSpPr>
        <p:spPr>
          <a:xfrm>
            <a:off x="6855132" y="3482120"/>
            <a:ext cx="249088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Predicting disease outbreaks among humans or and pest infestations premeditated by environmental factors like humidity, temperature, moisture</a:t>
            </a:r>
          </a:p>
        </p:txBody>
      </p:sp>
      <p:sp>
        <p:nvSpPr>
          <p:cNvPr id="26" name="TextBox 25">
            <a:extLst>
              <a:ext uri="{FF2B5EF4-FFF2-40B4-BE49-F238E27FC236}">
                <a16:creationId xmlns:a16="http://schemas.microsoft.com/office/drawing/2014/main" id="{1CF276AC-FA62-7598-BDAF-3FE3E575D79A}"/>
              </a:ext>
            </a:extLst>
          </p:cNvPr>
          <p:cNvSpPr txBox="1"/>
          <p:nvPr/>
        </p:nvSpPr>
        <p:spPr>
          <a:xfrm>
            <a:off x="9553802" y="3485971"/>
            <a:ext cx="2405606"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struggle to monitor remote or disaster-prone areas, prevent unauthorized activities, and ensure reliable communication networks in underserved regions.</a:t>
            </a:r>
          </a:p>
        </p:txBody>
      </p:sp>
      <p:sp>
        <p:nvSpPr>
          <p:cNvPr id="28" name="TextBox 27">
            <a:extLst>
              <a:ext uri="{FF2B5EF4-FFF2-40B4-BE49-F238E27FC236}">
                <a16:creationId xmlns:a16="http://schemas.microsoft.com/office/drawing/2014/main" id="{3718361F-CABA-BC2E-9196-6CDBC8DDC63C}"/>
              </a:ext>
            </a:extLst>
          </p:cNvPr>
          <p:cNvSpPr txBox="1"/>
          <p:nvPr/>
        </p:nvSpPr>
        <p:spPr>
          <a:xfrm>
            <a:off x="220309" y="916389"/>
            <a:ext cx="1197168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Satellite technology enhances governmental resilience by delivering advanced insights for proactive risk mitigation, adaptive decision-making, and robust responses to evolving challenges, ensuring continuity and sustainability in public service delivery.</a:t>
            </a:r>
          </a:p>
        </p:txBody>
      </p:sp>
      <p:sp>
        <p:nvSpPr>
          <p:cNvPr id="30" name="TextBox 29">
            <a:extLst>
              <a:ext uri="{FF2B5EF4-FFF2-40B4-BE49-F238E27FC236}">
                <a16:creationId xmlns:a16="http://schemas.microsoft.com/office/drawing/2014/main" id="{4D1E48DB-4ED1-0F1D-DBBF-07907930DF37}"/>
              </a:ext>
            </a:extLst>
          </p:cNvPr>
          <p:cNvSpPr txBox="1"/>
          <p:nvPr/>
        </p:nvSpPr>
        <p:spPr>
          <a:xfrm>
            <a:off x="6828324" y="5613186"/>
            <a:ext cx="2501295" cy="1200329"/>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Alert the farmers about risk of drought and advise on sowing of time and type of crop OR Alerting the health department when it spots a mix of environmental factors associated with malaria</a:t>
            </a:r>
          </a:p>
        </p:txBody>
      </p:sp>
      <p:cxnSp>
        <p:nvCxnSpPr>
          <p:cNvPr id="31" name="Straight Connector 30">
            <a:extLst>
              <a:ext uri="{FF2B5EF4-FFF2-40B4-BE49-F238E27FC236}">
                <a16:creationId xmlns:a16="http://schemas.microsoft.com/office/drawing/2014/main" id="{9D7CD2B7-1BBB-5F32-6A10-E537923120D1}"/>
              </a:ext>
            </a:extLst>
          </p:cNvPr>
          <p:cNvCxnSpPr>
            <a:cxnSpLocks/>
          </p:cNvCxnSpPr>
          <p:nvPr/>
        </p:nvCxnSpPr>
        <p:spPr>
          <a:xfrm>
            <a:off x="15949" y="5550402"/>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2440C7A-BBA9-FF64-6CAB-A7DA63667FEE}"/>
              </a:ext>
            </a:extLst>
          </p:cNvPr>
          <p:cNvSpPr txBox="1"/>
          <p:nvPr/>
        </p:nvSpPr>
        <p:spPr>
          <a:xfrm>
            <a:off x="127590" y="5738150"/>
            <a:ext cx="10632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Example</a:t>
            </a:r>
          </a:p>
        </p:txBody>
      </p:sp>
      <p:sp>
        <p:nvSpPr>
          <p:cNvPr id="34" name="TextBox 33">
            <a:extLst>
              <a:ext uri="{FF2B5EF4-FFF2-40B4-BE49-F238E27FC236}">
                <a16:creationId xmlns:a16="http://schemas.microsoft.com/office/drawing/2014/main" id="{8CF58EA4-7BBE-E2AA-AD01-AF91EEEC5762}"/>
              </a:ext>
            </a:extLst>
          </p:cNvPr>
          <p:cNvSpPr txBox="1"/>
          <p:nvPr/>
        </p:nvSpPr>
        <p:spPr>
          <a:xfrm>
            <a:off x="4241735" y="4662937"/>
            <a:ext cx="2439719"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Satellites provide imagery and data analytics to monitor stockpiles, track goods movement, and ensure supply chain efficiency.</a:t>
            </a:r>
          </a:p>
        </p:txBody>
      </p:sp>
      <p:sp>
        <p:nvSpPr>
          <p:cNvPr id="36" name="TextBox 35">
            <a:extLst>
              <a:ext uri="{FF2B5EF4-FFF2-40B4-BE49-F238E27FC236}">
                <a16:creationId xmlns:a16="http://schemas.microsoft.com/office/drawing/2014/main" id="{1AA80235-64FE-AF36-BDB2-E680E8FC1DE7}"/>
              </a:ext>
            </a:extLst>
          </p:cNvPr>
          <p:cNvSpPr txBox="1"/>
          <p:nvPr/>
        </p:nvSpPr>
        <p:spPr>
          <a:xfrm>
            <a:off x="4246829" y="5645092"/>
            <a:ext cx="2297722"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M</a:t>
            </a:r>
            <a:r>
              <a:rPr kumimoji="0" lang="en-US" sz="1200" b="0" i="0" u="none" strike="noStrike" kern="1200" cap="none" spc="0" normalizeH="0" baseline="0" noProof="0" err="1">
                <a:ln>
                  <a:noFill/>
                </a:ln>
                <a:solidFill>
                  <a:prstClr val="white"/>
                </a:solidFill>
                <a:effectLst/>
                <a:uLnTx/>
                <a:uFillTx/>
                <a:latin typeface="Calibri" panose="020F0502020204030204"/>
                <a:ea typeface="+mn-ea"/>
                <a:cs typeface="+mn-cs"/>
              </a:rPr>
              <a:t>onitor</a:t>
            </a: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 container congestion at major ports, enabling rerouting of shipments to less crowded facilities</a:t>
            </a:r>
          </a:p>
        </p:txBody>
      </p:sp>
      <p:sp>
        <p:nvSpPr>
          <p:cNvPr id="37" name="TextBox 36">
            <a:extLst>
              <a:ext uri="{FF2B5EF4-FFF2-40B4-BE49-F238E27FC236}">
                <a16:creationId xmlns:a16="http://schemas.microsoft.com/office/drawing/2014/main" id="{B813226A-2EF5-238B-4548-5D65D4A69781}"/>
              </a:ext>
            </a:extLst>
          </p:cNvPr>
          <p:cNvSpPr txBox="1"/>
          <p:nvPr/>
        </p:nvSpPr>
        <p:spPr>
          <a:xfrm>
            <a:off x="1516030" y="4673982"/>
            <a:ext cx="2527225"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Amalgamating weather monitoring, topographical mapping and AI, to generate insights on vulnerable areas like heat islands, forest fires, flooding</a:t>
            </a:r>
          </a:p>
        </p:txBody>
      </p:sp>
      <p:sp>
        <p:nvSpPr>
          <p:cNvPr id="38" name="TextBox 37">
            <a:extLst>
              <a:ext uri="{FF2B5EF4-FFF2-40B4-BE49-F238E27FC236}">
                <a16:creationId xmlns:a16="http://schemas.microsoft.com/office/drawing/2014/main" id="{6E080F1E-FA64-15D2-A6D3-55B70B76AD0D}"/>
              </a:ext>
            </a:extLst>
          </p:cNvPr>
          <p:cNvSpPr txBox="1"/>
          <p:nvPr/>
        </p:nvSpPr>
        <p:spPr>
          <a:xfrm>
            <a:off x="6836739" y="4662937"/>
            <a:ext cx="2439719"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Satellites can track environmental conditions such as water quality and temperature to guide farmers and health interventions</a:t>
            </a:r>
          </a:p>
        </p:txBody>
      </p:sp>
      <p:sp>
        <p:nvSpPr>
          <p:cNvPr id="39" name="TextBox 38">
            <a:extLst>
              <a:ext uri="{FF2B5EF4-FFF2-40B4-BE49-F238E27FC236}">
                <a16:creationId xmlns:a16="http://schemas.microsoft.com/office/drawing/2014/main" id="{759DE91D-DAB5-8621-3FBB-8643AF3BE6D9}"/>
              </a:ext>
            </a:extLst>
          </p:cNvPr>
          <p:cNvSpPr txBox="1"/>
          <p:nvPr/>
        </p:nvSpPr>
        <p:spPr>
          <a:xfrm>
            <a:off x="9553802" y="4626198"/>
            <a:ext cx="2535415"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Satellites provide communication support to maintain connectivity during emergencies and surveillance for security threats </a:t>
            </a:r>
          </a:p>
        </p:txBody>
      </p:sp>
      <p:sp>
        <p:nvSpPr>
          <p:cNvPr id="40" name="TextBox 39">
            <a:extLst>
              <a:ext uri="{FF2B5EF4-FFF2-40B4-BE49-F238E27FC236}">
                <a16:creationId xmlns:a16="http://schemas.microsoft.com/office/drawing/2014/main" id="{8EEC3F4F-FD76-2C5C-DBE0-DB5ADD793C04}"/>
              </a:ext>
            </a:extLst>
          </p:cNvPr>
          <p:cNvSpPr txBox="1"/>
          <p:nvPr/>
        </p:nvSpPr>
        <p:spPr>
          <a:xfrm>
            <a:off x="1495423" y="5635382"/>
            <a:ext cx="2449255" cy="1015663"/>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Satellites monitor water flow patterns, enabling urban planners to make provisions for drainage and prevent flooding, ensuring safer cities</a:t>
            </a:r>
          </a:p>
        </p:txBody>
      </p:sp>
      <p:sp>
        <p:nvSpPr>
          <p:cNvPr id="41" name="TextBox 40">
            <a:extLst>
              <a:ext uri="{FF2B5EF4-FFF2-40B4-BE49-F238E27FC236}">
                <a16:creationId xmlns:a16="http://schemas.microsoft.com/office/drawing/2014/main" id="{98D6585D-AC2F-8CF2-5B19-57BD3C96D875}"/>
              </a:ext>
            </a:extLst>
          </p:cNvPr>
          <p:cNvSpPr txBox="1"/>
          <p:nvPr/>
        </p:nvSpPr>
        <p:spPr>
          <a:xfrm>
            <a:off x="9591455" y="5717846"/>
            <a:ext cx="2405606"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District authorities can use satellite phones during an earthquake for maintaining connectivity during a telecom outage</a:t>
            </a:r>
          </a:p>
        </p:txBody>
      </p:sp>
    </p:spTree>
    <p:extLst>
      <p:ext uri="{BB962C8B-B14F-4D97-AF65-F5344CB8AC3E}">
        <p14:creationId xmlns:p14="http://schemas.microsoft.com/office/powerpoint/2010/main" val="21905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A94DA-FE70-E12A-2435-9FAEB6ED0716}"/>
              </a:ext>
            </a:extLst>
          </p:cNvPr>
          <p:cNvSpPr txBox="1"/>
          <p:nvPr/>
        </p:nvSpPr>
        <p:spPr>
          <a:xfrm>
            <a:off x="220309" y="-10274"/>
            <a:ext cx="11739099" cy="758715"/>
          </a:xfrm>
          <a:prstGeom prst="rect">
            <a:avLst/>
          </a:prstGeom>
        </p:spPr>
        <p:txBody>
          <a:bodyPr vert="horz" lIns="91440" tIns="45720" rIns="91440" bIns="45720" rtlCol="0" anchor="b" anchorCtr="0">
            <a:norm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800" b="0" i="0" u="none" strike="noStrike" kern="1200" cap="none" spc="0" normalizeH="0" baseline="0" noProof="0">
                <a:ln>
                  <a:noFill/>
                </a:ln>
                <a:solidFill>
                  <a:srgbClr val="0070C0"/>
                </a:solidFill>
                <a:effectLst/>
                <a:uLnTx/>
                <a:uFillTx/>
                <a:latin typeface="Calibri" panose="020F0502020204030204"/>
                <a:ea typeface="Open Sans" panose="020B0606030504020204" pitchFamily="34" charset="0"/>
                <a:cs typeface="Open Sans" panose="020B0606030504020204" pitchFamily="34" charset="0"/>
              </a:rPr>
              <a:t>New Horizons for NewSpace</a:t>
            </a:r>
            <a:r>
              <a:rPr kumimoji="0" lang="en-US" sz="2800" b="0" i="0" u="none" strike="noStrike" kern="1200" cap="none" spc="0" normalizeH="0" baseline="0" noProof="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 </a:t>
            </a:r>
            <a:r>
              <a:rPr kumimoji="0" lang="en-US" sz="2800" b="0" i="0" u="none" strike="noStrike" kern="1200" cap="none" spc="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 </a:t>
            </a:r>
            <a:r>
              <a:rPr kumimoji="0" lang="en-US" sz="2800" b="0" i="0" u="none" strike="noStrike" kern="1200" cap="none" spc="30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Possibilities: Maintaining BALANCE</a:t>
            </a:r>
          </a:p>
        </p:txBody>
      </p:sp>
      <p:sp>
        <p:nvSpPr>
          <p:cNvPr id="3" name="Rectangle 2">
            <a:extLst>
              <a:ext uri="{FF2B5EF4-FFF2-40B4-BE49-F238E27FC236}">
                <a16:creationId xmlns:a16="http://schemas.microsoft.com/office/drawing/2014/main" id="{5A0FA92E-113E-0FF6-0071-BB2592E4AD95}"/>
              </a:ext>
            </a:extLst>
          </p:cNvPr>
          <p:cNvSpPr/>
          <p:nvPr/>
        </p:nvSpPr>
        <p:spPr>
          <a:xfrm>
            <a:off x="260272" y="812026"/>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7CB2A3A7-045F-A6D3-909B-8B0DD6CC291B}"/>
              </a:ext>
            </a:extLst>
          </p:cNvPr>
          <p:cNvCxnSpPr>
            <a:cxnSpLocks/>
          </p:cNvCxnSpPr>
          <p:nvPr/>
        </p:nvCxnSpPr>
        <p:spPr>
          <a:xfrm>
            <a:off x="31898" y="4561367"/>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1E71CF-BF07-4A0A-4D65-6C77B960D5AE}"/>
              </a:ext>
            </a:extLst>
          </p:cNvPr>
          <p:cNvCxnSpPr/>
          <p:nvPr/>
        </p:nvCxnSpPr>
        <p:spPr>
          <a:xfrm>
            <a:off x="1435395" y="3429000"/>
            <a:ext cx="0" cy="3429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5E888D-306C-95B6-3041-3BC71946E1C6}"/>
              </a:ext>
            </a:extLst>
          </p:cNvPr>
          <p:cNvCxnSpPr/>
          <p:nvPr/>
        </p:nvCxnSpPr>
        <p:spPr>
          <a:xfrm>
            <a:off x="4086449"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524A29-226D-C03B-76CB-6889AD0B6DAD}"/>
              </a:ext>
            </a:extLst>
          </p:cNvPr>
          <p:cNvCxnSpPr/>
          <p:nvPr/>
        </p:nvCxnSpPr>
        <p:spPr>
          <a:xfrm>
            <a:off x="6780031"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703C1B-80D4-6004-398E-FCA8A9BE6FE8}"/>
              </a:ext>
            </a:extLst>
          </p:cNvPr>
          <p:cNvCxnSpPr/>
          <p:nvPr/>
        </p:nvCxnSpPr>
        <p:spPr>
          <a:xfrm>
            <a:off x="9441710"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011E33-1723-6C18-39C7-CC7291666273}"/>
              </a:ext>
            </a:extLst>
          </p:cNvPr>
          <p:cNvSpPr txBox="1"/>
          <p:nvPr/>
        </p:nvSpPr>
        <p:spPr>
          <a:xfrm>
            <a:off x="1639633" y="2314386"/>
            <a:ext cx="2218661" cy="1021556"/>
          </a:xfrm>
          <a:prstGeom prst="roundRect">
            <a:avLst/>
          </a:prstGeom>
          <a:noFill/>
          <a:ln>
            <a:solidFill>
              <a:srgbClr val="10F30E"/>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Inventory Management and Supply Chains</a:t>
            </a:r>
          </a:p>
        </p:txBody>
      </p:sp>
      <p:sp>
        <p:nvSpPr>
          <p:cNvPr id="17" name="TextBox 16">
            <a:extLst>
              <a:ext uri="{FF2B5EF4-FFF2-40B4-BE49-F238E27FC236}">
                <a16:creationId xmlns:a16="http://schemas.microsoft.com/office/drawing/2014/main" id="{9CAD5621-3713-82E9-A9D9-874779CAE2ED}"/>
              </a:ext>
            </a:extLst>
          </p:cNvPr>
          <p:cNvSpPr txBox="1"/>
          <p:nvPr/>
        </p:nvSpPr>
        <p:spPr>
          <a:xfrm>
            <a:off x="123163" y="3810518"/>
            <a:ext cx="121476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Challenge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2C51B1B-48DD-979A-737A-286258CDE993}"/>
              </a:ext>
            </a:extLst>
          </p:cNvPr>
          <p:cNvSpPr txBox="1"/>
          <p:nvPr/>
        </p:nvSpPr>
        <p:spPr>
          <a:xfrm>
            <a:off x="56922" y="4881851"/>
            <a:ext cx="138268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Application</a:t>
            </a:r>
          </a:p>
        </p:txBody>
      </p:sp>
      <p:sp>
        <p:nvSpPr>
          <p:cNvPr id="20" name="TextBox 19">
            <a:extLst>
              <a:ext uri="{FF2B5EF4-FFF2-40B4-BE49-F238E27FC236}">
                <a16:creationId xmlns:a16="http://schemas.microsoft.com/office/drawing/2014/main" id="{02E8E40F-9E55-D6AD-EA1D-5F57D03BD5C2}"/>
              </a:ext>
            </a:extLst>
          </p:cNvPr>
          <p:cNvSpPr txBox="1"/>
          <p:nvPr/>
        </p:nvSpPr>
        <p:spPr>
          <a:xfrm>
            <a:off x="1508051" y="3487352"/>
            <a:ext cx="2436627"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struggle with inconsistent data collection and manual reporting in monitoring large-scale inventory across remote ports, mines, and warehouses.</a:t>
            </a:r>
          </a:p>
        </p:txBody>
      </p:sp>
      <p:sp>
        <p:nvSpPr>
          <p:cNvPr id="21" name="TextBox 20">
            <a:extLst>
              <a:ext uri="{FF2B5EF4-FFF2-40B4-BE49-F238E27FC236}">
                <a16:creationId xmlns:a16="http://schemas.microsoft.com/office/drawing/2014/main" id="{37C3B309-3CAA-81B9-0300-2C2E72046F67}"/>
              </a:ext>
            </a:extLst>
          </p:cNvPr>
          <p:cNvSpPr txBox="1"/>
          <p:nvPr/>
        </p:nvSpPr>
        <p:spPr>
          <a:xfrm>
            <a:off x="4275173" y="2314386"/>
            <a:ext cx="2218661" cy="1021556"/>
          </a:xfrm>
          <a:prstGeom prst="roundRect">
            <a:avLst/>
          </a:prstGeom>
          <a:noFill/>
          <a:ln>
            <a:solidFill>
              <a:srgbClr val="32F895"/>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Precision farming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Agriculture</a:t>
            </a:r>
          </a:p>
        </p:txBody>
      </p:sp>
      <p:sp>
        <p:nvSpPr>
          <p:cNvPr id="22" name="TextBox 21">
            <a:extLst>
              <a:ext uri="{FF2B5EF4-FFF2-40B4-BE49-F238E27FC236}">
                <a16:creationId xmlns:a16="http://schemas.microsoft.com/office/drawing/2014/main" id="{394BE393-7CC3-3A4F-F50B-1370E35A7F8A}"/>
              </a:ext>
            </a:extLst>
          </p:cNvPr>
          <p:cNvSpPr txBox="1"/>
          <p:nvPr/>
        </p:nvSpPr>
        <p:spPr>
          <a:xfrm>
            <a:off x="7001984" y="2352104"/>
            <a:ext cx="2218661" cy="1021556"/>
          </a:xfrm>
          <a:prstGeom prst="roundRect">
            <a:avLst/>
          </a:prstGeom>
          <a:noFill/>
          <a:ln>
            <a:solidFill>
              <a:srgbClr val="3AF7D9"/>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Sustainability, Climate Action &amp; Conservation </a:t>
            </a:r>
          </a:p>
        </p:txBody>
      </p:sp>
      <p:sp>
        <p:nvSpPr>
          <p:cNvPr id="23" name="TextBox 22">
            <a:extLst>
              <a:ext uri="{FF2B5EF4-FFF2-40B4-BE49-F238E27FC236}">
                <a16:creationId xmlns:a16="http://schemas.microsoft.com/office/drawing/2014/main" id="{EF02240D-8561-D8F8-CB23-757EFABE3581}"/>
              </a:ext>
            </a:extLst>
          </p:cNvPr>
          <p:cNvSpPr txBox="1"/>
          <p:nvPr/>
        </p:nvSpPr>
        <p:spPr>
          <a:xfrm>
            <a:off x="9683601" y="2338545"/>
            <a:ext cx="2218661" cy="1021556"/>
          </a:xfrm>
          <a:prstGeom prst="roundRect">
            <a:avLst/>
          </a:prstGeom>
          <a:noFill/>
          <a:ln>
            <a:solidFill>
              <a:srgbClr val="34F0FC"/>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Resource Management and Ecological Impact</a:t>
            </a:r>
          </a:p>
        </p:txBody>
      </p:sp>
      <p:sp>
        <p:nvSpPr>
          <p:cNvPr id="24" name="TextBox 23">
            <a:extLst>
              <a:ext uri="{FF2B5EF4-FFF2-40B4-BE49-F238E27FC236}">
                <a16:creationId xmlns:a16="http://schemas.microsoft.com/office/drawing/2014/main" id="{9EFF61C8-CA94-5CA9-7776-1D107F6EB751}"/>
              </a:ext>
            </a:extLst>
          </p:cNvPr>
          <p:cNvSpPr txBox="1"/>
          <p:nvPr/>
        </p:nvSpPr>
        <p:spPr>
          <a:xfrm>
            <a:off x="4232643" y="3482120"/>
            <a:ext cx="2387009"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face issues like data accessibility, high technology costs, and inadequate infrastructure that hinder the adoption of precision agriculture.</a:t>
            </a:r>
          </a:p>
        </p:txBody>
      </p:sp>
      <p:sp>
        <p:nvSpPr>
          <p:cNvPr id="25" name="TextBox 24">
            <a:extLst>
              <a:ext uri="{FF2B5EF4-FFF2-40B4-BE49-F238E27FC236}">
                <a16:creationId xmlns:a16="http://schemas.microsoft.com/office/drawing/2014/main" id="{334750B6-D6B5-03BC-C687-B0CB04A29223}"/>
              </a:ext>
            </a:extLst>
          </p:cNvPr>
          <p:cNvSpPr txBox="1"/>
          <p:nvPr/>
        </p:nvSpPr>
        <p:spPr>
          <a:xfrm>
            <a:off x="6940412" y="3482120"/>
            <a:ext cx="2405606"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Creation of reliable carbon markets, enabling governments and organizations to meet climate goals more effectively</a:t>
            </a:r>
          </a:p>
        </p:txBody>
      </p:sp>
      <p:sp>
        <p:nvSpPr>
          <p:cNvPr id="26" name="TextBox 25">
            <a:extLst>
              <a:ext uri="{FF2B5EF4-FFF2-40B4-BE49-F238E27FC236}">
                <a16:creationId xmlns:a16="http://schemas.microsoft.com/office/drawing/2014/main" id="{1CF276AC-FA62-7598-BDAF-3FE3E575D79A}"/>
              </a:ext>
            </a:extLst>
          </p:cNvPr>
          <p:cNvSpPr txBox="1"/>
          <p:nvPr/>
        </p:nvSpPr>
        <p:spPr>
          <a:xfrm>
            <a:off x="9553802" y="3485971"/>
            <a:ext cx="2405606"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struggle to balance between promoting national development and minimizing degradation of the environment. </a:t>
            </a:r>
          </a:p>
        </p:txBody>
      </p:sp>
      <p:sp>
        <p:nvSpPr>
          <p:cNvPr id="28" name="TextBox 27">
            <a:extLst>
              <a:ext uri="{FF2B5EF4-FFF2-40B4-BE49-F238E27FC236}">
                <a16:creationId xmlns:a16="http://schemas.microsoft.com/office/drawing/2014/main" id="{3718361F-CABA-BC2E-9196-6CDBC8DDC63C}"/>
              </a:ext>
            </a:extLst>
          </p:cNvPr>
          <p:cNvSpPr txBox="1"/>
          <p:nvPr/>
        </p:nvSpPr>
        <p:spPr>
          <a:xfrm>
            <a:off x="220309" y="916389"/>
            <a:ext cx="1197168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Satellite technology supports governments in maintaining balance by offering precise data for sustainable resource management, equitable policy formulation, and harmonized development, ensuring economic growth aligns with environmental and societal well-being.</a:t>
            </a:r>
          </a:p>
        </p:txBody>
      </p:sp>
      <p:sp>
        <p:nvSpPr>
          <p:cNvPr id="30" name="TextBox 29">
            <a:extLst>
              <a:ext uri="{FF2B5EF4-FFF2-40B4-BE49-F238E27FC236}">
                <a16:creationId xmlns:a16="http://schemas.microsoft.com/office/drawing/2014/main" id="{4D1E48DB-4ED1-0F1D-DBBF-07907930DF37}"/>
              </a:ext>
            </a:extLst>
          </p:cNvPr>
          <p:cNvSpPr txBox="1"/>
          <p:nvPr/>
        </p:nvSpPr>
        <p:spPr>
          <a:xfrm>
            <a:off x="6940411" y="5715965"/>
            <a:ext cx="2405606"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This data ensures transparency, enhances regulatory compliance to meet climate goals more effectively.</a:t>
            </a:r>
          </a:p>
        </p:txBody>
      </p:sp>
      <p:cxnSp>
        <p:nvCxnSpPr>
          <p:cNvPr id="31" name="Straight Connector 30">
            <a:extLst>
              <a:ext uri="{FF2B5EF4-FFF2-40B4-BE49-F238E27FC236}">
                <a16:creationId xmlns:a16="http://schemas.microsoft.com/office/drawing/2014/main" id="{9D7CD2B7-1BBB-5F32-6A10-E537923120D1}"/>
              </a:ext>
            </a:extLst>
          </p:cNvPr>
          <p:cNvCxnSpPr>
            <a:cxnSpLocks/>
          </p:cNvCxnSpPr>
          <p:nvPr/>
        </p:nvCxnSpPr>
        <p:spPr>
          <a:xfrm>
            <a:off x="15949" y="5550402"/>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2440C7A-BBA9-FF64-6CAB-A7DA63667FEE}"/>
              </a:ext>
            </a:extLst>
          </p:cNvPr>
          <p:cNvSpPr txBox="1"/>
          <p:nvPr/>
        </p:nvSpPr>
        <p:spPr>
          <a:xfrm>
            <a:off x="127590" y="5738150"/>
            <a:ext cx="10632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Example</a:t>
            </a:r>
          </a:p>
        </p:txBody>
      </p:sp>
      <p:sp>
        <p:nvSpPr>
          <p:cNvPr id="34" name="TextBox 33">
            <a:extLst>
              <a:ext uri="{FF2B5EF4-FFF2-40B4-BE49-F238E27FC236}">
                <a16:creationId xmlns:a16="http://schemas.microsoft.com/office/drawing/2014/main" id="{8CF58EA4-7BBE-E2AA-AD01-AF91EEEC5762}"/>
              </a:ext>
            </a:extLst>
          </p:cNvPr>
          <p:cNvSpPr txBox="1"/>
          <p:nvPr/>
        </p:nvSpPr>
        <p:spPr>
          <a:xfrm>
            <a:off x="4204074" y="4662856"/>
            <a:ext cx="2439719"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Satellites aid in crop monitoring, soil moisture management, and yield prediction, enhancing agricultural efficiency and sustainability.</a:t>
            </a:r>
          </a:p>
        </p:txBody>
      </p:sp>
      <p:sp>
        <p:nvSpPr>
          <p:cNvPr id="36" name="TextBox 35">
            <a:extLst>
              <a:ext uri="{FF2B5EF4-FFF2-40B4-BE49-F238E27FC236}">
                <a16:creationId xmlns:a16="http://schemas.microsoft.com/office/drawing/2014/main" id="{1AA80235-64FE-AF36-BDB2-E680E8FC1DE7}"/>
              </a:ext>
            </a:extLst>
          </p:cNvPr>
          <p:cNvSpPr txBox="1"/>
          <p:nvPr/>
        </p:nvSpPr>
        <p:spPr>
          <a:xfrm>
            <a:off x="4228221" y="5739378"/>
            <a:ext cx="2391427" cy="1015663"/>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M</a:t>
            </a:r>
            <a:r>
              <a:rPr kumimoji="0" lang="en-US" sz="1200" b="0" i="0" u="none" strike="noStrike" kern="1200" cap="none" spc="0" normalizeH="0" baseline="0" noProof="0" err="1">
                <a:ln>
                  <a:noFill/>
                </a:ln>
                <a:solidFill>
                  <a:prstClr val="white"/>
                </a:solidFill>
                <a:effectLst/>
                <a:uLnTx/>
                <a:uFillTx/>
                <a:latin typeface="Calibri" panose="020F0502020204030204"/>
                <a:ea typeface="+mn-ea"/>
                <a:cs typeface="+mn-cs"/>
              </a:rPr>
              <a:t>onitor</a:t>
            </a: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 crop health, detect early signs of drought, and provide targeted irrigation advice to farmers, boosting crop yields and saving water.</a:t>
            </a:r>
          </a:p>
        </p:txBody>
      </p:sp>
      <p:sp>
        <p:nvSpPr>
          <p:cNvPr id="37" name="TextBox 36">
            <a:extLst>
              <a:ext uri="{FF2B5EF4-FFF2-40B4-BE49-F238E27FC236}">
                <a16:creationId xmlns:a16="http://schemas.microsoft.com/office/drawing/2014/main" id="{B813226A-2EF5-238B-4548-5D65D4A69781}"/>
              </a:ext>
            </a:extLst>
          </p:cNvPr>
          <p:cNvSpPr txBox="1"/>
          <p:nvPr/>
        </p:nvSpPr>
        <p:spPr>
          <a:xfrm>
            <a:off x="1519799" y="4662856"/>
            <a:ext cx="2439719"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Tracking, high-resolution imaging, and data analytics to improve inventory management and streamline supply chain operations.</a:t>
            </a:r>
          </a:p>
        </p:txBody>
      </p:sp>
      <p:sp>
        <p:nvSpPr>
          <p:cNvPr id="38" name="TextBox 37">
            <a:extLst>
              <a:ext uri="{FF2B5EF4-FFF2-40B4-BE49-F238E27FC236}">
                <a16:creationId xmlns:a16="http://schemas.microsoft.com/office/drawing/2014/main" id="{6E080F1E-FA64-15D2-A6D3-55B70B76AD0D}"/>
              </a:ext>
            </a:extLst>
          </p:cNvPr>
          <p:cNvSpPr txBox="1"/>
          <p:nvPr/>
        </p:nvSpPr>
        <p:spPr>
          <a:xfrm>
            <a:off x="6935317" y="4668251"/>
            <a:ext cx="2506392"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Measuring atmospheric CO₂, and validating emission reductions. Track the effectiveness of carbon sinks projects - forest biomass maps</a:t>
            </a:r>
          </a:p>
        </p:txBody>
      </p:sp>
      <p:sp>
        <p:nvSpPr>
          <p:cNvPr id="39" name="TextBox 38">
            <a:extLst>
              <a:ext uri="{FF2B5EF4-FFF2-40B4-BE49-F238E27FC236}">
                <a16:creationId xmlns:a16="http://schemas.microsoft.com/office/drawing/2014/main" id="{759DE91D-DAB5-8621-3FBB-8643AF3BE6D9}"/>
              </a:ext>
            </a:extLst>
          </p:cNvPr>
          <p:cNvSpPr txBox="1"/>
          <p:nvPr/>
        </p:nvSpPr>
        <p:spPr>
          <a:xfrm>
            <a:off x="9588349" y="4672038"/>
            <a:ext cx="2371059"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M</a:t>
            </a:r>
            <a:r>
              <a:rPr kumimoji="0" lang="en-US" sz="1200" b="0" i="0" u="none" strike="noStrike" kern="1200" cap="none" spc="0" normalizeH="0" baseline="0" noProof="0" err="1">
                <a:ln>
                  <a:noFill/>
                </a:ln>
                <a:solidFill>
                  <a:prstClr val="white"/>
                </a:solidFill>
                <a:effectLst/>
                <a:uLnTx/>
                <a:uFillTx/>
                <a:latin typeface="Calibri" panose="020F0502020204030204"/>
                <a:ea typeface="+mn-ea"/>
                <a:cs typeface="+mn-cs"/>
              </a:rPr>
              <a:t>onitor</a:t>
            </a: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 environmental changes in real time, assess the impact of projects, track and survey tree/ mangrove/ snow cover.</a:t>
            </a:r>
          </a:p>
        </p:txBody>
      </p:sp>
      <p:sp>
        <p:nvSpPr>
          <p:cNvPr id="40" name="TextBox 39">
            <a:extLst>
              <a:ext uri="{FF2B5EF4-FFF2-40B4-BE49-F238E27FC236}">
                <a16:creationId xmlns:a16="http://schemas.microsoft.com/office/drawing/2014/main" id="{8EEC3F4F-FD76-2C5C-DBE0-DB5ADD793C04}"/>
              </a:ext>
            </a:extLst>
          </p:cNvPr>
          <p:cNvSpPr txBox="1"/>
          <p:nvPr/>
        </p:nvSpPr>
        <p:spPr>
          <a:xfrm>
            <a:off x="1553251" y="5739378"/>
            <a:ext cx="2391427" cy="1015663"/>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M</a:t>
            </a:r>
            <a:r>
              <a:rPr kumimoji="0" lang="en-US" sz="1200" b="0" i="0" u="none" strike="noStrike" kern="1200" cap="none" spc="0" normalizeH="0" baseline="0" noProof="0" err="1">
                <a:ln>
                  <a:noFill/>
                </a:ln>
                <a:solidFill>
                  <a:prstClr val="white"/>
                </a:solidFill>
                <a:effectLst/>
                <a:uLnTx/>
                <a:uFillTx/>
                <a:latin typeface="Calibri" panose="020F0502020204030204"/>
                <a:ea typeface="+mn-ea"/>
                <a:cs typeface="+mn-cs"/>
              </a:rPr>
              <a:t>onitor</a:t>
            </a: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 mining operations and port activities, reducing theft and improving the accuracy of inventory reporting, especially during peak export season.</a:t>
            </a:r>
          </a:p>
        </p:txBody>
      </p:sp>
      <p:sp>
        <p:nvSpPr>
          <p:cNvPr id="41" name="TextBox 40">
            <a:extLst>
              <a:ext uri="{FF2B5EF4-FFF2-40B4-BE49-F238E27FC236}">
                <a16:creationId xmlns:a16="http://schemas.microsoft.com/office/drawing/2014/main" id="{98D6585D-AC2F-8CF2-5B19-57BD3C96D875}"/>
              </a:ext>
            </a:extLst>
          </p:cNvPr>
          <p:cNvSpPr txBox="1"/>
          <p:nvPr/>
        </p:nvSpPr>
        <p:spPr>
          <a:xfrm>
            <a:off x="9591455" y="5717846"/>
            <a:ext cx="2405606"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Monitor environmental impact of a new high-speed rail project, ensuring forest areas are preserved and carbon offsets are put in place.</a:t>
            </a:r>
          </a:p>
        </p:txBody>
      </p:sp>
    </p:spTree>
    <p:extLst>
      <p:ext uri="{BB962C8B-B14F-4D97-AF65-F5344CB8AC3E}">
        <p14:creationId xmlns:p14="http://schemas.microsoft.com/office/powerpoint/2010/main" val="83547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A94DA-FE70-E12A-2435-9FAEB6ED0716}"/>
              </a:ext>
            </a:extLst>
          </p:cNvPr>
          <p:cNvSpPr txBox="1"/>
          <p:nvPr/>
        </p:nvSpPr>
        <p:spPr>
          <a:xfrm>
            <a:off x="220309" y="-10274"/>
            <a:ext cx="11739099" cy="758715"/>
          </a:xfrm>
          <a:prstGeom prst="rect">
            <a:avLst/>
          </a:prstGeom>
        </p:spPr>
        <p:txBody>
          <a:bodyPr vert="horz" lIns="91440" tIns="45720" rIns="91440" bIns="45720" rtlCol="0" anchor="b" anchorCtr="0">
            <a:normAutofit/>
          </a:bodyPr>
          <a:lstStyle>
            <a:lvl1pPr>
              <a:spcBef>
                <a:spcPct val="0"/>
              </a:spcBef>
              <a:buNone/>
              <a:defRPr sz="2800">
                <a:solidFill>
                  <a:schemeClr val="accent6"/>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914400" rtl="0" eaLnBrk="1" fontAlgn="auto" latinLnBrk="0" hangingPunct="1">
              <a:lnSpc>
                <a:spcPct val="120000"/>
              </a:lnSpc>
              <a:spcBef>
                <a:spcPct val="0"/>
              </a:spcBef>
              <a:spcAft>
                <a:spcPts val="600"/>
              </a:spcAft>
              <a:buClrTx/>
              <a:buSzTx/>
              <a:buFontTx/>
              <a:buNone/>
              <a:tabLst/>
              <a:defRPr/>
            </a:pPr>
            <a:r>
              <a:rPr kumimoji="0" lang="en-US" sz="2800" b="0" i="0" u="none" strike="noStrike" kern="1200" cap="none" spc="0" normalizeH="0" baseline="0" noProof="0">
                <a:ln>
                  <a:noFill/>
                </a:ln>
                <a:solidFill>
                  <a:srgbClr val="0070C0"/>
                </a:solidFill>
                <a:effectLst/>
                <a:uLnTx/>
                <a:uFillTx/>
                <a:latin typeface="Calibri" panose="020F0502020204030204"/>
                <a:ea typeface="Open Sans" panose="020B0606030504020204" pitchFamily="34" charset="0"/>
                <a:cs typeface="Open Sans" panose="020B0606030504020204" pitchFamily="34" charset="0"/>
              </a:rPr>
              <a:t>New Horizons for NewSpace</a:t>
            </a:r>
            <a:r>
              <a:rPr kumimoji="0" lang="en-US" sz="2800" b="0" i="0" u="none" strike="noStrike" kern="1200" cap="none" spc="0" normalizeH="0" baseline="0" noProof="0">
                <a:ln>
                  <a:noFill/>
                </a:ln>
                <a:solidFill>
                  <a:prstClr val="black"/>
                </a:solidFill>
                <a:effectLst/>
                <a:uLnTx/>
                <a:uFillTx/>
                <a:latin typeface="Calibri" panose="020F0502020204030204"/>
                <a:ea typeface="Open Sans" panose="020B0606030504020204" pitchFamily="34" charset="0"/>
                <a:cs typeface="Open Sans" panose="020B0606030504020204" pitchFamily="34" charset="0"/>
              </a:rPr>
              <a:t> </a:t>
            </a:r>
            <a:r>
              <a:rPr kumimoji="0" lang="en-US" sz="2800" b="0" i="0" u="none" strike="noStrike" kern="1200" cap="none" spc="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rPr>
              <a:t>| Possibilities: Deciding with INCISIVENESS</a:t>
            </a:r>
            <a:endParaRPr kumimoji="0" lang="en-US" sz="2800" b="0" i="0" u="none" strike="noStrike" kern="1200" cap="none" spc="300" normalizeH="0" baseline="0" noProof="0">
              <a:ln>
                <a:noFill/>
              </a:ln>
              <a:solidFill>
                <a:prstClr val="white"/>
              </a:solidFill>
              <a:effectLst/>
              <a:uLnTx/>
              <a:uFillTx/>
              <a:latin typeface="Calibri" panose="020F0502020204030204"/>
              <a:ea typeface="Open Sans" panose="020B0606030504020204" pitchFamily="34" charset="0"/>
              <a:cs typeface="Open Sans" panose="020B0606030504020204" pitchFamily="34" charset="0"/>
            </a:endParaRPr>
          </a:p>
        </p:txBody>
      </p:sp>
      <p:sp>
        <p:nvSpPr>
          <p:cNvPr id="3" name="Rectangle 2">
            <a:extLst>
              <a:ext uri="{FF2B5EF4-FFF2-40B4-BE49-F238E27FC236}">
                <a16:creationId xmlns:a16="http://schemas.microsoft.com/office/drawing/2014/main" id="{5A0FA92E-113E-0FF6-0071-BB2592E4AD95}"/>
              </a:ext>
            </a:extLst>
          </p:cNvPr>
          <p:cNvSpPr/>
          <p:nvPr/>
        </p:nvSpPr>
        <p:spPr>
          <a:xfrm>
            <a:off x="260272" y="812026"/>
            <a:ext cx="11505742" cy="46011"/>
          </a:xfrm>
          <a:prstGeom prst="rect">
            <a:avLst/>
          </a:prstGeom>
          <a:gradFill flip="none" rotWithShape="1">
            <a:gsLst>
              <a:gs pos="100000">
                <a:srgbClr val="0DF200"/>
              </a:gs>
              <a:gs pos="57000">
                <a:srgbClr val="3EFAC5"/>
              </a:gs>
              <a:gs pos="0">
                <a:srgbClr val="33F0FF"/>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7CB2A3A7-045F-A6D3-909B-8B0DD6CC291B}"/>
              </a:ext>
            </a:extLst>
          </p:cNvPr>
          <p:cNvCxnSpPr>
            <a:cxnSpLocks/>
          </p:cNvCxnSpPr>
          <p:nvPr/>
        </p:nvCxnSpPr>
        <p:spPr>
          <a:xfrm>
            <a:off x="31898" y="4561367"/>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31E71CF-BF07-4A0A-4D65-6C77B960D5AE}"/>
              </a:ext>
            </a:extLst>
          </p:cNvPr>
          <p:cNvCxnSpPr/>
          <p:nvPr/>
        </p:nvCxnSpPr>
        <p:spPr>
          <a:xfrm>
            <a:off x="1435395" y="3429000"/>
            <a:ext cx="0" cy="34290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5E888D-306C-95B6-3041-3BC71946E1C6}"/>
              </a:ext>
            </a:extLst>
          </p:cNvPr>
          <p:cNvCxnSpPr/>
          <p:nvPr/>
        </p:nvCxnSpPr>
        <p:spPr>
          <a:xfrm>
            <a:off x="4086449"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2524A29-226D-C03B-76CB-6889AD0B6DAD}"/>
              </a:ext>
            </a:extLst>
          </p:cNvPr>
          <p:cNvCxnSpPr/>
          <p:nvPr/>
        </p:nvCxnSpPr>
        <p:spPr>
          <a:xfrm>
            <a:off x="6780031"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F703C1B-80D4-6004-398E-FCA8A9BE6FE8}"/>
              </a:ext>
            </a:extLst>
          </p:cNvPr>
          <p:cNvCxnSpPr/>
          <p:nvPr/>
        </p:nvCxnSpPr>
        <p:spPr>
          <a:xfrm>
            <a:off x="9441710" y="3429000"/>
            <a:ext cx="0" cy="3429000"/>
          </a:xfrm>
          <a:prstGeom prst="line">
            <a:avLst/>
          </a:prstGeom>
          <a:ln>
            <a:solidFill>
              <a:schemeClr val="bg1"/>
            </a:solidFill>
            <a:prstDash val="lgDash"/>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011E33-1723-6C18-39C7-CC7291666273}"/>
              </a:ext>
            </a:extLst>
          </p:cNvPr>
          <p:cNvSpPr txBox="1"/>
          <p:nvPr/>
        </p:nvSpPr>
        <p:spPr>
          <a:xfrm>
            <a:off x="1592224" y="2349092"/>
            <a:ext cx="2218661" cy="1021556"/>
          </a:xfrm>
          <a:prstGeom prst="roundRect">
            <a:avLst/>
          </a:prstGeom>
          <a:noFill/>
          <a:ln>
            <a:solidFill>
              <a:srgbClr val="10F30E"/>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Banking, Finance 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Insurance</a:t>
            </a:r>
          </a:p>
        </p:txBody>
      </p:sp>
      <p:sp>
        <p:nvSpPr>
          <p:cNvPr id="17" name="TextBox 16">
            <a:extLst>
              <a:ext uri="{FF2B5EF4-FFF2-40B4-BE49-F238E27FC236}">
                <a16:creationId xmlns:a16="http://schemas.microsoft.com/office/drawing/2014/main" id="{9CAD5621-3713-82E9-A9D9-874779CAE2ED}"/>
              </a:ext>
            </a:extLst>
          </p:cNvPr>
          <p:cNvSpPr txBox="1"/>
          <p:nvPr/>
        </p:nvSpPr>
        <p:spPr>
          <a:xfrm>
            <a:off x="123163" y="3810518"/>
            <a:ext cx="121476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Challenge</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12C51B1B-48DD-979A-737A-286258CDE993}"/>
              </a:ext>
            </a:extLst>
          </p:cNvPr>
          <p:cNvSpPr txBox="1"/>
          <p:nvPr/>
        </p:nvSpPr>
        <p:spPr>
          <a:xfrm>
            <a:off x="66671" y="4865984"/>
            <a:ext cx="1382685"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Application</a:t>
            </a:r>
          </a:p>
        </p:txBody>
      </p:sp>
      <p:sp>
        <p:nvSpPr>
          <p:cNvPr id="20" name="TextBox 19">
            <a:extLst>
              <a:ext uri="{FF2B5EF4-FFF2-40B4-BE49-F238E27FC236}">
                <a16:creationId xmlns:a16="http://schemas.microsoft.com/office/drawing/2014/main" id="{02E8E40F-9E55-D6AD-EA1D-5F57D03BD5C2}"/>
              </a:ext>
            </a:extLst>
          </p:cNvPr>
          <p:cNvSpPr txBox="1"/>
          <p:nvPr/>
        </p:nvSpPr>
        <p:spPr>
          <a:xfrm>
            <a:off x="1508051" y="3487352"/>
            <a:ext cx="258902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Governments face challenges in assessing insurance claims, monitoring agricultural risks for subsidies, and ensuring financial stability in volatile conditions.</a:t>
            </a:r>
          </a:p>
        </p:txBody>
      </p:sp>
      <p:sp>
        <p:nvSpPr>
          <p:cNvPr id="21" name="TextBox 20">
            <a:extLst>
              <a:ext uri="{FF2B5EF4-FFF2-40B4-BE49-F238E27FC236}">
                <a16:creationId xmlns:a16="http://schemas.microsoft.com/office/drawing/2014/main" id="{37C3B309-3CAA-81B9-0300-2C2E72046F67}"/>
              </a:ext>
            </a:extLst>
          </p:cNvPr>
          <p:cNvSpPr txBox="1"/>
          <p:nvPr/>
        </p:nvSpPr>
        <p:spPr>
          <a:xfrm>
            <a:off x="4317703" y="2349092"/>
            <a:ext cx="2218661" cy="1021556"/>
          </a:xfrm>
          <a:prstGeom prst="roundRect">
            <a:avLst/>
          </a:prstGeom>
          <a:noFill/>
          <a:ln>
            <a:solidFill>
              <a:srgbClr val="32F895"/>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Customized Monitoring for Environment</a:t>
            </a:r>
          </a:p>
        </p:txBody>
      </p:sp>
      <p:sp>
        <p:nvSpPr>
          <p:cNvPr id="22" name="TextBox 21">
            <a:extLst>
              <a:ext uri="{FF2B5EF4-FFF2-40B4-BE49-F238E27FC236}">
                <a16:creationId xmlns:a16="http://schemas.microsoft.com/office/drawing/2014/main" id="{394BE393-7CC3-3A4F-F50B-1370E35A7F8A}"/>
              </a:ext>
            </a:extLst>
          </p:cNvPr>
          <p:cNvSpPr txBox="1"/>
          <p:nvPr/>
        </p:nvSpPr>
        <p:spPr>
          <a:xfrm>
            <a:off x="6958122" y="2349092"/>
            <a:ext cx="2218661" cy="1021556"/>
          </a:xfrm>
          <a:prstGeom prst="roundRect">
            <a:avLst/>
          </a:prstGeom>
          <a:noFill/>
          <a:ln>
            <a:solidFill>
              <a:srgbClr val="3AF7D9"/>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Resource Management and Mining</a:t>
            </a:r>
          </a:p>
        </p:txBody>
      </p:sp>
      <p:sp>
        <p:nvSpPr>
          <p:cNvPr id="23" name="TextBox 22">
            <a:extLst>
              <a:ext uri="{FF2B5EF4-FFF2-40B4-BE49-F238E27FC236}">
                <a16:creationId xmlns:a16="http://schemas.microsoft.com/office/drawing/2014/main" id="{EF02240D-8561-D8F8-CB23-757EFABE3581}"/>
              </a:ext>
            </a:extLst>
          </p:cNvPr>
          <p:cNvSpPr txBox="1"/>
          <p:nvPr/>
        </p:nvSpPr>
        <p:spPr>
          <a:xfrm>
            <a:off x="9683601" y="2338545"/>
            <a:ext cx="2218661" cy="1021556"/>
          </a:xfrm>
          <a:prstGeom prst="roundRect">
            <a:avLst/>
          </a:prstGeom>
          <a:noFill/>
          <a:ln>
            <a:solidFill>
              <a:srgbClr val="34F0FC"/>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Border Management and Maritime Security</a:t>
            </a:r>
          </a:p>
        </p:txBody>
      </p:sp>
      <p:sp>
        <p:nvSpPr>
          <p:cNvPr id="24" name="TextBox 23">
            <a:extLst>
              <a:ext uri="{FF2B5EF4-FFF2-40B4-BE49-F238E27FC236}">
                <a16:creationId xmlns:a16="http://schemas.microsoft.com/office/drawing/2014/main" id="{9EFF61C8-CA94-5CA9-7776-1D107F6EB751}"/>
              </a:ext>
            </a:extLst>
          </p:cNvPr>
          <p:cNvSpPr txBox="1"/>
          <p:nvPr/>
        </p:nvSpPr>
        <p:spPr>
          <a:xfrm>
            <a:off x="4137404" y="3482120"/>
            <a:ext cx="2610723"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The environmental sector is threatened by insufficient efforts to preserve the planet. These obstacles damage water quality, natural resources, and forest covers. </a:t>
            </a:r>
          </a:p>
        </p:txBody>
      </p:sp>
      <p:sp>
        <p:nvSpPr>
          <p:cNvPr id="25" name="TextBox 24">
            <a:extLst>
              <a:ext uri="{FF2B5EF4-FFF2-40B4-BE49-F238E27FC236}">
                <a16:creationId xmlns:a16="http://schemas.microsoft.com/office/drawing/2014/main" id="{334750B6-D6B5-03BC-C687-B0CB04A29223}"/>
              </a:ext>
            </a:extLst>
          </p:cNvPr>
          <p:cNvSpPr txBox="1"/>
          <p:nvPr/>
        </p:nvSpPr>
        <p:spPr>
          <a:xfrm>
            <a:off x="6892123" y="3482120"/>
            <a:ext cx="254958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The mining industry is plagued by issues stemming from conventional techniques and a lack of proper insights. These problems compromise safety and sustainability.</a:t>
            </a:r>
          </a:p>
        </p:txBody>
      </p:sp>
      <p:sp>
        <p:nvSpPr>
          <p:cNvPr id="26" name="TextBox 25">
            <a:extLst>
              <a:ext uri="{FF2B5EF4-FFF2-40B4-BE49-F238E27FC236}">
                <a16:creationId xmlns:a16="http://schemas.microsoft.com/office/drawing/2014/main" id="{1CF276AC-FA62-7598-BDAF-3FE3E575D79A}"/>
              </a:ext>
            </a:extLst>
          </p:cNvPr>
          <p:cNvSpPr txBox="1"/>
          <p:nvPr/>
        </p:nvSpPr>
        <p:spPr>
          <a:xfrm>
            <a:off x="9553801" y="3485971"/>
            <a:ext cx="2549575"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Monitoring vast maritime zones around islands, detecting unauthorized vessels, and preventing illegal activities such as smuggling, illegal fishing, or </a:t>
            </a:r>
            <a:r>
              <a:rPr kumimoji="0" lang="en-US" sz="1200" b="0" i="0" u="none" strike="noStrike" kern="1200" cap="none" spc="0" normalizeH="0" baseline="0" noProof="0" err="1">
                <a:ln>
                  <a:noFill/>
                </a:ln>
                <a:solidFill>
                  <a:prstClr val="white"/>
                </a:solidFill>
                <a:effectLst/>
                <a:uLnTx/>
                <a:uFillTx/>
                <a:latin typeface="Calibri" panose="020F0502020204030204"/>
                <a:ea typeface="+mn-ea"/>
                <a:cs typeface="+mn-cs"/>
              </a:rPr>
              <a:t>traficking</a:t>
            </a: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3718361F-CABA-BC2E-9196-6CDBC8DDC63C}"/>
              </a:ext>
            </a:extLst>
          </p:cNvPr>
          <p:cNvSpPr txBox="1"/>
          <p:nvPr/>
        </p:nvSpPr>
        <p:spPr>
          <a:xfrm>
            <a:off x="220309" y="916389"/>
            <a:ext cx="1197168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Satellite technology empowers governments to decide with incisiveness by providing high-resolution data, advanced analytics, and actionable insights, enabling precise, informed, and impactful decision-making across complex domains.</a:t>
            </a:r>
          </a:p>
        </p:txBody>
      </p:sp>
      <p:sp>
        <p:nvSpPr>
          <p:cNvPr id="30" name="TextBox 29">
            <a:extLst>
              <a:ext uri="{FF2B5EF4-FFF2-40B4-BE49-F238E27FC236}">
                <a16:creationId xmlns:a16="http://schemas.microsoft.com/office/drawing/2014/main" id="{4D1E48DB-4ED1-0F1D-DBBF-07907930DF37}"/>
              </a:ext>
            </a:extLst>
          </p:cNvPr>
          <p:cNvSpPr txBox="1"/>
          <p:nvPr/>
        </p:nvSpPr>
        <p:spPr>
          <a:xfrm>
            <a:off x="6888251" y="5645092"/>
            <a:ext cx="2346006"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Map potential exploration sites, reduce field visits, detect the environmental impacts of operations</a:t>
            </a:r>
          </a:p>
        </p:txBody>
      </p:sp>
      <p:cxnSp>
        <p:nvCxnSpPr>
          <p:cNvPr id="31" name="Straight Connector 30">
            <a:extLst>
              <a:ext uri="{FF2B5EF4-FFF2-40B4-BE49-F238E27FC236}">
                <a16:creationId xmlns:a16="http://schemas.microsoft.com/office/drawing/2014/main" id="{9D7CD2B7-1BBB-5F32-6A10-E537923120D1}"/>
              </a:ext>
            </a:extLst>
          </p:cNvPr>
          <p:cNvCxnSpPr>
            <a:cxnSpLocks/>
          </p:cNvCxnSpPr>
          <p:nvPr/>
        </p:nvCxnSpPr>
        <p:spPr>
          <a:xfrm>
            <a:off x="15949" y="5550402"/>
            <a:ext cx="12160102" cy="2126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2440C7A-BBA9-FF64-6CAB-A7DA63667FEE}"/>
              </a:ext>
            </a:extLst>
          </p:cNvPr>
          <p:cNvSpPr txBox="1"/>
          <p:nvPr/>
        </p:nvSpPr>
        <p:spPr>
          <a:xfrm>
            <a:off x="127590" y="5738150"/>
            <a:ext cx="106325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Calibri" panose="020F0502020204030204"/>
                <a:ea typeface="+mn-ea"/>
                <a:cs typeface="+mn-cs"/>
              </a:rPr>
              <a:t>Example</a:t>
            </a:r>
          </a:p>
        </p:txBody>
      </p:sp>
      <p:sp>
        <p:nvSpPr>
          <p:cNvPr id="34" name="TextBox 33">
            <a:extLst>
              <a:ext uri="{FF2B5EF4-FFF2-40B4-BE49-F238E27FC236}">
                <a16:creationId xmlns:a16="http://schemas.microsoft.com/office/drawing/2014/main" id="{8CF58EA4-7BBE-E2AA-AD01-AF91EEEC5762}"/>
              </a:ext>
            </a:extLst>
          </p:cNvPr>
          <p:cNvSpPr txBox="1"/>
          <p:nvPr/>
        </p:nvSpPr>
        <p:spPr>
          <a:xfrm>
            <a:off x="4128977" y="4627504"/>
            <a:ext cx="2439719"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Localized data coverage for problem detection across diverse habitats, vegetation mapping, disease/ invasive species detection</a:t>
            </a:r>
          </a:p>
        </p:txBody>
      </p:sp>
      <p:sp>
        <p:nvSpPr>
          <p:cNvPr id="36" name="TextBox 35">
            <a:extLst>
              <a:ext uri="{FF2B5EF4-FFF2-40B4-BE49-F238E27FC236}">
                <a16:creationId xmlns:a16="http://schemas.microsoft.com/office/drawing/2014/main" id="{1AA80235-64FE-AF36-BDB2-E680E8FC1DE7}"/>
              </a:ext>
            </a:extLst>
          </p:cNvPr>
          <p:cNvSpPr txBox="1"/>
          <p:nvPr/>
        </p:nvSpPr>
        <p:spPr>
          <a:xfrm>
            <a:off x="4134843" y="5614669"/>
            <a:ext cx="2570759" cy="1200329"/>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D</a:t>
            </a:r>
            <a:r>
              <a:rPr kumimoji="0" lang="en-US" sz="1200" b="0" i="0" u="none" strike="noStrike" kern="1200" cap="none" spc="0" normalizeH="0" baseline="0" noProof="0" err="1">
                <a:ln>
                  <a:noFill/>
                </a:ln>
                <a:solidFill>
                  <a:prstClr val="white"/>
                </a:solidFill>
                <a:effectLst/>
                <a:uLnTx/>
                <a:uFillTx/>
                <a:latin typeface="Calibri" panose="020F0502020204030204"/>
                <a:ea typeface="+mn-ea"/>
                <a:cs typeface="+mn-cs"/>
              </a:rPr>
              <a:t>etect</a:t>
            </a: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 illegal logging activity within a remote section of a protected rainforest, even if it was done in the past. The government can use this data to deploy enforcement teams and comply with global regulations</a:t>
            </a:r>
          </a:p>
        </p:txBody>
      </p:sp>
      <p:sp>
        <p:nvSpPr>
          <p:cNvPr id="37" name="TextBox 36">
            <a:extLst>
              <a:ext uri="{FF2B5EF4-FFF2-40B4-BE49-F238E27FC236}">
                <a16:creationId xmlns:a16="http://schemas.microsoft.com/office/drawing/2014/main" id="{B813226A-2EF5-238B-4548-5D65D4A69781}"/>
              </a:ext>
            </a:extLst>
          </p:cNvPr>
          <p:cNvSpPr txBox="1"/>
          <p:nvPr/>
        </p:nvSpPr>
        <p:spPr>
          <a:xfrm>
            <a:off x="1495423" y="4630659"/>
            <a:ext cx="2591025"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Processing with data analytics and machine learning to help financial institutions and banks with agricultural loans and other financial services</a:t>
            </a:r>
          </a:p>
        </p:txBody>
      </p:sp>
      <p:sp>
        <p:nvSpPr>
          <p:cNvPr id="38" name="TextBox 37">
            <a:extLst>
              <a:ext uri="{FF2B5EF4-FFF2-40B4-BE49-F238E27FC236}">
                <a16:creationId xmlns:a16="http://schemas.microsoft.com/office/drawing/2014/main" id="{6E080F1E-FA64-15D2-A6D3-55B70B76AD0D}"/>
              </a:ext>
            </a:extLst>
          </p:cNvPr>
          <p:cNvSpPr txBox="1"/>
          <p:nvPr/>
        </p:nvSpPr>
        <p:spPr>
          <a:xfrm>
            <a:off x="6890120" y="4629429"/>
            <a:ext cx="2626020" cy="1015663"/>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Advanced mineral exploration for accurate identification, accurate mineralogical information about inaccessible targets, mitigating threats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759DE91D-DAB5-8621-3FBB-8643AF3BE6D9}"/>
              </a:ext>
            </a:extLst>
          </p:cNvPr>
          <p:cNvSpPr txBox="1"/>
          <p:nvPr/>
        </p:nvSpPr>
        <p:spPr>
          <a:xfrm>
            <a:off x="9553800" y="4627504"/>
            <a:ext cx="2638193"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P</a:t>
            </a:r>
            <a:r>
              <a:rPr kumimoji="0" lang="en-US" sz="1200" b="0" i="0" u="none" strike="noStrike" kern="1200" cap="none" spc="0" normalizeH="0" baseline="0" noProof="0" err="1">
                <a:ln>
                  <a:noFill/>
                </a:ln>
                <a:solidFill>
                  <a:prstClr val="white"/>
                </a:solidFill>
                <a:effectLst/>
                <a:uLnTx/>
                <a:uFillTx/>
                <a:latin typeface="Calibri" panose="020F0502020204030204"/>
                <a:ea typeface="+mn-ea"/>
                <a:cs typeface="+mn-cs"/>
              </a:rPr>
              <a:t>ersistent</a:t>
            </a: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 monitoring of maritime zones, detect unauthorized vessels, and suspicious movements in real time, even in poor weather or at night</a:t>
            </a:r>
          </a:p>
        </p:txBody>
      </p:sp>
      <p:sp>
        <p:nvSpPr>
          <p:cNvPr id="40" name="TextBox 39">
            <a:extLst>
              <a:ext uri="{FF2B5EF4-FFF2-40B4-BE49-F238E27FC236}">
                <a16:creationId xmlns:a16="http://schemas.microsoft.com/office/drawing/2014/main" id="{8EEC3F4F-FD76-2C5C-DBE0-DB5ADD793C04}"/>
              </a:ext>
            </a:extLst>
          </p:cNvPr>
          <p:cNvSpPr txBox="1"/>
          <p:nvPr/>
        </p:nvSpPr>
        <p:spPr>
          <a:xfrm>
            <a:off x="1495423" y="5635382"/>
            <a:ext cx="2449255" cy="830997"/>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Analyzing flood damage to farmlands, enabling the government to process insurance claims quickly and allocate emergency funds</a:t>
            </a:r>
          </a:p>
        </p:txBody>
      </p:sp>
      <p:sp>
        <p:nvSpPr>
          <p:cNvPr id="41" name="TextBox 40">
            <a:extLst>
              <a:ext uri="{FF2B5EF4-FFF2-40B4-BE49-F238E27FC236}">
                <a16:creationId xmlns:a16="http://schemas.microsoft.com/office/drawing/2014/main" id="{98D6585D-AC2F-8CF2-5B19-57BD3C96D875}"/>
              </a:ext>
            </a:extLst>
          </p:cNvPr>
          <p:cNvSpPr txBox="1"/>
          <p:nvPr/>
        </p:nvSpPr>
        <p:spPr>
          <a:xfrm>
            <a:off x="9553800" y="5663257"/>
            <a:ext cx="2405606" cy="1015663"/>
          </a:xfrm>
          <a:prstGeom prst="rect">
            <a:avLst/>
          </a:prstGeom>
          <a:noFill/>
        </p:spPr>
        <p:txBody>
          <a:bodyPr wrap="square">
            <a:spAutoFit/>
          </a:bodyPr>
          <a:lstStyle>
            <a:defPPr>
              <a:defRPr lang="en-US"/>
            </a:defPPr>
            <a:lvl1pPr>
              <a:defRPr sz="12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It is possible to detect an unauthorized vessel entering restricted waters near a critical port and alert the authorities, So that patrols can be deployed swiftly</a:t>
            </a:r>
          </a:p>
        </p:txBody>
      </p:sp>
    </p:spTree>
    <p:extLst>
      <p:ext uri="{BB962C8B-B14F-4D97-AF65-F5344CB8AC3E}">
        <p14:creationId xmlns:p14="http://schemas.microsoft.com/office/powerpoint/2010/main" val="1261111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3902</Words>
  <Application>Microsoft Office PowerPoint</Application>
  <PresentationFormat>Widescreen</PresentationFormat>
  <Paragraphs>307</Paragraphs>
  <Slides>15</Slides>
  <Notes>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vt:i4>
      </vt:variant>
    </vt:vector>
  </HeadingPairs>
  <TitlesOfParts>
    <vt:vector size="23" baseType="lpstr">
      <vt:lpstr>Arial</vt:lpstr>
      <vt:lpstr>Calibri</vt:lpstr>
      <vt:lpstr>Calibri Light</vt:lpstr>
      <vt:lpstr>Verdana</vt:lpstr>
      <vt:lpstr>Wingdings 2</vt:lpstr>
      <vt:lpstr>Office Theme</vt:lpstr>
      <vt:lpstr>Deloitte Brand Theme</vt:lpstr>
      <vt:lpstr>think-cell Slide</vt:lpstr>
      <vt:lpstr>New Horizons for NewSpace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Horizons for NewSpace</dc:title>
  <dc:creator>Narayanan, Nakulan</dc:creator>
  <cp:lastModifiedBy>Kumar, Trishal</cp:lastModifiedBy>
  <cp:revision>1</cp:revision>
  <dcterms:created xsi:type="dcterms:W3CDTF">2024-12-24T13:10:11Z</dcterms:created>
  <dcterms:modified xsi:type="dcterms:W3CDTF">2025-01-31T04:50:18Z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2024-12-24T13:10:43Z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40961ba5-f97f-4cb1-87f4-232ad8dccf88</vt:lpwstr>
  </property>
  <property fmtid="{D5CDD505-2E9C-101B-9397-08002B2CF9AE}" pid="8" name="MSIP_Label_ea60d57e-af5b-4752-ac57-3e4f28ca11dc_ContentBits">
    <vt:lpwstr>0</vt:lpwstr>
  </property>
</Properties>
</file>