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95" r:id="rId3"/>
    <p:sldId id="257" r:id="rId4"/>
    <p:sldId id="297" r:id="rId5"/>
    <p:sldId id="296" r:id="rId6"/>
    <p:sldId id="298" r:id="rId7"/>
    <p:sldId id="299" r:id="rId8"/>
    <p:sldId id="300" r:id="rId9"/>
    <p:sldId id="301" r:id="rId10"/>
    <p:sldId id="302" r:id="rId11"/>
    <p:sldId id="303" r:id="rId12"/>
    <p:sldId id="304" r:id="rId13"/>
    <p:sldId id="305" r:id="rId14"/>
    <p:sldId id="307" r:id="rId15"/>
    <p:sldId id="306" r:id="rId16"/>
    <p:sldId id="308" r:id="rId17"/>
    <p:sldId id="309" r:id="rId18"/>
    <p:sldId id="310" r:id="rId19"/>
    <p:sldId id="311" r:id="rId20"/>
    <p:sldId id="312" r:id="rId21"/>
    <p:sldId id="313" r:id="rId22"/>
    <p:sldId id="314" r:id="rId23"/>
    <p:sldId id="278"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Raleway"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mplifiedanalytics.com/" TargetMode="External"/><Relationship Id="rId2" Type="http://schemas.openxmlformats.org/officeDocument/2006/relationships/hyperlink" Target="http://socialmention.com/"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Social Media Analytics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08AF28-8FAD-4A95-BFEC-5EE2999EA246}"/>
              </a:ext>
            </a:extLst>
          </p:cNvPr>
          <p:cNvSpPr>
            <a:spLocks noGrp="1"/>
          </p:cNvSpPr>
          <p:nvPr>
            <p:ph type="body" idx="1"/>
          </p:nvPr>
        </p:nvSpPr>
        <p:spPr>
          <a:xfrm>
            <a:off x="807610" y="1216025"/>
            <a:ext cx="8029366" cy="3725700"/>
          </a:xfrm>
        </p:spPr>
        <p:txBody>
          <a:bodyPr/>
          <a:lstStyle/>
          <a:p>
            <a:pPr marL="101600" indent="0">
              <a:buNone/>
            </a:pPr>
            <a:r>
              <a:rPr lang="en-IN" dirty="0"/>
              <a:t>Cleansing data </a:t>
            </a:r>
          </a:p>
          <a:p>
            <a:pPr marL="101600" indent="0">
              <a:buNone/>
            </a:pPr>
            <a:r>
              <a:rPr lang="en-US" sz="1400" dirty="0">
                <a:solidFill>
                  <a:srgbClr val="000000"/>
                </a:solidFill>
                <a:latin typeface="+mn-lt"/>
              </a:rPr>
              <a:t>A traditional approach to text data cleaning is to ‘pull’ data into a spreadsheet or spreadsheet-like table and then reformat the text. For example, Google Refine</a:t>
            </a:r>
            <a:r>
              <a:rPr lang="en-US" sz="1400" dirty="0">
                <a:solidFill>
                  <a:srgbClr val="0000FF"/>
                </a:solidFill>
                <a:latin typeface="+mn-lt"/>
              </a:rPr>
              <a:t>3 </a:t>
            </a:r>
            <a:r>
              <a:rPr lang="en-US" sz="1400" dirty="0">
                <a:solidFill>
                  <a:srgbClr val="000000"/>
                </a:solidFill>
                <a:latin typeface="+mn-lt"/>
              </a:rPr>
              <a:t>is a standalone desktop application for data cleaning and transformation to various formats.</a:t>
            </a:r>
            <a:r>
              <a:rPr lang="en-US" sz="1400" dirty="0">
                <a:latin typeface="+mn-lt"/>
              </a:rPr>
              <a:t> </a:t>
            </a:r>
          </a:p>
          <a:p>
            <a:pPr marL="101600" indent="0">
              <a:buNone/>
            </a:pPr>
            <a:r>
              <a:rPr lang="en-IN" dirty="0"/>
              <a:t>Tagging Unstructured Data </a:t>
            </a:r>
          </a:p>
          <a:p>
            <a:pPr marL="101600" indent="0">
              <a:buNone/>
            </a:pPr>
            <a:r>
              <a:rPr lang="en-US" sz="1400" dirty="0">
                <a:solidFill>
                  <a:srgbClr val="000000"/>
                </a:solidFill>
                <a:latin typeface="+mn-lt"/>
              </a:rPr>
              <a:t>Since most of the social media data is generated by humans and therefore is unstructured (i.e., it lacks a pre-defined structure or data model), an algorithm is required to transform it into structured data to gain any insight. Therefore, unstructured data need to be preprocessed, tagged and then parsed in order to quantify/analyze the social media data. Adding extra information to the data (i.e., tagging the data) can be performed manually or via rules </a:t>
            </a:r>
            <a:r>
              <a:rPr lang="en-US" sz="1400" dirty="0" err="1">
                <a:solidFill>
                  <a:srgbClr val="000000"/>
                </a:solidFill>
                <a:latin typeface="+mn-lt"/>
              </a:rPr>
              <a:t>engines,which</a:t>
            </a:r>
            <a:r>
              <a:rPr lang="en-US" sz="1400" dirty="0">
                <a:solidFill>
                  <a:srgbClr val="000000"/>
                </a:solidFill>
                <a:latin typeface="+mn-lt"/>
              </a:rPr>
              <a:t> seek patterns or interpret the data using techniques such as data mining and text analytics.</a:t>
            </a:r>
            <a:r>
              <a:rPr lang="en-US" sz="1400" dirty="0">
                <a:latin typeface="+mn-lt"/>
              </a:rPr>
              <a:t> </a:t>
            </a:r>
            <a:br>
              <a:rPr lang="en-US" sz="1400" dirty="0"/>
            </a:br>
            <a:endParaRPr lang="en-IN" sz="1400" dirty="0">
              <a:latin typeface="+mn-lt"/>
            </a:endParaRPr>
          </a:p>
          <a:p>
            <a:pPr marL="101600" indent="0">
              <a:buNone/>
            </a:pPr>
            <a:r>
              <a:rPr lang="en-IN" sz="1600" dirty="0">
                <a:latin typeface="+mn-lt"/>
              </a:rPr>
              <a:t>      </a:t>
            </a:r>
            <a:br>
              <a:rPr lang="en-US" dirty="0"/>
            </a:br>
            <a:br>
              <a:rPr lang="en-IN" dirty="0"/>
            </a:br>
            <a:br>
              <a:rPr lang="en-US" dirty="0"/>
            </a:br>
            <a:endParaRPr lang="en-IN" dirty="0"/>
          </a:p>
        </p:txBody>
      </p:sp>
      <p:sp>
        <p:nvSpPr>
          <p:cNvPr id="5" name="Slide Number Placeholder 4">
            <a:extLst>
              <a:ext uri="{FF2B5EF4-FFF2-40B4-BE49-F238E27FC236}">
                <a16:creationId xmlns:a16="http://schemas.microsoft.com/office/drawing/2014/main" id="{525903B8-D997-4E76-9469-A440A0F7A1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itle 1">
            <a:extLst>
              <a:ext uri="{FF2B5EF4-FFF2-40B4-BE49-F238E27FC236}">
                <a16:creationId xmlns:a16="http://schemas.microsoft.com/office/drawing/2014/main" id="{72E5CEAB-1028-47D1-9D4A-9DF619A15EF8}"/>
              </a:ext>
            </a:extLst>
          </p:cNvPr>
          <p:cNvSpPr>
            <a:spLocks noGrp="1"/>
          </p:cNvSpPr>
          <p:nvPr>
            <p:ph type="title"/>
          </p:nvPr>
        </p:nvSpPr>
        <p:spPr>
          <a:xfrm>
            <a:off x="893763" y="358775"/>
            <a:ext cx="7202348" cy="857250"/>
          </a:xfrm>
        </p:spPr>
        <p:txBody>
          <a:bodyPr/>
          <a:lstStyle/>
          <a:p>
            <a:r>
              <a:rPr lang="en-US" dirty="0"/>
              <a:t>Text Cleaning, Tagging and Storing</a:t>
            </a:r>
            <a:endParaRPr lang="en-IN" dirty="0"/>
          </a:p>
        </p:txBody>
      </p:sp>
    </p:spTree>
    <p:extLst>
      <p:ext uri="{BB962C8B-B14F-4D97-AF65-F5344CB8AC3E}">
        <p14:creationId xmlns:p14="http://schemas.microsoft.com/office/powerpoint/2010/main" val="405735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1409CF-2B46-4034-8FE9-D3449837E704}"/>
              </a:ext>
            </a:extLst>
          </p:cNvPr>
          <p:cNvSpPr>
            <a:spLocks noGrp="1"/>
          </p:cNvSpPr>
          <p:nvPr>
            <p:ph type="body" idx="1"/>
          </p:nvPr>
        </p:nvSpPr>
        <p:spPr>
          <a:xfrm>
            <a:off x="947634" y="1149350"/>
            <a:ext cx="7655735" cy="3725700"/>
          </a:xfrm>
        </p:spPr>
        <p:txBody>
          <a:bodyPr/>
          <a:lstStyle/>
          <a:p>
            <a:pPr marL="101600" indent="0">
              <a:buNone/>
            </a:pPr>
            <a:r>
              <a:rPr lang="en-IN" dirty="0"/>
              <a:t>Storing data </a:t>
            </a:r>
          </a:p>
          <a:p>
            <a:pPr marL="101600" indent="0">
              <a:buNone/>
            </a:pPr>
            <a:r>
              <a:rPr lang="en-US" sz="1400" dirty="0">
                <a:solidFill>
                  <a:srgbClr val="000000"/>
                </a:solidFill>
                <a:latin typeface="+mn-lt"/>
              </a:rPr>
              <a:t>The nature of the social media data is highly influential on the design of the database and possibly the supporting hardware. It would also be very important to note that each social platform has very specific (and narrow) rules around how their respective data can be stored and used. </a:t>
            </a:r>
          </a:p>
          <a:p>
            <a:pPr marL="101600" indent="0">
              <a:buNone/>
            </a:pPr>
            <a:r>
              <a:rPr lang="en-US" sz="1400" dirty="0">
                <a:solidFill>
                  <a:srgbClr val="000000"/>
                </a:solidFill>
                <a:latin typeface="+mn-lt"/>
              </a:rPr>
              <a:t>For completeness, databases comprise:</a:t>
            </a:r>
            <a:r>
              <a:rPr lang="en-US" sz="1400" dirty="0">
                <a:latin typeface="+mn-lt"/>
              </a:rPr>
              <a:t> </a:t>
            </a:r>
          </a:p>
          <a:p>
            <a:pPr>
              <a:buFont typeface="Arial" panose="020B0604020202020204" pitchFamily="34" charset="0"/>
              <a:buChar char="•"/>
            </a:pPr>
            <a:r>
              <a:rPr lang="en-IN" sz="1400" dirty="0">
                <a:solidFill>
                  <a:srgbClr val="000000"/>
                </a:solidFill>
                <a:latin typeface="+mn-lt"/>
              </a:rPr>
              <a:t>Flat file</a:t>
            </a:r>
            <a:r>
              <a:rPr lang="en-IN" sz="1400" dirty="0">
                <a:latin typeface="+mn-lt"/>
              </a:rPr>
              <a:t> </a:t>
            </a:r>
          </a:p>
          <a:p>
            <a:pPr>
              <a:buFont typeface="Arial" panose="020B0604020202020204" pitchFamily="34" charset="0"/>
              <a:buChar char="•"/>
            </a:pPr>
            <a:r>
              <a:rPr lang="en-IN" sz="1400" dirty="0">
                <a:solidFill>
                  <a:srgbClr val="000000"/>
                </a:solidFill>
                <a:latin typeface="+mn-lt"/>
              </a:rPr>
              <a:t>Relational database</a:t>
            </a:r>
            <a:r>
              <a:rPr lang="en-IN" sz="1400" dirty="0">
                <a:latin typeface="+mn-lt"/>
              </a:rPr>
              <a:t> </a:t>
            </a:r>
          </a:p>
          <a:p>
            <a:pPr>
              <a:buFont typeface="Arial" panose="020B0604020202020204" pitchFamily="34" charset="0"/>
              <a:buChar char="•"/>
            </a:pPr>
            <a:r>
              <a:rPr lang="en-IN" sz="1400" dirty="0" err="1">
                <a:solidFill>
                  <a:srgbClr val="000000"/>
                </a:solidFill>
                <a:latin typeface="+mn-lt"/>
              </a:rPr>
              <a:t>noSQL</a:t>
            </a:r>
            <a:r>
              <a:rPr lang="en-IN" sz="1400" dirty="0">
                <a:solidFill>
                  <a:srgbClr val="000000"/>
                </a:solidFill>
                <a:latin typeface="+mn-lt"/>
              </a:rPr>
              <a:t> databases</a:t>
            </a:r>
            <a:r>
              <a:rPr lang="en-IN" sz="1400" dirty="0">
                <a:latin typeface="+mn-lt"/>
              </a:rPr>
              <a:t> </a:t>
            </a:r>
            <a:br>
              <a:rPr lang="en-IN" dirty="0"/>
            </a:br>
            <a:br>
              <a:rPr lang="en-IN" dirty="0"/>
            </a:br>
            <a:br>
              <a:rPr lang="en-US" dirty="0"/>
            </a:br>
            <a:br>
              <a:rPr lang="en-IN" dirty="0"/>
            </a:br>
            <a:endParaRPr lang="en-IN" dirty="0"/>
          </a:p>
        </p:txBody>
      </p:sp>
      <p:sp>
        <p:nvSpPr>
          <p:cNvPr id="5" name="Slide Number Placeholder 4">
            <a:extLst>
              <a:ext uri="{FF2B5EF4-FFF2-40B4-BE49-F238E27FC236}">
                <a16:creationId xmlns:a16="http://schemas.microsoft.com/office/drawing/2014/main" id="{1F13A87D-0909-4614-8EA4-A2FF7823D1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Title 1">
            <a:extLst>
              <a:ext uri="{FF2B5EF4-FFF2-40B4-BE49-F238E27FC236}">
                <a16:creationId xmlns:a16="http://schemas.microsoft.com/office/drawing/2014/main" id="{200F8DC0-03F6-4E2C-9F19-06692156DDE8}"/>
              </a:ext>
            </a:extLst>
          </p:cNvPr>
          <p:cNvSpPr>
            <a:spLocks noGrp="1"/>
          </p:cNvSpPr>
          <p:nvPr>
            <p:ph type="title"/>
          </p:nvPr>
        </p:nvSpPr>
        <p:spPr>
          <a:xfrm>
            <a:off x="893763" y="292100"/>
            <a:ext cx="6848602" cy="857250"/>
          </a:xfrm>
        </p:spPr>
        <p:txBody>
          <a:bodyPr/>
          <a:lstStyle/>
          <a:p>
            <a:r>
              <a:rPr lang="en-US" dirty="0"/>
              <a:t>Text Cleaning, Tagging and Storing</a:t>
            </a:r>
            <a:endParaRPr lang="en-IN" dirty="0"/>
          </a:p>
        </p:txBody>
      </p:sp>
    </p:spTree>
    <p:extLst>
      <p:ext uri="{BB962C8B-B14F-4D97-AF65-F5344CB8AC3E}">
        <p14:creationId xmlns:p14="http://schemas.microsoft.com/office/powerpoint/2010/main" val="814025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833401-24B7-484E-B8FA-C1F0A3565DCF}"/>
              </a:ext>
            </a:extLst>
          </p:cNvPr>
          <p:cNvSpPr>
            <a:spLocks noGrp="1"/>
          </p:cNvSpPr>
          <p:nvPr>
            <p:ph type="body" idx="1"/>
          </p:nvPr>
        </p:nvSpPr>
        <p:spPr>
          <a:xfrm>
            <a:off x="893624" y="1200150"/>
            <a:ext cx="7749791" cy="3725700"/>
          </a:xfrm>
        </p:spPr>
        <p:txBody>
          <a:bodyPr/>
          <a:lstStyle/>
          <a:p>
            <a:pPr marL="101600" indent="0">
              <a:buNone/>
            </a:pPr>
            <a:r>
              <a:rPr lang="en-US" dirty="0"/>
              <a:t>Apache (</a:t>
            </a:r>
            <a:r>
              <a:rPr lang="en-US" dirty="0" err="1"/>
              <a:t>noSQL</a:t>
            </a:r>
            <a:r>
              <a:rPr lang="en-US" dirty="0"/>
              <a:t>) databases and tools </a:t>
            </a:r>
          </a:p>
          <a:p>
            <a:pPr marL="101600" indent="0">
              <a:buNone/>
            </a:pPr>
            <a:r>
              <a:rPr lang="en-US" sz="1400" dirty="0">
                <a:solidFill>
                  <a:srgbClr val="000000"/>
                </a:solidFill>
                <a:latin typeface="+mn-lt"/>
              </a:rPr>
              <a:t>The research community is increasingly using Apache software for social media analytics.</a:t>
            </a:r>
            <a:r>
              <a:rPr lang="en-US" sz="1400" dirty="0">
                <a:latin typeface="+mn-lt"/>
              </a:rPr>
              <a:t> </a:t>
            </a:r>
          </a:p>
          <a:p>
            <a:pPr marL="101600" indent="0">
              <a:buNone/>
            </a:pPr>
            <a:r>
              <a:rPr lang="en-US" sz="1400" dirty="0">
                <a:solidFill>
                  <a:srgbClr val="000000"/>
                </a:solidFill>
                <a:latin typeface="+mn-lt"/>
              </a:rPr>
              <a:t>Within the Apache Software Foundation, three levels of software are relevant:</a:t>
            </a:r>
            <a:r>
              <a:rPr lang="en-US" sz="1400" dirty="0">
                <a:latin typeface="+mn-lt"/>
              </a:rPr>
              <a:t> </a:t>
            </a:r>
          </a:p>
          <a:p>
            <a:pPr>
              <a:buFont typeface="Arial" panose="020B0604020202020204" pitchFamily="34" charset="0"/>
              <a:buChar char="•"/>
            </a:pPr>
            <a:r>
              <a:rPr lang="en-IN" sz="1400" dirty="0">
                <a:solidFill>
                  <a:srgbClr val="000000"/>
                </a:solidFill>
                <a:latin typeface="+mn-lt"/>
              </a:rPr>
              <a:t>Cassandra/hive databases</a:t>
            </a:r>
            <a:endParaRPr lang="en-IN" sz="1400" dirty="0">
              <a:latin typeface="+mn-lt"/>
            </a:endParaRPr>
          </a:p>
          <a:p>
            <a:pPr>
              <a:buFont typeface="Arial" panose="020B0604020202020204" pitchFamily="34" charset="0"/>
              <a:buChar char="•"/>
            </a:pPr>
            <a:r>
              <a:rPr lang="en-IN" sz="1400" dirty="0">
                <a:solidFill>
                  <a:srgbClr val="000000"/>
                </a:solidFill>
                <a:latin typeface="+mn-lt"/>
              </a:rPr>
              <a:t>Hadoop platform</a:t>
            </a:r>
            <a:r>
              <a:rPr lang="en-IN" sz="1400" dirty="0">
                <a:latin typeface="+mn-lt"/>
              </a:rPr>
              <a:t> </a:t>
            </a:r>
          </a:p>
          <a:p>
            <a:pPr>
              <a:buFont typeface="Arial" panose="020B0604020202020204" pitchFamily="34" charset="0"/>
              <a:buChar char="•"/>
            </a:pPr>
            <a:r>
              <a:rPr lang="en-IN" sz="1400" dirty="0">
                <a:solidFill>
                  <a:srgbClr val="000000"/>
                </a:solidFill>
                <a:latin typeface="+mn-lt"/>
              </a:rPr>
              <a:t>Mahout</a:t>
            </a:r>
            <a:r>
              <a:rPr lang="en-IN" sz="1400" dirty="0">
                <a:latin typeface="+mn-lt"/>
              </a:rPr>
              <a:t> </a:t>
            </a:r>
            <a:br>
              <a:rPr lang="en-IN" dirty="0"/>
            </a:br>
            <a:br>
              <a:rPr lang="en-IN" dirty="0"/>
            </a:br>
            <a:br>
              <a:rPr lang="en-US" dirty="0"/>
            </a:br>
            <a:endParaRPr lang="en-IN" dirty="0"/>
          </a:p>
        </p:txBody>
      </p:sp>
      <p:sp>
        <p:nvSpPr>
          <p:cNvPr id="5" name="Slide Number Placeholder 4">
            <a:extLst>
              <a:ext uri="{FF2B5EF4-FFF2-40B4-BE49-F238E27FC236}">
                <a16:creationId xmlns:a16="http://schemas.microsoft.com/office/drawing/2014/main" id="{9399B695-FB70-41F7-BEC7-6DB2CB366A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itle 1">
            <a:extLst>
              <a:ext uri="{FF2B5EF4-FFF2-40B4-BE49-F238E27FC236}">
                <a16:creationId xmlns:a16="http://schemas.microsoft.com/office/drawing/2014/main" id="{342944F9-D363-4370-A57F-FE69BCA77F5E}"/>
              </a:ext>
            </a:extLst>
          </p:cNvPr>
          <p:cNvSpPr>
            <a:spLocks noGrp="1"/>
          </p:cNvSpPr>
          <p:nvPr>
            <p:ph type="title"/>
          </p:nvPr>
        </p:nvSpPr>
        <p:spPr>
          <a:xfrm>
            <a:off x="893762" y="358775"/>
            <a:ext cx="7195673" cy="857250"/>
          </a:xfrm>
        </p:spPr>
        <p:txBody>
          <a:bodyPr/>
          <a:lstStyle/>
          <a:p>
            <a:r>
              <a:rPr lang="en-US" dirty="0"/>
              <a:t>Text Cleaning, Tagging and Storing</a:t>
            </a:r>
            <a:endParaRPr lang="en-IN" dirty="0"/>
          </a:p>
        </p:txBody>
      </p:sp>
    </p:spTree>
    <p:extLst>
      <p:ext uri="{BB962C8B-B14F-4D97-AF65-F5344CB8AC3E}">
        <p14:creationId xmlns:p14="http://schemas.microsoft.com/office/powerpoint/2010/main" val="255526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5EB97C-F2A2-47D0-B422-7CDEB7E0B0A6}"/>
              </a:ext>
            </a:extLst>
          </p:cNvPr>
          <p:cNvSpPr>
            <a:spLocks noGrp="1"/>
          </p:cNvSpPr>
          <p:nvPr>
            <p:ph type="body" idx="1"/>
          </p:nvPr>
        </p:nvSpPr>
        <p:spPr>
          <a:xfrm>
            <a:off x="893625" y="1200150"/>
            <a:ext cx="7943350" cy="3725700"/>
          </a:xfrm>
        </p:spPr>
        <p:txBody>
          <a:bodyPr/>
          <a:lstStyle/>
          <a:p>
            <a:pPr marL="101600" indent="0">
              <a:buNone/>
            </a:pPr>
            <a:r>
              <a:rPr lang="en-US" sz="1400" dirty="0">
                <a:solidFill>
                  <a:srgbClr val="000000"/>
                </a:solidFill>
                <a:latin typeface="+mn-lt"/>
              </a:rPr>
              <a:t>Natural language Processing, computational linguistics and text analytics are deployed to identify and extract subjective information from source text</a:t>
            </a:r>
            <a:r>
              <a:rPr lang="en-US" sz="1400" dirty="0">
                <a:latin typeface="+mn-lt"/>
              </a:rPr>
              <a:t> </a:t>
            </a:r>
            <a:br>
              <a:rPr lang="en-US" dirty="0"/>
            </a:br>
            <a:r>
              <a:rPr lang="en-IN" dirty="0"/>
              <a:t>Computational Science Techniques</a:t>
            </a:r>
          </a:p>
          <a:p>
            <a:pPr marL="101600" indent="0">
              <a:buNone/>
            </a:pPr>
            <a:r>
              <a:rPr lang="en-US" sz="1400" dirty="0">
                <a:solidFill>
                  <a:srgbClr val="000000"/>
                </a:solidFill>
                <a:latin typeface="+mn-lt"/>
              </a:rPr>
              <a:t>Automated sentiment analysis of digital texts uses elements from machine learning such as latent semantic analysis, support vector machines, bag-of-words model and semantic orientation. In simple terms, the techniques employ three broad areas:</a:t>
            </a:r>
            <a:r>
              <a:rPr lang="en-US" sz="1400" dirty="0">
                <a:latin typeface="+mn-lt"/>
              </a:rPr>
              <a:t> </a:t>
            </a:r>
          </a:p>
          <a:p>
            <a:pPr>
              <a:buFont typeface="Arial" panose="020B0604020202020204" pitchFamily="34" charset="0"/>
              <a:buChar char="•"/>
            </a:pPr>
            <a:r>
              <a:rPr lang="en-IN" sz="1400" dirty="0">
                <a:solidFill>
                  <a:srgbClr val="000000"/>
                </a:solidFill>
                <a:latin typeface="+mn-lt"/>
              </a:rPr>
              <a:t>Computational statistics</a:t>
            </a:r>
            <a:r>
              <a:rPr lang="en-IN" sz="1400" dirty="0">
                <a:latin typeface="+mn-lt"/>
              </a:rPr>
              <a:t> </a:t>
            </a:r>
          </a:p>
          <a:p>
            <a:pPr>
              <a:buFont typeface="Arial" panose="020B0604020202020204" pitchFamily="34" charset="0"/>
              <a:buChar char="•"/>
            </a:pPr>
            <a:r>
              <a:rPr lang="en-IN" sz="1400" dirty="0">
                <a:solidFill>
                  <a:srgbClr val="000000"/>
                </a:solidFill>
                <a:latin typeface="+mn-lt"/>
              </a:rPr>
              <a:t>Machine learning</a:t>
            </a:r>
            <a:r>
              <a:rPr lang="en-IN" sz="1400" dirty="0">
                <a:latin typeface="+mn-lt"/>
              </a:rPr>
              <a:t> </a:t>
            </a:r>
          </a:p>
          <a:p>
            <a:pPr>
              <a:buFont typeface="Arial" panose="020B0604020202020204" pitchFamily="34" charset="0"/>
              <a:buChar char="•"/>
            </a:pPr>
            <a:r>
              <a:rPr lang="en-IN" sz="1400" dirty="0">
                <a:solidFill>
                  <a:srgbClr val="000000"/>
                </a:solidFill>
                <a:latin typeface="+mn-lt"/>
              </a:rPr>
              <a:t>Complexity science</a:t>
            </a:r>
            <a:r>
              <a:rPr lang="en-IN" sz="1400" dirty="0">
                <a:latin typeface="+mn-lt"/>
              </a:rPr>
              <a:t> </a:t>
            </a:r>
          </a:p>
          <a:p>
            <a:pPr marL="101600" indent="0">
              <a:buNone/>
            </a:pPr>
            <a:r>
              <a:rPr lang="en-US" sz="1400" dirty="0">
                <a:solidFill>
                  <a:srgbClr val="000000"/>
                </a:solidFill>
                <a:latin typeface="+mn-lt"/>
              </a:rPr>
              <a:t>These techniques are deployed in two ways:</a:t>
            </a:r>
            <a:r>
              <a:rPr lang="en-US" sz="1400" dirty="0">
                <a:latin typeface="+mn-lt"/>
              </a:rPr>
              <a:t> </a:t>
            </a:r>
          </a:p>
          <a:p>
            <a:pPr>
              <a:buFont typeface="Arial" panose="020B0604020202020204" pitchFamily="34" charset="0"/>
              <a:buChar char="•"/>
            </a:pPr>
            <a:r>
              <a:rPr lang="en-IN" sz="1400" dirty="0">
                <a:solidFill>
                  <a:srgbClr val="000000"/>
                </a:solidFill>
                <a:latin typeface="+mn-lt"/>
              </a:rPr>
              <a:t>Data Mining</a:t>
            </a:r>
            <a:r>
              <a:rPr lang="en-IN" sz="1400" dirty="0">
                <a:latin typeface="+mn-lt"/>
              </a:rPr>
              <a:t> </a:t>
            </a:r>
          </a:p>
          <a:p>
            <a:pPr>
              <a:buFont typeface="Arial" panose="020B0604020202020204" pitchFamily="34" charset="0"/>
              <a:buChar char="•"/>
            </a:pPr>
            <a:r>
              <a:rPr lang="en-IN" sz="1400" dirty="0">
                <a:solidFill>
                  <a:srgbClr val="000000"/>
                </a:solidFill>
                <a:latin typeface="+mn-lt"/>
              </a:rPr>
              <a:t>Simulation </a:t>
            </a:r>
            <a:r>
              <a:rPr lang="en-IN" sz="1400" dirty="0" err="1">
                <a:solidFill>
                  <a:srgbClr val="000000"/>
                </a:solidFill>
                <a:latin typeface="+mn-lt"/>
              </a:rPr>
              <a:t>Modeling</a:t>
            </a:r>
            <a:r>
              <a:rPr lang="en-IN" sz="1400" dirty="0">
                <a:latin typeface="+mn-lt"/>
              </a:rPr>
              <a:t> </a:t>
            </a:r>
            <a:br>
              <a:rPr lang="en-IN" dirty="0"/>
            </a:br>
            <a:br>
              <a:rPr lang="en-US" dirty="0"/>
            </a:br>
            <a:br>
              <a:rPr lang="en-IN" dirty="0"/>
            </a:br>
            <a:br>
              <a:rPr lang="en-IN" dirty="0"/>
            </a:br>
            <a:br>
              <a:rPr lang="en-US" dirty="0"/>
            </a:br>
            <a:endParaRPr lang="en-IN" dirty="0"/>
          </a:p>
        </p:txBody>
      </p:sp>
      <p:sp>
        <p:nvSpPr>
          <p:cNvPr id="5" name="Slide Number Placeholder 4">
            <a:extLst>
              <a:ext uri="{FF2B5EF4-FFF2-40B4-BE49-F238E27FC236}">
                <a16:creationId xmlns:a16="http://schemas.microsoft.com/office/drawing/2014/main" id="{0D5A948B-70BB-460C-A01B-43299F36F9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Title 1">
            <a:extLst>
              <a:ext uri="{FF2B5EF4-FFF2-40B4-BE49-F238E27FC236}">
                <a16:creationId xmlns:a16="http://schemas.microsoft.com/office/drawing/2014/main" id="{38D3210A-14A5-4923-BEB7-3BDB795E37B8}"/>
              </a:ext>
            </a:extLst>
          </p:cNvPr>
          <p:cNvSpPr>
            <a:spLocks noGrp="1"/>
          </p:cNvSpPr>
          <p:nvPr>
            <p:ph type="title"/>
          </p:nvPr>
        </p:nvSpPr>
        <p:spPr>
          <a:xfrm>
            <a:off x="893763" y="358775"/>
            <a:ext cx="6788532" cy="857250"/>
          </a:xfrm>
        </p:spPr>
        <p:txBody>
          <a:bodyPr/>
          <a:lstStyle/>
          <a:p>
            <a:r>
              <a:rPr lang="en-US" dirty="0"/>
              <a:t>Social Media Analytics Techniques</a:t>
            </a:r>
            <a:endParaRPr lang="en-IN" dirty="0"/>
          </a:p>
        </p:txBody>
      </p:sp>
    </p:spTree>
    <p:extLst>
      <p:ext uri="{BB962C8B-B14F-4D97-AF65-F5344CB8AC3E}">
        <p14:creationId xmlns:p14="http://schemas.microsoft.com/office/powerpoint/2010/main" val="374241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87CB-A523-4B2A-95D0-0DF2D652BCEE}"/>
              </a:ext>
            </a:extLst>
          </p:cNvPr>
          <p:cNvSpPr>
            <a:spLocks noGrp="1"/>
          </p:cNvSpPr>
          <p:nvPr>
            <p:ph type="title"/>
          </p:nvPr>
        </p:nvSpPr>
        <p:spPr>
          <a:xfrm>
            <a:off x="893700" y="358388"/>
            <a:ext cx="6462600" cy="649454"/>
          </a:xfrm>
        </p:spPr>
        <p:txBody>
          <a:bodyPr/>
          <a:lstStyle/>
          <a:p>
            <a:pPr marL="101600" lvl="0">
              <a:spcBef>
                <a:spcPts val="600"/>
              </a:spcBef>
              <a:buClr>
                <a:srgbClr val="97ABBC"/>
              </a:buClr>
              <a:buSzPts val="2000"/>
            </a:pPr>
            <a:r>
              <a:rPr lang="en-US" sz="2000" dirty="0">
                <a:solidFill>
                  <a:srgbClr val="677480"/>
                </a:solidFill>
                <a:latin typeface="Lato"/>
                <a:sym typeface="Lato"/>
              </a:rPr>
              <a:t>M</a:t>
            </a:r>
            <a:r>
              <a:rPr lang="en-IN" sz="2000" dirty="0" err="1">
                <a:solidFill>
                  <a:srgbClr val="677480"/>
                </a:solidFill>
                <a:latin typeface="Lato"/>
                <a:sym typeface="Lato"/>
              </a:rPr>
              <a:t>achine</a:t>
            </a:r>
            <a:r>
              <a:rPr lang="en-IN" sz="2000" dirty="0">
                <a:solidFill>
                  <a:srgbClr val="677480"/>
                </a:solidFill>
                <a:latin typeface="Lato"/>
                <a:sym typeface="Lato"/>
              </a:rPr>
              <a:t> Learning Overview</a:t>
            </a:r>
          </a:p>
        </p:txBody>
      </p:sp>
      <p:pic>
        <p:nvPicPr>
          <p:cNvPr id="6" name="Picture 5">
            <a:extLst>
              <a:ext uri="{FF2B5EF4-FFF2-40B4-BE49-F238E27FC236}">
                <a16:creationId xmlns:a16="http://schemas.microsoft.com/office/drawing/2014/main" id="{1E2152C9-32FD-42CE-B518-077F43F942A0}"/>
              </a:ext>
            </a:extLst>
          </p:cNvPr>
          <p:cNvPicPr>
            <a:picLocks noChangeAspect="1"/>
          </p:cNvPicPr>
          <p:nvPr/>
        </p:nvPicPr>
        <p:blipFill>
          <a:blip r:embed="rId2"/>
          <a:stretch>
            <a:fillRect/>
          </a:stretch>
        </p:blipFill>
        <p:spPr>
          <a:xfrm>
            <a:off x="893700" y="1152500"/>
            <a:ext cx="7549482" cy="3544433"/>
          </a:xfrm>
          <a:prstGeom prst="rect">
            <a:avLst/>
          </a:prstGeom>
        </p:spPr>
      </p:pic>
      <p:sp>
        <p:nvSpPr>
          <p:cNvPr id="5" name="Slide Number Placeholder 4">
            <a:extLst>
              <a:ext uri="{FF2B5EF4-FFF2-40B4-BE49-F238E27FC236}">
                <a16:creationId xmlns:a16="http://schemas.microsoft.com/office/drawing/2014/main" id="{A5DAC956-5849-4918-B917-4664A9205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53058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76B2F5-A83A-4073-9CB9-50C53219F6E8}"/>
              </a:ext>
            </a:extLst>
          </p:cNvPr>
          <p:cNvSpPr>
            <a:spLocks noGrp="1"/>
          </p:cNvSpPr>
          <p:nvPr>
            <p:ph type="body" idx="1"/>
          </p:nvPr>
        </p:nvSpPr>
        <p:spPr>
          <a:xfrm>
            <a:off x="893624" y="1200150"/>
            <a:ext cx="8010095" cy="3725700"/>
          </a:xfrm>
        </p:spPr>
        <p:txBody>
          <a:bodyPr/>
          <a:lstStyle/>
          <a:p>
            <a:pPr marL="101600" indent="0">
              <a:buNone/>
            </a:pPr>
            <a:r>
              <a:rPr lang="en-IN" dirty="0"/>
              <a:t>Stream processing</a:t>
            </a:r>
          </a:p>
          <a:p>
            <a:pPr marL="101600" indent="0">
              <a:buNone/>
            </a:pPr>
            <a:r>
              <a:rPr lang="en-US" sz="1400" dirty="0">
                <a:solidFill>
                  <a:srgbClr val="000000"/>
                </a:solidFill>
                <a:latin typeface="+mn-lt"/>
              </a:rPr>
              <a:t>Increasingly, analytics applications that consume real-time social media, financial ‘ticker’ and sensor networks data need to process high-volume temporal data with low latency. These applications require support for online analysis of rapidly changing data streams. However, traditional database management systems (DBMSs) have no predefined notion of time and cannot handle data online in near real time.</a:t>
            </a:r>
            <a:r>
              <a:rPr lang="en-US" sz="1400" dirty="0">
                <a:latin typeface="+mn-lt"/>
              </a:rPr>
              <a:t> </a:t>
            </a:r>
            <a:br>
              <a:rPr lang="en-US" dirty="0">
                <a:latin typeface="+mn-lt"/>
              </a:rPr>
            </a:br>
            <a:r>
              <a:rPr lang="en-US" sz="1400" dirty="0">
                <a:solidFill>
                  <a:srgbClr val="000000"/>
                </a:solidFill>
                <a:latin typeface="+mn-lt"/>
              </a:rPr>
              <a:t>This has led to the development of Data Stream Management Systems (DSMSs) </a:t>
            </a:r>
          </a:p>
          <a:p>
            <a:pPr marL="101600" indent="0">
              <a:buNone/>
            </a:pPr>
            <a:r>
              <a:rPr lang="en-US" sz="1400" dirty="0">
                <a:solidFill>
                  <a:srgbClr val="000000"/>
                </a:solidFill>
                <a:latin typeface="+mn-lt"/>
              </a:rPr>
              <a:t>processing in main memory without storing the data on disk</a:t>
            </a:r>
            <a:r>
              <a:rPr lang="en-US" sz="1400" dirty="0">
                <a:latin typeface="+mn-lt"/>
              </a:rPr>
              <a:t> </a:t>
            </a:r>
            <a:r>
              <a:rPr lang="en-IN" sz="1400" dirty="0">
                <a:solidFill>
                  <a:srgbClr val="000000"/>
                </a:solidFill>
                <a:latin typeface="+mn-lt"/>
              </a:rPr>
              <a:t>that handle transient data streams on-line and process continuous queries on these data streams. Example commercial systems include: Oracle CEP engine, </a:t>
            </a:r>
            <a:r>
              <a:rPr lang="en-IN" sz="1400" dirty="0" err="1">
                <a:solidFill>
                  <a:srgbClr val="000000"/>
                </a:solidFill>
                <a:latin typeface="+mn-lt"/>
              </a:rPr>
              <a:t>StreamBase</a:t>
            </a:r>
            <a:r>
              <a:rPr lang="en-IN" sz="1400" dirty="0">
                <a:solidFill>
                  <a:srgbClr val="000000"/>
                </a:solidFill>
                <a:latin typeface="+mn-lt"/>
              </a:rPr>
              <a:t> and Microsoft’s </a:t>
            </a:r>
            <a:r>
              <a:rPr lang="en-IN" sz="1400" dirty="0" err="1">
                <a:solidFill>
                  <a:srgbClr val="000000"/>
                </a:solidFill>
                <a:latin typeface="+mn-lt"/>
              </a:rPr>
              <a:t>StreamInsight</a:t>
            </a:r>
            <a:br>
              <a:rPr lang="en-IN" dirty="0">
                <a:latin typeface="+mn-lt"/>
              </a:rPr>
            </a:br>
            <a:br>
              <a:rPr lang="en-US" dirty="0"/>
            </a:br>
            <a:endParaRPr lang="en-IN" dirty="0"/>
          </a:p>
        </p:txBody>
      </p:sp>
      <p:sp>
        <p:nvSpPr>
          <p:cNvPr id="5" name="Slide Number Placeholder 4">
            <a:extLst>
              <a:ext uri="{FF2B5EF4-FFF2-40B4-BE49-F238E27FC236}">
                <a16:creationId xmlns:a16="http://schemas.microsoft.com/office/drawing/2014/main" id="{294FE3DE-577F-4753-9A40-03262F34F0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Title 1">
            <a:extLst>
              <a:ext uri="{FF2B5EF4-FFF2-40B4-BE49-F238E27FC236}">
                <a16:creationId xmlns:a16="http://schemas.microsoft.com/office/drawing/2014/main" id="{17426595-DFFC-4D51-B235-FCDD2169B48D}"/>
              </a:ext>
            </a:extLst>
          </p:cNvPr>
          <p:cNvSpPr>
            <a:spLocks noGrp="1"/>
          </p:cNvSpPr>
          <p:nvPr>
            <p:ph type="title"/>
          </p:nvPr>
        </p:nvSpPr>
        <p:spPr>
          <a:xfrm>
            <a:off x="893763" y="358775"/>
            <a:ext cx="7229046" cy="857250"/>
          </a:xfrm>
        </p:spPr>
        <p:txBody>
          <a:bodyPr/>
          <a:lstStyle/>
          <a:p>
            <a:r>
              <a:rPr lang="en-US" dirty="0"/>
              <a:t>Social Media Analytics Techniques</a:t>
            </a:r>
            <a:endParaRPr lang="en-IN" dirty="0"/>
          </a:p>
        </p:txBody>
      </p:sp>
    </p:spTree>
    <p:extLst>
      <p:ext uri="{BB962C8B-B14F-4D97-AF65-F5344CB8AC3E}">
        <p14:creationId xmlns:p14="http://schemas.microsoft.com/office/powerpoint/2010/main" val="312925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E36EDA-278D-48FA-AF4B-3459FBE7E818}"/>
              </a:ext>
            </a:extLst>
          </p:cNvPr>
          <p:cNvSpPr>
            <a:spLocks noGrp="1"/>
          </p:cNvSpPr>
          <p:nvPr>
            <p:ph type="body" idx="1"/>
          </p:nvPr>
        </p:nvSpPr>
        <p:spPr>
          <a:xfrm>
            <a:off x="893624" y="1200150"/>
            <a:ext cx="7696395" cy="3725700"/>
          </a:xfrm>
        </p:spPr>
        <p:txBody>
          <a:bodyPr/>
          <a:lstStyle/>
          <a:p>
            <a:pPr marL="101600" indent="0">
              <a:buNone/>
            </a:pPr>
            <a:r>
              <a:rPr lang="en-IN" dirty="0"/>
              <a:t>Sentiment Analysis</a:t>
            </a:r>
          </a:p>
          <a:p>
            <a:pPr marL="101600" indent="0">
              <a:buNone/>
            </a:pPr>
            <a:r>
              <a:rPr lang="en-US" sz="1400" dirty="0">
                <a:solidFill>
                  <a:srgbClr val="000000"/>
                </a:solidFill>
                <a:latin typeface="+mn-lt"/>
              </a:rPr>
              <a:t>Sentiment is about mining attitudes, emotions, feelings—it is subjective impressions rather than facts. </a:t>
            </a:r>
          </a:p>
          <a:p>
            <a:pPr marL="101600" indent="0">
              <a:buNone/>
            </a:pPr>
            <a:r>
              <a:rPr lang="en-IN" dirty="0"/>
              <a:t>Sentiment classification </a:t>
            </a:r>
          </a:p>
          <a:p>
            <a:pPr marL="101600" indent="0">
              <a:buNone/>
            </a:pPr>
            <a:r>
              <a:rPr lang="en-US" sz="1400" dirty="0">
                <a:solidFill>
                  <a:srgbClr val="000000"/>
                </a:solidFill>
                <a:latin typeface="+mn-lt"/>
              </a:rPr>
              <a:t>Sentiment analysis divides into specific subtasks:</a:t>
            </a:r>
            <a:r>
              <a:rPr lang="en-US" sz="1400" dirty="0">
                <a:latin typeface="+mn-lt"/>
              </a:rPr>
              <a:t> </a:t>
            </a:r>
          </a:p>
          <a:p>
            <a:pPr>
              <a:buFont typeface="Arial" panose="020B0604020202020204" pitchFamily="34" charset="0"/>
              <a:buChar char="•"/>
            </a:pPr>
            <a:r>
              <a:rPr lang="en-IN" sz="1400" dirty="0">
                <a:solidFill>
                  <a:srgbClr val="000000"/>
                </a:solidFill>
                <a:latin typeface="+mn-lt"/>
              </a:rPr>
              <a:t>Sentiment context</a:t>
            </a:r>
            <a:r>
              <a:rPr lang="en-IN" sz="1400" dirty="0">
                <a:latin typeface="+mn-lt"/>
              </a:rPr>
              <a:t> </a:t>
            </a:r>
          </a:p>
          <a:p>
            <a:pPr>
              <a:buFont typeface="Arial" panose="020B0604020202020204" pitchFamily="34" charset="0"/>
              <a:buChar char="•"/>
            </a:pPr>
            <a:r>
              <a:rPr lang="en-IN" sz="1400" dirty="0">
                <a:solidFill>
                  <a:srgbClr val="000000"/>
                </a:solidFill>
                <a:latin typeface="+mn-lt"/>
              </a:rPr>
              <a:t>Sentiment level</a:t>
            </a:r>
            <a:r>
              <a:rPr lang="en-IN" sz="1400" dirty="0">
                <a:latin typeface="+mn-lt"/>
              </a:rPr>
              <a:t> </a:t>
            </a:r>
          </a:p>
          <a:p>
            <a:pPr>
              <a:buFont typeface="Arial" panose="020B0604020202020204" pitchFamily="34" charset="0"/>
              <a:buChar char="•"/>
            </a:pPr>
            <a:r>
              <a:rPr lang="en-IN" sz="1400" dirty="0">
                <a:solidFill>
                  <a:srgbClr val="000000"/>
                </a:solidFill>
                <a:latin typeface="+mn-lt"/>
              </a:rPr>
              <a:t>Sentiment subjectivity</a:t>
            </a:r>
            <a:r>
              <a:rPr lang="en-IN" sz="1400" dirty="0">
                <a:latin typeface="+mn-lt"/>
              </a:rPr>
              <a:t> </a:t>
            </a:r>
          </a:p>
          <a:p>
            <a:pPr>
              <a:buFont typeface="Arial" panose="020B0604020202020204" pitchFamily="34" charset="0"/>
              <a:buChar char="•"/>
            </a:pPr>
            <a:r>
              <a:rPr lang="en-IN" sz="1400" dirty="0">
                <a:solidFill>
                  <a:srgbClr val="000000"/>
                </a:solidFill>
                <a:latin typeface="+mn-lt"/>
              </a:rPr>
              <a:t>Sentiment orientation/polarity</a:t>
            </a:r>
            <a:r>
              <a:rPr lang="en-IN" sz="1400" dirty="0">
                <a:latin typeface="+mn-lt"/>
              </a:rPr>
              <a:t> </a:t>
            </a:r>
          </a:p>
          <a:p>
            <a:pPr>
              <a:buFont typeface="Arial" panose="020B0604020202020204" pitchFamily="34" charset="0"/>
              <a:buChar char="•"/>
            </a:pPr>
            <a:r>
              <a:rPr lang="en-IN" sz="1400" dirty="0">
                <a:solidFill>
                  <a:srgbClr val="000000"/>
                </a:solidFill>
                <a:latin typeface="+mn-lt"/>
              </a:rPr>
              <a:t>Sentiment strength</a:t>
            </a:r>
            <a:r>
              <a:rPr lang="en-IN" sz="1400" dirty="0">
                <a:latin typeface="+mn-lt"/>
              </a:rPr>
              <a:t> </a:t>
            </a:r>
            <a:br>
              <a:rPr lang="en-IN" dirty="0"/>
            </a:br>
            <a:br>
              <a:rPr lang="en-IN" dirty="0"/>
            </a:br>
            <a:br>
              <a:rPr lang="en-IN" dirty="0"/>
            </a:br>
            <a:br>
              <a:rPr lang="en-IN" dirty="0"/>
            </a:br>
            <a:br>
              <a:rPr lang="en-IN" dirty="0"/>
            </a:br>
            <a:br>
              <a:rPr lang="en-US" dirty="0"/>
            </a:br>
            <a:br>
              <a:rPr lang="en-IN" dirty="0"/>
            </a:br>
            <a:br>
              <a:rPr lang="en-US" dirty="0"/>
            </a:br>
            <a:endParaRPr lang="en-IN" dirty="0"/>
          </a:p>
        </p:txBody>
      </p:sp>
      <p:sp>
        <p:nvSpPr>
          <p:cNvPr id="5" name="Slide Number Placeholder 4">
            <a:extLst>
              <a:ext uri="{FF2B5EF4-FFF2-40B4-BE49-F238E27FC236}">
                <a16:creationId xmlns:a16="http://schemas.microsoft.com/office/drawing/2014/main" id="{4D305425-482C-441A-BAA7-A2571F2DF5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Title 1">
            <a:extLst>
              <a:ext uri="{FF2B5EF4-FFF2-40B4-BE49-F238E27FC236}">
                <a16:creationId xmlns:a16="http://schemas.microsoft.com/office/drawing/2014/main" id="{AACF861A-5E71-443F-8E0D-AA4FFB42C9CC}"/>
              </a:ext>
            </a:extLst>
          </p:cNvPr>
          <p:cNvSpPr>
            <a:spLocks noGrp="1"/>
          </p:cNvSpPr>
          <p:nvPr>
            <p:ph type="title"/>
          </p:nvPr>
        </p:nvSpPr>
        <p:spPr>
          <a:xfrm>
            <a:off x="893763" y="358775"/>
            <a:ext cx="7435954" cy="857250"/>
          </a:xfrm>
        </p:spPr>
        <p:txBody>
          <a:bodyPr/>
          <a:lstStyle/>
          <a:p>
            <a:r>
              <a:rPr lang="en-US" dirty="0"/>
              <a:t>Social Media Analytics Techniques</a:t>
            </a:r>
            <a:endParaRPr lang="en-IN" dirty="0"/>
          </a:p>
        </p:txBody>
      </p:sp>
    </p:spTree>
    <p:extLst>
      <p:ext uri="{BB962C8B-B14F-4D97-AF65-F5344CB8AC3E}">
        <p14:creationId xmlns:p14="http://schemas.microsoft.com/office/powerpoint/2010/main" val="70014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0111B-11FC-4ED1-858F-2898B79551A5}"/>
              </a:ext>
            </a:extLst>
          </p:cNvPr>
          <p:cNvSpPr>
            <a:spLocks noGrp="1"/>
          </p:cNvSpPr>
          <p:nvPr>
            <p:ph type="title"/>
          </p:nvPr>
        </p:nvSpPr>
        <p:spPr/>
        <p:txBody>
          <a:bodyPr/>
          <a:lstStyle/>
          <a:p>
            <a:r>
              <a:rPr lang="en-IN" dirty="0"/>
              <a:t>Social Media Analytics Tools</a:t>
            </a:r>
          </a:p>
        </p:txBody>
      </p:sp>
      <p:sp>
        <p:nvSpPr>
          <p:cNvPr id="3" name="Text Placeholder 2">
            <a:extLst>
              <a:ext uri="{FF2B5EF4-FFF2-40B4-BE49-F238E27FC236}">
                <a16:creationId xmlns:a16="http://schemas.microsoft.com/office/drawing/2014/main" id="{BC041DA5-5631-428D-9E5D-D7EAF700B1CD}"/>
              </a:ext>
            </a:extLst>
          </p:cNvPr>
          <p:cNvSpPr>
            <a:spLocks noGrp="1"/>
          </p:cNvSpPr>
          <p:nvPr>
            <p:ph type="body" idx="1"/>
          </p:nvPr>
        </p:nvSpPr>
        <p:spPr>
          <a:xfrm>
            <a:off x="893625" y="1200150"/>
            <a:ext cx="7649674" cy="3725700"/>
          </a:xfrm>
        </p:spPr>
        <p:txBody>
          <a:bodyPr/>
          <a:lstStyle/>
          <a:p>
            <a:pPr marL="101600" indent="0">
              <a:buNone/>
            </a:pPr>
            <a:r>
              <a:rPr lang="en-US" dirty="0"/>
              <a:t>Scientific Programming Tools </a:t>
            </a:r>
          </a:p>
          <a:p>
            <a:pPr marL="101600" indent="0">
              <a:buNone/>
            </a:pPr>
            <a:r>
              <a:rPr lang="en-US" dirty="0"/>
              <a:t>Business Toolkits</a:t>
            </a:r>
          </a:p>
          <a:p>
            <a:pPr marL="101600" indent="0">
              <a:buNone/>
            </a:pPr>
            <a:r>
              <a:rPr lang="en-US" dirty="0"/>
              <a:t>Social Media Monitoring Tools </a:t>
            </a:r>
          </a:p>
          <a:p>
            <a:pPr marL="101600" indent="0">
              <a:buNone/>
            </a:pPr>
            <a:r>
              <a:rPr lang="en-US" dirty="0"/>
              <a:t>Text Analysis Tools</a:t>
            </a:r>
          </a:p>
          <a:p>
            <a:pPr marL="101600" indent="0">
              <a:buNone/>
            </a:pPr>
            <a:r>
              <a:rPr lang="en-US" dirty="0"/>
              <a:t>Data Visualization Tools</a:t>
            </a:r>
          </a:p>
          <a:p>
            <a:pPr marL="101600" indent="0">
              <a:buNone/>
            </a:pPr>
            <a:endParaRPr lang="en-IN" dirty="0"/>
          </a:p>
        </p:txBody>
      </p:sp>
      <p:sp>
        <p:nvSpPr>
          <p:cNvPr id="5" name="Slide Number Placeholder 4">
            <a:extLst>
              <a:ext uri="{FF2B5EF4-FFF2-40B4-BE49-F238E27FC236}">
                <a16:creationId xmlns:a16="http://schemas.microsoft.com/office/drawing/2014/main" id="{0C47A3D5-2380-47C2-B20E-0ABBD18CC2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66690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40DF62-E926-4647-8F77-C4F0364B71F1}"/>
              </a:ext>
            </a:extLst>
          </p:cNvPr>
          <p:cNvSpPr>
            <a:spLocks noGrp="1"/>
          </p:cNvSpPr>
          <p:nvPr>
            <p:ph type="body" idx="1"/>
          </p:nvPr>
        </p:nvSpPr>
        <p:spPr>
          <a:xfrm>
            <a:off x="893624" y="1200150"/>
            <a:ext cx="7765467" cy="3725700"/>
          </a:xfrm>
        </p:spPr>
        <p:txBody>
          <a:bodyPr/>
          <a:lstStyle/>
          <a:p>
            <a:pPr marL="101600" lvl="0" indent="0" algn="just">
              <a:buClr>
                <a:srgbClr val="97ABBC"/>
              </a:buClr>
              <a:buNone/>
            </a:pPr>
            <a:r>
              <a:rPr lang="en-US" dirty="0">
                <a:solidFill>
                  <a:srgbClr val="677480"/>
                </a:solidFill>
              </a:rPr>
              <a:t>Scientific Programming Tools </a:t>
            </a:r>
          </a:p>
          <a:p>
            <a:pPr>
              <a:buFont typeface="Arial" panose="020B0604020202020204" pitchFamily="34" charset="0"/>
              <a:buChar char="•"/>
            </a:pPr>
            <a:r>
              <a:rPr lang="en-US" sz="1400" dirty="0">
                <a:solidFill>
                  <a:srgbClr val="000000"/>
                </a:solidFill>
                <a:latin typeface="+mn-lt"/>
              </a:rPr>
              <a:t>R—used for statistical programming</a:t>
            </a:r>
          </a:p>
          <a:p>
            <a:pPr>
              <a:buFont typeface="Arial" panose="020B0604020202020204" pitchFamily="34" charset="0"/>
              <a:buChar char="•"/>
            </a:pPr>
            <a:r>
              <a:rPr lang="en-US" sz="1400" dirty="0">
                <a:solidFill>
                  <a:srgbClr val="000000"/>
                </a:solidFill>
                <a:latin typeface="+mn-lt"/>
              </a:rPr>
              <a:t>MATLAB—used for numeric scientific programming</a:t>
            </a:r>
          </a:p>
          <a:p>
            <a:pPr>
              <a:buFont typeface="Arial" panose="020B0604020202020204" pitchFamily="34" charset="0"/>
              <a:buChar char="•"/>
            </a:pPr>
            <a:r>
              <a:rPr lang="en-US" sz="1400" dirty="0">
                <a:solidFill>
                  <a:srgbClr val="000000"/>
                </a:solidFill>
                <a:latin typeface="+mn-lt"/>
              </a:rPr>
              <a:t>Mathematica—used for symbolic scientific programming (computer algebra)</a:t>
            </a:r>
            <a:r>
              <a:rPr lang="en-US" sz="1400" dirty="0">
                <a:solidFill>
                  <a:srgbClr val="000000"/>
                </a:solidFill>
                <a:latin typeface="AdvPTimes"/>
              </a:rPr>
              <a:t> </a:t>
            </a:r>
          </a:p>
          <a:p>
            <a:pPr>
              <a:buFont typeface="Arial" panose="020B0604020202020204" pitchFamily="34" charset="0"/>
              <a:buChar char="•"/>
            </a:pPr>
            <a:r>
              <a:rPr lang="en-US" sz="1400" dirty="0">
                <a:solidFill>
                  <a:srgbClr val="000000"/>
                </a:solidFill>
                <a:latin typeface="+mn-lt"/>
              </a:rPr>
              <a:t>Python </a:t>
            </a:r>
          </a:p>
          <a:p>
            <a:pPr>
              <a:buFont typeface="Arial" panose="020B0604020202020204" pitchFamily="34" charset="0"/>
              <a:buChar char="•"/>
            </a:pPr>
            <a:r>
              <a:rPr lang="en-US" sz="1400" dirty="0" err="1">
                <a:solidFill>
                  <a:srgbClr val="000000"/>
                </a:solidFill>
                <a:latin typeface="+mn-lt"/>
              </a:rPr>
              <a:t>ApacheUIMA</a:t>
            </a:r>
            <a:r>
              <a:rPr lang="en-US" sz="1400" dirty="0">
                <a:solidFill>
                  <a:srgbClr val="000000"/>
                </a:solidFill>
                <a:latin typeface="+mn-lt"/>
              </a:rPr>
              <a:t> (Unstructured Information Management Applications).</a:t>
            </a:r>
            <a:br>
              <a:rPr lang="en-US" sz="1400" dirty="0"/>
            </a:br>
            <a:br>
              <a:rPr lang="en-US" sz="1400" dirty="0">
                <a:latin typeface="+mn-lt"/>
              </a:rPr>
            </a:br>
            <a:r>
              <a:rPr lang="en-US" sz="1400" dirty="0">
                <a:latin typeface="+mn-lt"/>
              </a:rPr>
              <a:t> </a:t>
            </a:r>
            <a:br>
              <a:rPr lang="en-US" dirty="0">
                <a:latin typeface="+mn-lt"/>
              </a:rPr>
            </a:br>
            <a:endParaRPr lang="en-IN" dirty="0">
              <a:latin typeface="+mn-lt"/>
            </a:endParaRPr>
          </a:p>
        </p:txBody>
      </p:sp>
      <p:sp>
        <p:nvSpPr>
          <p:cNvPr id="5" name="Slide Number Placeholder 4">
            <a:extLst>
              <a:ext uri="{FF2B5EF4-FFF2-40B4-BE49-F238E27FC236}">
                <a16:creationId xmlns:a16="http://schemas.microsoft.com/office/drawing/2014/main" id="{2ED3F4FA-1B65-4E94-8AD7-DBCFEF5A1A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Title 1">
            <a:extLst>
              <a:ext uri="{FF2B5EF4-FFF2-40B4-BE49-F238E27FC236}">
                <a16:creationId xmlns:a16="http://schemas.microsoft.com/office/drawing/2014/main" id="{E926AD72-930B-4FD2-BD4C-110EC8659B3A}"/>
              </a:ext>
            </a:extLst>
          </p:cNvPr>
          <p:cNvSpPr>
            <a:spLocks noGrp="1"/>
          </p:cNvSpPr>
          <p:nvPr>
            <p:ph type="title"/>
          </p:nvPr>
        </p:nvSpPr>
        <p:spPr>
          <a:xfrm>
            <a:off x="893763" y="358775"/>
            <a:ext cx="6462712" cy="857250"/>
          </a:xfrm>
        </p:spPr>
        <p:txBody>
          <a:bodyPr/>
          <a:lstStyle/>
          <a:p>
            <a:r>
              <a:rPr lang="en-IN" dirty="0"/>
              <a:t>Social Media Analytics Tools</a:t>
            </a:r>
          </a:p>
        </p:txBody>
      </p:sp>
    </p:spTree>
    <p:extLst>
      <p:ext uri="{BB962C8B-B14F-4D97-AF65-F5344CB8AC3E}">
        <p14:creationId xmlns:p14="http://schemas.microsoft.com/office/powerpoint/2010/main" val="1884374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9A387C-39A5-4FA6-A990-DA0C4F0D3D5C}"/>
              </a:ext>
            </a:extLst>
          </p:cNvPr>
          <p:cNvSpPr>
            <a:spLocks noGrp="1"/>
          </p:cNvSpPr>
          <p:nvPr>
            <p:ph type="body" idx="1"/>
          </p:nvPr>
        </p:nvSpPr>
        <p:spPr>
          <a:xfrm>
            <a:off x="893623" y="1200150"/>
            <a:ext cx="8049485" cy="3725700"/>
          </a:xfrm>
        </p:spPr>
        <p:txBody>
          <a:bodyPr/>
          <a:lstStyle/>
          <a:p>
            <a:pPr marL="101600" indent="0">
              <a:buNone/>
            </a:pPr>
            <a:r>
              <a:rPr lang="en-US" dirty="0"/>
              <a:t>Business Toolkits</a:t>
            </a:r>
          </a:p>
          <a:p>
            <a:pPr marL="101600" indent="0">
              <a:buNone/>
            </a:pPr>
            <a:r>
              <a:rPr lang="en-US" sz="1400" dirty="0">
                <a:solidFill>
                  <a:srgbClr val="000000"/>
                </a:solidFill>
                <a:latin typeface="+mn-lt"/>
              </a:rPr>
              <a:t>SAS Sentiment Analysis Manager can be used for :</a:t>
            </a:r>
          </a:p>
          <a:p>
            <a:pPr>
              <a:buFont typeface="Arial" panose="020B0604020202020204" pitchFamily="34" charset="0"/>
              <a:buChar char="•"/>
            </a:pPr>
            <a:r>
              <a:rPr lang="en-US" sz="1400" dirty="0">
                <a:solidFill>
                  <a:srgbClr val="000000"/>
                </a:solidFill>
                <a:latin typeface="+mn-lt"/>
              </a:rPr>
              <a:t>Scraping Content Sources</a:t>
            </a:r>
          </a:p>
          <a:p>
            <a:pPr>
              <a:buFont typeface="Arial" panose="020B0604020202020204" pitchFamily="34" charset="0"/>
              <a:buChar char="•"/>
            </a:pPr>
            <a:r>
              <a:rPr lang="en-US" sz="1400" dirty="0">
                <a:solidFill>
                  <a:srgbClr val="000000"/>
                </a:solidFill>
                <a:latin typeface="+mn-lt"/>
              </a:rPr>
              <a:t>Creating reports</a:t>
            </a:r>
          </a:p>
          <a:p>
            <a:pPr marL="101600" indent="0">
              <a:buNone/>
            </a:pPr>
            <a:r>
              <a:rPr lang="en-US" sz="1400" dirty="0">
                <a:solidFill>
                  <a:srgbClr val="000000"/>
                </a:solidFill>
                <a:latin typeface="+mn-lt"/>
              </a:rPr>
              <a:t>RapidMiner a popular toolkit offering an open-source Community Edition and also an Enterprise Edition offered under a commercial license. </a:t>
            </a:r>
          </a:p>
          <a:p>
            <a:pPr marL="101600" indent="0">
              <a:buNone/>
            </a:pPr>
            <a:r>
              <a:rPr lang="en-US" sz="1400" dirty="0">
                <a:solidFill>
                  <a:srgbClr val="000000"/>
                </a:solidFill>
                <a:latin typeface="+mn-lt"/>
              </a:rPr>
              <a:t>RapidMiner provides Data Mining and Machine Learning procedures including:</a:t>
            </a:r>
          </a:p>
          <a:p>
            <a:pPr>
              <a:buFont typeface="Arial" panose="020B0604020202020204" pitchFamily="34" charset="0"/>
              <a:buChar char="•"/>
            </a:pPr>
            <a:r>
              <a:rPr lang="en-US" sz="1400" dirty="0">
                <a:solidFill>
                  <a:srgbClr val="000000"/>
                </a:solidFill>
                <a:latin typeface="+mn-lt"/>
              </a:rPr>
              <a:t>Data Loading and Transformation</a:t>
            </a:r>
          </a:p>
          <a:p>
            <a:pPr>
              <a:buFont typeface="Arial" panose="020B0604020202020204" pitchFamily="34" charset="0"/>
              <a:buChar char="•"/>
            </a:pPr>
            <a:r>
              <a:rPr lang="en-US" sz="1400" dirty="0">
                <a:solidFill>
                  <a:srgbClr val="000000"/>
                </a:solidFill>
                <a:latin typeface="+mn-lt"/>
              </a:rPr>
              <a:t>Data Preprocessing and Visualization</a:t>
            </a:r>
          </a:p>
          <a:p>
            <a:pPr>
              <a:buFont typeface="Arial" panose="020B0604020202020204" pitchFamily="34" charset="0"/>
              <a:buChar char="•"/>
            </a:pPr>
            <a:r>
              <a:rPr lang="en-US" sz="1400" dirty="0">
                <a:solidFill>
                  <a:srgbClr val="000000"/>
                </a:solidFill>
                <a:latin typeface="+mn-lt"/>
              </a:rPr>
              <a:t>Modeling, Evaluation, and Deployment. </a:t>
            </a:r>
            <a:br>
              <a:rPr lang="en-US" sz="1400" dirty="0"/>
            </a:br>
            <a:br>
              <a:rPr lang="en-US" sz="1400" dirty="0">
                <a:latin typeface="+mn-lt"/>
              </a:rPr>
            </a:br>
            <a:br>
              <a:rPr lang="en-US" dirty="0"/>
            </a:br>
            <a:endParaRPr lang="en-IN" dirty="0"/>
          </a:p>
        </p:txBody>
      </p:sp>
      <p:sp>
        <p:nvSpPr>
          <p:cNvPr id="5" name="Slide Number Placeholder 4">
            <a:extLst>
              <a:ext uri="{FF2B5EF4-FFF2-40B4-BE49-F238E27FC236}">
                <a16:creationId xmlns:a16="http://schemas.microsoft.com/office/drawing/2014/main" id="{95C35683-6C08-4CCD-9CBB-F1A0956008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itle 1">
            <a:extLst>
              <a:ext uri="{FF2B5EF4-FFF2-40B4-BE49-F238E27FC236}">
                <a16:creationId xmlns:a16="http://schemas.microsoft.com/office/drawing/2014/main" id="{C8B02438-CA19-4E0D-8878-6264FCF9C5DB}"/>
              </a:ext>
            </a:extLst>
          </p:cNvPr>
          <p:cNvSpPr>
            <a:spLocks noGrp="1"/>
          </p:cNvSpPr>
          <p:nvPr>
            <p:ph type="title"/>
          </p:nvPr>
        </p:nvSpPr>
        <p:spPr>
          <a:xfrm>
            <a:off x="893763" y="358775"/>
            <a:ext cx="6462712" cy="857250"/>
          </a:xfrm>
        </p:spPr>
        <p:txBody>
          <a:bodyPr/>
          <a:lstStyle/>
          <a:p>
            <a:r>
              <a:rPr lang="en-IN" dirty="0"/>
              <a:t>Social Media Analytics Tools</a:t>
            </a:r>
          </a:p>
        </p:txBody>
      </p:sp>
    </p:spTree>
    <p:extLst>
      <p:ext uri="{BB962C8B-B14F-4D97-AF65-F5344CB8AC3E}">
        <p14:creationId xmlns:p14="http://schemas.microsoft.com/office/powerpoint/2010/main" val="405102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EBE6-940F-49C6-9E1E-C35BDE0491A6}"/>
              </a:ext>
            </a:extLst>
          </p:cNvPr>
          <p:cNvSpPr>
            <a:spLocks noGrp="1"/>
          </p:cNvSpPr>
          <p:nvPr>
            <p:ph type="ctrTitle"/>
          </p:nvPr>
        </p:nvSpPr>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C78D9BCF-4255-4129-96BC-392C6C2B5F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58331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FE36B8-286C-478E-BA74-A2C9ABEC1152}"/>
              </a:ext>
            </a:extLst>
          </p:cNvPr>
          <p:cNvSpPr>
            <a:spLocks noGrp="1"/>
          </p:cNvSpPr>
          <p:nvPr>
            <p:ph type="body" idx="1"/>
          </p:nvPr>
        </p:nvSpPr>
        <p:spPr>
          <a:xfrm>
            <a:off x="893624" y="1200150"/>
            <a:ext cx="8035631" cy="3725700"/>
          </a:xfrm>
        </p:spPr>
        <p:txBody>
          <a:bodyPr/>
          <a:lstStyle/>
          <a:p>
            <a:pPr marL="101600" lvl="0" indent="0">
              <a:buClr>
                <a:srgbClr val="97ABBC"/>
              </a:buClr>
              <a:buNone/>
            </a:pPr>
            <a:r>
              <a:rPr lang="en-US" dirty="0">
                <a:solidFill>
                  <a:srgbClr val="677480"/>
                </a:solidFill>
              </a:rPr>
              <a:t>Social Media Monitoring Tools </a:t>
            </a:r>
          </a:p>
          <a:p>
            <a:pPr marL="101600" indent="0">
              <a:buNone/>
            </a:pPr>
            <a:r>
              <a:rPr lang="en-US" sz="1400" dirty="0">
                <a:solidFill>
                  <a:srgbClr val="000000"/>
                </a:solidFill>
                <a:latin typeface="+mn-lt"/>
              </a:rPr>
              <a:t>Social media monitoring tools are sentiment analysis tools for tracking and measuring what people are saying (typically) about a company or its products, or any topic across the web’s social media landscape.</a:t>
            </a:r>
          </a:p>
          <a:p>
            <a:pPr marL="101600" indent="0">
              <a:buNone/>
            </a:pPr>
            <a:r>
              <a:rPr lang="en-US" sz="1400" dirty="0">
                <a:solidFill>
                  <a:srgbClr val="000000"/>
                </a:solidFill>
                <a:latin typeface="+mn-lt"/>
              </a:rPr>
              <a:t>In the area of social media monitoring examples include</a:t>
            </a:r>
          </a:p>
          <a:p>
            <a:pPr>
              <a:buFont typeface="Arial" panose="020B0604020202020204" pitchFamily="34" charset="0"/>
              <a:buChar char="•"/>
            </a:pPr>
            <a:r>
              <a:rPr lang="en-US" sz="1400" dirty="0">
                <a:solidFill>
                  <a:srgbClr val="000000"/>
                </a:solidFill>
                <a:latin typeface="+mn-lt"/>
              </a:rPr>
              <a:t>Social Mention, (</a:t>
            </a:r>
            <a:r>
              <a:rPr lang="en-US" sz="1400" dirty="0">
                <a:solidFill>
                  <a:srgbClr val="0000FF"/>
                </a:solidFill>
                <a:latin typeface="+mn-lt"/>
                <a:hlinkClick r:id="rId2"/>
              </a:rPr>
              <a:t>http://socialmention.com/</a:t>
            </a:r>
            <a:r>
              <a:rPr lang="en-US" sz="1400" dirty="0">
                <a:solidFill>
                  <a:srgbClr val="000000"/>
                </a:solidFill>
                <a:latin typeface="+mn-lt"/>
              </a:rPr>
              <a:t>)</a:t>
            </a:r>
          </a:p>
          <a:p>
            <a:pPr>
              <a:buFont typeface="Arial" panose="020B0604020202020204" pitchFamily="34" charset="0"/>
              <a:buChar char="•"/>
            </a:pPr>
            <a:r>
              <a:rPr lang="en-US" sz="1400" dirty="0">
                <a:solidFill>
                  <a:srgbClr val="000000"/>
                </a:solidFill>
                <a:latin typeface="+mn-lt"/>
              </a:rPr>
              <a:t>Amplified Analytics (</a:t>
            </a:r>
            <a:r>
              <a:rPr lang="en-US" sz="1400" dirty="0">
                <a:solidFill>
                  <a:srgbClr val="0000FF"/>
                </a:solidFill>
                <a:latin typeface="+mn-lt"/>
                <a:hlinkClick r:id="rId3"/>
              </a:rPr>
              <a:t>http://www.amplifiedanalytics.com/</a:t>
            </a:r>
            <a:r>
              <a:rPr lang="en-US" sz="1400" dirty="0">
                <a:solidFill>
                  <a:srgbClr val="000000"/>
                </a:solidFill>
                <a:latin typeface="+mn-lt"/>
              </a:rPr>
              <a:t>)</a:t>
            </a:r>
          </a:p>
          <a:p>
            <a:pPr>
              <a:buFont typeface="Arial" panose="020B0604020202020204" pitchFamily="34" charset="0"/>
              <a:buChar char="•"/>
            </a:pPr>
            <a:r>
              <a:rPr lang="en-US" sz="1400" dirty="0">
                <a:solidFill>
                  <a:srgbClr val="000000"/>
                </a:solidFill>
                <a:latin typeface="+mn-lt"/>
              </a:rPr>
              <a:t>Lithium Social Media Monitoring</a:t>
            </a:r>
          </a:p>
          <a:p>
            <a:pPr>
              <a:buFont typeface="Arial" panose="020B0604020202020204" pitchFamily="34" charset="0"/>
              <a:buChar char="•"/>
            </a:pPr>
            <a:r>
              <a:rPr lang="en-US" sz="1400" dirty="0" err="1">
                <a:solidFill>
                  <a:srgbClr val="000000"/>
                </a:solidFill>
                <a:latin typeface="+mn-lt"/>
              </a:rPr>
              <a:t>Trackur</a:t>
            </a:r>
            <a:endParaRPr lang="en-US" sz="1400" dirty="0">
              <a:solidFill>
                <a:srgbClr val="000000"/>
              </a:solidFill>
              <a:latin typeface="+mn-lt"/>
            </a:endParaRPr>
          </a:p>
          <a:p>
            <a:pPr marL="101600" indent="0">
              <a:buNone/>
            </a:pPr>
            <a:r>
              <a:rPr lang="en-US" sz="1400" dirty="0">
                <a:solidFill>
                  <a:srgbClr val="000000"/>
                </a:solidFill>
                <a:latin typeface="+mn-lt"/>
              </a:rPr>
              <a:t>Google also provides a few useful free tools. </a:t>
            </a:r>
          </a:p>
          <a:p>
            <a:pPr>
              <a:buFont typeface="Arial" panose="020B0604020202020204" pitchFamily="34" charset="0"/>
              <a:buChar char="•"/>
            </a:pPr>
            <a:r>
              <a:rPr lang="en-US" sz="1400" dirty="0">
                <a:solidFill>
                  <a:srgbClr val="000000"/>
                </a:solidFill>
                <a:latin typeface="+mn-lt"/>
              </a:rPr>
              <a:t>Google Trends </a:t>
            </a:r>
          </a:p>
          <a:p>
            <a:pPr>
              <a:buFont typeface="Arial" panose="020B0604020202020204" pitchFamily="34" charset="0"/>
              <a:buChar char="•"/>
            </a:pPr>
            <a:r>
              <a:rPr lang="en-US" sz="1400" dirty="0">
                <a:solidFill>
                  <a:srgbClr val="000000"/>
                </a:solidFill>
                <a:latin typeface="+mn-lt"/>
              </a:rPr>
              <a:t>Google Alerts </a:t>
            </a:r>
          </a:p>
          <a:p>
            <a:pPr marL="101600" indent="0">
              <a:buNone/>
            </a:pPr>
            <a:r>
              <a:rPr lang="en-US" sz="1400" dirty="0">
                <a:solidFill>
                  <a:srgbClr val="000000"/>
                </a:solidFill>
                <a:latin typeface="+mn-lt"/>
              </a:rPr>
              <a:t>Google also acquired </a:t>
            </a:r>
            <a:r>
              <a:rPr lang="en-US" sz="1400" dirty="0" err="1">
                <a:solidFill>
                  <a:srgbClr val="000000"/>
                </a:solidFill>
                <a:latin typeface="+mn-lt"/>
              </a:rPr>
              <a:t>FeedBurner</a:t>
            </a:r>
            <a:r>
              <a:rPr lang="en-US" sz="1400" dirty="0">
                <a:solidFill>
                  <a:srgbClr val="000000"/>
                </a:solidFill>
                <a:latin typeface="+mn-lt"/>
              </a:rPr>
              <a:t> ,an RSS feeds management in 2007</a:t>
            </a:r>
            <a:r>
              <a:rPr lang="en-US" sz="1400" dirty="0">
                <a:latin typeface="+mn-lt"/>
              </a:rPr>
              <a:t> </a:t>
            </a:r>
            <a:br>
              <a:rPr lang="en-US" dirty="0"/>
            </a:br>
            <a:endParaRPr lang="en-IN" dirty="0"/>
          </a:p>
        </p:txBody>
      </p:sp>
      <p:sp>
        <p:nvSpPr>
          <p:cNvPr id="5" name="Slide Number Placeholder 4">
            <a:extLst>
              <a:ext uri="{FF2B5EF4-FFF2-40B4-BE49-F238E27FC236}">
                <a16:creationId xmlns:a16="http://schemas.microsoft.com/office/drawing/2014/main" id="{D19BF7DF-B528-4A9F-9EAA-7201DF4660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6" name="Title 1">
            <a:extLst>
              <a:ext uri="{FF2B5EF4-FFF2-40B4-BE49-F238E27FC236}">
                <a16:creationId xmlns:a16="http://schemas.microsoft.com/office/drawing/2014/main" id="{A2376182-E134-43AC-9868-F1EAFBAAFFEF}"/>
              </a:ext>
            </a:extLst>
          </p:cNvPr>
          <p:cNvSpPr>
            <a:spLocks noGrp="1"/>
          </p:cNvSpPr>
          <p:nvPr>
            <p:ph type="title"/>
          </p:nvPr>
        </p:nvSpPr>
        <p:spPr>
          <a:xfrm>
            <a:off x="893763" y="358775"/>
            <a:ext cx="6462712" cy="857250"/>
          </a:xfrm>
        </p:spPr>
        <p:txBody>
          <a:bodyPr/>
          <a:lstStyle/>
          <a:p>
            <a:r>
              <a:rPr lang="en-IN" dirty="0"/>
              <a:t>Social Media Analytics Tools</a:t>
            </a:r>
          </a:p>
        </p:txBody>
      </p:sp>
    </p:spTree>
    <p:extLst>
      <p:ext uri="{BB962C8B-B14F-4D97-AF65-F5344CB8AC3E}">
        <p14:creationId xmlns:p14="http://schemas.microsoft.com/office/powerpoint/2010/main" val="2134524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75477F-641F-4C20-BD32-2D58A9DB120D}"/>
              </a:ext>
            </a:extLst>
          </p:cNvPr>
          <p:cNvSpPr>
            <a:spLocks noGrp="1"/>
          </p:cNvSpPr>
          <p:nvPr>
            <p:ph type="body" idx="1"/>
          </p:nvPr>
        </p:nvSpPr>
        <p:spPr>
          <a:xfrm>
            <a:off x="893625" y="1200150"/>
            <a:ext cx="7938648" cy="3725700"/>
          </a:xfrm>
        </p:spPr>
        <p:txBody>
          <a:bodyPr/>
          <a:lstStyle/>
          <a:p>
            <a:pPr marL="101600" lvl="0" indent="0">
              <a:buClr>
                <a:srgbClr val="97ABBC"/>
              </a:buClr>
              <a:buNone/>
            </a:pPr>
            <a:r>
              <a:rPr lang="en-US" dirty="0">
                <a:solidFill>
                  <a:srgbClr val="677480"/>
                </a:solidFill>
              </a:rPr>
              <a:t>Text Analysis Tools</a:t>
            </a:r>
          </a:p>
          <a:p>
            <a:pPr>
              <a:buFont typeface="Arial" panose="020B0604020202020204" pitchFamily="34" charset="0"/>
              <a:buChar char="•"/>
            </a:pPr>
            <a:r>
              <a:rPr lang="en-IN" sz="1400" dirty="0" err="1">
                <a:solidFill>
                  <a:srgbClr val="000000"/>
                </a:solidFill>
                <a:latin typeface="+mn-lt"/>
              </a:rPr>
              <a:t>OpenAmplify</a:t>
            </a:r>
            <a:r>
              <a:rPr lang="en-IN" sz="1400" dirty="0">
                <a:latin typeface="+mn-lt"/>
              </a:rPr>
              <a:t> </a:t>
            </a:r>
          </a:p>
          <a:p>
            <a:pPr>
              <a:buFont typeface="Arial" panose="020B0604020202020204" pitchFamily="34" charset="0"/>
              <a:buChar char="•"/>
            </a:pPr>
            <a:r>
              <a:rPr lang="en-IN" sz="1400" dirty="0" err="1">
                <a:solidFill>
                  <a:srgbClr val="000000"/>
                </a:solidFill>
                <a:latin typeface="+mn-lt"/>
              </a:rPr>
              <a:t>Jodange</a:t>
            </a:r>
            <a:r>
              <a:rPr lang="en-IN" sz="1400" dirty="0">
                <a:latin typeface="+mn-lt"/>
              </a:rPr>
              <a:t> </a:t>
            </a:r>
          </a:p>
          <a:p>
            <a:pPr>
              <a:buFont typeface="Arial" panose="020B0604020202020204" pitchFamily="34" charset="0"/>
              <a:buChar char="•"/>
            </a:pPr>
            <a:r>
              <a:rPr lang="en-IN" sz="1400" dirty="0">
                <a:solidFill>
                  <a:srgbClr val="000000"/>
                </a:solidFill>
                <a:latin typeface="+mn-lt"/>
              </a:rPr>
              <a:t>Stanford NLP group tools</a:t>
            </a:r>
            <a:r>
              <a:rPr lang="en-IN" sz="1400" dirty="0">
                <a:latin typeface="+mn-lt"/>
              </a:rPr>
              <a:t> </a:t>
            </a:r>
          </a:p>
          <a:p>
            <a:pPr>
              <a:buFont typeface="Arial" panose="020B0604020202020204" pitchFamily="34" charset="0"/>
              <a:buChar char="•"/>
            </a:pPr>
            <a:r>
              <a:rPr lang="en-IN" sz="1400" dirty="0" err="1">
                <a:solidFill>
                  <a:srgbClr val="000000"/>
                </a:solidFill>
                <a:latin typeface="+mn-lt"/>
              </a:rPr>
              <a:t>LingPipe</a:t>
            </a:r>
            <a:r>
              <a:rPr lang="en-IN" sz="1400" dirty="0">
                <a:latin typeface="+mn-lt"/>
              </a:rPr>
              <a:t> </a:t>
            </a:r>
          </a:p>
          <a:p>
            <a:pPr>
              <a:buFont typeface="Arial" panose="020B0604020202020204" pitchFamily="34" charset="0"/>
              <a:buChar char="•"/>
            </a:pPr>
            <a:r>
              <a:rPr lang="en-IN" sz="1400" dirty="0">
                <a:solidFill>
                  <a:srgbClr val="000000"/>
                </a:solidFill>
                <a:latin typeface="+mn-lt"/>
              </a:rPr>
              <a:t>Python NLTK</a:t>
            </a:r>
            <a:r>
              <a:rPr lang="en-IN" sz="1400" dirty="0">
                <a:latin typeface="+mn-lt"/>
              </a:rPr>
              <a:t> </a:t>
            </a:r>
          </a:p>
          <a:p>
            <a:pPr>
              <a:buFont typeface="Arial" panose="020B0604020202020204" pitchFamily="34" charset="0"/>
              <a:buChar char="•"/>
            </a:pPr>
            <a:r>
              <a:rPr lang="en-IN" sz="1400" dirty="0" err="1">
                <a:solidFill>
                  <a:srgbClr val="000000"/>
                </a:solidFill>
                <a:latin typeface="+mn-lt"/>
              </a:rPr>
              <a:t>Lexalytics</a:t>
            </a:r>
            <a:r>
              <a:rPr lang="en-IN" sz="1400" dirty="0">
                <a:solidFill>
                  <a:srgbClr val="000000"/>
                </a:solidFill>
                <a:latin typeface="+mn-lt"/>
              </a:rPr>
              <a:t> Sentiment Toolkit</a:t>
            </a:r>
            <a:r>
              <a:rPr lang="en-IN" sz="1400" dirty="0">
                <a:latin typeface="+mn-lt"/>
              </a:rPr>
              <a:t> </a:t>
            </a:r>
          </a:p>
          <a:p>
            <a:pPr>
              <a:buFont typeface="Arial" panose="020B0604020202020204" pitchFamily="34" charset="0"/>
              <a:buChar char="•"/>
            </a:pPr>
            <a:r>
              <a:rPr lang="en-IN" sz="1400" dirty="0">
                <a:solidFill>
                  <a:srgbClr val="000000"/>
                </a:solidFill>
                <a:latin typeface="+mn-lt"/>
              </a:rPr>
              <a:t>Aero Text</a:t>
            </a:r>
          </a:p>
          <a:p>
            <a:pPr>
              <a:buFont typeface="Arial" panose="020B0604020202020204" pitchFamily="34" charset="0"/>
              <a:buChar char="•"/>
            </a:pPr>
            <a:r>
              <a:rPr lang="en-IN" sz="1400" dirty="0" err="1">
                <a:solidFill>
                  <a:srgbClr val="000000"/>
                </a:solidFill>
                <a:latin typeface="+mn-lt"/>
              </a:rPr>
              <a:t>Attensity</a:t>
            </a:r>
            <a:endParaRPr lang="en-IN" sz="1400" dirty="0">
              <a:solidFill>
                <a:srgbClr val="000000"/>
              </a:solidFill>
              <a:latin typeface="+mn-lt"/>
            </a:endParaRPr>
          </a:p>
          <a:p>
            <a:pPr>
              <a:buFont typeface="Arial" panose="020B0604020202020204" pitchFamily="34" charset="0"/>
              <a:buChar char="•"/>
            </a:pPr>
            <a:r>
              <a:rPr lang="en-IN" sz="1400" dirty="0" err="1">
                <a:solidFill>
                  <a:srgbClr val="000000"/>
                </a:solidFill>
                <a:latin typeface="+mn-lt"/>
              </a:rPr>
              <a:t>Clarabridge</a:t>
            </a:r>
            <a:r>
              <a:rPr lang="en-IN" sz="1400" dirty="0">
                <a:solidFill>
                  <a:srgbClr val="000000"/>
                </a:solidFill>
                <a:latin typeface="+mn-lt"/>
              </a:rPr>
              <a:t>, IBM Language Ware, SPSS Text Analytics for Surveys</a:t>
            </a:r>
          </a:p>
          <a:p>
            <a:pPr>
              <a:buFont typeface="Arial" panose="020B0604020202020204" pitchFamily="34" charset="0"/>
              <a:buChar char="•"/>
            </a:pPr>
            <a:r>
              <a:rPr lang="en-IN" sz="1400" dirty="0">
                <a:solidFill>
                  <a:srgbClr val="000000"/>
                </a:solidFill>
                <a:latin typeface="+mn-lt"/>
              </a:rPr>
              <a:t>Language Computer Corporation </a:t>
            </a:r>
          </a:p>
          <a:p>
            <a:pPr>
              <a:buFont typeface="Arial" panose="020B0604020202020204" pitchFamily="34" charset="0"/>
              <a:buChar char="•"/>
            </a:pPr>
            <a:r>
              <a:rPr lang="en-IN" sz="1400" dirty="0">
                <a:solidFill>
                  <a:srgbClr val="000000"/>
                </a:solidFill>
                <a:latin typeface="+mn-lt"/>
              </a:rPr>
              <a:t>STATISTICA Text Miner and </a:t>
            </a:r>
            <a:r>
              <a:rPr lang="en-IN" sz="1400" dirty="0" err="1">
                <a:solidFill>
                  <a:srgbClr val="000000"/>
                </a:solidFill>
                <a:latin typeface="+mn-lt"/>
              </a:rPr>
              <a:t>WordStat</a:t>
            </a:r>
            <a:r>
              <a:rPr lang="en-IN" sz="1400" dirty="0">
                <a:solidFill>
                  <a:srgbClr val="000000"/>
                </a:solidFill>
                <a:latin typeface="+mn-lt"/>
              </a:rPr>
              <a:t>.</a:t>
            </a:r>
            <a:r>
              <a:rPr lang="en-IN" sz="1400" dirty="0">
                <a:latin typeface="+mn-lt"/>
              </a:rPr>
              <a:t> </a:t>
            </a:r>
            <a:br>
              <a:rPr lang="en-IN" dirty="0"/>
            </a:br>
            <a:br>
              <a:rPr lang="en-IN" dirty="0"/>
            </a:br>
            <a:endParaRPr lang="en-IN" dirty="0"/>
          </a:p>
        </p:txBody>
      </p:sp>
      <p:sp>
        <p:nvSpPr>
          <p:cNvPr id="5" name="Slide Number Placeholder 4">
            <a:extLst>
              <a:ext uri="{FF2B5EF4-FFF2-40B4-BE49-F238E27FC236}">
                <a16:creationId xmlns:a16="http://schemas.microsoft.com/office/drawing/2014/main" id="{C7E62D60-DB6A-4F88-9108-69BD01F343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Title 1">
            <a:extLst>
              <a:ext uri="{FF2B5EF4-FFF2-40B4-BE49-F238E27FC236}">
                <a16:creationId xmlns:a16="http://schemas.microsoft.com/office/drawing/2014/main" id="{F132D959-BF28-4658-8C7A-8CEA99B7445A}"/>
              </a:ext>
            </a:extLst>
          </p:cNvPr>
          <p:cNvSpPr>
            <a:spLocks noGrp="1"/>
          </p:cNvSpPr>
          <p:nvPr>
            <p:ph type="title"/>
          </p:nvPr>
        </p:nvSpPr>
        <p:spPr>
          <a:xfrm>
            <a:off x="893763" y="358775"/>
            <a:ext cx="6462712" cy="857250"/>
          </a:xfrm>
        </p:spPr>
        <p:txBody>
          <a:bodyPr/>
          <a:lstStyle/>
          <a:p>
            <a:r>
              <a:rPr lang="en-IN" dirty="0"/>
              <a:t>Social Media Analytics Tools</a:t>
            </a:r>
          </a:p>
        </p:txBody>
      </p:sp>
    </p:spTree>
    <p:extLst>
      <p:ext uri="{BB962C8B-B14F-4D97-AF65-F5344CB8AC3E}">
        <p14:creationId xmlns:p14="http://schemas.microsoft.com/office/powerpoint/2010/main" val="1319504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145160-37AD-46D6-AB78-5CD0662B190B}"/>
              </a:ext>
            </a:extLst>
          </p:cNvPr>
          <p:cNvSpPr>
            <a:spLocks noGrp="1"/>
          </p:cNvSpPr>
          <p:nvPr>
            <p:ph type="body" idx="1"/>
          </p:nvPr>
        </p:nvSpPr>
        <p:spPr>
          <a:xfrm>
            <a:off x="893624" y="1200150"/>
            <a:ext cx="7779321" cy="3725700"/>
          </a:xfrm>
        </p:spPr>
        <p:txBody>
          <a:bodyPr/>
          <a:lstStyle/>
          <a:p>
            <a:pPr marL="101600" lvl="0" indent="0">
              <a:buClr>
                <a:srgbClr val="97ABBC"/>
              </a:buClr>
              <a:buNone/>
            </a:pPr>
            <a:r>
              <a:rPr lang="en-US" dirty="0">
                <a:solidFill>
                  <a:srgbClr val="677480"/>
                </a:solidFill>
              </a:rPr>
              <a:t>Data Visualization Tools</a:t>
            </a:r>
          </a:p>
          <a:p>
            <a:pPr marL="101600" indent="0">
              <a:buNone/>
            </a:pPr>
            <a:r>
              <a:rPr lang="en-US" sz="1400" dirty="0">
                <a:solidFill>
                  <a:srgbClr val="000000"/>
                </a:solidFill>
                <a:latin typeface="+mn-lt"/>
              </a:rPr>
              <a:t>The data visualization tools provide business intelligence(BI) capabilities and allow different types of users to gain insights from the Big Data.</a:t>
            </a:r>
          </a:p>
          <a:p>
            <a:pPr marL="101600" indent="0">
              <a:buNone/>
            </a:pPr>
            <a:br>
              <a:rPr lang="en-US" sz="1400" dirty="0">
                <a:solidFill>
                  <a:srgbClr val="000000"/>
                </a:solidFill>
                <a:latin typeface="+mn-lt"/>
              </a:rPr>
            </a:br>
            <a:r>
              <a:rPr lang="en-US" sz="1400" dirty="0">
                <a:solidFill>
                  <a:srgbClr val="000000"/>
                </a:solidFill>
                <a:latin typeface="+mn-lt"/>
              </a:rPr>
              <a:t>Two notable visualization tools are </a:t>
            </a:r>
          </a:p>
          <a:p>
            <a:pPr>
              <a:buFont typeface="Arial" panose="020B0604020202020204" pitchFamily="34" charset="0"/>
              <a:buChar char="•"/>
            </a:pPr>
            <a:r>
              <a:rPr lang="en-US" sz="1400" dirty="0">
                <a:solidFill>
                  <a:srgbClr val="000000"/>
                </a:solidFill>
                <a:latin typeface="+mn-lt"/>
              </a:rPr>
              <a:t>SAS Visual Analytics</a:t>
            </a:r>
          </a:p>
          <a:p>
            <a:pPr>
              <a:buFont typeface="Arial" panose="020B0604020202020204" pitchFamily="34" charset="0"/>
              <a:buChar char="•"/>
            </a:pPr>
            <a:r>
              <a:rPr lang="en-US" sz="1400" dirty="0">
                <a:solidFill>
                  <a:srgbClr val="000000"/>
                </a:solidFill>
                <a:latin typeface="+mn-lt"/>
              </a:rPr>
              <a:t>Tableau.</a:t>
            </a:r>
          </a:p>
          <a:p>
            <a:pPr marL="101600" indent="0">
              <a:buNone/>
            </a:pPr>
            <a:r>
              <a:rPr lang="en-US" sz="1400" dirty="0">
                <a:solidFill>
                  <a:srgbClr val="000000"/>
                </a:solidFill>
                <a:latin typeface="+mn-lt"/>
              </a:rPr>
              <a:t>Python Library for Data Visualization</a:t>
            </a:r>
          </a:p>
          <a:p>
            <a:pPr>
              <a:buFont typeface="Arial" panose="020B0604020202020204" pitchFamily="34" charset="0"/>
              <a:buChar char="•"/>
            </a:pPr>
            <a:r>
              <a:rPr lang="en-US" sz="1400" dirty="0">
                <a:solidFill>
                  <a:srgbClr val="000000"/>
                </a:solidFill>
                <a:latin typeface="+mn-lt"/>
              </a:rPr>
              <a:t>Matplotlib</a:t>
            </a:r>
          </a:p>
          <a:p>
            <a:pPr>
              <a:buFont typeface="Arial" panose="020B0604020202020204" pitchFamily="34" charset="0"/>
              <a:buChar char="•"/>
            </a:pPr>
            <a:r>
              <a:rPr lang="en-US" sz="1400" dirty="0" err="1">
                <a:solidFill>
                  <a:srgbClr val="000000"/>
                </a:solidFill>
                <a:latin typeface="+mn-lt"/>
              </a:rPr>
              <a:t>Seborn</a:t>
            </a:r>
            <a:r>
              <a:rPr lang="en-US" sz="1400" dirty="0">
                <a:latin typeface="+mn-lt"/>
              </a:rPr>
              <a:t> </a:t>
            </a:r>
            <a:br>
              <a:rPr lang="en-US" dirty="0"/>
            </a:br>
            <a:endParaRPr lang="en-IN" dirty="0"/>
          </a:p>
        </p:txBody>
      </p:sp>
      <p:sp>
        <p:nvSpPr>
          <p:cNvPr id="5" name="Slide Number Placeholder 4">
            <a:extLst>
              <a:ext uri="{FF2B5EF4-FFF2-40B4-BE49-F238E27FC236}">
                <a16:creationId xmlns:a16="http://schemas.microsoft.com/office/drawing/2014/main" id="{BA27C21C-3187-4899-81A3-97D699F2D5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Title 1">
            <a:extLst>
              <a:ext uri="{FF2B5EF4-FFF2-40B4-BE49-F238E27FC236}">
                <a16:creationId xmlns:a16="http://schemas.microsoft.com/office/drawing/2014/main" id="{9652AD39-B84F-4F67-98EE-9D4E719A6C67}"/>
              </a:ext>
            </a:extLst>
          </p:cNvPr>
          <p:cNvSpPr>
            <a:spLocks noGrp="1"/>
          </p:cNvSpPr>
          <p:nvPr>
            <p:ph type="title"/>
          </p:nvPr>
        </p:nvSpPr>
        <p:spPr>
          <a:xfrm>
            <a:off x="893763" y="358775"/>
            <a:ext cx="6462712" cy="857250"/>
          </a:xfrm>
        </p:spPr>
        <p:txBody>
          <a:bodyPr/>
          <a:lstStyle/>
          <a:p>
            <a:r>
              <a:rPr lang="en-IN" dirty="0"/>
              <a:t>Social Media Analytics Tools</a:t>
            </a:r>
          </a:p>
        </p:txBody>
      </p:sp>
    </p:spTree>
    <p:extLst>
      <p:ext uri="{BB962C8B-B14F-4D97-AF65-F5344CB8AC3E}">
        <p14:creationId xmlns:p14="http://schemas.microsoft.com/office/powerpoint/2010/main" val="1681307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2"/>
                </a:solidFill>
              </a:rPr>
              <a:t>Thanks!</a:t>
            </a:r>
            <a:endParaRPr sz="6000">
              <a:solidFill>
                <a:schemeClr val="accent2"/>
              </a:solidFill>
            </a:endParaRPr>
          </a:p>
        </p:txBody>
      </p:sp>
      <p:sp>
        <p:nvSpPr>
          <p:cNvPr id="357" name="Google Shape;357;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a:solidFill>
                  <a:schemeClr val="lt1"/>
                </a:solidFill>
              </a:rPr>
              <a:t>Any questions?</a:t>
            </a:r>
            <a:endParaRPr sz="4800" b="1">
              <a:solidFill>
                <a:schemeClr val="lt1"/>
              </a:solidFill>
            </a:endParaRPr>
          </a:p>
        </p:txBody>
      </p:sp>
      <p:sp>
        <p:nvSpPr>
          <p:cNvPr id="359" name="Google Shape;359;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660771" y="347072"/>
            <a:ext cx="7861029" cy="6474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Social Media Overview</a:t>
            </a:r>
            <a:endParaRPr dirty="0"/>
          </a:p>
        </p:txBody>
      </p:sp>
      <p:sp>
        <p:nvSpPr>
          <p:cNvPr id="94" name="Google Shape;94;p13"/>
          <p:cNvSpPr txBox="1"/>
          <p:nvPr/>
        </p:nvSpPr>
        <p:spPr>
          <a:xfrm>
            <a:off x="701556" y="994494"/>
            <a:ext cx="7740887" cy="3535578"/>
          </a:xfrm>
          <a:prstGeom prst="rect">
            <a:avLst/>
          </a:prstGeom>
          <a:noFill/>
          <a:ln>
            <a:noFill/>
          </a:ln>
        </p:spPr>
        <p:txBody>
          <a:bodyPr spcFirstLastPara="1" wrap="square" lIns="91425" tIns="91425" rIns="91425" bIns="91425" anchor="t" anchorCtr="0">
            <a:noAutofit/>
          </a:bodyPr>
          <a:lstStyle/>
          <a:p>
            <a:pPr marL="285750" lvl="0" indent="-285750">
              <a:spcBef>
                <a:spcPts val="600"/>
              </a:spcBef>
              <a:buFont typeface="Arial" panose="020B0604020202020204" pitchFamily="34" charset="0"/>
              <a:buChar char="•"/>
            </a:pPr>
            <a:r>
              <a:rPr lang="en-IN" dirty="0"/>
              <a:t>Social media Data</a:t>
            </a:r>
          </a:p>
          <a:p>
            <a:pPr marL="285750" lvl="0" indent="-285750">
              <a:spcBef>
                <a:spcPts val="600"/>
              </a:spcBef>
              <a:buFont typeface="Arial" panose="020B0604020202020204" pitchFamily="34" charset="0"/>
              <a:buChar char="•"/>
            </a:pPr>
            <a:r>
              <a:rPr lang="en-IN" dirty="0"/>
              <a:t>Social media programmatic access </a:t>
            </a:r>
          </a:p>
          <a:p>
            <a:pPr lvl="0">
              <a:spcBef>
                <a:spcPts val="600"/>
              </a:spcBef>
            </a:pPr>
            <a:r>
              <a:rPr lang="en-IN" dirty="0"/>
              <a:t>            </a:t>
            </a:r>
            <a:r>
              <a:rPr lang="en-US" dirty="0"/>
              <a:t>Data sources, services and tools  </a:t>
            </a:r>
          </a:p>
          <a:p>
            <a:pPr lvl="0">
              <a:spcBef>
                <a:spcPts val="600"/>
              </a:spcBef>
            </a:pPr>
            <a:r>
              <a:rPr lang="en-US" dirty="0"/>
              <a:t>            Data feeds via APIs</a:t>
            </a:r>
          </a:p>
          <a:p>
            <a:pPr marL="285750" lvl="0" indent="-285750">
              <a:spcBef>
                <a:spcPts val="600"/>
              </a:spcBef>
              <a:buFont typeface="Arial" panose="020B0604020202020204" pitchFamily="34" charset="0"/>
              <a:buChar char="•"/>
            </a:pPr>
            <a:r>
              <a:rPr lang="en-US" dirty="0"/>
              <a:t>Text cleaning and storage tools</a:t>
            </a:r>
          </a:p>
          <a:p>
            <a:pPr marL="285750" lvl="0" indent="-285750">
              <a:spcBef>
                <a:spcPts val="600"/>
              </a:spcBef>
              <a:buFont typeface="Arial" panose="020B0604020202020204" pitchFamily="34" charset="0"/>
              <a:buChar char="•"/>
            </a:pPr>
            <a:r>
              <a:rPr lang="en-IN" dirty="0"/>
              <a:t>Text analysis tools </a:t>
            </a:r>
          </a:p>
          <a:p>
            <a:pPr lvl="0">
              <a:spcBef>
                <a:spcPts val="600"/>
              </a:spcBef>
            </a:pPr>
            <a:r>
              <a:rPr lang="en-IN" dirty="0"/>
              <a:t>            Transformation tools</a:t>
            </a:r>
          </a:p>
          <a:p>
            <a:pPr lvl="0">
              <a:spcBef>
                <a:spcPts val="600"/>
              </a:spcBef>
            </a:pPr>
            <a:r>
              <a:rPr lang="en-IN" dirty="0"/>
              <a:t>            Analysis tools </a:t>
            </a:r>
          </a:p>
          <a:p>
            <a:pPr marL="285750" lvl="0" indent="-285750">
              <a:spcBef>
                <a:spcPts val="600"/>
              </a:spcBef>
              <a:buFont typeface="Arial" panose="020B0604020202020204" pitchFamily="34" charset="0"/>
              <a:buChar char="•"/>
            </a:pPr>
            <a:r>
              <a:rPr lang="en-IN" dirty="0"/>
              <a:t>Social media platforms</a:t>
            </a:r>
          </a:p>
          <a:p>
            <a:pPr lvl="0">
              <a:spcBef>
                <a:spcPts val="600"/>
              </a:spcBef>
            </a:pPr>
            <a:r>
              <a:rPr lang="en-IN" dirty="0"/>
              <a:t>            Social network media platforms </a:t>
            </a:r>
          </a:p>
          <a:p>
            <a:pPr lvl="0">
              <a:spcBef>
                <a:spcPts val="600"/>
              </a:spcBef>
            </a:pPr>
            <a:r>
              <a:rPr lang="en-IN" dirty="0"/>
              <a:t>            News platforms </a:t>
            </a:r>
            <a:br>
              <a:rPr lang="en-IN" dirty="0"/>
            </a:br>
            <a:br>
              <a:rPr lang="en-IN" dirty="0"/>
            </a:br>
            <a:br>
              <a:rPr lang="en-IN" dirty="0"/>
            </a:br>
            <a:br>
              <a:rPr lang="en-IN" dirty="0"/>
            </a:br>
            <a:endParaRPr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dirty="0">
              <a:solidFill>
                <a:schemeClr val="dk1"/>
              </a:solidFill>
              <a:latin typeface="Lato"/>
              <a:ea typeface="Lato"/>
              <a:cs typeface="Lato"/>
              <a:sym typeface="Lato"/>
            </a:endParaRPr>
          </a:p>
          <a:p>
            <a:pPr marL="0" lvl="0" indent="0" algn="l" rtl="0">
              <a:spcBef>
                <a:spcPts val="600"/>
              </a:spcBef>
              <a:spcAft>
                <a:spcPts val="0"/>
              </a:spcAft>
              <a:buNone/>
            </a:pPr>
            <a:endParaRPr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9E4C-4419-4A06-9CC1-BD4F2ABC4111}"/>
              </a:ext>
            </a:extLst>
          </p:cNvPr>
          <p:cNvSpPr>
            <a:spLocks noGrp="1"/>
          </p:cNvSpPr>
          <p:nvPr>
            <p:ph type="title"/>
          </p:nvPr>
        </p:nvSpPr>
        <p:spPr>
          <a:xfrm>
            <a:off x="893624" y="144806"/>
            <a:ext cx="6462600" cy="857400"/>
          </a:xfrm>
        </p:spPr>
        <p:txBody>
          <a:bodyPr/>
          <a:lstStyle/>
          <a:p>
            <a:r>
              <a:rPr lang="en-US" dirty="0"/>
              <a:t>Social Media Data</a:t>
            </a:r>
            <a:endParaRPr lang="en-IN" dirty="0"/>
          </a:p>
        </p:txBody>
      </p:sp>
      <p:sp>
        <p:nvSpPr>
          <p:cNvPr id="3" name="Text Placeholder 2">
            <a:extLst>
              <a:ext uri="{FF2B5EF4-FFF2-40B4-BE49-F238E27FC236}">
                <a16:creationId xmlns:a16="http://schemas.microsoft.com/office/drawing/2014/main" id="{C69226ED-CF77-4F92-B693-4DCFE96D92DB}"/>
              </a:ext>
            </a:extLst>
          </p:cNvPr>
          <p:cNvSpPr>
            <a:spLocks noGrp="1"/>
          </p:cNvSpPr>
          <p:nvPr>
            <p:ph type="body" idx="1"/>
          </p:nvPr>
        </p:nvSpPr>
        <p:spPr>
          <a:xfrm>
            <a:off x="893624" y="1002206"/>
            <a:ext cx="7683048" cy="3923644"/>
          </a:xfrm>
        </p:spPr>
        <p:txBody>
          <a:bodyPr/>
          <a:lstStyle/>
          <a:p>
            <a:pPr marL="101600" indent="0">
              <a:buNone/>
            </a:pPr>
            <a:r>
              <a:rPr lang="en-US" sz="1400" dirty="0">
                <a:solidFill>
                  <a:srgbClr val="000000"/>
                </a:solidFill>
                <a:latin typeface="Arial" panose="020B0604020202020204" pitchFamily="34" charset="0"/>
                <a:cs typeface="Arial" panose="020B0604020202020204" pitchFamily="34" charset="0"/>
              </a:rPr>
              <a:t>Types of Data :</a:t>
            </a:r>
          </a:p>
          <a:p>
            <a:pPr>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rPr>
              <a:t>Historic data sets—previously accumulated and stored social/news, financial and economic data.</a:t>
            </a:r>
          </a:p>
          <a:p>
            <a:pPr>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rPr>
              <a:t>Real-time feeds—live data feeds from streamed social media, news services, financial exchanges, telecoms services, GPS devices and speech.</a:t>
            </a:r>
            <a:r>
              <a:rPr lang="en-US" sz="1400" dirty="0">
                <a:latin typeface="Arial" panose="020B0604020202020204" pitchFamily="34" charset="0"/>
                <a:cs typeface="Arial" panose="020B0604020202020204" pitchFamily="34" charset="0"/>
              </a:rPr>
              <a:t> </a:t>
            </a:r>
          </a:p>
          <a:p>
            <a:pPr>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rPr>
              <a:t>Raw data—unprocessed computer data straight from source that may contain errors or may be unanalyzed.</a:t>
            </a:r>
            <a:r>
              <a:rPr lang="en-US" sz="1400" dirty="0">
                <a:latin typeface="Arial" panose="020B0604020202020204" pitchFamily="34" charset="0"/>
                <a:cs typeface="Arial" panose="020B0604020202020204" pitchFamily="34" charset="0"/>
              </a:rPr>
              <a:t> </a:t>
            </a:r>
          </a:p>
          <a:p>
            <a:pPr>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rPr>
              <a:t>Cleaned data—correction or removal of erroneous (dirty) data caused by disparities, keying mistakes, missing bits, outliers, etc.</a:t>
            </a:r>
            <a:r>
              <a:rPr lang="en-US" sz="1400" dirty="0">
                <a:latin typeface="Arial" panose="020B0604020202020204" pitchFamily="34" charset="0"/>
                <a:cs typeface="Arial" panose="020B0604020202020204" pitchFamily="34" charset="0"/>
              </a:rPr>
              <a:t> </a:t>
            </a:r>
          </a:p>
          <a:p>
            <a:pPr>
              <a:buFont typeface="Arial" panose="020B0604020202020204" pitchFamily="34" charset="0"/>
              <a:buChar char="•"/>
            </a:pPr>
            <a:r>
              <a:rPr lang="en-US" sz="1400" dirty="0">
                <a:solidFill>
                  <a:srgbClr val="000000"/>
                </a:solidFill>
                <a:latin typeface="AdvPTimesB"/>
              </a:rPr>
              <a:t>Value-added data</a:t>
            </a:r>
            <a:r>
              <a:rPr lang="en-US" sz="1400" dirty="0">
                <a:solidFill>
                  <a:srgbClr val="000000"/>
                </a:solidFill>
                <a:latin typeface="AdvPTimes"/>
              </a:rPr>
              <a:t>—data that has been cleaned, analyzed, tagged and augmented with knowledge.</a:t>
            </a:r>
            <a:r>
              <a:rPr lang="en-US" sz="1400" dirty="0"/>
              <a:t> </a:t>
            </a:r>
            <a:br>
              <a:rPr lang="en-US" sz="1400" dirty="0"/>
            </a:br>
            <a:br>
              <a:rPr lang="en-US" sz="1400" dirty="0"/>
            </a:br>
            <a:br>
              <a:rPr lang="en-US" sz="1400" dirty="0">
                <a:latin typeface="Arial" panose="020B0604020202020204" pitchFamily="34" charset="0"/>
                <a:cs typeface="Arial" panose="020B0604020202020204" pitchFamily="34" charset="0"/>
              </a:rPr>
            </a:br>
            <a:br>
              <a:rPr lang="en-US" dirty="0"/>
            </a:br>
            <a:endParaRPr lang="en-US" dirty="0"/>
          </a:p>
        </p:txBody>
      </p:sp>
      <p:sp>
        <p:nvSpPr>
          <p:cNvPr id="5" name="Slide Number Placeholder 4">
            <a:extLst>
              <a:ext uri="{FF2B5EF4-FFF2-40B4-BE49-F238E27FC236}">
                <a16:creationId xmlns:a16="http://schemas.microsoft.com/office/drawing/2014/main" id="{669E3B30-B1BC-489C-AF50-D4E4053931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47214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019D-8A0C-4207-9958-23EFBBB8EB9F}"/>
              </a:ext>
            </a:extLst>
          </p:cNvPr>
          <p:cNvSpPr>
            <a:spLocks noGrp="1"/>
          </p:cNvSpPr>
          <p:nvPr>
            <p:ph type="title"/>
          </p:nvPr>
        </p:nvSpPr>
        <p:spPr/>
        <p:txBody>
          <a:bodyPr/>
          <a:lstStyle/>
          <a:p>
            <a:r>
              <a:rPr lang="en-US" dirty="0"/>
              <a:t>Social Media Providers</a:t>
            </a:r>
            <a:endParaRPr lang="en-IN" dirty="0"/>
          </a:p>
        </p:txBody>
      </p:sp>
      <p:sp>
        <p:nvSpPr>
          <p:cNvPr id="3" name="Text Placeholder 2">
            <a:extLst>
              <a:ext uri="{FF2B5EF4-FFF2-40B4-BE49-F238E27FC236}">
                <a16:creationId xmlns:a16="http://schemas.microsoft.com/office/drawing/2014/main" id="{0BB58B2D-450E-4EA1-9B44-DEE3A9785102}"/>
              </a:ext>
            </a:extLst>
          </p:cNvPr>
          <p:cNvSpPr>
            <a:spLocks noGrp="1"/>
          </p:cNvSpPr>
          <p:nvPr>
            <p:ph type="body" idx="1"/>
          </p:nvPr>
        </p:nvSpPr>
        <p:spPr>
          <a:xfrm>
            <a:off x="893624" y="1200150"/>
            <a:ext cx="7356675" cy="3725700"/>
          </a:xfrm>
        </p:spPr>
        <p:txBody>
          <a:bodyPr/>
          <a:lstStyle/>
          <a:p>
            <a:pPr marL="101600" indent="0">
              <a:buNone/>
            </a:pPr>
            <a:r>
              <a:rPr lang="en-US" sz="1800" dirty="0"/>
              <a:t>Social Media Data resources can be broadly divided into 3 categories.</a:t>
            </a:r>
          </a:p>
          <a:p>
            <a:pPr>
              <a:buFont typeface="Arial" panose="020B0604020202020204" pitchFamily="34" charset="0"/>
              <a:buChar char="•"/>
            </a:pPr>
            <a:endParaRPr lang="en-US" sz="1800" dirty="0"/>
          </a:p>
          <a:p>
            <a:pPr>
              <a:buFont typeface="Arial" panose="020B0604020202020204" pitchFamily="34" charset="0"/>
              <a:buChar char="•"/>
            </a:pPr>
            <a:r>
              <a:rPr lang="en-US" sz="1800" dirty="0"/>
              <a:t>Open Source Databases</a:t>
            </a:r>
          </a:p>
          <a:p>
            <a:pPr>
              <a:buFont typeface="Arial" panose="020B0604020202020204" pitchFamily="34" charset="0"/>
              <a:buChar char="•"/>
            </a:pPr>
            <a:r>
              <a:rPr lang="en-US" sz="1800" dirty="0"/>
              <a:t>Data Access via Tools</a:t>
            </a:r>
          </a:p>
          <a:p>
            <a:pPr>
              <a:buFont typeface="Arial" panose="020B0604020202020204" pitchFamily="34" charset="0"/>
              <a:buChar char="•"/>
            </a:pPr>
            <a:r>
              <a:rPr lang="en-US" sz="1800" dirty="0"/>
              <a:t>Data Access via APIs</a:t>
            </a:r>
            <a:endParaRPr lang="en-IN" sz="1800" dirty="0"/>
          </a:p>
        </p:txBody>
      </p:sp>
      <p:sp>
        <p:nvSpPr>
          <p:cNvPr id="5" name="Slide Number Placeholder 4">
            <a:extLst>
              <a:ext uri="{FF2B5EF4-FFF2-40B4-BE49-F238E27FC236}">
                <a16:creationId xmlns:a16="http://schemas.microsoft.com/office/drawing/2014/main" id="{E2681567-E05F-4AD2-9577-89E40796FC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09772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F36493-8ED2-4BC5-A9FF-DCF16AC851E5}"/>
              </a:ext>
            </a:extLst>
          </p:cNvPr>
          <p:cNvSpPr>
            <a:spLocks noGrp="1"/>
          </p:cNvSpPr>
          <p:nvPr>
            <p:ph type="body" idx="1"/>
          </p:nvPr>
        </p:nvSpPr>
        <p:spPr>
          <a:xfrm>
            <a:off x="893625" y="1200150"/>
            <a:ext cx="7462790" cy="3725700"/>
          </a:xfrm>
        </p:spPr>
        <p:txBody>
          <a:bodyPr/>
          <a:lstStyle/>
          <a:p>
            <a:pPr marL="101600" indent="0">
              <a:buNone/>
            </a:pPr>
            <a:r>
              <a:rPr lang="en-US" dirty="0"/>
              <a:t>Open Source Databases</a:t>
            </a:r>
          </a:p>
          <a:p>
            <a:pPr>
              <a:buFont typeface="Arial" panose="020B0604020202020204" pitchFamily="34" charset="0"/>
              <a:buChar char="•"/>
            </a:pPr>
            <a:r>
              <a:rPr lang="en-US" sz="1400" dirty="0">
                <a:solidFill>
                  <a:srgbClr val="000000"/>
                </a:solidFill>
                <a:latin typeface="+mn-lt"/>
              </a:rPr>
              <a:t>A major open source of social media is </a:t>
            </a:r>
            <a:r>
              <a:rPr lang="en-US" sz="1400" dirty="0" err="1">
                <a:solidFill>
                  <a:srgbClr val="000000"/>
                </a:solidFill>
                <a:latin typeface="+mn-lt"/>
              </a:rPr>
              <a:t>Wikipedia,which</a:t>
            </a:r>
            <a:r>
              <a:rPr lang="en-US" sz="1400" dirty="0">
                <a:solidFill>
                  <a:srgbClr val="000000"/>
                </a:solidFill>
                <a:latin typeface="+mn-lt"/>
              </a:rPr>
              <a:t> offers free copies of all available content to interested users (Wikimedia Foundation </a:t>
            </a:r>
            <a:r>
              <a:rPr lang="en-US" sz="1400" dirty="0">
                <a:solidFill>
                  <a:srgbClr val="0000FF"/>
                </a:solidFill>
                <a:latin typeface="+mn-lt"/>
              </a:rPr>
              <a:t>2014</a:t>
            </a:r>
            <a:r>
              <a:rPr lang="en-US" sz="1400" dirty="0">
                <a:solidFill>
                  <a:srgbClr val="000000"/>
                </a:solidFill>
                <a:latin typeface="+mn-lt"/>
              </a:rPr>
              <a:t>). </a:t>
            </a:r>
          </a:p>
          <a:p>
            <a:pPr>
              <a:buFont typeface="Arial" panose="020B0604020202020204" pitchFamily="34" charset="0"/>
              <a:buChar char="•"/>
            </a:pPr>
            <a:r>
              <a:rPr lang="en-US" sz="1400" dirty="0">
                <a:solidFill>
                  <a:srgbClr val="000000"/>
                </a:solidFill>
                <a:latin typeface="+mn-lt"/>
              </a:rPr>
              <a:t>These databases can be used for mirroring, database queries and social media analytics. </a:t>
            </a:r>
          </a:p>
          <a:p>
            <a:pPr>
              <a:buFont typeface="Arial" panose="020B0604020202020204" pitchFamily="34" charset="0"/>
              <a:buChar char="•"/>
            </a:pPr>
            <a:r>
              <a:rPr lang="en-US" sz="1400" dirty="0">
                <a:solidFill>
                  <a:srgbClr val="000000"/>
                </a:solidFill>
                <a:latin typeface="+mn-lt"/>
              </a:rPr>
              <a:t>Another example of freely available data for research is the World Bank data, World Bank Databank (</a:t>
            </a:r>
            <a:r>
              <a:rPr lang="en-US" sz="1400" dirty="0">
                <a:solidFill>
                  <a:srgbClr val="0000FF"/>
                </a:solidFill>
                <a:latin typeface="+mn-lt"/>
              </a:rPr>
              <a:t>http://databank.worldbank.org/data/databases.aspx</a:t>
            </a:r>
            <a:r>
              <a:rPr lang="en-US" sz="1400" dirty="0">
                <a:solidFill>
                  <a:srgbClr val="000000"/>
                </a:solidFill>
                <a:latin typeface="+mn-lt"/>
              </a:rPr>
              <a:t>)</a:t>
            </a:r>
            <a:r>
              <a:rPr lang="en-US" sz="1400" dirty="0">
                <a:latin typeface="+mn-lt"/>
              </a:rPr>
              <a:t> </a:t>
            </a:r>
            <a:br>
              <a:rPr lang="en-US" dirty="0"/>
            </a:br>
            <a:r>
              <a:rPr lang="en-US" dirty="0"/>
              <a:t> </a:t>
            </a:r>
            <a:br>
              <a:rPr lang="en-US" dirty="0"/>
            </a:br>
            <a:br>
              <a:rPr lang="en-US" dirty="0"/>
            </a:br>
            <a:endParaRPr lang="en-IN" dirty="0"/>
          </a:p>
        </p:txBody>
      </p:sp>
      <p:sp>
        <p:nvSpPr>
          <p:cNvPr id="5" name="Slide Number Placeholder 4">
            <a:extLst>
              <a:ext uri="{FF2B5EF4-FFF2-40B4-BE49-F238E27FC236}">
                <a16:creationId xmlns:a16="http://schemas.microsoft.com/office/drawing/2014/main" id="{D9A7763F-D4DF-4331-8028-1834C93CF0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Title 1">
            <a:extLst>
              <a:ext uri="{FF2B5EF4-FFF2-40B4-BE49-F238E27FC236}">
                <a16:creationId xmlns:a16="http://schemas.microsoft.com/office/drawing/2014/main" id="{C8F37DDD-E850-4725-89E1-641356102C74}"/>
              </a:ext>
            </a:extLst>
          </p:cNvPr>
          <p:cNvSpPr>
            <a:spLocks noGrp="1"/>
          </p:cNvSpPr>
          <p:nvPr>
            <p:ph type="title"/>
          </p:nvPr>
        </p:nvSpPr>
        <p:spPr>
          <a:xfrm>
            <a:off x="893763" y="358775"/>
            <a:ext cx="6462712" cy="857250"/>
          </a:xfrm>
        </p:spPr>
        <p:txBody>
          <a:bodyPr/>
          <a:lstStyle/>
          <a:p>
            <a:r>
              <a:rPr lang="en-US" dirty="0"/>
              <a:t>Social Media Providers</a:t>
            </a:r>
            <a:endParaRPr lang="en-IN" dirty="0"/>
          </a:p>
        </p:txBody>
      </p:sp>
    </p:spTree>
    <p:extLst>
      <p:ext uri="{BB962C8B-B14F-4D97-AF65-F5344CB8AC3E}">
        <p14:creationId xmlns:p14="http://schemas.microsoft.com/office/powerpoint/2010/main" val="152824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6A91-C40A-4915-A083-C3480355541F}"/>
              </a:ext>
            </a:extLst>
          </p:cNvPr>
          <p:cNvSpPr>
            <a:spLocks noGrp="1"/>
          </p:cNvSpPr>
          <p:nvPr>
            <p:ph type="title"/>
          </p:nvPr>
        </p:nvSpPr>
        <p:spPr/>
        <p:txBody>
          <a:bodyPr/>
          <a:lstStyle/>
          <a:p>
            <a:r>
              <a:rPr lang="en-US" dirty="0">
                <a:solidFill>
                  <a:srgbClr val="97ABBC"/>
                </a:solidFill>
              </a:rPr>
              <a:t>Social Media Providers</a:t>
            </a:r>
            <a:endParaRPr lang="en-IN" dirty="0"/>
          </a:p>
        </p:txBody>
      </p:sp>
      <p:sp>
        <p:nvSpPr>
          <p:cNvPr id="3" name="Text Placeholder 2">
            <a:extLst>
              <a:ext uri="{FF2B5EF4-FFF2-40B4-BE49-F238E27FC236}">
                <a16:creationId xmlns:a16="http://schemas.microsoft.com/office/drawing/2014/main" id="{A7702B90-1F14-49CC-911F-F2507D2AD81F}"/>
              </a:ext>
            </a:extLst>
          </p:cNvPr>
          <p:cNvSpPr>
            <a:spLocks noGrp="1"/>
          </p:cNvSpPr>
          <p:nvPr>
            <p:ph type="body" idx="1"/>
          </p:nvPr>
        </p:nvSpPr>
        <p:spPr>
          <a:xfrm>
            <a:off x="893625" y="1200150"/>
            <a:ext cx="7586950" cy="3725700"/>
          </a:xfrm>
        </p:spPr>
        <p:txBody>
          <a:bodyPr/>
          <a:lstStyle/>
          <a:p>
            <a:pPr marL="101600" indent="0">
              <a:buNone/>
            </a:pPr>
            <a:r>
              <a:rPr lang="en-US" dirty="0"/>
              <a:t>Data Access via Tools</a:t>
            </a:r>
          </a:p>
          <a:p>
            <a:pPr>
              <a:buFont typeface="Arial" panose="020B0604020202020204" pitchFamily="34" charset="0"/>
              <a:buChar char="•"/>
            </a:pPr>
            <a:r>
              <a:rPr lang="en-IN" sz="1400" dirty="0">
                <a:solidFill>
                  <a:srgbClr val="000000"/>
                </a:solidFill>
                <a:latin typeface="+mn-lt"/>
              </a:rPr>
              <a:t>Freely accessible sources</a:t>
            </a:r>
            <a:r>
              <a:rPr lang="en-IN" sz="1400" dirty="0">
                <a:latin typeface="+mn-lt"/>
              </a:rPr>
              <a:t> </a:t>
            </a:r>
          </a:p>
          <a:p>
            <a:pPr marL="101600" indent="0" algn="just">
              <a:buNone/>
            </a:pPr>
            <a:r>
              <a:rPr lang="en-US" sz="1400" dirty="0">
                <a:solidFill>
                  <a:srgbClr val="000000"/>
                </a:solidFill>
                <a:latin typeface="+mn-lt"/>
              </a:rPr>
              <a:t>Google with tools such as Trends and </a:t>
            </a:r>
            <a:r>
              <a:rPr lang="en-US" sz="1400" dirty="0" err="1">
                <a:solidFill>
                  <a:srgbClr val="000000"/>
                </a:solidFill>
                <a:latin typeface="+mn-lt"/>
              </a:rPr>
              <a:t>InSights</a:t>
            </a:r>
            <a:r>
              <a:rPr lang="en-US" sz="1400" dirty="0">
                <a:solidFill>
                  <a:srgbClr val="000000"/>
                </a:solidFill>
                <a:latin typeface="+mn-lt"/>
              </a:rPr>
              <a:t> is a good example of this category. Google is the largest ‘scraper’ in the world</a:t>
            </a:r>
            <a:endParaRPr lang="en-IN" sz="1400" dirty="0">
              <a:latin typeface="+mn-lt"/>
            </a:endParaRPr>
          </a:p>
          <a:p>
            <a:pPr>
              <a:buFont typeface="Arial" panose="020B0604020202020204" pitchFamily="34" charset="0"/>
              <a:buChar char="•"/>
            </a:pPr>
            <a:r>
              <a:rPr lang="en-IN" sz="1400" dirty="0">
                <a:solidFill>
                  <a:srgbClr val="000000"/>
                </a:solidFill>
                <a:latin typeface="+mn-lt"/>
              </a:rPr>
              <a:t>Commercial sources</a:t>
            </a:r>
            <a:r>
              <a:rPr lang="en-IN" sz="1400" dirty="0">
                <a:latin typeface="+mn-lt"/>
              </a:rPr>
              <a:t> </a:t>
            </a:r>
          </a:p>
          <a:p>
            <a:pPr marL="101600" indent="0">
              <a:buNone/>
            </a:pPr>
            <a:r>
              <a:rPr lang="en-US" sz="1400" dirty="0">
                <a:solidFill>
                  <a:srgbClr val="000000"/>
                </a:solidFill>
                <a:latin typeface="+mn-lt"/>
              </a:rPr>
              <a:t>There is an increasing number of commercial services that scrape social networking media and then provide paid-for access via simple analytics tools.</a:t>
            </a:r>
            <a:r>
              <a:rPr lang="en-US" sz="1400" dirty="0">
                <a:latin typeface="+mn-lt"/>
              </a:rPr>
              <a:t> </a:t>
            </a:r>
            <a:r>
              <a:rPr lang="en-US" sz="1400" dirty="0">
                <a:solidFill>
                  <a:srgbClr val="000000"/>
                </a:solidFill>
                <a:latin typeface="+mn-lt"/>
              </a:rPr>
              <a:t>In addition, companies such as Twitter are both restricting free access to their data and licensing their data to commercial data resellers, such as </a:t>
            </a:r>
            <a:r>
              <a:rPr lang="en-US" sz="1400" dirty="0" err="1">
                <a:solidFill>
                  <a:srgbClr val="000000"/>
                </a:solidFill>
                <a:latin typeface="+mn-lt"/>
              </a:rPr>
              <a:t>Gnip</a:t>
            </a:r>
            <a:r>
              <a:rPr lang="en-US" sz="1400" dirty="0">
                <a:solidFill>
                  <a:srgbClr val="000000"/>
                </a:solidFill>
                <a:latin typeface="+mn-lt"/>
              </a:rPr>
              <a:t> and </a:t>
            </a:r>
            <a:r>
              <a:rPr lang="en-US" sz="1400" dirty="0" err="1">
                <a:solidFill>
                  <a:srgbClr val="000000"/>
                </a:solidFill>
                <a:latin typeface="+mn-lt"/>
              </a:rPr>
              <a:t>DataSift</a:t>
            </a:r>
            <a:r>
              <a:rPr lang="en-US" sz="1400" dirty="0">
                <a:latin typeface="+mn-lt"/>
              </a:rPr>
              <a:t> </a:t>
            </a:r>
            <a:br>
              <a:rPr lang="en-US" dirty="0"/>
            </a:br>
            <a:br>
              <a:rPr lang="en-US" dirty="0"/>
            </a:br>
            <a:br>
              <a:rPr lang="en-IN" dirty="0"/>
            </a:br>
            <a:br>
              <a:rPr lang="en-IN" dirty="0"/>
            </a:br>
            <a:endParaRPr lang="en-IN" dirty="0"/>
          </a:p>
        </p:txBody>
      </p:sp>
      <p:sp>
        <p:nvSpPr>
          <p:cNvPr id="5" name="Slide Number Placeholder 4">
            <a:extLst>
              <a:ext uri="{FF2B5EF4-FFF2-40B4-BE49-F238E27FC236}">
                <a16:creationId xmlns:a16="http://schemas.microsoft.com/office/drawing/2014/main" id="{B9AD9C13-FE23-4041-AB8E-6FD79B224A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48313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6D4C-9E7A-439C-AFE6-4B802E86DC44}"/>
              </a:ext>
            </a:extLst>
          </p:cNvPr>
          <p:cNvSpPr>
            <a:spLocks noGrp="1"/>
          </p:cNvSpPr>
          <p:nvPr>
            <p:ph type="title"/>
          </p:nvPr>
        </p:nvSpPr>
        <p:spPr/>
        <p:txBody>
          <a:bodyPr/>
          <a:lstStyle/>
          <a:p>
            <a:r>
              <a:rPr lang="en-US" dirty="0">
                <a:solidFill>
                  <a:srgbClr val="97ABBC"/>
                </a:solidFill>
              </a:rPr>
              <a:t>Social Media Providers</a:t>
            </a:r>
            <a:endParaRPr lang="en-IN" dirty="0"/>
          </a:p>
        </p:txBody>
      </p:sp>
      <p:sp>
        <p:nvSpPr>
          <p:cNvPr id="3" name="Text Placeholder 2">
            <a:extLst>
              <a:ext uri="{FF2B5EF4-FFF2-40B4-BE49-F238E27FC236}">
                <a16:creationId xmlns:a16="http://schemas.microsoft.com/office/drawing/2014/main" id="{B5E33C54-3F2A-4DCE-AE5D-C64FF860E8E0}"/>
              </a:ext>
            </a:extLst>
          </p:cNvPr>
          <p:cNvSpPr>
            <a:spLocks noGrp="1"/>
          </p:cNvSpPr>
          <p:nvPr>
            <p:ph type="body" idx="1"/>
          </p:nvPr>
        </p:nvSpPr>
        <p:spPr>
          <a:xfrm>
            <a:off x="893624" y="1200150"/>
            <a:ext cx="7489487" cy="3725700"/>
          </a:xfrm>
        </p:spPr>
        <p:txBody>
          <a:bodyPr/>
          <a:lstStyle/>
          <a:p>
            <a:pPr marL="101600" lvl="0" indent="0">
              <a:buClr>
                <a:srgbClr val="97ABBC"/>
              </a:buClr>
              <a:buNone/>
            </a:pPr>
            <a:r>
              <a:rPr lang="it-IT" dirty="0">
                <a:solidFill>
                  <a:srgbClr val="677480"/>
                </a:solidFill>
              </a:rPr>
              <a:t>Data feed access via APIs </a:t>
            </a:r>
          </a:p>
          <a:p>
            <a:pPr>
              <a:buFont typeface="Arial" panose="020B0604020202020204" pitchFamily="34" charset="0"/>
              <a:buChar char="•"/>
            </a:pPr>
            <a:r>
              <a:rPr lang="en-IN" sz="1400" dirty="0">
                <a:solidFill>
                  <a:srgbClr val="000000"/>
                </a:solidFill>
                <a:latin typeface="+mn-lt"/>
              </a:rPr>
              <a:t>Wiki media</a:t>
            </a:r>
            <a:r>
              <a:rPr lang="en-IN" sz="1400" dirty="0">
                <a:latin typeface="+mn-lt"/>
              </a:rPr>
              <a:t> </a:t>
            </a:r>
          </a:p>
          <a:p>
            <a:pPr>
              <a:buFont typeface="Arial" panose="020B0604020202020204" pitchFamily="34" charset="0"/>
              <a:buChar char="•"/>
            </a:pPr>
            <a:r>
              <a:rPr lang="en-IN" sz="1400" dirty="0">
                <a:solidFill>
                  <a:srgbClr val="000000"/>
                </a:solidFill>
                <a:latin typeface="+mn-lt"/>
              </a:rPr>
              <a:t>Social networking media</a:t>
            </a:r>
            <a:r>
              <a:rPr lang="en-IN" sz="1400" dirty="0">
                <a:latin typeface="+mn-lt"/>
              </a:rPr>
              <a:t> </a:t>
            </a:r>
            <a:br>
              <a:rPr lang="en-IN" sz="1400" dirty="0">
                <a:latin typeface="+mn-lt"/>
              </a:rPr>
            </a:br>
            <a:r>
              <a:rPr lang="en-IN" sz="1400" dirty="0">
                <a:latin typeface="+mn-lt"/>
              </a:rPr>
              <a:t>     </a:t>
            </a:r>
            <a:r>
              <a:rPr lang="en-IN" sz="1400" i="1" dirty="0">
                <a:solidFill>
                  <a:srgbClr val="000000"/>
                </a:solidFill>
                <a:latin typeface="+mn-lt"/>
              </a:rPr>
              <a:t>Twitter &amp; Facebook</a:t>
            </a:r>
            <a:r>
              <a:rPr lang="en-IN" sz="1400" i="1" dirty="0">
                <a:latin typeface="+mn-lt"/>
              </a:rPr>
              <a:t> </a:t>
            </a:r>
          </a:p>
          <a:p>
            <a:pPr>
              <a:buFont typeface="Arial" panose="020B0604020202020204" pitchFamily="34" charset="0"/>
              <a:buChar char="•"/>
            </a:pPr>
            <a:r>
              <a:rPr lang="en-IN" sz="1400" dirty="0">
                <a:latin typeface="+mn-lt"/>
              </a:rPr>
              <a:t> </a:t>
            </a:r>
            <a:r>
              <a:rPr lang="en-IN" sz="1400" dirty="0">
                <a:solidFill>
                  <a:srgbClr val="000000"/>
                </a:solidFill>
                <a:latin typeface="+mn-lt"/>
              </a:rPr>
              <a:t>RSS feeds</a:t>
            </a:r>
            <a:r>
              <a:rPr lang="en-IN" sz="1400" dirty="0">
                <a:latin typeface="+mn-lt"/>
              </a:rPr>
              <a:t> </a:t>
            </a:r>
          </a:p>
          <a:p>
            <a:pPr>
              <a:buFont typeface="Arial" panose="020B0604020202020204" pitchFamily="34" charset="0"/>
              <a:buChar char="•"/>
            </a:pPr>
            <a:r>
              <a:rPr lang="en-US" sz="1400" dirty="0">
                <a:solidFill>
                  <a:srgbClr val="000000"/>
                </a:solidFill>
                <a:latin typeface="+mn-lt"/>
              </a:rPr>
              <a:t>Blogs, news groups and chat services</a:t>
            </a:r>
            <a:r>
              <a:rPr lang="en-US" sz="1400" dirty="0">
                <a:latin typeface="+mn-lt"/>
              </a:rPr>
              <a:t> </a:t>
            </a:r>
          </a:p>
          <a:p>
            <a:pPr>
              <a:buFont typeface="Arial" panose="020B0604020202020204" pitchFamily="34" charset="0"/>
              <a:buChar char="•"/>
            </a:pPr>
            <a:r>
              <a:rPr lang="en-IN" sz="1400" dirty="0">
                <a:solidFill>
                  <a:srgbClr val="000000"/>
                </a:solidFill>
                <a:latin typeface="+mn-lt"/>
              </a:rPr>
              <a:t>News feeds</a:t>
            </a:r>
            <a:r>
              <a:rPr lang="en-IN" sz="1400" dirty="0">
                <a:latin typeface="+mn-lt"/>
              </a:rPr>
              <a:t> </a:t>
            </a:r>
          </a:p>
          <a:p>
            <a:pPr>
              <a:buFont typeface="Arial" panose="020B0604020202020204" pitchFamily="34" charset="0"/>
              <a:buChar char="•"/>
            </a:pPr>
            <a:r>
              <a:rPr lang="en-IN" sz="1400" dirty="0">
                <a:solidFill>
                  <a:srgbClr val="000000"/>
                </a:solidFill>
                <a:latin typeface="+mn-lt"/>
              </a:rPr>
              <a:t>Geospatial feeds</a:t>
            </a:r>
            <a:r>
              <a:rPr lang="en-IN" sz="1400" dirty="0">
                <a:latin typeface="+mn-lt"/>
              </a:rPr>
              <a:t> </a:t>
            </a:r>
            <a:br>
              <a:rPr lang="en-IN" dirty="0"/>
            </a:br>
            <a:br>
              <a:rPr lang="en-IN" dirty="0"/>
            </a:br>
            <a:endParaRPr lang="it-IT" dirty="0"/>
          </a:p>
        </p:txBody>
      </p:sp>
      <p:sp>
        <p:nvSpPr>
          <p:cNvPr id="5" name="Slide Number Placeholder 4">
            <a:extLst>
              <a:ext uri="{FF2B5EF4-FFF2-40B4-BE49-F238E27FC236}">
                <a16:creationId xmlns:a16="http://schemas.microsoft.com/office/drawing/2014/main" id="{3531F334-3E7A-49DE-8970-2136DE5465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58755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21A8-51EB-4FC2-91D0-A3E354A4B98A}"/>
              </a:ext>
            </a:extLst>
          </p:cNvPr>
          <p:cNvSpPr>
            <a:spLocks noGrp="1"/>
          </p:cNvSpPr>
          <p:nvPr>
            <p:ph type="title"/>
          </p:nvPr>
        </p:nvSpPr>
        <p:spPr>
          <a:xfrm>
            <a:off x="893700" y="358388"/>
            <a:ext cx="7008852" cy="857400"/>
          </a:xfrm>
        </p:spPr>
        <p:txBody>
          <a:bodyPr/>
          <a:lstStyle/>
          <a:p>
            <a:r>
              <a:rPr lang="en-US" dirty="0"/>
              <a:t>Text Cleaning, Tagging and Storing</a:t>
            </a:r>
            <a:endParaRPr lang="en-IN" dirty="0"/>
          </a:p>
        </p:txBody>
      </p:sp>
      <p:sp>
        <p:nvSpPr>
          <p:cNvPr id="3" name="Text Placeholder 2">
            <a:extLst>
              <a:ext uri="{FF2B5EF4-FFF2-40B4-BE49-F238E27FC236}">
                <a16:creationId xmlns:a16="http://schemas.microsoft.com/office/drawing/2014/main" id="{B9FF8122-C0D9-44C8-9345-D01B3CAB4D8A}"/>
              </a:ext>
            </a:extLst>
          </p:cNvPr>
          <p:cNvSpPr>
            <a:spLocks noGrp="1"/>
          </p:cNvSpPr>
          <p:nvPr>
            <p:ph type="body" idx="1"/>
          </p:nvPr>
        </p:nvSpPr>
        <p:spPr>
          <a:xfrm>
            <a:off x="893625" y="1200150"/>
            <a:ext cx="7586950" cy="3725700"/>
          </a:xfrm>
        </p:spPr>
        <p:txBody>
          <a:bodyPr/>
          <a:lstStyle/>
          <a:p>
            <a:pPr marL="101600" indent="0">
              <a:buNone/>
            </a:pPr>
            <a:r>
              <a:rPr lang="en-US" sz="1400" dirty="0">
                <a:solidFill>
                  <a:srgbClr val="000000"/>
                </a:solidFill>
                <a:latin typeface="+mn-lt"/>
              </a:rPr>
              <a:t>The importance of ‘quality versus quantity’ of data in social media scraping and analytics cannot be overstated (i.e., garbage in and garbage out).</a:t>
            </a:r>
            <a:r>
              <a:rPr lang="en-US" sz="1400" dirty="0">
                <a:latin typeface="+mn-lt"/>
              </a:rPr>
              <a:t> </a:t>
            </a:r>
            <a:r>
              <a:rPr lang="en-US" sz="1400" dirty="0">
                <a:solidFill>
                  <a:srgbClr val="000000"/>
                </a:solidFill>
                <a:latin typeface="+mn-lt"/>
              </a:rPr>
              <a:t>In fact, many details of analytics models are defined by the types and quality of the</a:t>
            </a:r>
            <a:r>
              <a:rPr lang="en-US" sz="1400" dirty="0">
                <a:latin typeface="+mn-lt"/>
              </a:rPr>
              <a:t> </a:t>
            </a:r>
            <a:r>
              <a:rPr lang="en-US" sz="1400" dirty="0">
                <a:solidFill>
                  <a:srgbClr val="000000"/>
                </a:solidFill>
                <a:latin typeface="+mn-lt"/>
              </a:rPr>
              <a:t>data. The nature of the data will also influence the database and hardware used.</a:t>
            </a:r>
            <a:r>
              <a:rPr lang="en-US" sz="1400" dirty="0">
                <a:latin typeface="+mn-lt"/>
              </a:rPr>
              <a:t> </a:t>
            </a:r>
            <a:br>
              <a:rPr lang="en-US" sz="1600" dirty="0"/>
            </a:br>
            <a:br>
              <a:rPr lang="en-US" sz="1600" dirty="0"/>
            </a:br>
            <a:r>
              <a:rPr lang="en-US" sz="1600" dirty="0"/>
              <a:t>Cleaning the data means removing the following .</a:t>
            </a:r>
          </a:p>
          <a:p>
            <a:pPr>
              <a:buFont typeface="Arial" panose="020B0604020202020204" pitchFamily="34" charset="0"/>
              <a:buChar char="•"/>
            </a:pPr>
            <a:r>
              <a:rPr lang="en-US" sz="1600" dirty="0">
                <a:solidFill>
                  <a:schemeClr val="tx1"/>
                </a:solidFill>
                <a:latin typeface="+mn-lt"/>
              </a:rPr>
              <a:t>Incorrect Data</a:t>
            </a:r>
          </a:p>
          <a:p>
            <a:pPr>
              <a:buFont typeface="Arial" panose="020B0604020202020204" pitchFamily="34" charset="0"/>
              <a:buChar char="•"/>
            </a:pPr>
            <a:r>
              <a:rPr lang="en-US" sz="1600" dirty="0">
                <a:solidFill>
                  <a:schemeClr val="tx1"/>
                </a:solidFill>
                <a:latin typeface="+mn-lt"/>
              </a:rPr>
              <a:t>Inconsistent Data</a:t>
            </a:r>
          </a:p>
          <a:p>
            <a:pPr>
              <a:buFont typeface="Arial" panose="020B0604020202020204" pitchFamily="34" charset="0"/>
              <a:buChar char="•"/>
            </a:pPr>
            <a:r>
              <a:rPr lang="en-US" sz="1600" dirty="0">
                <a:solidFill>
                  <a:schemeClr val="tx1"/>
                </a:solidFill>
                <a:latin typeface="+mn-lt"/>
              </a:rPr>
              <a:t>Missing Data</a:t>
            </a:r>
            <a:br>
              <a:rPr lang="en-US" sz="1600" dirty="0">
                <a:latin typeface="+mn-lt"/>
              </a:rPr>
            </a:br>
            <a:endParaRPr lang="en-IN" sz="1600" dirty="0">
              <a:latin typeface="+mn-lt"/>
            </a:endParaRPr>
          </a:p>
        </p:txBody>
      </p:sp>
      <p:sp>
        <p:nvSpPr>
          <p:cNvPr id="5" name="Slide Number Placeholder 4">
            <a:extLst>
              <a:ext uri="{FF2B5EF4-FFF2-40B4-BE49-F238E27FC236}">
                <a16:creationId xmlns:a16="http://schemas.microsoft.com/office/drawing/2014/main" id="{1CE01690-5F04-4506-B232-2982B21500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887683448"/>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TotalTime>
  <Words>1416</Words>
  <Application>Microsoft Office PowerPoint</Application>
  <PresentationFormat>On-screen Show (16:9)</PresentationFormat>
  <Paragraphs>176</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Lato</vt:lpstr>
      <vt:lpstr>AdvPTimes</vt:lpstr>
      <vt:lpstr>Raleway</vt:lpstr>
      <vt:lpstr>Arial</vt:lpstr>
      <vt:lpstr>AdvPTimesB</vt:lpstr>
      <vt:lpstr>Antonio template</vt:lpstr>
      <vt:lpstr>Social Media Analytics</vt:lpstr>
      <vt:lpstr>Introduction</vt:lpstr>
      <vt:lpstr>Social Media Overview</vt:lpstr>
      <vt:lpstr>Social Media Data</vt:lpstr>
      <vt:lpstr>Social Media Providers</vt:lpstr>
      <vt:lpstr>Social Media Providers</vt:lpstr>
      <vt:lpstr>Social Media Providers</vt:lpstr>
      <vt:lpstr>Social Media Providers</vt:lpstr>
      <vt:lpstr>Text Cleaning, Tagging and Storing</vt:lpstr>
      <vt:lpstr>Text Cleaning, Tagging and Storing</vt:lpstr>
      <vt:lpstr>Text Cleaning, Tagging and Storing</vt:lpstr>
      <vt:lpstr>Text Cleaning, Tagging and Storing</vt:lpstr>
      <vt:lpstr>Social Media Analytics Techniques</vt:lpstr>
      <vt:lpstr>Machine Learning Overview</vt:lpstr>
      <vt:lpstr>Social Media Analytics Techniques</vt:lpstr>
      <vt:lpstr>Social Media Analytics Techniques</vt:lpstr>
      <vt:lpstr>Social Media Analytics Tools</vt:lpstr>
      <vt:lpstr>Social Media Analytics Tools</vt:lpstr>
      <vt:lpstr>Social Media Analytics Tools</vt:lpstr>
      <vt:lpstr>Social Media Analytics Tools</vt:lpstr>
      <vt:lpstr>Social Media Analytics Tools</vt:lpstr>
      <vt:lpstr>Social Media Analytics Tools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SDL1</dc:creator>
  <cp:lastModifiedBy>yogesh kumar</cp:lastModifiedBy>
  <cp:revision>42</cp:revision>
  <dcterms:modified xsi:type="dcterms:W3CDTF">2021-08-08T10:09:35Z</dcterms:modified>
</cp:coreProperties>
</file>