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2"/>
  </p:notesMasterIdLst>
  <p:handoutMasterIdLst>
    <p:handoutMasterId r:id="rId58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5"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6" r:id="rId143"/>
    <p:sldId id="407" r:id="rId144"/>
    <p:sldId id="408" r:id="rId145"/>
    <p:sldId id="409" r:id="rId146"/>
    <p:sldId id="410" r:id="rId147"/>
    <p:sldId id="411" r:id="rId148"/>
    <p:sldId id="412" r:id="rId149"/>
    <p:sldId id="413" r:id="rId150"/>
    <p:sldId id="414" r:id="rId151"/>
    <p:sldId id="415" r:id="rId152"/>
    <p:sldId id="416" r:id="rId153"/>
    <p:sldId id="417" r:id="rId154"/>
    <p:sldId id="418" r:id="rId155"/>
    <p:sldId id="419" r:id="rId156"/>
    <p:sldId id="420" r:id="rId157"/>
    <p:sldId id="421" r:id="rId158"/>
    <p:sldId id="422" r:id="rId159"/>
    <p:sldId id="423" r:id="rId160"/>
    <p:sldId id="424" r:id="rId161"/>
    <p:sldId id="425" r:id="rId162"/>
    <p:sldId id="426" r:id="rId163"/>
    <p:sldId id="427" r:id="rId164"/>
    <p:sldId id="428" r:id="rId165"/>
    <p:sldId id="429" r:id="rId166"/>
    <p:sldId id="430" r:id="rId167"/>
    <p:sldId id="431" r:id="rId168"/>
    <p:sldId id="432" r:id="rId169"/>
    <p:sldId id="433" r:id="rId170"/>
    <p:sldId id="434" r:id="rId171"/>
    <p:sldId id="435" r:id="rId172"/>
    <p:sldId id="436" r:id="rId173"/>
    <p:sldId id="437" r:id="rId174"/>
    <p:sldId id="438" r:id="rId175"/>
    <p:sldId id="439" r:id="rId176"/>
    <p:sldId id="440" r:id="rId177"/>
    <p:sldId id="441" r:id="rId178"/>
    <p:sldId id="442" r:id="rId179"/>
    <p:sldId id="443" r:id="rId180"/>
    <p:sldId id="444" r:id="rId181"/>
    <p:sldId id="445" r:id="rId182"/>
    <p:sldId id="446" r:id="rId183"/>
    <p:sldId id="447" r:id="rId184"/>
    <p:sldId id="448" r:id="rId185"/>
    <p:sldId id="449" r:id="rId186"/>
    <p:sldId id="450" r:id="rId187"/>
    <p:sldId id="451" r:id="rId188"/>
    <p:sldId id="452" r:id="rId189"/>
    <p:sldId id="453" r:id="rId190"/>
    <p:sldId id="454" r:id="rId191"/>
    <p:sldId id="455" r:id="rId192"/>
    <p:sldId id="456" r:id="rId193"/>
    <p:sldId id="457" r:id="rId194"/>
    <p:sldId id="458" r:id="rId195"/>
    <p:sldId id="459" r:id="rId196"/>
    <p:sldId id="460" r:id="rId197"/>
    <p:sldId id="461" r:id="rId198"/>
    <p:sldId id="462" r:id="rId199"/>
    <p:sldId id="463" r:id="rId200"/>
    <p:sldId id="464" r:id="rId201"/>
    <p:sldId id="465" r:id="rId202"/>
    <p:sldId id="466" r:id="rId203"/>
    <p:sldId id="467" r:id="rId204"/>
    <p:sldId id="468" r:id="rId205"/>
    <p:sldId id="469" r:id="rId206"/>
    <p:sldId id="470" r:id="rId207"/>
    <p:sldId id="471" r:id="rId208"/>
    <p:sldId id="472" r:id="rId209"/>
    <p:sldId id="473" r:id="rId210"/>
    <p:sldId id="474" r:id="rId211"/>
    <p:sldId id="475" r:id="rId212"/>
    <p:sldId id="476" r:id="rId213"/>
    <p:sldId id="477" r:id="rId214"/>
    <p:sldId id="478" r:id="rId215"/>
    <p:sldId id="479" r:id="rId216"/>
    <p:sldId id="480" r:id="rId217"/>
    <p:sldId id="481" r:id="rId218"/>
    <p:sldId id="482" r:id="rId219"/>
    <p:sldId id="483" r:id="rId220"/>
    <p:sldId id="484" r:id="rId221"/>
    <p:sldId id="485" r:id="rId222"/>
    <p:sldId id="486" r:id="rId223"/>
    <p:sldId id="487" r:id="rId224"/>
    <p:sldId id="488" r:id="rId225"/>
    <p:sldId id="489" r:id="rId226"/>
    <p:sldId id="490" r:id="rId227"/>
    <p:sldId id="491" r:id="rId228"/>
    <p:sldId id="492" r:id="rId229"/>
    <p:sldId id="493" r:id="rId230"/>
    <p:sldId id="494" r:id="rId231"/>
    <p:sldId id="495" r:id="rId232"/>
    <p:sldId id="496" r:id="rId233"/>
    <p:sldId id="497" r:id="rId234"/>
    <p:sldId id="498" r:id="rId235"/>
    <p:sldId id="499" r:id="rId236"/>
    <p:sldId id="500" r:id="rId237"/>
    <p:sldId id="501" r:id="rId238"/>
    <p:sldId id="502" r:id="rId239"/>
    <p:sldId id="503" r:id="rId240"/>
    <p:sldId id="504" r:id="rId241"/>
    <p:sldId id="505" r:id="rId242"/>
    <p:sldId id="506" r:id="rId243"/>
    <p:sldId id="507" r:id="rId244"/>
    <p:sldId id="508" r:id="rId245"/>
    <p:sldId id="509" r:id="rId246"/>
    <p:sldId id="510" r:id="rId247"/>
    <p:sldId id="511" r:id="rId248"/>
    <p:sldId id="512" r:id="rId249"/>
    <p:sldId id="513" r:id="rId250"/>
    <p:sldId id="514" r:id="rId251"/>
    <p:sldId id="515" r:id="rId252"/>
    <p:sldId id="516" r:id="rId253"/>
    <p:sldId id="517" r:id="rId254"/>
    <p:sldId id="518" r:id="rId255"/>
    <p:sldId id="519" r:id="rId256"/>
    <p:sldId id="520" r:id="rId257"/>
    <p:sldId id="521" r:id="rId258"/>
    <p:sldId id="522" r:id="rId259"/>
    <p:sldId id="523" r:id="rId260"/>
    <p:sldId id="524" r:id="rId261"/>
    <p:sldId id="525" r:id="rId262"/>
    <p:sldId id="526" r:id="rId263"/>
    <p:sldId id="527" r:id="rId264"/>
    <p:sldId id="528" r:id="rId265"/>
    <p:sldId id="529" r:id="rId266"/>
    <p:sldId id="530" r:id="rId267"/>
    <p:sldId id="531" r:id="rId268"/>
    <p:sldId id="532" r:id="rId269"/>
    <p:sldId id="533" r:id="rId270"/>
    <p:sldId id="534" r:id="rId271"/>
    <p:sldId id="535" r:id="rId272"/>
    <p:sldId id="536" r:id="rId273"/>
    <p:sldId id="537" r:id="rId274"/>
    <p:sldId id="538" r:id="rId275"/>
    <p:sldId id="539" r:id="rId276"/>
    <p:sldId id="540" r:id="rId277"/>
    <p:sldId id="541" r:id="rId278"/>
    <p:sldId id="542" r:id="rId279"/>
    <p:sldId id="543" r:id="rId280"/>
    <p:sldId id="544" r:id="rId281"/>
    <p:sldId id="545" r:id="rId282"/>
    <p:sldId id="546" r:id="rId283"/>
    <p:sldId id="547" r:id="rId284"/>
    <p:sldId id="548" r:id="rId285"/>
    <p:sldId id="549" r:id="rId286"/>
    <p:sldId id="550" r:id="rId287"/>
    <p:sldId id="551" r:id="rId288"/>
    <p:sldId id="552" r:id="rId289"/>
    <p:sldId id="553" r:id="rId290"/>
    <p:sldId id="554" r:id="rId291"/>
    <p:sldId id="555" r:id="rId292"/>
    <p:sldId id="556" r:id="rId293"/>
    <p:sldId id="557" r:id="rId294"/>
    <p:sldId id="558" r:id="rId295"/>
    <p:sldId id="559" r:id="rId296"/>
    <p:sldId id="560" r:id="rId297"/>
    <p:sldId id="561" r:id="rId298"/>
    <p:sldId id="562" r:id="rId299"/>
    <p:sldId id="563" r:id="rId300"/>
    <p:sldId id="564" r:id="rId301"/>
    <p:sldId id="565" r:id="rId302"/>
    <p:sldId id="566" r:id="rId303"/>
    <p:sldId id="567" r:id="rId304"/>
    <p:sldId id="568" r:id="rId305"/>
    <p:sldId id="569" r:id="rId306"/>
    <p:sldId id="570" r:id="rId307"/>
    <p:sldId id="571" r:id="rId308"/>
    <p:sldId id="572" r:id="rId309"/>
    <p:sldId id="573" r:id="rId310"/>
    <p:sldId id="574" r:id="rId311"/>
    <p:sldId id="575" r:id="rId312"/>
    <p:sldId id="576" r:id="rId313"/>
    <p:sldId id="577" r:id="rId314"/>
    <p:sldId id="578" r:id="rId315"/>
    <p:sldId id="579" r:id="rId316"/>
    <p:sldId id="580" r:id="rId317"/>
    <p:sldId id="581" r:id="rId318"/>
    <p:sldId id="582" r:id="rId319"/>
    <p:sldId id="583" r:id="rId320"/>
    <p:sldId id="584" r:id="rId321"/>
    <p:sldId id="585" r:id="rId322"/>
    <p:sldId id="586" r:id="rId323"/>
    <p:sldId id="587" r:id="rId324"/>
    <p:sldId id="588" r:id="rId325"/>
    <p:sldId id="589" r:id="rId326"/>
    <p:sldId id="590" r:id="rId327"/>
    <p:sldId id="591" r:id="rId328"/>
    <p:sldId id="592" r:id="rId329"/>
    <p:sldId id="593" r:id="rId330"/>
    <p:sldId id="594" r:id="rId331"/>
    <p:sldId id="595" r:id="rId332"/>
    <p:sldId id="596" r:id="rId333"/>
    <p:sldId id="597" r:id="rId334"/>
    <p:sldId id="598" r:id="rId335"/>
    <p:sldId id="599" r:id="rId336"/>
    <p:sldId id="600" r:id="rId337"/>
    <p:sldId id="601" r:id="rId338"/>
    <p:sldId id="602" r:id="rId339"/>
    <p:sldId id="603" r:id="rId340"/>
    <p:sldId id="604" r:id="rId341"/>
    <p:sldId id="605" r:id="rId342"/>
    <p:sldId id="606" r:id="rId343"/>
    <p:sldId id="607" r:id="rId344"/>
    <p:sldId id="608" r:id="rId345"/>
    <p:sldId id="609" r:id="rId346"/>
    <p:sldId id="610" r:id="rId347"/>
    <p:sldId id="611" r:id="rId348"/>
    <p:sldId id="612" r:id="rId349"/>
    <p:sldId id="613" r:id="rId350"/>
    <p:sldId id="614" r:id="rId351"/>
    <p:sldId id="615" r:id="rId352"/>
    <p:sldId id="616" r:id="rId353"/>
    <p:sldId id="617" r:id="rId354"/>
    <p:sldId id="618" r:id="rId355"/>
    <p:sldId id="619" r:id="rId356"/>
    <p:sldId id="620" r:id="rId357"/>
    <p:sldId id="621" r:id="rId358"/>
    <p:sldId id="622" r:id="rId359"/>
    <p:sldId id="623" r:id="rId360"/>
    <p:sldId id="624" r:id="rId361"/>
    <p:sldId id="625" r:id="rId362"/>
    <p:sldId id="626" r:id="rId363"/>
    <p:sldId id="627" r:id="rId364"/>
    <p:sldId id="628" r:id="rId365"/>
    <p:sldId id="629" r:id="rId366"/>
    <p:sldId id="630" r:id="rId367"/>
    <p:sldId id="631" r:id="rId368"/>
    <p:sldId id="632" r:id="rId369"/>
    <p:sldId id="633" r:id="rId370"/>
    <p:sldId id="634" r:id="rId371"/>
    <p:sldId id="635" r:id="rId372"/>
    <p:sldId id="636" r:id="rId373"/>
    <p:sldId id="637" r:id="rId374"/>
    <p:sldId id="638" r:id="rId375"/>
    <p:sldId id="639" r:id="rId376"/>
    <p:sldId id="640" r:id="rId377"/>
    <p:sldId id="641" r:id="rId378"/>
    <p:sldId id="642" r:id="rId379"/>
    <p:sldId id="643" r:id="rId380"/>
    <p:sldId id="644" r:id="rId381"/>
    <p:sldId id="645" r:id="rId382"/>
    <p:sldId id="646" r:id="rId383"/>
    <p:sldId id="647" r:id="rId384"/>
    <p:sldId id="648" r:id="rId385"/>
    <p:sldId id="649" r:id="rId386"/>
    <p:sldId id="650" r:id="rId387"/>
    <p:sldId id="651" r:id="rId388"/>
    <p:sldId id="652" r:id="rId389"/>
    <p:sldId id="653" r:id="rId390"/>
    <p:sldId id="654" r:id="rId391"/>
    <p:sldId id="655" r:id="rId392"/>
    <p:sldId id="656" r:id="rId393"/>
    <p:sldId id="657" r:id="rId394"/>
    <p:sldId id="658" r:id="rId395"/>
    <p:sldId id="659" r:id="rId396"/>
    <p:sldId id="660" r:id="rId397"/>
    <p:sldId id="661" r:id="rId398"/>
    <p:sldId id="662" r:id="rId399"/>
    <p:sldId id="663" r:id="rId400"/>
    <p:sldId id="664" r:id="rId401"/>
    <p:sldId id="665" r:id="rId402"/>
    <p:sldId id="666" r:id="rId403"/>
    <p:sldId id="667" r:id="rId404"/>
    <p:sldId id="668" r:id="rId405"/>
    <p:sldId id="669" r:id="rId406"/>
    <p:sldId id="670" r:id="rId407"/>
    <p:sldId id="671" r:id="rId408"/>
    <p:sldId id="672" r:id="rId409"/>
    <p:sldId id="673" r:id="rId410"/>
    <p:sldId id="674" r:id="rId411"/>
    <p:sldId id="675" r:id="rId412"/>
    <p:sldId id="676" r:id="rId413"/>
    <p:sldId id="677" r:id="rId414"/>
    <p:sldId id="678" r:id="rId415"/>
    <p:sldId id="679" r:id="rId416"/>
    <p:sldId id="680" r:id="rId417"/>
    <p:sldId id="681" r:id="rId418"/>
    <p:sldId id="682" r:id="rId419"/>
    <p:sldId id="683" r:id="rId420"/>
    <p:sldId id="684" r:id="rId421"/>
    <p:sldId id="685" r:id="rId422"/>
    <p:sldId id="686" r:id="rId423"/>
    <p:sldId id="687" r:id="rId424"/>
    <p:sldId id="688" r:id="rId425"/>
    <p:sldId id="689" r:id="rId426"/>
    <p:sldId id="690" r:id="rId427"/>
    <p:sldId id="691" r:id="rId428"/>
    <p:sldId id="692" r:id="rId429"/>
    <p:sldId id="693" r:id="rId430"/>
    <p:sldId id="694" r:id="rId431"/>
    <p:sldId id="695" r:id="rId432"/>
    <p:sldId id="696" r:id="rId433"/>
    <p:sldId id="697" r:id="rId434"/>
    <p:sldId id="698" r:id="rId435"/>
    <p:sldId id="699" r:id="rId436"/>
    <p:sldId id="700" r:id="rId437"/>
    <p:sldId id="701" r:id="rId438"/>
    <p:sldId id="702" r:id="rId439"/>
    <p:sldId id="703" r:id="rId440"/>
    <p:sldId id="704" r:id="rId441"/>
    <p:sldId id="705" r:id="rId442"/>
    <p:sldId id="706" r:id="rId443"/>
    <p:sldId id="707" r:id="rId444"/>
    <p:sldId id="708" r:id="rId445"/>
    <p:sldId id="709" r:id="rId446"/>
    <p:sldId id="710" r:id="rId447"/>
    <p:sldId id="711" r:id="rId448"/>
    <p:sldId id="712" r:id="rId449"/>
    <p:sldId id="713" r:id="rId450"/>
    <p:sldId id="714" r:id="rId451"/>
    <p:sldId id="715" r:id="rId452"/>
    <p:sldId id="716" r:id="rId453"/>
    <p:sldId id="717" r:id="rId454"/>
    <p:sldId id="718" r:id="rId455"/>
    <p:sldId id="719" r:id="rId456"/>
    <p:sldId id="720" r:id="rId457"/>
    <p:sldId id="721" r:id="rId458"/>
    <p:sldId id="722" r:id="rId459"/>
    <p:sldId id="723" r:id="rId460"/>
    <p:sldId id="724" r:id="rId461"/>
    <p:sldId id="725" r:id="rId462"/>
    <p:sldId id="726" r:id="rId463"/>
    <p:sldId id="727" r:id="rId464"/>
    <p:sldId id="728" r:id="rId465"/>
    <p:sldId id="729" r:id="rId466"/>
    <p:sldId id="730" r:id="rId467"/>
    <p:sldId id="731" r:id="rId468"/>
    <p:sldId id="732" r:id="rId469"/>
    <p:sldId id="733" r:id="rId470"/>
    <p:sldId id="734" r:id="rId471"/>
    <p:sldId id="735" r:id="rId472"/>
    <p:sldId id="736" r:id="rId473"/>
    <p:sldId id="737" r:id="rId474"/>
    <p:sldId id="738" r:id="rId475"/>
    <p:sldId id="739" r:id="rId476"/>
    <p:sldId id="740" r:id="rId477"/>
    <p:sldId id="741" r:id="rId478"/>
    <p:sldId id="742" r:id="rId479"/>
    <p:sldId id="743" r:id="rId480"/>
    <p:sldId id="744" r:id="rId481"/>
    <p:sldId id="745" r:id="rId482"/>
    <p:sldId id="746" r:id="rId483"/>
    <p:sldId id="747" r:id="rId484"/>
    <p:sldId id="748" r:id="rId485"/>
    <p:sldId id="749" r:id="rId486"/>
    <p:sldId id="750" r:id="rId487"/>
    <p:sldId id="751" r:id="rId488"/>
    <p:sldId id="752" r:id="rId489"/>
    <p:sldId id="753" r:id="rId490"/>
    <p:sldId id="754" r:id="rId491"/>
    <p:sldId id="755" r:id="rId492"/>
    <p:sldId id="756" r:id="rId493"/>
    <p:sldId id="757" r:id="rId494"/>
    <p:sldId id="758" r:id="rId495"/>
    <p:sldId id="759" r:id="rId496"/>
    <p:sldId id="760" r:id="rId497"/>
    <p:sldId id="761" r:id="rId498"/>
    <p:sldId id="762" r:id="rId499"/>
    <p:sldId id="763" r:id="rId500"/>
    <p:sldId id="764" r:id="rId501"/>
    <p:sldId id="765" r:id="rId502"/>
    <p:sldId id="766" r:id="rId503"/>
    <p:sldId id="767" r:id="rId504"/>
    <p:sldId id="768" r:id="rId505"/>
    <p:sldId id="769" r:id="rId506"/>
    <p:sldId id="770" r:id="rId507"/>
    <p:sldId id="771" r:id="rId508"/>
    <p:sldId id="772" r:id="rId509"/>
    <p:sldId id="773" r:id="rId510"/>
    <p:sldId id="774" r:id="rId511"/>
    <p:sldId id="775" r:id="rId512"/>
    <p:sldId id="776" r:id="rId513"/>
    <p:sldId id="777" r:id="rId514"/>
    <p:sldId id="778" r:id="rId515"/>
    <p:sldId id="779" r:id="rId516"/>
    <p:sldId id="780" r:id="rId517"/>
    <p:sldId id="781" r:id="rId518"/>
    <p:sldId id="782" r:id="rId519"/>
    <p:sldId id="783" r:id="rId520"/>
    <p:sldId id="784" r:id="rId521"/>
    <p:sldId id="785" r:id="rId522"/>
    <p:sldId id="786" r:id="rId523"/>
    <p:sldId id="787" r:id="rId524"/>
    <p:sldId id="788" r:id="rId525"/>
    <p:sldId id="789" r:id="rId526"/>
    <p:sldId id="790" r:id="rId527"/>
    <p:sldId id="791" r:id="rId528"/>
    <p:sldId id="792" r:id="rId529"/>
    <p:sldId id="793" r:id="rId530"/>
    <p:sldId id="794" r:id="rId531"/>
    <p:sldId id="795" r:id="rId532"/>
    <p:sldId id="796" r:id="rId533"/>
    <p:sldId id="797" r:id="rId534"/>
    <p:sldId id="798" r:id="rId535"/>
    <p:sldId id="799" r:id="rId536"/>
    <p:sldId id="800" r:id="rId537"/>
    <p:sldId id="801" r:id="rId538"/>
    <p:sldId id="802" r:id="rId539"/>
    <p:sldId id="803" r:id="rId540"/>
    <p:sldId id="804" r:id="rId541"/>
    <p:sldId id="805" r:id="rId542"/>
    <p:sldId id="806" r:id="rId543"/>
    <p:sldId id="807" r:id="rId544"/>
    <p:sldId id="808" r:id="rId545"/>
    <p:sldId id="809" r:id="rId546"/>
    <p:sldId id="810" r:id="rId547"/>
    <p:sldId id="811" r:id="rId548"/>
    <p:sldId id="812" r:id="rId549"/>
    <p:sldId id="813" r:id="rId550"/>
    <p:sldId id="814" r:id="rId551"/>
    <p:sldId id="815" r:id="rId552"/>
    <p:sldId id="816" r:id="rId553"/>
    <p:sldId id="817" r:id="rId554"/>
    <p:sldId id="818" r:id="rId555"/>
    <p:sldId id="819" r:id="rId556"/>
    <p:sldId id="820" r:id="rId557"/>
    <p:sldId id="821" r:id="rId558"/>
    <p:sldId id="822" r:id="rId559"/>
    <p:sldId id="823" r:id="rId560"/>
    <p:sldId id="824" r:id="rId561"/>
    <p:sldId id="825" r:id="rId562"/>
    <p:sldId id="826" r:id="rId563"/>
    <p:sldId id="827" r:id="rId564"/>
    <p:sldId id="828" r:id="rId565"/>
    <p:sldId id="829" r:id="rId566"/>
    <p:sldId id="830" r:id="rId567"/>
    <p:sldId id="831" r:id="rId568"/>
    <p:sldId id="832" r:id="rId569"/>
    <p:sldId id="833" r:id="rId570"/>
    <p:sldId id="834" r:id="rId571"/>
    <p:sldId id="835" r:id="rId572"/>
    <p:sldId id="836" r:id="rId573"/>
    <p:sldId id="837" r:id="rId574"/>
    <p:sldId id="838" r:id="rId575"/>
    <p:sldId id="839" r:id="rId576"/>
    <p:sldId id="840" r:id="rId577"/>
    <p:sldId id="841" r:id="rId578"/>
    <p:sldId id="842" r:id="rId579"/>
    <p:sldId id="843" r:id="rId580"/>
    <p:sldId id="844" r:id="rId5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cSldViewPr>
  </p:slideViewPr>
  <p:notesTextViewPr>
    <p:cViewPr>
      <p:scale>
        <a:sx n="100" d="100"/>
        <a:sy n="100" d="100"/>
      </p:scale>
      <p:origin x="0" y="0"/>
    </p:cViewPr>
  </p:notesTextViewPr>
  <p:sorterViewPr>
    <p:cViewPr>
      <p:scale>
        <a:sx n="162" d="100"/>
        <a:sy n="162"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theme" Target="theme/theme1.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555" Type="http://schemas.openxmlformats.org/officeDocument/2006/relationships/slide" Target="slides/slide554.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slide" Target="slides/slide523.xml"/><Relationship Id="rId566" Type="http://schemas.openxmlformats.org/officeDocument/2006/relationships/slide" Target="slides/slide565.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slide" Target="slides/slide576.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handoutMaster" Target="handoutMasters/handoutMaster1.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viewProps" Target="viewProps.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tableStyles" Target="tableStyles.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notesMaster" Target="notesMasters/notesMaster1.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presProps" Target="presProps.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1AEBD-B5A6-D34D-9351-8B3FDD2D05AC}" type="datetimeFigureOut">
              <a:rPr lang="en-US" smtClean="0"/>
              <a:t>9/17/2021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B8D2E6-6397-2A4E-8EB5-FD0ABA45095F}" type="slidenum">
              <a:rPr lang="en-US" smtClean="0"/>
              <a:t>‹#›</a:t>
            </a:fld>
            <a:endParaRPr lang="en-US"/>
          </a:p>
        </p:txBody>
      </p:sp>
    </p:spTree>
    <p:extLst>
      <p:ext uri="{BB962C8B-B14F-4D97-AF65-F5344CB8AC3E}">
        <p14:creationId xmlns:p14="http://schemas.microsoft.com/office/powerpoint/2010/main" val="1677882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56359C-6858-3742-B11C-01BCBAD2513F}" type="datetimeFigureOut">
              <a:rPr lang="en-US" smtClean="0"/>
              <a:t>9/17/2021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DC4403-A5C0-5B4F-8DFD-5AE7FC336B72}" type="slidenum">
              <a:rPr lang="en-US" smtClean="0"/>
              <a:t>‹#›</a:t>
            </a:fld>
            <a:endParaRPr lang="en-US"/>
          </a:p>
        </p:txBody>
      </p:sp>
    </p:spTree>
    <p:extLst>
      <p:ext uri="{BB962C8B-B14F-4D97-AF65-F5344CB8AC3E}">
        <p14:creationId xmlns:p14="http://schemas.microsoft.com/office/powerpoint/2010/main" val="4235410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F71E17C2-CE0A-8645-8014-487334663B3F}" type="datetime1">
              <a:rPr lang="en-AU" smtClean="0"/>
              <a:t>17/09/2021</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203847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8242A32-2D2F-5B42-B4C9-9E0BE6F39002}" type="datetime1">
              <a:rPr lang="en-AU" smtClean="0"/>
              <a:t>17/09/2021</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334308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C201C4B-BE7C-CE40-B693-0B264250B9E5}" type="datetime1">
              <a:rPr lang="en-AU" smtClean="0"/>
              <a:t>17/09/2021</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441601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Text Placeholder 2"/>
          <p:cNvSpPr>
            <a:spLocks noGrp="1"/>
          </p:cNvSpPr>
          <p:nvPr>
            <p:ph type="body"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E09D8957-689F-3446-B286-74EADBE63AE7}" type="datetime1">
              <a:rPr lang="en-AU" smtClean="0"/>
              <a:t>17/09/2021</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1852262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Media Placeholder 2"/>
          <p:cNvSpPr>
            <a:spLocks noGrp="1"/>
          </p:cNvSpPr>
          <p:nvPr>
            <p:ph type="media" sz="half" idx="1"/>
          </p:nvPr>
        </p:nvSpPr>
        <p:spPr>
          <a:xfrm>
            <a:off x="457200" y="1600200"/>
            <a:ext cx="4038600" cy="4525963"/>
          </a:xfrm>
        </p:spPr>
        <p:txBody>
          <a:bodyPr/>
          <a:lstStyle/>
          <a:p>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6287F4D5-CC91-204C-BDCB-4E7BB0537060}" type="datetime1">
              <a:rPr lang="en-AU" smtClean="0"/>
              <a:t>17/09/2021</a:t>
            </a:fld>
            <a:endParaRPr lang="en-US"/>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142023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D2093717-2F2C-FF4A-8B8C-065887CEEE38}" type="datetime1">
              <a:rPr lang="en-AU" smtClean="0"/>
              <a:t>17/09/2021</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343094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067D56BB-DFF5-064C-9A28-33A7B11437CC}" type="datetime1">
              <a:rPr lang="en-AU" smtClean="0"/>
              <a:t>17/09/2021</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11755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C49A6C70-8D1A-6B41-8416-A15645A69B12}" type="datetime1">
              <a:rPr lang="en-AU" smtClean="0"/>
              <a:t>17/09/2021</a:t>
            </a:fld>
            <a:endParaRPr lang="en-US"/>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166706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39443B22-4EBA-6645-B0F6-7E25C5CF4224}" type="datetime1">
              <a:rPr lang="en-AU" smtClean="0"/>
              <a:t>17/09/2021</a:t>
            </a:fld>
            <a:endParaRPr lang="en-US"/>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143869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74EBC5C6-38A3-D448-82B3-9C4BC5B22277}" type="datetime1">
              <a:rPr lang="en-AU" smtClean="0"/>
              <a:t>17/09/2021</a:t>
            </a:fld>
            <a:endParaRPr lang="en-US"/>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12099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825B6-0BA5-7C41-A7B4-91D9D215C93B}" type="datetime1">
              <a:rPr lang="en-AU" smtClean="0"/>
              <a:t>17/09/2021</a:t>
            </a:fld>
            <a:endParaRPr lang="en-US"/>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40508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012DB0E2-00BE-4D44-9B79-29568CD0B5CE}" type="datetime1">
              <a:rPr lang="en-AU" smtClean="0"/>
              <a:t>17/09/2021</a:t>
            </a:fld>
            <a:endParaRPr lang="en-US"/>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14197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4A77363D-F836-FB46-8307-C55C1D834B0C}" type="datetime1">
              <a:rPr lang="en-AU" smtClean="0"/>
              <a:t>17/09/2021</a:t>
            </a:fld>
            <a:endParaRPr lang="en-US"/>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E39EF134-1D29-E941-B763-B5B8448C959E}" type="slidenum">
              <a:rPr lang="en-US" smtClean="0"/>
              <a:t>‹#›</a:t>
            </a:fld>
            <a:endParaRPr lang="en-US"/>
          </a:p>
        </p:txBody>
      </p:sp>
    </p:spTree>
    <p:extLst>
      <p:ext uri="{BB962C8B-B14F-4D97-AF65-F5344CB8AC3E}">
        <p14:creationId xmlns:p14="http://schemas.microsoft.com/office/powerpoint/2010/main" val="199550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B9F1B-3C35-2E41-86B1-1CA99417C4B5}" type="datetime1">
              <a:rPr lang="en-AU" smtClean="0"/>
              <a:t>17/09/2021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EF134-1D29-E941-B763-B5B8448C959E}" type="slidenum">
              <a:rPr lang="en-US" smtClean="0"/>
              <a:t>‹#›</a:t>
            </a:fld>
            <a:endParaRPr lang="en-US"/>
          </a:p>
        </p:txBody>
      </p:sp>
    </p:spTree>
    <p:extLst>
      <p:ext uri="{BB962C8B-B14F-4D97-AF65-F5344CB8AC3E}">
        <p14:creationId xmlns:p14="http://schemas.microsoft.com/office/powerpoint/2010/main" val="153212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pPr marL="0" indent="0" algn="ctr">
              <a:buNone/>
            </a:pPr>
            <a:r>
              <a:rPr lang="en-US" sz="6600" dirty="0">
                <a:solidFill>
                  <a:srgbClr val="E32719"/>
                </a:solidFill>
                <a:latin typeface="Arial bold"/>
              </a:rPr>
              <a:t>Perception</a:t>
            </a:r>
          </a:p>
          <a:p>
            <a:pPr marL="0" indent="0" algn="ctr">
              <a:buNone/>
            </a:pPr>
            <a:r>
              <a:rPr lang="en-US" sz="6600" dirty="0">
                <a:solidFill>
                  <a:srgbClr val="E32719"/>
                </a:solidFill>
                <a:latin typeface="Arial bold"/>
              </a:rPr>
              <a:t>Management</a:t>
            </a:r>
          </a:p>
        </p:txBody>
      </p:sp>
    </p:spTree>
    <p:extLst>
      <p:ext uri="{BB962C8B-B14F-4D97-AF65-F5344CB8AC3E}">
        <p14:creationId xmlns:p14="http://schemas.microsoft.com/office/powerpoint/2010/main" val="275350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Subjectivity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In this sense, color is not a property of electromagnetic radiation, but a feature of visual perception by an observer</a:t>
            </a:r>
          </a:p>
        </p:txBody>
      </p:sp>
    </p:spTree>
    <p:extLst>
      <p:ext uri="{BB962C8B-B14F-4D97-AF65-F5344CB8AC3E}">
        <p14:creationId xmlns:p14="http://schemas.microsoft.com/office/powerpoint/2010/main" val="16480582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Fashion and design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This effect can reach from fashion trends to the public expectation of good corporate citizenship." Other effects of perception management in fashion include that "a commonplace strategy to circumvent the loss of exclusivity associated with high market share is to leverage the brand by introducing new related brands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178534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Celebrity</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65A400"/>
                </a:solidFill>
                <a:latin typeface="helvetica neue bold"/>
              </a:rPr>
              <a:t>A new trend in perception management is athletes signing with major public relation firms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79970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Technology and privacy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Results from a survey conducted in Hamburg in 2006 suggest that closed-circuit television (CCTV) has little to do with manufacturing security/feelings of safety among people. It seems that preceding spatial perceptions have a greater impact on whether a certain space or place is regarded as being unsafe or not.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561669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Universities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 research article in the journal Disability &amp; Society gives an account of students with hidden disabilities and their experience with the behavior of their peers when their disability is revealed. These students actively manage the perception of others because the awareness of their disability "altered the behavior of others towards them."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282296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Foreign policy and terrorism</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engaged in the War on Terror, perception management tactics have become vital to military success and relations with other countries.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181370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Foreign policy and terrorism</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Typical counter-terrorism (CT) thinking focuses on the violence, or its associated threat, to identify and exploit associated avenues for meaningful response and reaction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311170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Perception management in politics is referred to as "political marketing strategy," or "strategic political marketing." It originated from traditional business marketing strategies applied to politics, largely for the purpose of winning elections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730765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Central to political marketing is the concept of strategic political postures—positions organizations assume to prompt the desired perceptions in a target group. Each strategic political posture relies on a different mix of leading and following, and includes four general types of postures: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335290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political lightweight: neither leads nor follows very well; does not represent a posture easily sustained; is not confident in own ideals or particularly concerned with adapting to the needs and wants of constituents.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528637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the tactical populist: emphasizes following to achieve power; focuses on adopting political policies that appeal to a majority in order to attain the political power necessary to implement a party's goals.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8525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Subjectivity of color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The Himba people have been found to perceive colors differently from most Euro-Americans and are able to easily distinguish close shades of green, barely discernable for most people. The Himba have created a very different color scheme which divides the spectrum to dark shades (Zuzu in Himba), very light (Vapa), Vivid blue and green (Buru) and dry colors as an adaptation to their specific way of life.</a:t>
            </a:r>
          </a:p>
        </p:txBody>
      </p:sp>
    </p:spTree>
    <p:extLst>
      <p:ext uri="{BB962C8B-B14F-4D97-AF65-F5344CB8AC3E}">
        <p14:creationId xmlns:p14="http://schemas.microsoft.com/office/powerpoint/2010/main" val="6004361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the relationship builder: both leads and follows; has confidence in own ideas but able to adapt to the needs and wants of constituents.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905114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Political market orientation (PMO) originated from commercial market orientation strategies applied to a political environment. Developed by Robert Ormrod, the comprehensive PMO model involves four attitudinal constructs and four behavioral methods: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403523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Internal orientation: focuses on including and acknowledging the importance of other party members and their opinions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232976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Voter orientation: focuses on the importance of current and future voters and the awareness of their needs.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052731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Competitor orientation: focuses on awareness of competitors' positions and strengths, and acknowledges that cooperation with competing parties can advance the party's long-term goals.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706945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External Orientation: focuses on the importance of parties that are neither voters nor competitors, including media, interest groups, and lobbyists.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443129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000000"/>
                </a:solidFill>
                <a:latin typeface="optima bold"/>
              </a:rPr>
              <a:t>Organizational behaviors include: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893532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Information generation: focuses on gathering information about every party involved in a given issue.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892988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Information dissemination: focuses on receiving and communicating information, both formally and informally.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92058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Member participation: focuses on involving all party members, through vigorous discussion and debate, to create a consistent party strategy.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42990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Subjectivity of color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Perception of color depends heavily on the context in which the perceived object is presented. For example, a white page under blue, pink, or purple light will reflect mostly blue, pink, or purple light to the eye, respectively; the brain, however, compensates for the effect of lighting (based on the color shift of surrounding objects) and is more likely to interpret the page as white under all three conditions, a phenomenon known as color constancy.</a:t>
            </a:r>
          </a:p>
        </p:txBody>
      </p:sp>
    </p:spTree>
    <p:extLst>
      <p:ext uri="{BB962C8B-B14F-4D97-AF65-F5344CB8AC3E}">
        <p14:creationId xmlns:p14="http://schemas.microsoft.com/office/powerpoint/2010/main" val="38523375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Politics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Consistent Strategy Implementation: focuses on implementing consistent, established strategies through formal and informal channels.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084454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Media</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According to the article The Man Who Sold The War by James Bamford in the recent edition of Rolling Stone magazine, John Rendon and his Rendon Group, the leader in strategic field of perception management, was awarded a $16 million contract from the Pentagon "to target Iraq and other adversaries with propaganda.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922260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Media</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Newspapers are starting to use perception management to justify bending ethics. The New York Times ran an ad for a medical marijuana company that became very controversial. The Times was portraying that the marijuana was okay to advertise as long as they were getting revenue from it. The L.A. Times didn't agree with that citing the marijuana is being used and promoted in non-medical ways. The Times needed the ad revenue money so they believed no ethics were violated.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8209292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Journalism</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Journalism is a field that organizations, companies, governments, people, etc. will attempt to use to manage the public's perception of that specific organization, company, government, person, etc. Perception management through journalism has been seen especially in regards to government propaganda and war. The issue is when governments promote certain ideas that they want the public to believe through journalism, without the journalists and media attributing sources properly.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395569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Journalism</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Another issue in the journalism field is between the corporate business of keeping a news organization afloat versus the ethics of reporting and reporting the truth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70759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Psychology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 newly emerging section of psychology known as positive psychology has to do with controlling one's perception of the world. Positive psychology says that in order to be most successful a person must perceive the world in a positive light. This means controlling one's thoughts, feelings, and outlook on life so that they are all positive.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46512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Psychology</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In restaurants, the staff will frequently overestimate the wait time for a group of customers to be seated because when they are seated quicker, they experience increased satisfaction and perceive the restaurant in a more favorable manner. Psychology is important in for perception management to be effective, because knowing the way the human mind functions and thinks is necessary to give the customers the satisfaction they want and expect.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090283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Sponsorship</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In the case of Tiger Woods, the sales of his clothing brand, which is part of Nike Golf have drastically declined since his scandal due to perception management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460715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China</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helvetica bold"/>
              </a:rPr>
              <a:t>The perception management is frequently applied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851116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China</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optima bold"/>
              </a:rPr>
              <a:t>An example of Perception Management occurred at the Olympic Games 2008 in Beijing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5780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helvetica bold"/>
              </a:rPr>
              <a:t>A "physical color" is a combination of pure spectral colors (in the visible range)</a:t>
            </a:r>
          </a:p>
        </p:txBody>
      </p:sp>
    </p:spTree>
    <p:extLst>
      <p:ext uri="{BB962C8B-B14F-4D97-AF65-F5344CB8AC3E}">
        <p14:creationId xmlns:p14="http://schemas.microsoft.com/office/powerpoint/2010/main" val="9813050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China</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optima bold"/>
              </a:rPr>
              <a:t>Hosting the world: perception management and the Beijing olympics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988190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China</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E32719"/>
                </a:solidFill>
                <a:latin typeface="Arial bold"/>
              </a:rPr>
              <a:t>"Mind control" includes "indoctrination from kindergarten to college through officially compiled textbooks, as all teachers are categorized as 'educators of CCP' (The Chinese Communist Party)". According to Qinglian He, a former Chinese government propagandist and now a senior researcher at Human Rights in China, by exercising "mind control", the Chinese government has misled the Chinese population from the values of human rights and democracy, and also from the truth.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313680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China</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One example of this was the various perception management techniques the Chinese Communist Party used before and during the 2008 Beijing Olympics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797630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China</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An example of how they managed perceptions in this realm was the intentional substitution of a more attractive girl to lip-sync "Ode to the Motherland" instead of using the original singer, whose image was considered less preferable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309179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Authors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John Grisham's new book The Appeal is about a multimillion dollar suit against a chemical company in Mississippi that dumped harmful chemicals in the water supply to save money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762060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Authors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This perception management company "employs various strategies at a grassroots YouTube level, as well as selectively leaking information to the corporate media, that seek to blame Russia for a host of terrible atrocities." The main character's fiance is killed because she starts to suspect foul play with all of the anti-Russia campaigning.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76857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Movies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Rockwell bold"/>
              </a:rPr>
              <a:t>Perception management is also important in the movie industry in terms of celebrity image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253810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Environment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Recently the Canadian government has been accused of "hiding the truth" of global warming and cutting much needed funds to research and development programs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546846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Social networking</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65A400"/>
                </a:solidFill>
                <a:latin typeface="helvetica neue bold"/>
              </a:rPr>
              <a:t>There are several ways that perception management can help.</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3333021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Social networking</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E32719"/>
                </a:solidFill>
                <a:latin typeface="Arial bold"/>
              </a:rPr>
              <a:t>Build your brand: use band management principles and create a plan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4074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An element C of Hcolor is a function from the range of visible wavelengths—considered as an interval of real numbers [Wmin,Wmax]—to the real numbers, assigning to each wavelength w in [Wmin,Wmax] its intensity C(w).</a:t>
            </a:r>
          </a:p>
        </p:txBody>
      </p:sp>
    </p:spTree>
    <p:extLst>
      <p:ext uri="{BB962C8B-B14F-4D97-AF65-F5344CB8AC3E}">
        <p14:creationId xmlns:p14="http://schemas.microsoft.com/office/powerpoint/2010/main" val="14409607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Social networking</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000000"/>
                </a:solidFill>
                <a:latin typeface="optima bold"/>
              </a:rPr>
              <a:t>Improve your relevance: create a "Who am I" and "what's my purpose" story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318425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Social networking</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helvetica bold"/>
              </a:rPr>
              <a:t>Find a sponsor: use word of mouth marketing and have someone else talk about you</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84065328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News values - Audience perceptions of news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Conventional models concentrate on what the journalist perceives as news. But the news process is a two-way transaction, involving both news producer (the journalist) and the news receiver (the audience), although boundary between the two is rapidly blurring with the growth of citizen journalism and interactive media.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397985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News values - Audience perceptions of news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Little has been done to define equivalent factors that determine audience perception of news. This is largely because it would appear impossible to define a common factor, or factors, that generate interest in a mass audience.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6338804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News values - Audience perceptions of news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Basing his judgement on many years as a newspaper journalist Hetherington (1985) states that: “…anything which threatens people’s peace, prosperity and well being is news and likely to make headlines”.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860310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News values - Audience perceptions of news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helvetica bold"/>
              </a:rPr>
              <a:t>Whyte-Venables (2012) suggests audiences may interpret news as a risk signal. Psychologists and primatologists have shown that apes and humans constantly monitor the environment for information that may signal the possibility of physical danger or threat to the individual’s social position. This receptiveness to risk signals is a powerful and virtually universal survival mechanism.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58821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News values - Audience perceptions of news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 'risk signal' is characterized by two factors, an element of change (or uncertainty) and the relevance of that change to the security of the individual.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050824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News values - Audience perceptions of news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The same two conditions are observed to be characteristic of news. The news value of a story, if defined in terms of the interest it carries for an audience, is determined by the degree of change it contains and the relevance that change has for the individual or group. Analysis shows that journalists and publicists manipulate both the element of change and relevance (‘security concern’) to maximize, or some cases play down, the strength of a story.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3938732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News values - Audience perceptions of news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Security concern is proportional to the relevance of the story for the individual, his or her family, social group and societal group, in declining order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2163261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Holism - In psychology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Maurice Merleau-Ponty made much use of holistic psychologists such as work of Kurt Goldstein in his "Phenomenology of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8176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A humanly perceived color may be modeled as three numbers: the extents to which each of the 3 types of cones is stimulated. Thus a humanly perceived color may be thought of as a point in 3-dimensional Euclidean space. We call this space R3color.</a:t>
            </a:r>
          </a:p>
        </p:txBody>
      </p:sp>
    </p:spTree>
    <p:extLst>
      <p:ext uri="{BB962C8B-B14F-4D97-AF65-F5344CB8AC3E}">
        <p14:creationId xmlns:p14="http://schemas.microsoft.com/office/powerpoint/2010/main" val="36055850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Cognitive science - Perception and action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Some questions in the study of visual perception, for example, include: (1) How are we able to recognize objects?, (2) Why do we perceive a continuous visual environment, even though we only see small bits of it at any one time? One tool for studying visual perception is by looking at how people process optical illusions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2412010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Cognitive science - Perception and action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The study of haptic (tactile), olfactory, and gustatory stimuli also fall into the domain of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8959708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Cognitive science - Perception and action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Action is taken to refer to the output of a system. In humans, this is accomplished through motor responses. Spatial planning and movement, speech production, and complex motor movements are all aspects of action.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262396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Engineer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In North America, continental western and eastern Europe, Asia, the Middle East and Latin America engineering and engineers are held in very high esteem.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8213999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Engineer -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At the same time, engineering has in the popular culture of some English-speaking countries been seen as a dry, uninteresting field and the domain of nerds. One challenge to public awareness of the profession is that average people lack personal dealings with engineers, even though they benefit from their work every day. By contrast, one is much more likely to visit a doctor, accountant, pharmacist, and occasionally, even a lawyer.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2169562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United States Congress - Public perceptions of Congress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They contend that "Congress is easy to dislike and often difficult to defend" and this perception is exacerbated because many challengers running for Congress run against Congress, which is an "old form of American politics" that further undermines Congress's reputation with the public:</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3336212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United States Congress - Public perceptions of Congress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The rough-and-tumble world of legislating is not orderly and civil, human frailties too often taint its membership, and legislative outcomes are often frustrating and ineffective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3944953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United States Congress - Public perceptions of Congress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An additional factor that confounds public perceptions of Congress is that congressional issues are becoming more technical and complex and require expertise in subjects such as science and engineering and economics. As a result, Congress often cedes authority to experts at the executive branch.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7441362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United States Congress - Public perceptions of Congress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In January 2013, the popularity of Congress reached an all-time low, after a survey of voters indicated just 9% of those polled approved of its performance and 85% disapproved. Since 2011, Gallup poll has reported Congress's approval rating among Americans at 10% or below three times. Public opinion of Congress plummeted further to 5% in October, 2013 after parts of the U.S. government deemed 'nonessential government' shut down.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071384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Quantum cognition - Human memory and human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helvetica bold"/>
              </a:rPr>
              <a:t>The hypothesis that there may be something quantum-like about the human mental function was put forward with “Spooky Activation at Distance” formula which attempted to model the effect that when a word’s associative network is activated during study in memory experiment, it behaves like a quantum-entangled system. Models of cognitive agents and memory based on quantum collectives have been proposed by Subhash Kak.</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3378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Since each wavelength w stimulates each of the 3 types of cone cells to a known extent, these extents may be represented by 3 functions s(w), m(w), l(w) corresponding to the response of the S, M, and L cone cells, respectively.</a:t>
            </a:r>
          </a:p>
        </p:txBody>
      </p:sp>
    </p:spTree>
    <p:extLst>
      <p:ext uri="{BB962C8B-B14F-4D97-AF65-F5344CB8AC3E}">
        <p14:creationId xmlns:p14="http://schemas.microsoft.com/office/powerpoint/2010/main" val="14978921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Quantum cognition - Human memory and human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Quantum theory has also been used for modeling Gestalt perception, to account for interference effects obtained with measurements of ambiguous figures (see next section).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648120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Quantum cognition - Gestalt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helvetica bold"/>
              </a:rPr>
              <a:t>Similarities between Gestalt perception and quantum theory have been pointed out, among others, by Anton Amann. In an article discussing the application of Gestalt to chemistry, Amann writes: "Quantum mechanics does not explain Gestalt perception, of course, but in quantum mechanics and Gestalt psychology there exist almost isomorphic conceptions and problems: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711321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Quantum cognition - Gestalt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Similarly as with the Gestalt concept, the shape of a quantum object does not a priori exist but it depends on the interaction of this quantum object with the environment (for example: an observer or a measurement apparatus).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943722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Quantum cognition - Gestalt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Quantum mechanics and Gestalt perception are organized in a holistic way. Subentities do not necessarily exist in a distinct, individual sense.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090947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Quantum cognition - Gestalt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In quantum mechanics and Gestalt perception objects have to be created by elimination of holistic correlations with the 'rest of the world'."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5220777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Quantum cognition - Gestalt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E32719"/>
                </a:solidFill>
                <a:latin typeface="Arial bold"/>
              </a:rPr>
              <a:t>Amann comments: "The structural similarities between Gestalt perception and quantum mechanics are on a level of a parable, but even parables can teach us something, for example, that quantum mechanics is more than just production of numerical results or that the Gestalt concept is more than just a silly idea, incompatible with atomistic conceptions."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858200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Quantum cognition - Gestalt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Theoretical physicist Elio Conte et al (2007) have proposed quantum cognition models to account for Gestalt phenomena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147887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Affect (psychology) - Non-conscious affect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A monohierarchy of perception, affect and cognition considers the roles of arousal, 'attention' tendencies, affective primacy (Zajonc, 1980), evolutionary constraints (Shepard, 1984; 1994), and covert perception (Weiskrantz, 1997) within the sensing and processing of preferences and discriminations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497190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Affect (psychology) - Non-conscious affect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Affective responses, on the other hand, are more basic and may be less problematical in terms of assessment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546127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Affect (psychology) - Non-conscious affect and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65A400"/>
                </a:solidFill>
                <a:latin typeface="helvetica neue bold"/>
              </a:rPr>
              <a:t>But a note should be considered on the differences between affect and emotion.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3797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Finally, since a beam of light can be composed of many different wavelengths, to determine the extent to which a physical color C in Hcolor stimulates each cone cell, we must calculate the integral (with respect to w), over the interval [Wmin,Wmax], of C(w)·s(w), of C(w)·m(w), and of C(w)·l(w)</a:t>
            </a:r>
          </a:p>
        </p:txBody>
      </p:sp>
    </p:spTree>
    <p:extLst>
      <p:ext uri="{BB962C8B-B14F-4D97-AF65-F5344CB8AC3E}">
        <p14:creationId xmlns:p14="http://schemas.microsoft.com/office/powerpoint/2010/main" val="67925085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Embodied mind thesis - Distance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65A400"/>
                </a:solidFill>
                <a:latin typeface="helvetica neue bold"/>
              </a:rPr>
              <a:t>Internal states can affect distance perception, which relates to embodied cognition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845407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Embodied mind thesis - Distance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 These results show the ability of internal states to affect perception of physical distance moved, which illustrates the reciprocal relationship of the body and mind in embodied cognition.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6980194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Alfred North Whitehead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 Further, Whitehead regards perception as occurring in two modes, causal efficacy (or physical prehension) and presentational immediacy (or conceptual prehension).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3238256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Alfred North Whitehead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 Presentational immediacy, on the other hand, is what is usually referred to as pure sense perception, unmediated by any causal or symbolic Interpretation (philosophy)|interpretation, even Unconscious mind|unconscious interpretation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310483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Alfred North Whitehead - Theory of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 In this way symbolic reference is a fusion of pure sense perceptions on the one hand and causal relations on the other, and that it is in fact the causal relationships that dominate the more basic mentality (as the dog illustrates), while it is the sense perceptions which indicate a higher grade mentality (as the artist illustrates).Alfred North Whitehead, Symbolism: Its Meaning and Effect (New York: Fordham University Press, 1985), 49.</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4522259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Franz Brentano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External perception, sensory perception, can only yield hypotheses about the perceived world, but not truth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74698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Franz Brentano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The new view states that when we hear a sound, we hear something from the external world; there are no physical phenomena of internal perception.See Postfix in the 1923 edition (in German) or the 1973, English version (ISBN 0710074255, edited by Oskar Kraus; translated  by Antos C</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025986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Telemarketing - Negative perceptions and criticism</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Telemarketing is often criticized as an Business ethics|unethical business practice due to the perception of high-pressure sales techniques during unsolicited calls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7785260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Telemarketing - Negative perceptions and criticism</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Telemarketing calls are often considered an annoyance, especially when they occur during the dinner hour, early in the morning, or late in the evening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9207339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Telemarketing - Negative perceptions and criticism</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000000"/>
                </a:solidFill>
                <a:latin typeface="Rockwell bold"/>
              </a:rPr>
              <a:t>Some companies have capitalized on these negative emotions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81377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Thus human color perception is determined by a specific, non-unique linear mapping from the infinite-dimensional Hilbert space Hcolor to the 3-dimensional Euclidean space R3color.</a:t>
            </a:r>
          </a:p>
        </p:txBody>
      </p:sp>
    </p:spTree>
    <p:extLst>
      <p:ext uri="{BB962C8B-B14F-4D97-AF65-F5344CB8AC3E}">
        <p14:creationId xmlns:p14="http://schemas.microsoft.com/office/powerpoint/2010/main" val="116514807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Telemarketing - Negative perceptions and criticism</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000000"/>
                </a:solidFill>
                <a:latin typeface="Rockwell bold"/>
              </a:rPr>
              <a:t>A recent trend in telemarketing is to use robocalls: automated telephone calls that use both computerized autodialers and computer-delivered pre-recorded messages in a sales pitch. These often include intentionally deceptive tactics, with computer recorded messages saying things like Don't panic but this is your final notice or We have already attempted to contact you through the mail. These messages are often outright lies, intended to incite concern or fear in the potential customer.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2875439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Telemarketing - Negative perceptions and criticism</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Robocalls are known for failing to add numbers to their do-not-call list and repeatedly interrupting individuals at all hours of the day.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141111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Text messaging -  Influence on perceptions of the student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When a student sends an email that contains phonetic abbreviations and acronyms that are common in text messaging (e.g., gr8 instead of great), it can influence how that student is subsequently evaluated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9641022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Rendering (computer graphics) -  Visual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Human perception also has limits, and so does not need to be given large-range images to create realism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3872549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Rendering (computer graphics) -  Visual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Mathematics used in rendering includes: linear algebra, calculus, numerical analysis|numerical mathematics, digital signal processing|signal processing, and Monte Carlo methods.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34290161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Rendering (computer graphics) -  Visual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Rendering for movies often takes place on a network of tightly connected computers known as a render farm.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5419538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Rendering (computer graphics) -  Visual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The current state of the art in 3-D image description for movie creation is the mental ray scene description language designed at mental images and the RenderMan shading language designed at Pixar. (compare with simpler 3D fileformats such as VRML or application programming interface|APIs such as OpenGL and DirectX tailored for 3D hardware accelerators).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44252714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Rendering (computer graphics) -  Visual perception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Other renderers (including proprietary ones) can and are sometimes used, but most other renderers tend to miss one or more of the often needed features like good texture filtering, texture caching, programmable shaders, highend geometry types like hair, subdivision or nurbs surfaces with tesselation on demand, geometry caching, raytracing with geometry caching, high quality shadow mapping, speed or patent-free implementations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4850317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Sky News - Criticism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Sky News operates under the requirements of United Kingdom broadcasting regulations that require neutrality and impartial, unbiased coverage. It is viewed by some in the media establishment as an impartial and unbiased provider of news.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4018211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Sky News - Criticism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There are occasional claims[http://www.newstatesman.com/blogs/mehdi-hasan/2010/05/sky-news-murdoch-labour Is Sky News biased against Labour?]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5653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dirty="0">
                <a:solidFill>
                  <a:srgbClr val="000000"/>
                </a:solidFill>
                <a:latin typeface="Rockwell bold"/>
              </a:rPr>
              <a:t>Technically, the image of the (mathematical) cone over the simplex whose vertices are the spectral colors, by this linear mapping, is also a (mathematical) cone in R3color. Moving directly away from the vertex of this cone represents maintaining the same chromaticity while increasing its intensity. Taking a cross-section of this cone yields a 2D chromaticity space. Both the 3D cone and its projection or cross-section are convex sets; that is, any mixture of spectral colors is also a color.</a:t>
            </a:r>
          </a:p>
        </p:txBody>
      </p:sp>
    </p:spTree>
    <p:extLst>
      <p:ext uri="{BB962C8B-B14F-4D97-AF65-F5344CB8AC3E}">
        <p14:creationId xmlns:p14="http://schemas.microsoft.com/office/powerpoint/2010/main" val="162808262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Sky News - Criticism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Ofcom received complaints regarding the network's lack of neutrality ahead of the 2010 General Election, but these were not upheld.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884656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Sky News - Criticism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In early 1994 Kelvin MacKenzie, former editor of The Sun (United Kingdom)|The Sun newspaper, was appointed Managing Director of BSkyB</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0021548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Sky News - Criticism and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Sky News UK covered the trial in Boston US trial of Louise Woodward with live coverage.[http://www.mediauk.com/the_knowledge/i.muk/Sky_News Sky News - Media UK] When Sky returned to a regular schedule, viewers demanded the trial coverage. From Woodward's home in Elton, Cheshire Sky broadcast locals reactions, but this brought criticism of maintaining a pro-Louise Woodward stance, as she was found guilty but sentenced to time served.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9140870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Sky News - Criticism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Ofcom received 652 complaints regarding the network's neutrality after it hosted the second Leaders' debate in the 2010 General Election.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5037774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Sky News - Criticism and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On Saturday, 8 May 2010, Sky News presenter Kay Burley was heckled by a few protestors during an interview on College Green (London)|College Green, one of whom demanded Burley be sacked. The channel cut the interview to go to a commercial break.[http://www.youtube.com/watch?v=WQlOVoOoe9k Sack Kay Burly! Watch The Bbc!]. YouTube. Ofcom received 832 complaints about the incident.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0238338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Sky News - Criticism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Ofcom received 696 complaints over Sky News journalist Adam Boulton's conduct during an interview with Alistair Campbell.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4370696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Immersive technology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following hardware technologies are developed to stimulate one or more of the Sense|five senses to create perceptually-real sensations.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217008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Immersive technology -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E32719"/>
                </a:solidFill>
                <a:latin typeface="Arial bold"/>
              </a:rPr>
              <a:t>* Head-mounted display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7906757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Immersive technology -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65A400"/>
                </a:solidFill>
                <a:latin typeface="helvetica neue bold"/>
              </a:rPr>
              <a:t>* 3D audio effect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1405170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Online identity - Perception of professor</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E32719"/>
                </a:solidFill>
                <a:latin typeface="Arial bold"/>
              </a:rPr>
              <a:t>Online learning situations also cause a shift in perception of the professor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5998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Artificial intelligence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Machine perception is the ability to use input from sensors (such as cameras, microphones, sonar and others more exotic) to deduce aspects of the world. Computer vision is the ability to analyze visual input. A few selected subproblems are speech recognition, facial recognition and object recognition.</a:t>
            </a:r>
          </a:p>
        </p:txBody>
      </p:sp>
    </p:spTree>
    <p:extLst>
      <p:ext uri="{BB962C8B-B14F-4D97-AF65-F5344CB8AC3E}">
        <p14:creationId xmlns:p14="http://schemas.microsoft.com/office/powerpoint/2010/main" val="2438991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In practice, it would be quite difficult to physiologically measure an individual's three cone responses to various physical color stimuli</a:t>
            </a:r>
          </a:p>
        </p:txBody>
      </p:sp>
    </p:spTree>
    <p:extLst>
      <p:ext uri="{BB962C8B-B14F-4D97-AF65-F5344CB8AC3E}">
        <p14:creationId xmlns:p14="http://schemas.microsoft.com/office/powerpoint/2010/main" val="8414756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Heuristics in judgment and decision making -  Misperception of randomness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Representativeness explains systematic errors that people make when judging the probability of random events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3827739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Entrepreneur -  Innate ability vs. public perception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The ability of entrepreneurs to Innovation|innovate relates to innate traits, including extroversion and a proclivity for risk-taking.  According to Joseph Schumpeter, the capabilities of innovating, introducing new technologies, increasing efficiency and productivity, or generating new products or services, are characteristic qualities of entrepreneurs. Also, many scholars maintain that entrepreneurship is a matter of genes, and that it is not everyone who can be an entrepreneur.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49462460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Fuzzy-trace theory - Risk perception  probability judgments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FTT posits that when people are presented with statistical information, they extract representations of the gist of the information (qualitatively) as well as the exact verbatim information (quantitatively)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701178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Numeracy - Innumeracy and risk perception in health decision-making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Health numeracy has been defined as the degree to which individuals have the capacity to access, process, interpret, communicate, and act on numerical, quantitative, graphical, biostatistical, and probabilistic health information needed to make effective health decisions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276621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Numeracy - Innumeracy and risk perception in health decision-making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Those who lack or have limited health numeracy skills run the risk of making poor health-related decisions because of an inaccurate perception of information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5603076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Numeracy - Innumeracy and risk perception in health decision-making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Different presentation formats of numerical information, for instance natural frequency icon arrays, have been evaluated to assist both low numeracy and high numeracy individuals.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4629271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Myers-Briggs Type Indicator -  Lifestyle: judging/perception (J/P)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Myers and Briggs added another dimension to Jung's typological model by identifying that people also have a preference for using either the judging function (thinking or feeling) or their perceiving function (sensing or intuition) when relating to the outside world (extraversion).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1571064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Myers-Briggs Type Indicator -  Lifestyle: judging/perception (J/P)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Myers and Briggs held that types with a preference for judging show the world their preferred judging function (thinking or feeling). So TJ types tend to appear to the world as logical, and FJ types as empathetic. According to Myers, judging types like to have matters settled.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0247302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Myers-Briggs Type Indicator -  Lifestyle: judging/perception (J/P)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Those types who prefer perception show the world their preferred perceiving function (sensing or intuition). So SP types tend to appear to the world as concrete and NP types as abstract. According to Myers, perceptive types prefer to keep decisions open.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5280506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Myers-Briggs Type Indicator -  Lifestyle: judging/perception (J/P)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For extraverts, the J or P indicates their dominant function; for introverts, the J or P indicates their auxiliary function. Introverts tend to show their dominant function outwardly only in matters important to their inner worlds. For example: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3300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By considering all the resulting combinations of intensities (IS, IM, IL) as a subset of 3-space, a model for human perceptual color space is formed</a:t>
            </a:r>
          </a:p>
        </p:txBody>
      </p:sp>
    </p:spTree>
    <p:extLst>
      <p:ext uri="{BB962C8B-B14F-4D97-AF65-F5344CB8AC3E}">
        <p14:creationId xmlns:p14="http://schemas.microsoft.com/office/powerpoint/2010/main" val="346494887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Myers-Briggs Type Indicator -  Lifestyle: judging/perception (J/P)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Because the ENTJ type is extraverted, the J indicates that the dominant function is the preferred judging function (extraverted thinking). The ENTJ type introverts the auxiliary perceiving function (introverted intuition). The tertiary function is sensing and the inferior function is introverted feeling.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2647108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Myers-Briggs Type Indicator -  Lifestyle: judging/perception (J/P)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Because the INTJ type is introverted, however, the J instead indicates that the auxiliary function is the preferred judging function (extraverted thinking). The INTJ type introverts the dominant perceiving function (introverted intuition). The tertiary function is feeling and the inferior function is extraverted sensing.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7180647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Myers-Briggs Type Indicator - Judging vs.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most notable addition of Myers and Briggs to Jung's original thought is their concept that a given type's fourth letter (J or P) indicates a person's preferred extraverted function, which is the dominant function for extraverted types and the auxiliary function for the introverted types.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5409428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Scientific visualization - Interface technology and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E32719"/>
                </a:solidFill>
                <a:latin typeface="Arial bold"/>
              </a:rPr>
              <a:t>Human-computer interaction|Interface technology and perception shows how new interfaces and a better understanding of underlying perceptual issues create new opportunities for the scientific visualization community.Lawrence J. Rosenblum (ed.) (1994). Scientific Visualization: Advances and challenges. Academic Press.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2979514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Asperger syndrome - Motor and sensory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Individuals with Asperger syndrome may have signs or symptoms that are independent of the diagnosis, but can affect the individual or the family. These include differences in perception and problems with motor skills, sleep, and emotions.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255615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Asperger syndrome - Motor and sensory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Conversely, compared to individuals with high-functioning autism, individuals with AS have deficits in some tasks involving visual-spatial perception, auditory perception, or visual memory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92267150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Asperger syndrome - Motor and sensory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Hans Asperger's initial accounts and other diagnostic schemes include descriptions of physical clumsiness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1011097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Asperger syndrome - Motor and sensory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Children with AS are more likely to have sleep problems, including difficulty in falling asleep, frequent middle-of-the-night insomnia|nocturnal awakenings, and early morning awakenings. AS is also associated with high levels of alexithymia, which is difficulty in identifying and describing one's emotions.Alexithymia and AS: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80983397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Asperger syndrome - Motor and sensory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 Although AS, lower sleep quality, and alexithymia are associated, their causal relationship is unclear.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6259661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Brain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One of the primary functions of a brain is to extract biologically relevant information from sensory inputs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31462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This system implies that for any hue or non-spectral color not on the boundary of the chromaticity diagram, there are infinitely many distinct physical spectra that are all perceived as that hue or color</a:t>
            </a:r>
          </a:p>
        </p:txBody>
      </p:sp>
    </p:spTree>
    <p:extLst>
      <p:ext uri="{BB962C8B-B14F-4D97-AF65-F5344CB8AC3E}">
        <p14:creationId xmlns:p14="http://schemas.microsoft.com/office/powerpoint/2010/main" val="157961318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Brain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Each sensory system begins with specialized receptor cells, such as light-receptive neurons in the retina of the eye, vibration-sensitive neurons in the cochlea of the ear, or pressure-sensitive neurons in the skin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4641684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	:Percept, perceptual, perceptible and imperceptible redirect here. For the Brian Blade album, see Perceptual (album). For the perceptibility of digital watermarks, see Digital watermarking#Perceptibility. For other uses, see Perception (disambiguation) and Percept (disambiguation).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0581087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Perception depends on complex functions of the nervous system, but subjectively seems mostly effortless because this processing happens outside conscious awareness.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8616134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Philosophy of perception|Perceptual issues in philosophy include the extent to which sensory qualities such as sound, smell or color exist in objective reality rather than in the mind of the perceiver.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4318885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Although the senses were traditionally viewed as passive receptors, the study of illusions and ambiguous images has demonstrated that the brain's perceptual systems actively and pre-consciously attempt to make sense of their input. There is still active debate about the extent to which perception is an active process of hypothesis testing, analogous to science, or whether realistic sensory information is rich enough to make this process unnecessary.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94549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The perceptual systems of the brain enable individuals to see the world around them as stable, even though the sensory information is typically incomplete and rapidly varying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4406440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Perception is sometimes described as the process of constructing mental representations of distal stimuli using the information available in proximal stimuli.</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6872415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000000"/>
                </a:solidFill>
                <a:latin typeface="Rockwell bold"/>
              </a:rPr>
              <a:t>(2003): Perception: Overview</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3948531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Psychologist Jerome Bruner has developed a model of perception. According to him people go through the following process to form opinions:Alan S.  Gary J. (2011). Perception, Attribution, and Judgment of Others. Organizational Behaviour: Understanding and Managing Life at Work Vol. 7</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30494530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When we encounter an unfamiliar target we are open to different informational cues and want to learn more about the target.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29328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Mathematics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The CIE chromaticity diagram is horseshoe-shaped, with its curved edge corresponding to all spectral colors (the spectral locus), and the remaining straight edge corresponding to the most saturated purples, mixtures of red and violet.</a:t>
            </a:r>
          </a:p>
        </p:txBody>
      </p:sp>
    </p:spTree>
    <p:extLst>
      <p:ext uri="{BB962C8B-B14F-4D97-AF65-F5344CB8AC3E}">
        <p14:creationId xmlns:p14="http://schemas.microsoft.com/office/powerpoint/2010/main" val="327225896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 In the second step we try to collect more information about the target. Gradually, we encounter some familiar cues which help us categorize the target.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5650705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 At this stage, the cues become less open and selective. We try to search for more cues that confirm the categorization of the target. We also actively ignore and even distort cues that violate our initial perceptions. Our perception becomes more selective and we finally paint a consistent picture of the target.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81009055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normAutofit fontScale="85000" lnSpcReduction="10000"/>
          </a:bodyPr>
          <a:lstStyle/>
          <a:p>
            <a:pPr algn="ctr">
              <a:buClr>
                <a:srgbClr val="FFFFFF"/>
              </a:buClr>
              <a:buSzPct val="30000"/>
              <a:buChar char="1"/>
            </a:pPr>
            <a:r>
              <a:rPr lang="en-US">
                <a:solidFill>
                  <a:srgbClr val="D21610"/>
                </a:solidFill>
                <a:latin typeface="Rockwell bold"/>
              </a:rPr>
              <a:t># The Perceiver, the person who becomes aware about something and comes to a final understanding. There are 3 factors that can influence his or her perceptions: experience, motivational state and finally emotional state. In different motivational or emotional states, the perceiver will react to or perceive something in different ways. Also in different situations he or she might employ a perceptual defence where they tend to see what they want to see.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9203793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 The Target. This is the person who is being perceived or judged. Ambiguity or lack of information about a target leads to a greater need for interpretation and addition.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3441080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 The Situation also greatly influences perceptions because different situations may call for additional information about the target.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0963709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Process and terminology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Percept is also a term used by Gottfried Wilhelm Leibniz|Leibniz,Leibniz' Monadology Bergson, Deleuze and GuattariDeleuze and Guattari's What is Philosophy? to define perception independent from perceivers.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487948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 and reality</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D21610"/>
                </a:solidFill>
                <a:latin typeface="Rockwell bold"/>
              </a:rPr>
              <a:t>In the case of visual perception, some people can actually see the percept shift in their mind's eye. Others, who are not Picture thinking|picture thinkers, may not necessarily perceive the 'shape-shifting' as their world changes. The 'esemplastic' nature has been shown by experiment: an ambiguous image has multiple interpretations on the perceptual level.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80693699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 and reality</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Rockwell bold"/>
              </a:rPr>
              <a:t>This confusing ambiguity of perception is exploited in human technologies such as camouflage, and also in biological mimicry, for example by European Peacock|European Peacock butterflies, whose wings bear eye markings that birds respond to as though they were the eyes of a dangerous predator.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2574006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 and reality</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D21610"/>
                </a:solidFill>
                <a:latin typeface="Rockwell bold"/>
              </a:rPr>
              <a:t>There is also evidence that the brain in some ways operates on a slight delay, to allow nerve impulses from distant parts of the body to be integrated into simultaneous signals.[http://www.npr.org/templates/story/story.php?storyId=104183551 The Secret Advantage Of Being Short] by Robert Krulwich.  All Things Considered, NPR.  18 May 2009.</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4843783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 and reality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The study of perception gave rise to the Gestalt psychology|Gestalt school of psychology, with its emphasis on Holism|holistic approach.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25701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Experimental psychology - Sensation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Each instrument allows the experimenter to record data on what they are researching and helps expand the knowledge of sensation and perception.</a:t>
            </a:r>
          </a:p>
        </p:txBody>
      </p:sp>
    </p:spTree>
    <p:extLst>
      <p:ext uri="{BB962C8B-B14F-4D97-AF65-F5344CB8AC3E}">
        <p14:creationId xmlns:p14="http://schemas.microsoft.com/office/powerpoint/2010/main" val="429130661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Constancy</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E32719"/>
                </a:solidFill>
                <a:latin typeface="Arial bold"/>
              </a:rPr>
              <a:t>In normal perception these are recognised as a single three-dimensional object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3492899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Grouping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When visual elements are seen moving in the same direction at the same rate, perception associates the movement as part of the same stimulus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9536582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Contrast effects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A common finding across many different kinds of perception is that the perceived qualities of an object can be affected by the qualities of context. If one object is extreme on some dimension, then neighboring objects are perceived as further away from that extreme. Simultaneous contrast effect is the term used when stimuli are presented at the same time, whereas successive contrast applies when stimuli are presented one after another.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2088344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Contrast effects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These effects shape not only visual qualities like color and brightness, but other kinds of perception, including how heavy an object feels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4632849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Effect of experience</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With experience, organisms can learn to make finer perceptual distinctions, and learn new kinds of categorization. Wine-tasting, the reading of X-ray images and music appreciation are applications of this process in the human sphere. Research has focused on the relation of this to other kinds of learning, and whether it takes place in peripheral sensory systems or in the brain's processing of sense information.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3802860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Effect of motivation and expectation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It is an example of how perception can be shaped by top-down processes such as drives and expectations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672759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Effect of motivation and expectation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Sets can be created by motivation and so can result in people interpreting ambiguous figures so that they see what they want to see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794893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Effect of motivation and expectation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helvetica bold"/>
              </a:rPr>
              <a:t>Perceptual set has been demonstrated in many social contexts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459758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Effect of motivation and expectation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helvetica bold"/>
              </a:rPr>
              <a:t>One classic psychological experiment showed slower reaction times and less accurate answers when a deck of playing cards reversed the color of the Suit (cards)|suit symbol for some cards (e.g. red spades and black hearts).On the Perception of Incongruity: A Paradigm by Jerome S. Bruner and Leo Postman. Journal of Personality, 18, pp. 206-223.  1949. [http://psychclassics.yorku.ca/Bruner/Cards/ Yorku.ca]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566906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Effect of motivation and expectation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Clark says this research has various implications; not only can there be no completely unbiased, unfiltered perception, but this means that there is a great deal of feedback between perception and expectation (perceptual experiences often shape our beliefs, but those perceptions were based on existing beliefs).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16260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Immersion (virtual reality)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To create a sense of full immersion, the 5 senses (sight, sound, touch, smell, taste) must perceive the digital environment to be physically real. Immersive technology can perceptually fool the senses through:</a:t>
            </a:r>
          </a:p>
        </p:txBody>
      </p:sp>
    </p:spTree>
    <p:extLst>
      <p:ext uri="{BB962C8B-B14F-4D97-AF65-F5344CB8AC3E}">
        <p14:creationId xmlns:p14="http://schemas.microsoft.com/office/powerpoint/2010/main" val="244895617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 as direct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Cognitivism (psychology)|Cognitive theories of perception assume there is a poverty of Stimulus (physiology)|stimulus. This (with reference to perception) is the claim that Wikt:sensation|sensations are, by themselves, unable to provide a unique description of the world.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5707109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 as direct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 Specification is a 1:1 mapping of some aspect of the world into a perceptual array; given such a mapping, no enrichment is required and perception is direct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2734580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Perception-in-action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A view known as Constructivist epistemology|constructivism (held by such philosophers as Ernst von Glasersfeld) regards the continual adjustment of perception and action to the external input as precisely what constitutes the entity, which is therefore far from being invariant.Consciousness in Action, 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612652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Perception-in-action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optima bold"/>
              </a:rPr>
              <a:t>Narrative, Perception, Language, and Faith, Basingstoke: Palgrave Macmillan.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381514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Perception-in-action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 mathematical theory of perception-in-action has been devised and investigated in many forms of controlled movement, and has been described in many different species of organism using the General Tau Theory. According to this theory, tau information, or time-to-goal information is the fundamental 'percept' in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5031791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Evolutionary psychology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For example, they say, depth perception seems to have evolved not to help us know the distances to other objects but rather to help us move around in space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8744994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Evolutionary psychology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Depth perception consists of processing over half a dozen visual cues, each of which is based on a regularity of the physical world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015812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Theories of visual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65A400"/>
                </a:solidFill>
                <a:latin typeface="helvetica neue bold"/>
              </a:rPr>
              <a:t>* Feature integration theory|Anne Treisman's feature integration theory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3864173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Physiology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Perception, 40, 1265-1267  http://www.perceptionweb.com/abstract.cgi?id=p7119 In short, senses are transducers from the physical world to the realm of the mind.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8922661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Physiology</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The receptive field is the specific part of the world to which a receptor organ and receptor cells respond. For instance, the part of the world an eye can see, is its receptive field; the light that each Rod cell|rod or Cone cell|cone can see, is its receptive field.Kolb  Whishaw: Fundamentals of Human Neuropsychology (2003) Receptive fields have been identified for the visual system, auditory system and somatosensory system, so far.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4973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Immersion (virtual reality) -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D21610"/>
                </a:solidFill>
                <a:latin typeface="Rockwell bold"/>
              </a:rPr>
              <a:t>Taste replication (gustation)</a:t>
            </a:r>
          </a:p>
        </p:txBody>
      </p:sp>
    </p:spTree>
    <p:extLst>
      <p:ext uri="{BB962C8B-B14F-4D97-AF65-F5344CB8AC3E}">
        <p14:creationId xmlns:p14="http://schemas.microsoft.com/office/powerpoint/2010/main" val="3724061220"/>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Of sound</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optima bold"/>
              </a:rPr>
              <a:t>Hearing (or audition) is the ability to perceive sound by detecting vibrations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6398980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Of sound</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Sound does not usually come from a single source: in real situations, sounds from multiple sources and directions are superimposed as they arrive at the ears. Hearing involves the computationally complex task of separating out the sources of interest, often estimating their distance and direction as well as identifying them.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6166568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Of speech</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Research in speech perception seeks to understand how human listeners recognize speech sounds and use this information to understand spoken language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8555197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Of speech</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That is, higher-level language processes connected with morphology (linguistics)|morphology, syntax, or semantics may interact with basic speech perception processes to aid in recognition of speech sounds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0075839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Touch</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D21610"/>
                </a:solidFill>
                <a:latin typeface="Rockwell bold"/>
              </a:rPr>
              <a:t>Haptic perception relies on the forces experienced during touch.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8321532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Touch</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D21610"/>
                </a:solidFill>
                <a:latin typeface="Rockwell bold"/>
              </a:rPr>
              <a:t>Gibson defined the haptic system as The sensibility of the individual to the world adjacent to his body by use of his body. Gibson and others emphasized the close link between haptic perception and body movement: haptic perception is active exploration. The concept of haptic perception is related to the concept of extended physiological proprioception according to which, when using a tool such as a stick, perceptual experience is transparently transferred to the end of the tool.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5212093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Taste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Taste (or, the more formal term, gustation) is the ability to perceive the flavor of substances including, but not limited to, food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3528317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Taste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*[http://www.foxnews.com/leisure/2010/01/05/oh-mama-whats-umami/ Oh, Mama, What's Up With Umami?] foxnews.com, January 05, 2010</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4173974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Taste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*[http://www.trendcentral.com/life/umami-dearest/ Umami Dearest: The mysterious fifth taste has dfficially infiltrated the food scene] trendcentral.com, Feb 23rd, 2010</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438516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Taste</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helvetica bold"/>
              </a:rPr>
              <a:t>06, 2009 The basic tastes contribute only partially to the sensation and flavor of food in the mouth— other factors include Odor|smell, detected by the olfactory epithelium of the nose; Texture (food)|texture, detected through a variety of mechanoreceptors, muscle nerves, etc.;[http://books.google.com/books?id=aJBIbvClWfcClpg=PP1dq=Food%20texturepg=PA4#v=onepageqf=false Food texture: measurement and perception (page 3–4/311)] Andrew J</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937817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Telecommunications in Pakistan - Perception survey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LIRNEasia's Telecommunications Regulatory Environment (TRE) index summarizes stakeholders’ perception of the regulatory and policy environment and provides insight into how conducive the environment is for further development and progress</a:t>
            </a:r>
          </a:p>
        </p:txBody>
      </p:sp>
    </p:spTree>
    <p:extLst>
      <p:ext uri="{BB962C8B-B14F-4D97-AF65-F5344CB8AC3E}">
        <p14:creationId xmlns:p14="http://schemas.microsoft.com/office/powerpoint/2010/main" val="83623945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Other senses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Other senses enable perception of body balance, acceleration, gravity, position of body parts, temperature, pain, time, and perception of internal senses such as suffocation, gag reflex, intestinal distension, fullness of rectum and urinary bladder, and sensations felt in the throat and lungs.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0998227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 Of the social world</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Social perception is the part of perception that allows people to understand the individuals and groups of their social world, and thus an element of social cognition.E. R. Smith, D. M. Mackie (2000). Social Psychology. Psychology Press, 2nd ed., p. 20</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5065583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000000"/>
                </a:solidFill>
                <a:latin typeface="optima bold"/>
              </a:rPr>
              <a:t>'Visual perception' is the ability to interpret the surrounding environment by processing information that is contained in visible light. The resulting perception is also known as 'eyesight', 'sight', or 'vision' (adjectival form: visual, optical, or ocular). The various physiological components involved in vision are referred to collectively as the visual system, and are the focus of much research in psychology, cognitive science, neuroscience, and  molecular biology.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9073333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Visual system</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visual system in humans and animals allows individuals to assimilate information from their surroundings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1737151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Visual system</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Note that up until now much of the above paragraph could apply to octopuses, molluscs, worms, insects and things more primitive; anything with a more concentrated nervous system and better eyes than say a jellyfish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1213756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Study of visual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major problem in visual perception is that what people see is not simply a translation of retinal stimuli (i.e., the image on the retina). Thus people interested in perception have long struggled to explain what visual processing does to create what is actually seen.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4415721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Early studies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There were two major ancient Greek schools, providing a primitive explanation of how vision is carried out in the body.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4463792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Early studies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first was the Emission theory (vision)|emission theory which maintained that vision occurs when rays emanate from the eyes and are intercepted by visual objects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4816070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Early studies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The second school advocated the so-called 'intro-mission' approach which sees vision as coming from something entering the eyes representative of the object. With its main propagators Aristotle, Galen and their followers, this theory seems to have some contact with modern theories of what vision really is, but it remained only a speculation lacking any experimental foundation.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1400872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Early studies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65A400"/>
                </a:solidFill>
                <a:latin typeface="helvetica neue bold"/>
              </a:rPr>
              <a:t>Both schools of thought relied upon the principle that like is only known by like, and thus upon the notion that the eye was composed of some internal fire which interacted with the external fire of visible light and made vision possible. Plato makes this assertion in his dialogue Timaeus (dialogue)|Timaeus, as does Aristotle, in his Sense and Sensibilia (Aristotle)|De Sensu.</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68363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Telecommunications in Pakistan - Perception survey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Market entry received a low score in the mobile sector due to the perception that the cost of a new or renewal mobile license was prohibitive, thus posing a serious barrier to entry</a:t>
            </a:r>
          </a:p>
        </p:txBody>
      </p:sp>
    </p:spTree>
    <p:extLst>
      <p:ext uri="{BB962C8B-B14F-4D97-AF65-F5344CB8AC3E}">
        <p14:creationId xmlns:p14="http://schemas.microsoft.com/office/powerpoint/2010/main" val="230497125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Early studies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Alhazen (965– 1040) carried out many investigations and experiments on visual perception, extended the work of Ptolemy on binocular vision, and commented on the anatomical works of Galen.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7846727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Early studies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Leonardo da Vinci (1452–1519) is believed to be the first to recognize the special optical qualities of the eye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5996865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Unconscious inference</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Helmholtz|Hermann von Helmholtz is often credited with the first study of visual perception in modern times. Helmholtz examined the human eye and concluded that it was, optically, rather poor. The poor-quality information gathered via the eye seemed to him to make vision impossible. He therefore concluded that vision could only be the result of some form of unconscious inferences: a matter of making assumptions and conclusions from incomplete data, based on previous experiences.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525920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Unconscious inference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D21610"/>
                </a:solidFill>
                <a:latin typeface="Rockwell bold"/>
              </a:rPr>
              <a:t>Examples of well-known assumptions, based on visual experience, are: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33783002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Unconscious inference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*faces are seen (and recognized) upright.Hans-Werner Hunziker, (2006) Im Auge des Lesers: foveale und periphere Wahrnehmung - vom Buchstabieren zur Lesefreude  [In the eye of the reader: foveal and peripheral perception - from letter recognition to the joy of reading] Transmedia Stäubli Verlag Zürich 2006 ISBN 978-3-7266-0068-6</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0987324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Unconscious inference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optima bold"/>
              </a:rPr>
              <a:t>*closer objects can block the view of more distant objects, but not vice versa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5682205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Unconscious inference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E32719"/>
                </a:solidFill>
                <a:latin typeface="Arial bold"/>
              </a:rPr>
              <a:t>*figures (i.e., foreground objects) tend to have convex borders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7448244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Unconscious inference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The study of visual illusions (cases when the inference process goes wrong) has yielded much insight into what sort of assumptions the visual system makes.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151950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Unconscious inference</a:t>
            </a:r>
          </a:p>
        </p:txBody>
      </p:sp>
      <p:sp>
        <p:nvSpPr>
          <p:cNvPr id="5" name="Text Placeholder 4"/>
          <p:cNvSpPr>
            <a:spLocks noGrp="1"/>
          </p:cNvSpPr>
          <p:nvPr>
            <p:ph type="body" idx="1"/>
          </p:nvPr>
        </p:nvSpPr>
        <p:spPr/>
        <p:txBody>
          <a:bodyPr>
            <a:normAutofit fontScale="77500" lnSpcReduction="20000"/>
          </a:bodyPr>
          <a:lstStyle/>
          <a:p>
            <a:pPr algn="ctr">
              <a:buClr>
                <a:srgbClr val="FFFFFF"/>
              </a:buClr>
              <a:buSzPct val="30000"/>
              <a:buChar char="1"/>
            </a:pPr>
            <a:r>
              <a:rPr lang="en-US">
                <a:solidFill>
                  <a:srgbClr val="000000"/>
                </a:solidFill>
                <a:latin typeface="helvetica bold"/>
              </a:rPr>
              <a:t>Models based on this idea have been used to describe various visual perceptual functions, such as the motion perception|perception of motion, the depth perception|perception of depth, and figure-ground (perception)|figure-ground perception.Mamassian, Landy  Maloney (2002)[http://www.purveslab.net/research/primer.html A Primer on Probabilistic Approaches to Visual Perception] The Empirical theories of perception#Wholly empirical approach to visual perception|wholly empirical theory of perception is a related and newer approach that rationalizes visual perception without explicitly invoking Bayesian formalisms.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8644383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Gestalt theory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Gestalt psychology|Gestalt psychologists working primarily in the 1930s and 1940s raised many of the research questions that are studied by vision scientists today.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18613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Francis Galton - Theories of perception</a:t>
            </a:r>
          </a:p>
        </p:txBody>
      </p:sp>
      <p:sp>
        <p:nvSpPr>
          <p:cNvPr id="5" name="Text Placeholder 4"/>
          <p:cNvSpPr>
            <a:spLocks noGrp="1"/>
          </p:cNvSpPr>
          <p:nvPr>
            <p:ph type="body" idx="1"/>
          </p:nvPr>
        </p:nvSpPr>
        <p:spPr/>
        <p:txBody>
          <a:bodyPr>
            <a:normAutofit fontScale="85000" lnSpcReduction="10000"/>
          </a:bodyPr>
          <a:lstStyle/>
          <a:p>
            <a:pPr algn="ctr">
              <a:buClr>
                <a:srgbClr val="FFFFFF"/>
              </a:buClr>
              <a:buSzPct val="30000"/>
              <a:buChar char="1"/>
            </a:pPr>
            <a:r>
              <a:rPr lang="en-US">
                <a:solidFill>
                  <a:srgbClr val="000000"/>
                </a:solidFill>
                <a:latin typeface="Rockwell bold"/>
              </a:rPr>
              <a:t>Galton went beyond measurement and summary to attempt to explain the phenomena he observed. Among such developments, he proposed an early theory of ranges of sound and hearing, and collected large quantities of anthropometric data from the public through his popular and long-running Anthropometric Laboratory, which he established in 1884 where he studied over 9,000 people. It was not until 1985 that these data were analyzed in their entirety.</a:t>
            </a:r>
          </a:p>
        </p:txBody>
      </p:sp>
    </p:spTree>
    <p:extLst>
      <p:ext uri="{BB962C8B-B14F-4D97-AF65-F5344CB8AC3E}">
        <p14:creationId xmlns:p14="http://schemas.microsoft.com/office/powerpoint/2010/main" val="373267408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Gestalt theory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Gestalt 'Laws of Organization' have guided the study of how people perceive visual components as organized patterns or wholes, instead of many different parts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915179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Analysis of eye movement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During the 1960s, technical development permitted the continuous registration of eye movement during reading in picture viewingYarbus, 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7403128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Analysis of eye movement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picture to the left shows what may happen during the first two seconds of visual inspection. While the background is out of focus, representing the peripheral vision, the first eye movement goes to the boots of the man (just because they are very near the starting fixation and have a reasonable contrast).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2674064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Analysis of eye movement</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helvetica bold"/>
              </a:rPr>
              <a:t>The following fixations jump from face to face. They might even permit comparisons between faces.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9001097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Analysis of eye movement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It may be concluded that the icon face is a very attractive search icon within the peripheral field of vision. The foveal vision adds detailed information to the peripheral first impression.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4018414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Analysis of eye movement</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D21610"/>
                </a:solidFill>
                <a:latin typeface="Rockwell bold"/>
              </a:rPr>
              <a:t>It can also be noted that there are three different types of eye movements: vergence movements, saccadic movements and pursuit movements. 'Vergence movements' involve the cooperation of both eyes to allow for an image to fall on the same area of both retinas. This results in a single focused image. 'Saccadic movements' is the type of eye movement that is used to rapidly scan a particular scene/image. Lastly, 'pursuit movement' is used to follow objects in motion.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3131421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Face and object recognition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There is some evidence (including disorders such as prosopagnosia) that face recognition is distinct from object recognition in terms of visual processing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240659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The cognitive and computational approaches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65A400"/>
                </a:solidFill>
                <a:latin typeface="helvetica neue bold"/>
              </a:rPr>
              <a:t>More recently, the computational models of visual perception have been developed for Virtual Reality systems—these are closer to real life situation as they account for motion and activities which are prevalent in the real world.A.K.Beeharee - http://www.cs.ucl.ac.uk/staff/A.Beeharee/research.htm Regarding Gestalt influence on the study of visual perception, Bruce, Green  Georgeson conclude: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5707133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The cognitive and computational approaches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physiological theory of the Gestaltists has fallen by the wayside, leaving us with a set of descriptive principles, but without a model of perceptual processing. Indeed, some of their laws of perceptual organisation today sound vague and inadequate. What is meant by a good or simple shape, for example?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2904248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The cognitive and computational approaches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In the 1970s David Marr (neuroscientist)|David Marr developed a multi-level theory of vision, which analysed the process of vision at different levels of abstraction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2948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Gossip - Perception of those who gossip</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Individuals who are perceived to engage in gossiping regularly are seen as having less social power and being less liked</a:t>
            </a:r>
          </a:p>
        </p:txBody>
      </p:sp>
    </p:spTree>
    <p:extLst>
      <p:ext uri="{BB962C8B-B14F-4D97-AF65-F5344CB8AC3E}">
        <p14:creationId xmlns:p14="http://schemas.microsoft.com/office/powerpoint/2010/main" val="2986653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Evolutionary psychology - Sensation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For example, they say, depth perception seems to have evolved not to help us know the distances to other objects but rather to help us move around in space</a:t>
            </a:r>
          </a:p>
        </p:txBody>
      </p:sp>
    </p:spTree>
    <p:extLst>
      <p:ext uri="{BB962C8B-B14F-4D97-AF65-F5344CB8AC3E}">
        <p14:creationId xmlns:p14="http://schemas.microsoft.com/office/powerpoint/2010/main" val="6247128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The cognitive and computational approaches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Rockwell bold"/>
              </a:rPr>
              <a:t>The computational level addresses, at a high level of abstraction, the problems that the visual system must overcome. The algorithmic level attempts to identify the strategy that may be used to solve these problems. Finally, the implementational level attempts to explain how solutions to these problems are realized in neural circuitry.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1127524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The cognitive and computational approaches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Marr suggested that it is possible to investigate vision at any of these levels independently. Marr described vision as proceeding from a two-dimensional visual array (on the retina) to a three-dimensional description of the world as output. His stages of vision include: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1868281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The cognitive and computational approaches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A 2D or primal sketch of the scene, based on feature extraction of fundamental components of the scene, including edges, regions, etc. Note the similarity in concept to a pencil sketch drawn quickly by an artist as an impression.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9182071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The cognitive and computational approaches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 A 2½ D sketch of the scene, where textures are acknowledged, etc. Note the similarity in concept to the stage in drawing where an artist highlights or shades areas of a scene, to provide depth.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8804126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The cognitive and computational approaches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E32719"/>
                </a:solidFill>
                <a:latin typeface="Arial bold"/>
              </a:rPr>
              <a:t>* A 3 D model, where the scene is visualized in a continuous, 3-dimensional map.</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642679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Transduction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65A400"/>
                </a:solidFill>
                <a:latin typeface="helvetica neue bold"/>
              </a:rPr>
              <a:t>Cones are responsible for colour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8603373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Opponent process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Transduction involves chemical messages sent from the photoreceptors to the bipolar cells to the ganglion cells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8430622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perception - Artificial visual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helvetica bold"/>
              </a:rPr>
              <a:t>Theories and observations of visual perception have been the main source of inspiration for computer vision (also called machine vision, or computational vision). Special hardware structures and software algorithms provide machines with the capability to interpret the images coming from a camera or a sensor. Artificial Visual Perception has long been used in the industry and is now entering the domains of automotive and robotics.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4777462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Sensory substitution - Perception versus sensing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 Therefore, we can say that while sensory substitution for vision induces visual-like perception in sighted individual, it induces auditory or tactile perception in blind individuals.Poirier C, De Volder AG, Scheiber C</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2523230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Sensory substitution - Magnetic Perception</a:t>
            </a:r>
          </a:p>
        </p:txBody>
      </p:sp>
      <p:sp>
        <p:nvSpPr>
          <p:cNvPr id="5" name="Text Placeholder 4"/>
          <p:cNvSpPr>
            <a:spLocks noGrp="1"/>
          </p:cNvSpPr>
          <p:nvPr>
            <p:ph type="body" idx="1"/>
          </p:nvPr>
        </p:nvSpPr>
        <p:spPr/>
        <p:txBody>
          <a:bodyPr>
            <a:normAutofit fontScale="85000" lnSpcReduction="10000"/>
          </a:bodyPr>
          <a:lstStyle/>
          <a:p>
            <a:pPr algn="ctr">
              <a:buClr>
                <a:srgbClr val="FFFFFF"/>
              </a:buClr>
              <a:buSzPct val="30000"/>
              <a:buChar char="1"/>
            </a:pPr>
            <a:r>
              <a:rPr lang="en-US">
                <a:solidFill>
                  <a:srgbClr val="E32719"/>
                </a:solidFill>
                <a:latin typeface="Arial bold"/>
              </a:rPr>
              <a:t>In 2005, the feelSpace group conducted a studyNagel SK, Carl C, Kringe T, Märtin R, König P. (2005). Beyond sensory substitution - learning the sixth sense, Journal of neural engineering 2(4):R13-26. Available at: http://www.iop.org/EJ/abstract/1741-2552/2/4/R02/ of sensory augmentation with a vibrotactile magnetic compass belt worn around the waist. In this study, the participants were provided with the direction of magnetic north as a vibration on their waist.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52873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Evolutionary psychology - Sensation and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Building and maintaining sense organs is metabolically expensive, so these organs evolve only when they improve an organism's fitness. More than half the brain is devoted to processing sensory information, and the brain itself consumes roughly one-fourth of one's metabolic resources, so the senses must provide exceptional benefits to fitness. Perception accurately mirrors the world; animals get useful, accurate information through their senses.</a:t>
            </a:r>
          </a:p>
        </p:txBody>
      </p:sp>
    </p:spTree>
    <p:extLst>
      <p:ext uri="{BB962C8B-B14F-4D97-AF65-F5344CB8AC3E}">
        <p14:creationId xmlns:p14="http://schemas.microsoft.com/office/powerpoint/2010/main" val="367273829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Sensory substitution - Magnetic Perception</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000000"/>
                </a:solidFill>
                <a:latin typeface="optima bold"/>
              </a:rPr>
              <a:t>Significant performance improvements in navigational tests were observed (over and above those experienced by control subjects during the same period with the same training) and, for half of the participants, the perception of the belt's vibration underwent a profound change from simple tactile innervation to approach a genuine and direct sense of allocentric orientation: in other words, could perceive north as an entity distinct from the vibrating transducer on the waist, like one perceives a glass on a table as an entity distinct from the impact of reflected photons on the retina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3118092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There is usually technology hype at the introduction of any new technology, but only after some time has passed can it be judged as mere hype or justified true acclaim.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2363599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Because of the logistic curve nature of technology adoption, it is difficult to see in the early stages whether the hype is excessive.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0726239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 fitting an exponential curve to the first part of the growth curve, and assuming eternal exponential growth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5376772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 fitting a linear curve to the first part of the growth curve, and assuming that take-up of the new technology is disappointing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90047042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Similarly, in the later stages, the opposite mistakes can be made relating to the possibilities of mature technology|technology maturity and market saturation.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0040226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Technology Adoption LifeCycle|Technology adoption typically occurs in an S curve, as modelled in diffusion of innovations theory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5570517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65A400"/>
                </a:solidFill>
                <a:latin typeface="helvetica neue bold"/>
              </a:rPr>
              <a:t>The four stages of technology life cycle are as follows: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9766396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helvetica bold"/>
              </a:rPr>
              <a:t>•	Innovation stage: This stage represents the birth of a new product, material of process resulting from RD activities. In RD laboratories, new ideas are generated depending on gaining needs and knowledge factors. Depending on the resource allocation and also the change element, the time taken in the innovation stage as well as in the subsequent stages varies widely.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574201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	Syndication stage: This stage represents the demonstration and commercialisation of a new technology, such as, product, material or process with potential for immediate utilisation. Many innovations are put on hold in RD laboratories. Only a very small percentage of these are commercialised. Commercialisation of research outcomes depends on technical as well non-technical, mostly economic factors.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40112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Evolutionary psychology - Sensation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Depth perception consists of processing over half a dozen visual cues, each of which is based on a regularity of the physical world</a:t>
            </a:r>
          </a:p>
        </p:txBody>
      </p:sp>
    </p:spTree>
    <p:extLst>
      <p:ext uri="{BB962C8B-B14F-4D97-AF65-F5344CB8AC3E}">
        <p14:creationId xmlns:p14="http://schemas.microsoft.com/office/powerpoint/2010/main" val="16333614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Diffusion stage: This represents the market penetration of a new technology through acceptance of the innovation, by potential users of the technology. But supply and demand side factors jointly influence the rate of diffusion.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87563270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Technology lifecycle - Technology perception dynamics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Substitution stage: This last stage represents the decline in the use and eventual extension of a technology, due to replacement by another technology. Many technical and non-technical factors influence the rate of substitution. The time taken in the substitution stage depends on the market dynamics.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3677927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correlates of consciousness - The neuronal basis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possibility of precisely manipulating visual percepts in time and space has made visual perception|vision a preferred modality in the quest for the NCC</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44782300"/>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correlates of consciousness - The neuronal basis of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A perceptual illusion that can be precisely controlled is binocular rivalry. Here, a small image, e.g., a horizontal grating, is presented to the left eye, and another image, e.g., a vertical grating, is shown to the corresponding location in the right eye. In spite of the constant visual stimulus, observers consciously see the horizontal grating alternate every few seconds with the vertical one. The brain does not allow for the simultaneous perception of both images.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5228600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correlates of consciousness - The neuronal basis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Logothetis and colleagues#Logothetis1998|Logothetis 1998 recorded a variety of visual cortical areas in awake macaque monkeys performing a binocular rivalry task</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3344666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correlates of consciousness - The neuronal basis of perception</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65A400"/>
                </a:solidFill>
                <a:latin typeface="helvetica neue bold"/>
              </a:rPr>
              <a:t>A number of fMRI experiments that have exploited binocular rivalry and related illusions to identify the hemodynamic activity underlying visual consciousness in humans demonstrate quite conclusively that BOLD activity in the upper stages of the ventral pathway (e.g., the fusiform face area and the parahippocampal place area) as well as in early regions, including V1 and the lateral geniculate nucleus (LGN), follow the percept and not the retinal stimulus.#ReesFrith2007|Rees and Frith 2007 Further, a number of fMRI experiments#HaynesRees2005|Haynes and Rees 2005#Lee2007|Lee et al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2676087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correlates of consciousness - The neuronal basis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In a related perceptual phenomenon, flash suppression, the percept associated with an image projected into one eye is suppressed by flashing another image into the other eye while the original image remains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2796249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Imagination - Imagination and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E32719"/>
                </a:solidFill>
                <a:latin typeface="Arial bold"/>
              </a:rPr>
              <a:t>Imagination is needed to make sense of perceptions.Piaget, J</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0768424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Food - Taste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Animals, specifically humans, have five different types of tastes: sweet, sour, saltiness|salty, bitter (taste)|bitter, and umami</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4753193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optima bold"/>
              </a:rPr>
              <a:t>The functions of the LGN are multiple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53657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Evolutionary psychology - Sensation and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helvetica bold"/>
              </a:rPr>
              <a:t>Evolutionary psychologists claim that perception demonstrates the principle of modularity, with specialized mechanisms handling particular perception tasks. For example, people with damage to a particular part of the brain suffer from the specific defect of not being able to recognize faces (prosopagnosia). EP suggests that this indicates a so-called face-reading module.</a:t>
            </a:r>
          </a:p>
        </p:txBody>
      </p:sp>
    </p:spTree>
    <p:extLst>
      <p:ext uri="{BB962C8B-B14F-4D97-AF65-F5344CB8AC3E}">
        <p14:creationId xmlns:p14="http://schemas.microsoft.com/office/powerpoint/2010/main" val="97841803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D21610"/>
                </a:solidFill>
                <a:latin typeface="Rockwell bold"/>
              </a:rPr>
              <a:t>The outputs serve several functions.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32708425"/>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 A signal is provided to control the focus of the eyes based on the calculated distance to the principle plane of interest.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2282700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optima bold"/>
              </a:rPr>
              <a:t>* Computations are achieved to determine the position of every major element in object space relative to the principle plane.  Through subsequent motion of the eyes, a larger stereoscopic mapping of the visual field is achieved.Lindstrom, S.  Wrobel, A. (1990) Intracellular recordings from binocularly activated cells in the cats dorsal lateral geniculate nucleus Acta Neurobiol Exp vol 50, pp 61–70</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0691447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A tag is provided for each major element in the central 1.2 degree field of view of object space.  The accumulated tags are attached to the features in the merged visual fields forwarded to area 17 of the cerebral cortex (often described as the primary visual cortex or V1)</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6304171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 A tag is also provided for each major element in the visual field describing the velocity of the major elements based on its change in coordinates with time.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32928770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 The velocity tags (particularly those associated with the peripheral field of view) are also used to determine the direction the organism is moving relative to object space.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1782189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These position and velocity tags are extracted prior to the information reaching area 17.  They constitute the major source of information reported in blindsight experiments where an individual reports motion in a portion of the visual field associated with one hemisphere of area 17 that has been damaged by laceration, stroke, etc.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1285614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output signals from the LGN determine the spatial dimensions of the stereoscopic and monoscopic portions of the horopter of the visual system.Fulton, J. (2004) Processes in Biological Vision Section 7.4 http://neuronresearch.net/vision/pdf/7Dynamics.pdf</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51404880"/>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It has been shown that while the retina accomplishes spatial decorrelation through center surround inhibition, the LGN accomplishes temporal decorrelation.Dawei W. Dong and Joseph J. Atick, Network—Temporal Decorrelation: A Theory of Lagged and Nonlagged Responses in the Lateral Geniculate Nucleus, 1995, pp. 159–178. This spatial–temporal decorrelation makes for much more efficient coding. However, there is almost certainly much more going 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5481551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Lateral geniculate nucleus - Function in visual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Like other areas of the thalamus, particularly other relay nuclei, the LGN likely helps the visual system focus its attention on the most important information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003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84536"/>
          </a:xfrm>
        </p:spPr>
        <p:txBody>
          <a:bodyPr>
            <a:normAutofit/>
          </a:bodyPr>
          <a:lstStyle/>
          <a:p>
            <a:r>
              <a:rPr lang="en-US" sz="1800">
                <a:solidFill>
                  <a:srgbClr val="263248"/>
                </a:solidFill>
                <a:latin typeface="arial regular"/>
              </a:rPr>
              <a:t>Entrepreneurship - Innate ability vs. public perception</a:t>
            </a:r>
          </a:p>
        </p:txBody>
      </p:sp>
      <p:sp>
        <p:nvSpPr>
          <p:cNvPr id="5" name="Text Placeholder 4"/>
          <p:cNvSpPr>
            <a:spLocks noGrp="1"/>
          </p:cNvSpPr>
          <p:nvPr>
            <p:ph type="body" idx="1"/>
          </p:nvPr>
        </p:nvSpPr>
        <p:spPr>
          <a:xfrm>
            <a:off x="457200" y="989352"/>
            <a:ext cx="8229600" cy="5136812"/>
          </a:xfrm>
        </p:spPr>
        <p:txBody>
          <a:bodyPr>
            <a:normAutofit fontScale="92500" lnSpcReduction="20000"/>
          </a:bodyPr>
          <a:lstStyle/>
          <a:p>
            <a:pPr algn="ctr">
              <a:buClr>
                <a:srgbClr val="FFFFFF"/>
              </a:buClr>
              <a:buSzPct val="30000"/>
              <a:buChar char="1"/>
            </a:pPr>
            <a:r>
              <a:rPr lang="en-US" dirty="0">
                <a:solidFill>
                  <a:srgbClr val="000000"/>
                </a:solidFill>
                <a:latin typeface="Rockwell bold"/>
              </a:rPr>
              <a:t>The ability of entrepreneurs to innovate relates to innate traits, including extroversion and a proclivity for risk-taking. According to Joseph Schumpeter, the capabilities of innovating, introducing new technologies, increasing efficiency and productivity, or generating new products or services, are characteristic qualities of entrepreneurs. Also, many scholars maintain that entrepreneurship is a matter of genes, and that it is not everyone who can be an entrepreneur. </a:t>
            </a:r>
          </a:p>
        </p:txBody>
      </p:sp>
    </p:spTree>
    <p:extLst>
      <p:ext uri="{BB962C8B-B14F-4D97-AF65-F5344CB8AC3E}">
        <p14:creationId xmlns:p14="http://schemas.microsoft.com/office/powerpoint/2010/main" val="181094319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oscillation -  Perception </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000000"/>
                </a:solidFill>
                <a:latin typeface="Rockwell bold"/>
              </a:rPr>
              <a:t>Synchronization of neuronal firing may serve as a means to group spatially segregated neurons that respond to the same stimulus in order to bind these responses for further joint processing, i.e. to exploit temporal synchrony to encode relations. Purely theoretical formulations of the binding-by-synchrony hypothesis were proposed first, but subsequently extensive experimental evidence has been reported supporting the potential role of synchrony as a relational code.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17318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oscillation -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Since then numerous studies have replicated these findings and extended them to different modalities such as EEG, providing extensive evidence of the functional role of gamma wave|gamma oscillations in visual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2483854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oscillation -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Gilles Laurent and colleagues showed that oscillatory synchronization has an important functional role in odor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68972567"/>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Neural oscillation -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Neural oscillations are also thought be involved in the sense of time and in somatosensory perception. However, recent findings argue against a clock-like function of cortical gamma oscillations.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1501600"/>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Restriction of hazardous substances directive -  Changing toxicity perceptions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In addition to the high-tech trash problem, RoHS reflects contemporary research over the past 50 years in biological toxicology that acknowledges the long-term effects of low-level chemical exposure on populations. New testing is capable of detecting much smaller concentrations of environmental toxicants. Researchers are associating these exposures with neurological, developmental, and reproductive changes.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60290439"/>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Restriction of hazardous substances directive -  Changing toxicity perceptions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RoHS and other environmental laws are in contrast to historical and contemporary law that seek to address only acute toxicology, that is direct exposure to large amounts of toxic substances causing severe injury or death.[http://www.rohswell.com/News/Genl037-New-Toxicity.php New Toxicity]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2378651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Motor control - Perception in Motor Control</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Perception is extremely important in motor control because it carries the relevant information about objects, environments and bodies which is used in organizing and executing actions and movements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2056237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Motor control - Inference and Indirect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Many models of the perceptual system assume indirect perception, or the notion that the world that gets perceived is not identical to the actual environment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101707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Motor control - Direct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Affordances exist only as a byproduct of the interactions between an agent and its environment, and thus perception is an ecological endeavor, depending on the whole agent/environment system rather than on the agent in isolation.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51013175"/>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Motor control - Direct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conclusion of direct perception is that actions and perceptions are critically linked and one cannot be fully understood without the other.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07487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Entrepreneurship - Innate ability vs. public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It has, however, been argued that entrepreneurs are not that distinctive; and that it is essentially poor conceptualizations of "non-entrepreneurs" that maintain laudatory portraits of "entrepreneurs". </a:t>
            </a:r>
          </a:p>
        </p:txBody>
      </p:sp>
    </p:spTree>
    <p:extLst>
      <p:ext uri="{BB962C8B-B14F-4D97-AF65-F5344CB8AC3E}">
        <p14:creationId xmlns:p14="http://schemas.microsoft.com/office/powerpoint/2010/main" val="13775926"/>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Machine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'Machine perception' is a term that is used to identify the capability of a computer system to interpret data in a manner that is similar to the way humans use their senses to relate to the world around them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939119374"/>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Machine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Machine perception allows the computer to use this sensory input, as well as conventional computational means of gathering information to gather information with greater accuracy and to present it in a way that is more comfortable for the user.  These include computer vision, machine hearing, and machine touch.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26227045"/>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Machine perception - Machine Vision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Computer vision is a field that includes methods for acquiring, processing, analyzing, and understanding images and, in general, high-dimensional data from the real world in order to produce numerical or symbolic information, e.g., in the forms of decisions.  Computer vision has many applications already in use today such as facial recognition, geographical modeling, and even aesthetic judgment.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79591332"/>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Machine perception - Machine Hearing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Machine hearing, or Computer audition is the ability of a computer or machine to take in and process sound data such as music or speech.  This area has a wide range of application including music recording and compression, speech synthesis, and speech recognition.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07312018"/>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Machine perception - Machine Hearing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Many commonly used devices such as a smartphones, voice translators, and even cars make use of some form of machine hearing.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37543841"/>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Machine perception - Machine Touch</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E32719"/>
                </a:solidFill>
                <a:latin typeface="Arial bold"/>
              </a:rPr>
              <a:t>Machine touch is an area of machine perception where tactile input from a user or from the environment can be processed by a machine or computer.  Applications for this could allow for more direct communication with mechanical devices.  Common examples are touch pads on devices like phones and laptops that allow for a more comfortable interaction with the given device.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4923608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mind - Philosophy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(2011).The Contents of Perception, The Stanford Encyclopedia of Philosophy (Winter 2011 Edition), Edward 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55817619"/>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Differences between Malaysian and Indonesian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To non-native speakers both varieties may seem identical, but to native speakers, the differences are noticeable through diction and accent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9336915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Differences between Malaysian and Indonesian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Malay language in Indonesia and Malaysia also differs in recognition and general perception by the people and government of the two countries. Ignorance of these subtleties may result in misconceptions.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3582556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Differences between Malaysian and Indonesian -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Rockwell bold"/>
              </a:rPr>
              <a:t>The term Malay (Bahasa Melayu) in Indonesia and Malaysia invites different perceptions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05031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Minority Report (film) - Self-perception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The academician notes that when a child first comprehends the function of a mirror, they begin to develop the understanding that their perception of themselves is not self-contained, and learn that they are what they see in the mirror</a:t>
            </a:r>
          </a:p>
        </p:txBody>
      </p:sp>
    </p:spTree>
    <p:extLst>
      <p:ext uri="{BB962C8B-B14F-4D97-AF65-F5344CB8AC3E}">
        <p14:creationId xmlns:p14="http://schemas.microsoft.com/office/powerpoint/2010/main" val="4216381578"/>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Differences between Malaysian and Indonesian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In Indonesia, however, there is a clear distinction between Malay (Bahasa Melayu) and the Indonesian (Bahasa Indonesia)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7703516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Differences between Malaysian and Indonesian -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optima bold"/>
              </a:rPr>
              <a:t>In Malaysia, the terms Indonesian Malay and Malaysian Malay are sometimes used for Indonesian and Malaysian as spoken in Malaysia. In Indonesia, Indonesian Malay refers to the Malay spoken by the Malay people in Indonesia, that is, to Malay as a regional language in Sumatra, though it is rarely used. Bahasa Malaysia and Bahasa Melayu are used interchangeably in reference to Malay in Malaysia.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42385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Out-of-body experience - Perceptions of environment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In Locale 1 experiences the environment is largely consistent with reality; other common labels for this form are etheric, ethereal or RTZ (Real Time Zone) projections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7906790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Out-of-body experience - Perceptions of environment</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helvetica bold"/>
              </a:rPr>
              <a:t>Locale 2 experiences are less overtly physical in nature and have much subjective overlap with lucid dreaming. The subject is immersed in unrealistic worlds, modified forms of reality exhibiting physically impossible or inconsistent features. Bright and vivid colors are a common feature of this form. Robert Bruce (author)|Robert Bruce considers this type of OBE to be an astral projection.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4534452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Climate change in the United States - Public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 2012 poll showed adults in the USA are increasingly associating extreme weather with global warming.[http://www.nytimes.com/2012/04/18/science/earth/americans-link-global-warming-to-extreme-weather-poll-says.html In Poll, Many Link Weather Extremes to Climate Change] April 17, 2012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9862716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Climate change in the United States - Public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The table below shows how public perceptions about the existence and importance of global warming have changed in the U.S. and elsewhere prior to 2007.</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8428073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Climate change in the United States - Public perceptions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E32719"/>
                </a:solidFill>
                <a:latin typeface="Arial bold"/>
              </a:rPr>
              <a:t>Historical support for environmental protection has been relatively non-partisan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328896095"/>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Climate change in the United States - Public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Beyond politicians, there is a variety of views by Republican Party (United States)|Republicans.[http://dotearth.blogs.nytimes.com/2012/03/30/a-republican-meteorologist-tries-to-remove-liberal-label-from-climate-concern A Republican Meteorologist Tries to Remove Liberal Label from Climate Concern], March 30, 2012</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6647385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Media coverage of climate change -  Powers of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If risk perceptions have as much to do with feelings as facts, then we might predict that changes in the social, environmental,and cultural circumstances might radically shift human risk perceptions, making scary things less scary and vice versa.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36159108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Media coverage of climate change -  Powers of perception </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E32719"/>
                </a:solidFill>
                <a:latin typeface="Arial bold"/>
              </a:rPr>
              <a:t>For example, while global warming lacks traction today, theory predicts that a serious global warming Disaster|catastrophe—such as a succession of years with super storms or a large sea level rise that drowned a United States city—would change perceptions, alter media traction, and influence public opinion.12 Just as the disaster at Chernobyl offered everyone salient and enduring exemplar of how bad a reactor accident can be, a global warming catastrophe might offer a striking image of the dangers of tampering with the climate.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71008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Minority Report (film) - Self-perception</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000000"/>
                </a:solidFill>
                <a:latin typeface="optima bold"/>
              </a:rPr>
              <a:t>When he escapes the building and enters the mall, Hall feels he is disturbed by ads calling to him by name not only because they will give away his presence, but also because they remind him of his lost place in society, and he begins "to see through the false consciousness his (illusory) previous position as fixed subject had allowed him." Spielberg said Anderton is being punished for his previous callous unconcern for anything but the effectiveness of the PreCrime program</a:t>
            </a:r>
          </a:p>
        </p:txBody>
      </p:sp>
    </p:spTree>
    <p:extLst>
      <p:ext uri="{BB962C8B-B14F-4D97-AF65-F5344CB8AC3E}">
        <p14:creationId xmlns:p14="http://schemas.microsoft.com/office/powerpoint/2010/main" val="319079397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Media coverage of climate change -  Powers of perception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000000"/>
                </a:solidFill>
                <a:latin typeface="Rockwell bold"/>
              </a:rPr>
              <a:t>Unlike advocates, journalists are not supposed to persuade but to report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02389228"/>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Reality -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[http://cns-alumni.bu.edu/~slehar/webstuff/consc1/consc1.html The Function of Conscious Experience: An Analogical Paradigm of Perception and Behavior], Consciousness and Cognition.Lehar, Steve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24878739"/>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Reality -  Perception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Timothy Leary coined the influential term Reality_tunnel|Reality Tunnel, by which he means a kind of representative realism. The theory states that, with a subconscious set of mental filters formed from their beliefs and experiences, every individual interprets the same world differently, hence Truth is in the eye of the beholder. His ideas influenced the work of his friend Robert Anton Wilson.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68316956"/>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Immanuel Kant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Kant defines his theory of perception in his influential 1781 work The Critique of Pure Reason, which has often been cited as the most significant volume of metaphysics and epistemology in modern philosophy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66769078"/>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Immanuel Kant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 Analytic proposition: a proposition whose predicate concept is contained in its subject concept; e.g., All bachelors are unmarried, or, All bodies take up space.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9637730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Immanuel Kant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Synthetic proposition: a proposition whose predicate concept is not contained in its subject concept ; e.g., All bachelors are happy, or, All bodies have weight.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3496539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Immanuel Kant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Analytic propositions are true by nature of the meaning of the words involved in the sentence—we require no further knowledge than a grasp of the language to understand this proposition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3266804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Immanuel Kant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Kant, however, contests this: he claims that elementary mathematics, like arithmetic, is synthetic a priori, in that its statements provide new knowledge, but knowledge that is not derived from experience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5516363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Immanuel Kant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Once we have grasped the concepts of addition, subtraction or the functions of basic arithmetic, we do not need any empirical experience to know that 100 + 100 = 200, and in this way it would appear that arithmetic is in fact analytic</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74956120"/>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Immanuel Kant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According to the transcendental unity of apperception, the concepts of the mind (Understanding) and the perceptions or intuitions that garner information from phenomena (Sensibility) are synthesized by comprehension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23361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Emergency vehicle lighting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A study at Loughborough University in the United Kingdom showed that strobe lighting conveyed a greater sense of urgency to other road users, with the faster the flash the greater urgency, potentially helping to speed the emergency vehicle through traffic</a:t>
            </a:r>
          </a:p>
        </p:txBody>
      </p:sp>
    </p:spTree>
    <p:extLst>
      <p:ext uri="{BB962C8B-B14F-4D97-AF65-F5344CB8AC3E}">
        <p14:creationId xmlns:p14="http://schemas.microsoft.com/office/powerpoint/2010/main" val="3002127732"/>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Immanuel Kant - Theory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Although Kant would want to argue that there is no empirical way of observing the self, we can see the logical necessity of the self when we observe that we can have different perceptions of the external environment over time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0810918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Saccadic - Trans-saccadic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It is also thought that perceptual memory is updated during saccades so that information gathered across fixations can be compared and synthesized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2539705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Climate change in Sweden - Public perception</a:t>
            </a:r>
          </a:p>
        </p:txBody>
      </p:sp>
      <p:sp>
        <p:nvSpPr>
          <p:cNvPr id="5" name="Text Placeholder 4"/>
          <p:cNvSpPr>
            <a:spLocks noGrp="1"/>
          </p:cNvSpPr>
          <p:nvPr>
            <p:ph type="body" idx="1"/>
          </p:nvPr>
        </p:nvSpPr>
        <p:spPr/>
        <p:txBody>
          <a:bodyPr>
            <a:normAutofit fontScale="85000" lnSpcReduction="10000"/>
          </a:bodyPr>
          <a:lstStyle/>
          <a:p>
            <a:pPr algn="ctr">
              <a:buClr>
                <a:srgbClr val="FFFFFF"/>
              </a:buClr>
              <a:buSzPct val="30000"/>
              <a:buChar char="1"/>
            </a:pPr>
            <a:r>
              <a:rPr lang="en-US">
                <a:solidFill>
                  <a:srgbClr val="000000"/>
                </a:solidFill>
                <a:latin typeface="Rockwell bold"/>
              </a:rPr>
              <a:t>A 2002 survey showed that over 95% of respondents said that the use of tax money for addressing climate change was either Very important or Fairly important. A little over half of the respondents were willing to change the use of hot water, electricity consumption and travel arrangement in order to reduce the impact of climate change. A little under half did not want to decrease internal building temperatures as a means of reducing climate change impact.A201</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86625314"/>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Climate change in Sweden - Public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Rockwell bold"/>
              </a:rPr>
              <a:t>A 2012 FOI survey on climate change where the respondents were municipal directors and politicians indicated that they may be divided into three groups - climate believers 30%), uncertain (61%) and climate deniers (9%) - on the basis of the responses to questions about the existence of climate change and its being caused by human activities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19703604"/>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Climate change in Sweden - Public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optima bold"/>
              </a:rPr>
              <a:t> http://www.foi.se/FOI/templates/PublicationPage____171.aspx?qu=(FOI-R--3441--SE)A201</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7450176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Human extinction -  Perception of human extinction risk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threat of nuclear annihilation was a significant concern in the lives of many people from the 1950s through the 1980s.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57824018"/>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Human extinction -  Perception of human extinction risk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All past predictions of human extinction have proven to be false; to some, this makes future warnings seem cry wolf|less credible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44136371"/>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Human extinction -  Perception of human extinction risk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It is possible to do something about dietary or motor-vehicle health threats. It is much harder to know how existential threats should be minimized.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8643894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Human extinction -  Perception of human extinction risk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Some Behavioural finance scholars claim that recency effect|recent evidence is given undue significance in Risk analysis (business)|risk analysis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75726740"/>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Human extinction -  Perception of human extinction risk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Many people believe humanity's intelligence (trait)|intelligence and sense of self preservation offer safe-guards against extinction. They argue that people will find Creativity|creative ways to overcome potential threats, and will take care of the precautionary principle in attempting dangerous innovations. Others believe that the management of destructive technology is becoming difficult, and that the precautionary principle is often abandoned whenever the reward appears to outweigh the risk.</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45625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Emergency vehicle lighting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This same study compared different light colors for glare and detection time under both daylight and night conditions</a:t>
            </a:r>
          </a:p>
        </p:txBody>
      </p:sp>
    </p:spTree>
    <p:extLst>
      <p:ext uri="{BB962C8B-B14F-4D97-AF65-F5344CB8AC3E}">
        <p14:creationId xmlns:p14="http://schemas.microsoft.com/office/powerpoint/2010/main" val="1285535376"/>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Human extinction -  Perception of human extinction risk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Shortly before the Trinity test|Trinity nuclear test, one of the project's lead scientists (Edward Teller|Teller) speculated that the Nuclear fission|fission explosion might destroy New Mexico and possibly the world, by causing a reaction in the nitrogen of the atmosphere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7399227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Electrical - Cultural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In the 19th and early 20th century, electricity was not part of the everyday life of many people, even in the industrialised Western world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94679896"/>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Electrical - Cultural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As the public familiarity with electricity as the lifeblood of the Second Industrial Revolution grew, its wielders were more often cast in a positive light,Van Riper, op.cit., p</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02202"/>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Electrical - Cultural perception</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000000"/>
                </a:solidFill>
                <a:latin typeface="Rockwell bold"/>
              </a:rPr>
              <a:t>With electricity ceasing to be a novelty and becoming a necessity of everyday life in the later half of the 20th century, it required particular attention by popular culture only when it stops flowing, an event that usually signals disaster. The people who keep it flowing, such as the nameless hero of Jimmy Webb’s song Wichita Lineman (1968), are still often cast as heroic, wizard-like figures.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71153961"/>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Olfaction - Olfactory coding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 When an odorant is detected by receptors, the receptors in a sense break the odorant down and then the brain puts the odorant back together for identification and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37598863"/>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Olfaction - Olfactory coding and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E32719"/>
                </a:solidFill>
                <a:latin typeface="Arial bold"/>
              </a:rPr>
              <a:t>After binding the odorant, the receptor is activated and will send a signal to the glomeruli</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9448308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Olfaction - Olfactory coding and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Odorants that are similar in structure activate similar patterns of glomeruli, which lead to a similar perception in the brain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16285662"/>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http://plato.stanford.edu/entries/perception-episprob/ BonJour, Laurence (2007): Epistemological Problems of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54516344"/>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Categories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Internal perception (proprioception) tells us what is going on in our bodies; where our limbs are, whether we are sitting or standing, whether we are depressed, hungry, tired and so forth.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07050796"/>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Categories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External or Sensory perception (exteroception), tells us about the world outside our bodies. Using our senses of sight, hearing, touch, smell, and taste, we perceive colors, sounds, textures, etc. of the world at large. There is a growing body of knowledge of the mechanics of sensory processes in cognitive psychology.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3022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Online identity - Perception of professor</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D21610"/>
                </a:solidFill>
                <a:latin typeface="Rockwell bold"/>
              </a:rPr>
              <a:t>Online learning situations also cause a shift in perception of the professor</a:t>
            </a:r>
          </a:p>
        </p:txBody>
      </p:sp>
    </p:spTree>
    <p:extLst>
      <p:ext uri="{BB962C8B-B14F-4D97-AF65-F5344CB8AC3E}">
        <p14:creationId xmlns:p14="http://schemas.microsoft.com/office/powerpoint/2010/main" val="2848669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solidFill>
                  <a:srgbClr val="263248"/>
                </a:solidFill>
                <a:latin typeface="arial regular"/>
              </a:rPr>
              <a:t>Perception management</a:t>
            </a:r>
          </a:p>
        </p:txBody>
      </p:sp>
      <p:sp>
        <p:nvSpPr>
          <p:cNvPr id="5" name="Text Placeholder 4"/>
          <p:cNvSpPr>
            <a:spLocks noGrp="1"/>
          </p:cNvSpPr>
          <p:nvPr>
            <p:ph type="body" idx="1"/>
          </p:nvPr>
        </p:nvSpPr>
        <p:spPr/>
        <p:txBody>
          <a:bodyPr/>
          <a:lstStyle/>
          <a:p>
            <a:pPr algn="ctr">
              <a:buClr>
                <a:srgbClr val="FFFFFF"/>
              </a:buClr>
              <a:buSzPct val="30000"/>
              <a:buChar char="1"/>
            </a:pPr>
            <a:r>
              <a:rPr lang="en-US" dirty="0">
                <a:solidFill>
                  <a:srgbClr val="000000"/>
                </a:solidFill>
                <a:latin typeface="Rockwell bold"/>
              </a:rPr>
              <a:t>Perception management is a term originated by the US military. The US Department of De	</a:t>
            </a:r>
            <a:r>
              <a:rPr lang="en-US" dirty="0" err="1">
                <a:solidFill>
                  <a:srgbClr val="000000"/>
                </a:solidFill>
                <a:latin typeface="Rockwell bold"/>
              </a:rPr>
              <a:t>fense</a:t>
            </a:r>
            <a:r>
              <a:rPr lang="en-US" dirty="0">
                <a:solidFill>
                  <a:srgbClr val="000000"/>
                </a:solidFill>
                <a:latin typeface="Rockwell bold"/>
              </a:rPr>
              <a:t> (DOD) gives this definition:</a:t>
            </a:r>
          </a:p>
        </p:txBody>
      </p:sp>
    </p:spTree>
    <p:extLst>
      <p:ext uri="{BB962C8B-B14F-4D97-AF65-F5344CB8AC3E}">
        <p14:creationId xmlns:p14="http://schemas.microsoft.com/office/powerpoint/2010/main" val="752221859"/>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Categories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 Mixed internal and external perception (e.g., emotion and certain moods) tells us about what is going on in our bodies and about the perceived cause of our bodily perceptions.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0146349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Scientific accounts of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D21610"/>
                </a:solidFill>
                <a:latin typeface="Rockwell bold"/>
              </a:rPr>
              <a:t>Studies involving rapidly changing scenes show the percept derives from numerous processes that involve time delays.see Moutoussis and Zeki (1997) Recent fMRI studies show that dreams, imaginings and perceptions of things such as faces are accompanied by activity in many of the same areas of brain as are involved with physical sight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47623013"/>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Scientific accounts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Sound is pressure waves sensed by the cochlea in the ear. Data from the eyes and ears is combined to form a 'bound' percept. The problem of how this is produced, known as the binding problem, is the subject of considerable study.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03217150"/>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Scientific accounts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Skinner have proposed that perception acts largely as a process between a stimulus and a response but have noted that Gilbert Ryle's ghost in the machine of the brain still seems to exist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20421437"/>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Scientific accounts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Contrary to the behaviouralist approach to understanding the elements of cognitive processes, gestalt psychology sought to understand their organization as a whole, studying perception as a process of  figure-ground (perception)|figure and ground.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02964762"/>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Philosophical accounts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Thomas Reid, the eighteenth-century founder of the Scottish School of Common Sense, realised that sensation was composed of a set of data transfers but declared that there is still a direct connection between perception and the world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22115610"/>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Philosophical accounts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Locke, David Hume|Hume, Alfred North Whitehead|Whitehead and others, which remain outstanding particularly in relation to the binding problem, the question of how different perceptions (e.g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621461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Philosophical accounts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Direct realists must either argue that these experiences do not occur or else refuse to define them as perceptions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06586953"/>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Philosophical accounts of perception</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E32719"/>
                </a:solidFill>
                <a:latin typeface="Arial bold"/>
              </a:rPr>
              <a:t>Idealism holds that reality is limited to mental qualities while skepticism challenges our ability to know anything outside our minds. One of the most influential proponents of idealism was George Berkeley who maintained that everything was mind or dependent upon mind. Berkeley's idealism has two main strands, phenomenalism in which physical events are viewed as a special kind of mental event and subjective idealism. David Hume is probably the most influential proponent of skepticism.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8265056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Philosophical accounts of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Instead of seeing perception as a passive process determined entirely by the features of an independently existing world, enactivism suggests that organism and environment are structurally coupled and co-determining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68319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Actions to convey and/or deny selected information and indicators to foreign audiences to influence their emotions, motives, and objective reasoning as well as to intelligence systems and leaders at all to influence official estimates, ultimately resulting in foreign behaviors and official actions favorable to the originator's objectives. In various ways, perception management combines truth projection, operations security, cover and deception, and psychological operations.</a:t>
            </a:r>
          </a:p>
        </p:txBody>
      </p:sp>
    </p:spTree>
    <p:extLst>
      <p:ext uri="{BB962C8B-B14F-4D97-AF65-F5344CB8AC3E}">
        <p14:creationId xmlns:p14="http://schemas.microsoft.com/office/powerpoint/2010/main" val="3791085171"/>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Philosophy of perception - Spatial representation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Mathematicians now know of many types of projective geometry such as complex Minkowski space that might describe the layout of things in perception (see Peters (2000)) and it has also emerged that parts of the brain contain patterns of electrical activity that correspond closely to the layout of the retinal image (this is known as retinotopy)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2731463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Genetically modified food controversies - Public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Social science surveys have documented that individuals are more risk averse about food than institutions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2426187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Genetically modified food controversies - Public perception</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E32719"/>
                </a:solidFill>
                <a:latin typeface="Arial bold"/>
              </a:rPr>
              <a:t>Religious views on genetically modified foods|Religious groups have raised concerns over whether genetically modified food will remain kosher or halal. In 2001 no GM foods had been designated as unacceptable by Orthodox Rabbis or Muslim leaders.[http://www.cnie.org/NLE/CRSreports/Science/st-41.pdf Food Biotechnology in the United States: Science, Regulation, and Issues] Congressional Research Service: The Library of Congress 2001 However, there are Jewish groups that dispute this designation.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489749017"/>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Genetically modified food controversies - Public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Some groups or individuals see the generation and use of GMO as intolerable meddling with biological states or processes that have naturally evolved over long periods of time, while others are concerned about the limitations of modern science to fully comprehend all of the potential negative ramifications of genetic manipulation. Other people see genetic engineering as a continuation in the role humanity has occupied for thousands of years in selective breeding.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15861133"/>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Genetically modified food controversies - Public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There is a concerted and organised effort from many environmental and other advocacy groups to impose moratoriums or ban GMO products from being commercialised. International organisations like Greenpeace and Friends of the Earth include genetic engineering as part of their environmental and political concerns. Other groups like GMWatch and The Institute of Science in Society concentrate mostly or solely on opposing genetically modified crops.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37493940"/>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Cognitive psychology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Titchener, began to work with perception in their Structuralism (psychology)|structuralist approach to psychology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68971789"/>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Cognitive psychology -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D21610"/>
                </a:solidFill>
                <a:latin typeface="Rockwell bold"/>
              </a:rPr>
              <a:t>Center for the ecological study of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33328158"/>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Time machine -  Time perception </a:t>
            </a:r>
          </a:p>
        </p:txBody>
      </p:sp>
      <p:sp>
        <p:nvSpPr>
          <p:cNvPr id="5" name="Text Placeholder 4"/>
          <p:cNvSpPr>
            <a:spLocks noGrp="1"/>
          </p:cNvSpPr>
          <p:nvPr>
            <p:ph type="body" idx="1"/>
          </p:nvPr>
        </p:nvSpPr>
        <p:spPr/>
        <p:txBody>
          <a:bodyPr>
            <a:normAutofit fontScale="92500"/>
          </a:bodyPr>
          <a:lstStyle/>
          <a:p>
            <a:pPr algn="ctr">
              <a:buClr>
                <a:srgbClr val="FFFFFF"/>
              </a:buClr>
              <a:buSzPct val="30000"/>
              <a:buChar char="1"/>
            </a:pPr>
            <a:r>
              <a:rPr lang="en-US">
                <a:solidFill>
                  <a:srgbClr val="D21610"/>
                </a:solidFill>
                <a:latin typeface="Rockwell bold"/>
              </a:rPr>
              <a:t>Time perception can be apparently sped up for organism|living organisms through hibernation, where the Thermoregulation|body temperature and metabolism|metabolic rate of the creature is reduced. A more extreme version of this is suspended animation, where the rates of chemical processes in the subject would be severely reduced.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19890084"/>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Time machine -  Time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Time dilation and suspended animation only allow travel to the future, never the past, so they do not violate causality, and it is debatable whether they should be called time travel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74755772"/>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Middle Ages - Modern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medieval period is frequently caricatured as a time of ignorance and superstition that placed the word of religious authorities over personal experience and rational activity.Lindberg Medieval Church Encounters When Science  Christianity Meet p</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31794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"Perception" is defined as the "process by which individuals select, organize, and interpret the input from their senses to give meaning and order to the world around them"  Components of perception include the perceiver, target of perception, and the situation. Factors that influence the perceiver:</a:t>
            </a:r>
          </a:p>
        </p:txBody>
      </p:sp>
    </p:spTree>
    <p:extLst>
      <p:ext uri="{BB962C8B-B14F-4D97-AF65-F5344CB8AC3E}">
        <p14:creationId xmlns:p14="http://schemas.microsoft.com/office/powerpoint/2010/main" val="4086673268"/>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Middle Ages - Modern perceptions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helvetica bold"/>
              </a:rPr>
              <a:t>Others argue that reason was generally held in high regard during the Middle Ages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94057296"/>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Middle Ages - Modern perceptions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E32719"/>
                </a:solidFill>
                <a:latin typeface="Arial bold"/>
              </a:rPr>
              <a:t>The caricature of the period is also reflected in some more specific notions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53768255"/>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Chief Experience Officer - Perception of title</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With greater impact of the Internet, titles such as CXO sprouted like wildflowers. In a 2012 publication, it was reported that chief customer officer (30%) and chief client officer (15%) were more commonly used for the role than chief experience officer (10%), with 45% utilizing other variations. The Wharton Business School has called the proliferation of roles in the C-Suite Title Inflation, and Herman and Giola warn about the dangerous side effects of job title invention.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73109518"/>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Chief Experience Officer - Perception of title</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The New York Times discussed the role of the chief experience officer in the context of a number of other unconventional and wacky titles being created by Madison Avenue#Advertising industry|Madison Avenue firms with the intent to signal a realization by an advertiser or agency that in a rapidly changing marketing and media landscape, the time for the tried and true has come and gone.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98843472"/>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George W. Bush - Foreign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Bush was criticized internationally and targeted by the global anti-war and anti-globalization campaigns for his administration's foreign policy. Views of him within the international community were more negative than those of most previous American Presidents, even from close ally France.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87722228"/>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George W. Bush - Foreign perceptions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Rockwell bold"/>
              </a:rPr>
              <a:t>Bush was described as having especially close personal relationships with Tony Blair of the UK and Vicente Fox of Mexico, although formal relations were sometimes strained.[http://www.washingtonpost.com/wp-dyn/content/article/2006/03/02/AR2006030201431.html?nav=rss_opinion/columns Keeping the U.S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42363504"/>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George W. Bush - Foreign perceptions</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E32719"/>
                </a:solidFill>
                <a:latin typeface="Arial bold"/>
              </a:rPr>
              <a:t>In 2006, most respondents in 18 of 21 countries surveyed around the world were found to hold an unfavorable opinion of Bush. Respondents indicated that they judged his administration as negative for world security. In 2007, the Pew Global Attitudes Project reported that during the Bush presidency, attitudes towards the United States and the American people became less favorable around the world.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69006128"/>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George W. Bush - Foreign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 March 2007 survey of Arab opinion conducted by Zogby International and the University of Maryland, College Park|University of Maryland found that Bush was the most disliked leader in the Arab world.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8980044"/>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George W. Bush - Foreign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Pew Research Center's 2007 Global Attitudes poll found that out of 47 countries, in only nine countries did most respondents express a lot of confidence or some confidence in Bush: Ethiopia, Ghana, India, Israel, Ivory Coast, Kenya, Mali, Nigeria, and Uganda.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5293754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George W. Bush - Foreign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During a June 2007 visit to the predominantly Muslim Eastern European nation of Albania, Bush was greeted enthusiastically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29984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65A400"/>
                </a:solidFill>
                <a:latin typeface="helvetica neue bold"/>
              </a:rPr>
              <a:t>Motivational state: needs, values, and desires of a perceiver at the time of perception</a:t>
            </a:r>
          </a:p>
        </p:txBody>
      </p:sp>
    </p:spTree>
    <p:extLst>
      <p:ext uri="{BB962C8B-B14F-4D97-AF65-F5344CB8AC3E}">
        <p14:creationId xmlns:p14="http://schemas.microsoft.com/office/powerpoint/2010/main" val="4057597846"/>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Remote surgery - Depth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Being able to gauge the depth of an incision is crucial. Humans binocular vision make this easy in a three dimensional environment. However this can be much more difficult when the view is presented on a flat computer screen.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378303883"/>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Freeganism - Public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In general, society views garbage as something “dirty” and overlook it as an area to get a wholesome meal. Mass advertising is constantly encouraging customers to get the latest and greatest products, always upgrading. However, dumpstering rejects this notion for consumers to keep up with the newest most improved trend. Based on the amounts of food waste produced by Americans, it is shown that often times the pursuit of exchange value is not considered before it is thrown away.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22424443"/>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Freeganism - Public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Groups of freegans come together in many cities that go out dumpster diving and participate in freegan gift exchange.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931551738"/>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Freeganism - Public Perception</a:t>
            </a:r>
          </a:p>
        </p:txBody>
      </p:sp>
      <p:sp>
        <p:nvSpPr>
          <p:cNvPr id="5" name="Text Placeholder 4"/>
          <p:cNvSpPr>
            <a:spLocks noGrp="1"/>
          </p:cNvSpPr>
          <p:nvPr>
            <p:ph type="body" idx="1"/>
          </p:nvPr>
        </p:nvSpPr>
        <p:spPr/>
        <p:txBody>
          <a:bodyPr>
            <a:normAutofit fontScale="92500"/>
          </a:bodyPr>
          <a:lstStyle/>
          <a:p>
            <a:pPr algn="ctr">
              <a:buClr>
                <a:srgbClr val="FFFFFF"/>
              </a:buClr>
              <a:buSzPct val="30000"/>
              <a:buChar char="1"/>
            </a:pPr>
            <a:r>
              <a:rPr lang="en-US">
                <a:solidFill>
                  <a:srgbClr val="000000"/>
                </a:solidFill>
                <a:latin typeface="helvetica bold"/>
              </a:rPr>
              <a:t>Food Not Bombs, a very well-known freegan organization, was founded by eight friends in Boston in 1980. Now, it involves hundreds of groups in many cities and towns throughout the United States and Canada. Food not bombs uses donated or discarded food found in dumpsters to prepare and distribute free vegan meals once a week to homeless and poor people or anyone who wants them.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74900588"/>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Deaf - Speech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000000"/>
                </a:solidFill>
                <a:latin typeface="helvetica bold"/>
              </a:rPr>
              <a:t>In humans, that aspect is usually measured by tests of speech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08356201"/>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Free public transport - Perception and analysis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Free public transport creates the perception of a no-cost service, just as car drivers commonly perceive no cost to deciding to take their car somewhere. The catch of the car-based system is that the car trip is not in fact free, but it is generally perceived as such.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4037522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Free public transport - Perception and analysis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Likewise, this perception of freeness is important for public transport, which is far more environmentally and resource efficient than own-car travel – which means in this case that full access to the system need not be altogether “free” for its users but that from a financial perspective is becomes (a) front-loaded and (b) affordable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65552152"/>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Free public transport - Perception and analysis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Left-wing advocacy groups, such as the Sweden|Swedish network Planka.nu, see zero-fare public transport as an effort in the redistribution of wealth.[http://planka.nu/eng Planka.nu: Free Public Transport] It is also argued that transportation to and from Employment|work is a necessary part of the work day, and is essential to the employer in the managing of work hours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22942137"/>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Sign language -  Sign perception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65A400"/>
                </a:solidFill>
                <a:latin typeface="helvetica neue bold"/>
              </a:rPr>
              <a:t>Effects of language experience on the perception of American Sign Language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65323465"/>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Haptic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'Haptic perception' is the process of recognizing objects through touch. It involves a combination of somatosensory perception of patterns on the skin surface (e.g., edges, curvature, and texture) and proprioception of hand position and conformation.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92443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Ambiguity: a lack of clarity. If ambiguity increases, the perceiver may find it harder to form an accurate perception</a:t>
            </a:r>
          </a:p>
        </p:txBody>
      </p:sp>
    </p:spTree>
    <p:extLst>
      <p:ext uri="{BB962C8B-B14F-4D97-AF65-F5344CB8AC3E}">
        <p14:creationId xmlns:p14="http://schemas.microsoft.com/office/powerpoint/2010/main" val="3365175693"/>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Haptic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People can rapidly and accurately identify three-dimensional objects by touch.  They do so through the use of exploratory procedures, such as moving the fingers over the outer surface of the object or holding the entire object in the hand.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53178960"/>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Haptic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E32719"/>
                </a:solidFill>
                <a:latin typeface="Arial bold"/>
              </a:rPr>
              <a:t>In Grunwald M (Ed.), Human Haptic Perception, Birkhäuser Verlag, 2008.]</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50333535"/>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Haptic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Loss of the sense of touch is a catastrophic deficit that can impair walking and other skilled actions such as holding objects or using tools.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40780497"/>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Tag cloud -  Perception of tag clouds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Tag clouds have been subject of investigation in several usability studies. The following summary is based on an overview of research results given by Lohmann et al: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82301751"/>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Tag cloud -  Perception of tag clouds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 Tag size: Large tags attract more user attention than small tags (effect influenced by further properties, e.g.,number of characters, position, neighboring tags).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30461392"/>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Tag cloud -  Perception of tag clouds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E32719"/>
                </a:solidFill>
                <a:latin typeface="Arial bold"/>
              </a:rPr>
              <a:t>* Scanning: Users scan rather than read tag clouds.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48370875"/>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Tag cloud -  Perception of tag clouds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Centering: Tags in the middle of the cloud attract more user attention than tags near the borders (effect influenced by Page layout|layout).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417746777"/>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Tag cloud -  Perception of tag clouds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 Position: The upper left quadrant receives more user attention than the others (Western reading habits).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71817853"/>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Tag cloud -  Perception of tag clouds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Exploration: Tag clouds provide suboptimal support when searching for specific tags (if these do not have a very large font size).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20213457"/>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Location-based advertising -  Perception of spam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Another major concern for LBA is spam; consumers can easily perceive LBA as spam if done inappropriately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73091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solidFill>
                  <a:srgbClr val="263248"/>
                </a:solidFill>
                <a:latin typeface="arial regular"/>
              </a:rPr>
              <a:t>Perception management</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dirty="0">
                <a:solidFill>
                  <a:srgbClr val="000000"/>
                </a:solidFill>
                <a:latin typeface="Rockwell bold"/>
              </a:rPr>
              <a:t>Social status: a person's real or perceived position in society or in an organization</a:t>
            </a:r>
          </a:p>
        </p:txBody>
      </p:sp>
    </p:spTree>
    <p:extLst>
      <p:ext uri="{BB962C8B-B14F-4D97-AF65-F5344CB8AC3E}">
        <p14:creationId xmlns:p14="http://schemas.microsoft.com/office/powerpoint/2010/main" val="2447879987"/>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CU-SeeMe -  A nascent market - quality perceptions and reality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While not directly competing against hardware-assisted video-conferencing companies, it suffered in that the nascent market was expecting hardware quality audio and video when CPUs of that time weren't really ready to support that quality level in software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49859221"/>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CU-SeeMe -  A nascent market - quality perceptions and reality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United States military was a large customer of the technology, making use of the CU-SeeMe Conference Server MCU for many applications,  including using the T.120 server for Microsoft NetMeeting endpoints.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10473807"/>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CU-SeeMe -  A nascent market - quality perceptions and reality </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D21610"/>
                </a:solidFill>
                <a:latin typeface="Rockwell bold"/>
              </a:rPr>
              <a:t>White Pine locked out users of version 1.0 from using its free, public videoconferencing chatrooms.  As users upgraded to the commercially available version, some were frustrated to discover that others were downloading the trial version and using software registration keys readily supplied by some participants on White Pine's public chatrooms.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873185610"/>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Organizational dissent - Perceptions of organizational dissenters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The perceptions of supervisors and coworkers can be used to further determine an individual's choice of dissent strategy. Employees will take notice of other dissenters and the consequences of their actions and will use this information to refine their sense of organizational tolerance for dissent, to determine what issues merit dissent, and to inform their future dissent strategy choices (Kassing, 2001).</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62352367"/>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Organizational dissent - Perceptions of organizational dissenters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helvetica bold"/>
              </a:rPr>
              <a:t>Kassing (2001) found that articulated and latent dissenters were perceived differently. People perceived articulated dissenters to be more satisfied, more committed, possess higher quality relationships with their supervisors, and seen as employees who believed they have influence within their organizations than latent dissenters. Furthermore, articulated dissenters, compared to latent dissenters, were perceived to be less verbally aggressive.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33308366"/>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Organisation climate -  Shared perception approach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Some researchers have pursued the shared perception model of organizational climate. Their model identifies the variables which moderate an organisation’s ability to mobilise its workforce in order to achieve business goals and maximise performance.*Hart, P. M., Griffin, M. A., Wearing, A. J.,  Cooper, C. L. (1996). Manual for the QPASS Survey. Brisbane: Public Sector Management Commission.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39648851"/>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Organisation climate -  Shared perception approach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One of the major users of this model are departments of the Queensland State Government Australia. These departments use this model of climate to survey staff in order to identify and measure those aspects of a workplace which impact on: Stress (biology)|stress, morale, quality of worklife, wellbeing, employee engagement, absenteeism/presenteeism, turnover and performance.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50446813"/>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Organisation climate -  Shared perception approach </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E32719"/>
                </a:solidFill>
                <a:latin typeface="Arial bold"/>
              </a:rPr>
              <a:t>While an organisation and its leaders cannot remove every stressor in the daily life of its employees, Organisational Climate studies have identified a number of behaviours of leaders which have a significant impact on stress and morale. For instance, one Queensland state government employer, Queensland Transport, has found that increasing managers’ awareness of these behaviours has improved quality of work life employees and the ability of QT’s to deliver its organisational goals.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0842879"/>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Organizational justice - The role of affect in organizational justice perceptions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One of the key constructs that has been shown to play a role in the formation of organizational justice perceptions is Affect (philosophy)|affect.  The precise role of affect HH in organizational justice perceptions depends on the form of affectivity being examined (emotions, mood, disposition) as well as the context and type of justice being measured.  Affect may serve as an antecedent, outcome, or even a mediator of organizational justice perceptions.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72464892"/>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Organizational justice - The role of affect in organizational justice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 Affect plays this role in equity theory such that negative affective reactions act as a mediator between perceptions and actions, as emotional reactions to justice motivate individuals to take action to restore equity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4775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a:t>
            </a:r>
          </a:p>
        </p:txBody>
      </p:sp>
      <p:sp>
        <p:nvSpPr>
          <p:cNvPr id="5" name="Text Placeholder 4"/>
          <p:cNvSpPr>
            <a:spLocks noGrp="1"/>
          </p:cNvSpPr>
          <p:nvPr>
            <p:ph type="body" idx="1"/>
          </p:nvPr>
        </p:nvSpPr>
        <p:spPr>
          <a:xfrm>
            <a:off x="457200" y="1214203"/>
            <a:ext cx="8229600" cy="4911960"/>
          </a:xfrm>
        </p:spPr>
        <p:txBody>
          <a:bodyPr>
            <a:normAutofit fontScale="92500" lnSpcReduction="20000"/>
          </a:bodyPr>
          <a:lstStyle/>
          <a:p>
            <a:pPr algn="ctr">
              <a:buClr>
                <a:srgbClr val="FFFFFF"/>
              </a:buClr>
              <a:buSzPct val="30000"/>
              <a:buChar char="1"/>
            </a:pPr>
            <a:r>
              <a:rPr lang="en-US" dirty="0">
                <a:solidFill>
                  <a:srgbClr val="000000"/>
                </a:solidFill>
                <a:latin typeface="Rockwell bold"/>
              </a:rPr>
              <a:t>Impression management: an attempt to control the perceptions or impressions of others. Targets are likely to use impression management tactics when interacting with perceivers who have power over them. Several impression management tactics include behavioral matching between the target of perception and the perceiver, self-promotion (presenting one's self in a positive light), conforming to situational norms, appreciating others, or being consistent.</a:t>
            </a:r>
          </a:p>
        </p:txBody>
      </p:sp>
    </p:spTree>
    <p:extLst>
      <p:ext uri="{BB962C8B-B14F-4D97-AF65-F5344CB8AC3E}">
        <p14:creationId xmlns:p14="http://schemas.microsoft.com/office/powerpoint/2010/main" val="1192158977"/>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Organizational justice - The role of affect in organizational justice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State and trait level negative affect are negatively associated with interactional, procedural, and distributive justice perceptions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4868840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Organizational justice - The role of affect in organizational justice perceptions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E32719"/>
                </a:solidFill>
                <a:latin typeface="Arial bold"/>
              </a:rPr>
              <a:t> Thus, affect can serve as an antecedent to justice perceptions in this instance.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72541055"/>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Organizational justice - Outcomes of organizational justice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Outcomes are affected by perceptions of organizational justice as a whole or by different factors of organizational justice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88502619"/>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Lawyer - Cultural perception of lawyers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D21610"/>
                </a:solidFill>
                <a:latin typeface="Rockwell bold"/>
              </a:rPr>
              <a:t>Hostility towards the legal profession is a widespread phenomenon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435552"/>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Lawyer - Cultural perception of lawyers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Public distrust of lawyers reached record heights in the United States after the Watergate scandal.Jerold Auerbach, Unequal Justice: Lawyers and Social Change in Modern America (New York: Oxford University Press, 1976), 301</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771019561"/>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Lawyer - Cultural perception of lawyers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In Adventures in Law and Justice (2003), legal researcher Bryan Horrigan dedicated a chapter to Myths, Fictions, and Realities about law and illustrated the perennial criticism of lawyers as amoral [...] guns for hireBryan Horrigan, Myths, Fictions, and Realities (chap</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15774421"/>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Lawyer - Cultural perception of lawyers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D21610"/>
                </a:solidFill>
                <a:latin typeface="Rockwell bold"/>
              </a:rPr>
              <a:t>More generally, in Legal Ethics: A Comparative Study (2004), law professor Geoffrey C</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92579949"/>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Lawyer - Cultural perception of lawyers</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000000"/>
                </a:solidFill>
                <a:latin typeface="optima bold"/>
              </a:rPr>
              <a:t>Some studies have shown that suicide rates among lawyers may be as six times as higher as the average population, and commentators suggest that the low opinion the public has of lawyers, combined with their own high ideals of justice, which in practice they may see denied, increase the depression rates of those in this profession.[http://www.jdjournal.com/2013/06/04/increase-of-kentucky-lawyer-suicides-exposes-the-unique-stresses-of-the-profession/ June, Daniel, Increase of Kentucky Lawyer Suicides Exposes the Unique Stresses of the Profession]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80084258"/>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language -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The sense of sight operates selectively. Perception is not a passive recording of all that is in front of the eyes, but is a continuous judgement of scale and colour relationships, and includes making categories of forms to classify images and shapes in the world.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23648077"/>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Visual language -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Before objects can be perceived and identified the child must be able to classify the different shapes and sizes that a single object may appear to have when it is seen in varying surroundings and from different aspects.Vernon, M D, The Psychology of Perception, Penguin, London, 1962</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62419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History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Similarly, public officials who are being accused of shading the truth are now frequently charged with engaging in "perception management" when disseminating information to media or to the general public.</a:t>
            </a:r>
          </a:p>
        </p:txBody>
      </p:sp>
    </p:spTree>
    <p:extLst>
      <p:ext uri="{BB962C8B-B14F-4D97-AF65-F5344CB8AC3E}">
        <p14:creationId xmlns:p14="http://schemas.microsoft.com/office/powerpoint/2010/main" val="2757283372"/>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On-hold messaging - Consumer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A number of studies have been conducted, which highlight consumer perceptions of music on hold, reinforcing its use by businesses to improve standards of call handling.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52044542"/>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On-hold messaging - Consumer perceptions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Rockwell bold"/>
              </a:rPr>
              <a:t>A survey of more than 2,000 UK consumers commissioned by audio branding specialist PH Media Group revealed 70% of consumers are put on hold for more than 50% of their calls. When put on hold, 73% of callers want to hear something other than beeps or silence and a further 76% preferred to hear something other than music.ArticleArticle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47209918"/>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On-hold messaging - Consumer perceptions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A CNN survey found that that 70 percent of callers in the United States who hold the line in silence hang up within 60 seconds.   Meanwhile, research by North American Telecom found callers hearing music on hold will stay on the line 30 seconds longer than callers experiencing silence.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78617598"/>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United States Hydrogen Policy - Public Perception: Potential Future Policy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Numerous studies have been performed to analyze the public’s current perception and understanding of hydrogen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99173045"/>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United States Hydrogen Policy - Public Perception: Potential Future Policy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The article emphasizes that public perception is largely formed on an overall uneducated or misinformed hydrogen knowledge base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21274560"/>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United States Hydrogen Policy - Public Perception: Potential Future Policy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Another concern presented by the [http://www.iscpr.salford.ac.uk/ Institute for Social, Cultural and Public Policy Research] at the [http://www.salford.ac.uk/ University of Salford] is that of public distrust of government regulatory committees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8413825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Analogies - High-level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E32719"/>
                </a:solidFill>
                <a:latin typeface="Arial bold"/>
              </a:rPr>
              <a:t>conclude that analogy 'is' high-level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59294636"/>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List of creative thought processes - Awareness and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helvetica bold"/>
              </a:rPr>
              <a:t>* Heuristics in judgment and decision making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03659737"/>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List of creative thought processes - Awareness and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E32719"/>
                </a:solidFill>
                <a:latin typeface="Arial bold"/>
              </a:rPr>
              <a:t>* Situational awareness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32848543"/>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Enterprise social networking -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There is often an assumption that social networking will not work well in a particular industry or that its use may be perceived as unprofessional. In addition the ability to justify use of enterprise social networking, based on return on investment is not always readily apparent.Hinchclife, Dion, 2009. Ten top issues in adopting enterprise social computing.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13191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History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Businesses may even contract with other businesses to conduct perception management for them, or they may conduct it in-house with their public relations staff.</a:t>
            </a:r>
          </a:p>
        </p:txBody>
      </p:sp>
    </p:spTree>
    <p:extLst>
      <p:ext uri="{BB962C8B-B14F-4D97-AF65-F5344CB8AC3E}">
        <p14:creationId xmlns:p14="http://schemas.microsoft.com/office/powerpoint/2010/main" val="539784792"/>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Speech perception research has applications in building computer systems that can recognize speech, in improving speech recognition for hearing- and language-impaired listeners, and in foreign-language teaching.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58827302"/>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Basics</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D21610"/>
                </a:solidFill>
                <a:latin typeface="Rockwell bold"/>
              </a:rPr>
              <a:t>The process of perceiving speech begins at the level of the sound signal and the process of audition. (For a complete description of the process of audition see Hearing (sense)|Hearing.) After processing the initial auditory signal, speech sounds are further processed to extract acoustic cues and phonetic information. This speech information can then be used for higher-level language processes, such as word recognition.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74658672"/>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Acoustic cues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D21610"/>
                </a:solidFill>
                <a:latin typeface="Rockwell bold"/>
              </a:rPr>
              <a:t>The speech sound signal contains a number of acoustic cues that are used in speech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88984171"/>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Acoustic cues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It is not easy to identify what acoustic cues listeners are sensitive to when perceiving a particular speech sound: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09350220"/>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Acoustic cues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65A400"/>
                </a:solidFill>
                <a:latin typeface="helvetica neue bold"/>
              </a:rPr>
              <a:t>At first glance, the solution to the problem of how we perceive speech seems deceptively simple. If one could identify stretches of the acoustic waveform that correspond to units of perception, then the path from sound to meaning would be clear. However, this correspondence or mapping has proven extremely difficult to find, even after some forty-five years of research on the problem.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45261893"/>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Acoustic cues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If a specific aspect of the acoustic waveform indicated one linguistic unit, a series of tests using speech synthesizers would be sufficient to determine such a cue or cues. However, there are two significant obstacles: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53645376"/>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Acoustic cues</a:t>
            </a:r>
          </a:p>
        </p:txBody>
      </p:sp>
      <p:sp>
        <p:nvSpPr>
          <p:cNvPr id="5" name="Text Placeholder 4"/>
          <p:cNvSpPr>
            <a:spLocks noGrp="1"/>
          </p:cNvSpPr>
          <p:nvPr>
            <p:ph type="body" idx="1"/>
          </p:nvPr>
        </p:nvSpPr>
        <p:spPr/>
        <p:txBody>
          <a:bodyPr>
            <a:normAutofit fontScale="85000" lnSpcReduction="20000"/>
          </a:bodyPr>
          <a:lstStyle/>
          <a:p>
            <a:pPr algn="ctr">
              <a:buClr>
                <a:srgbClr val="FFFFFF"/>
              </a:buClr>
              <a:buSzPct val="30000"/>
              <a:buChar char="1"/>
            </a:pPr>
            <a:r>
              <a:rPr lang="en-US">
                <a:solidFill>
                  <a:srgbClr val="E32719"/>
                </a:solidFill>
                <a:latin typeface="Arial bold"/>
              </a:rPr>
              <a:t># One acoustic aspect of the speech signal may cue different linguistically relevant dimensions. For example, the duration of a vowel in English can indicate whether or not the vowel is stressed, or whether it is in a syllable closed by a voiced or a voiceless consonant, and in some cases (like American English  and ) it can distinguish the identity of vowels. Some experts even argue that duration can help in distinguishing of what is traditionally called short and long vowels in English.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934170620"/>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Acoustic cues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 One linguistic unit can be cued by several acoustic properties. For example in a classic experiment, Alvin Liberman (1957) showed that the onset formant transitions of  differ depending on the following vowel (see Figure 1) but they are all interpreted as the phoneme  by listeners.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378593193"/>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Linearity and the segmentation problem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Although listeners perceive speech as a stream of discrete units (phonemes, syllables, and words), this linearity is difficult to see in the physical speech signal (see Figure 2 for an example). Speech sounds do not strictly follow one another, rather, they overlap. A speech sound is influenced by the ones that precede and the ones that follow. This influence can even be exerted at a distance of two or more segments (and across syllable- and word-boundaries).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86016697"/>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Linearity and the segmentation problem </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000000"/>
                </a:solidFill>
                <a:latin typeface="Rockwell bold"/>
              </a:rPr>
              <a:t>Having disputed the linearity of the speech signal, the problem of segmentation arises: one encounters serious difficulties trying to delimit a stretch of speech signal as belonging to a single perceptual unit. This can be illustrated by the fact that the acoustic properties of the phoneme  will depend on the production of the following vowel (because of coarticulation).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04225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History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As Stan Moore has written, "Just because truth has been omitted, does not mean that truth is not true. Just because reality has not been perceived, does not mean that it is not real."</a:t>
            </a:r>
          </a:p>
        </p:txBody>
      </p:sp>
    </p:spTree>
    <p:extLst>
      <p:ext uri="{BB962C8B-B14F-4D97-AF65-F5344CB8AC3E}">
        <p14:creationId xmlns:p14="http://schemas.microsoft.com/office/powerpoint/2010/main" val="2601715658"/>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Lack of invariance</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Rockwell bold"/>
              </a:rPr>
              <a:t>The research and application of speech perception must deal with several problems which result from what has been termed the lack of invariance. As was suggested above, reliable constant relations between a phoneme of a language and its acoustic manifestation in speech are difficult to find. There are several reasons for this: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844416725"/>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Lack of invariance</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helvetica bold"/>
              </a:rPr>
              <a:t>* Context-induced variation. Phonetic environment affects the acoustic properties of speech sounds. For example,  in English is fronted when surrounded by coronal consonants. Or, the VOT values marking the boundary between voiced and voiceless plosives are different for labial, alveolar and velar plosives and they shift under stress or depending on the position within a syllable.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2528610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Lack of invariance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000000"/>
                </a:solidFill>
                <a:latin typeface="helvetica bold"/>
              </a:rPr>
              <a:t>* Variation due to differing speech conditions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52546553"/>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Lack of invariance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65A400"/>
                </a:solidFill>
                <a:latin typeface="helvetica neue bold"/>
              </a:rPr>
              <a:t>* Variation due to different speaker identity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376325154"/>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Perceptual constancy and normalization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Similarly, listeners are believed to adjust the perception of duration to the current tempo of the speech they are listening to – this has been referred to as speech rate normalization.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78377787"/>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Perceptual constancy and normalization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Whether or not normalization actually takes place and what is its exact nature is a matter of theoretical controversy (see #Theories|theories below). Perceptual constancy is a phenomenon not specific to speech perception only; it exists in other types of perception too.</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81089582"/>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Categorical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Categorical perception is involved in processes of perceptual differentiation. People perceive speech sounds categorically, that is to say, they are more likely to notice the differences between categories (phonemes) than within categories. The perceptual space between categories is therefore warped, the centers of categories (or prototypes) working like a sieve or like magnets for incoming speech sounds.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32521400"/>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Categorical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In an artificial continuum between a voiceless and a voiced bilabial plosive, each new step differs from the preceding one in the amount of voice onset time|VOT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81917540"/>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Categorical perception</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helvetica bold"/>
              </a:rPr>
              <a:t>In tests of the ability to discriminate between two sounds with varying VOT values but having a constant VOT distance from each other (20 ms for instance), listeners are likely to perform at chance level if both sounds fall within the same category and at nearly 100% level if each sound falls in a different category (see the blue discrimination curve in Figure 4).</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15136489"/>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Categorical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The conclusion to make from both the identification and the discrimination test is that listeners will have different sensitivity to the same relative increase in VOT depending on whether or not the boundary between categories was crossed. Similar perceptual adjustment is attested for other acoustic cues as well.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9372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Physiology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Perception of color begins with specialized retinal cells containing pigments with different spectral sensitivities, known as cone cells. In humans, there are three types of cones sensitive to three different spectra, resulting in trichromatic color vision.</a:t>
            </a:r>
          </a:p>
        </p:txBody>
      </p:sp>
    </p:spTree>
    <p:extLst>
      <p:ext uri="{BB962C8B-B14F-4D97-AF65-F5344CB8AC3E}">
        <p14:creationId xmlns:p14="http://schemas.microsoft.com/office/powerpoint/2010/main" val="3940873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Strategies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D21610"/>
                </a:solidFill>
                <a:latin typeface="Rockwell bold"/>
              </a:rPr>
              <a:t>There are nine strategies for perception management. These include:</a:t>
            </a:r>
          </a:p>
        </p:txBody>
      </p:sp>
    </p:spTree>
    <p:extLst>
      <p:ext uri="{BB962C8B-B14F-4D97-AF65-F5344CB8AC3E}">
        <p14:creationId xmlns:p14="http://schemas.microsoft.com/office/powerpoint/2010/main" val="4089421678"/>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Top-down influences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That is, higher-level language processes connected with morphology (linguistics)|morphology, syntax, or semantics may interact with basic speech perception processes to aid in recognition of speech sounds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50207724"/>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Top-down influences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Garnes and Bond (1976) also used carrier sentences when researching the influence of semantic knowledge on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80173351"/>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D21610"/>
                </a:solidFill>
                <a:latin typeface="Rockwell bold"/>
              </a:rPr>
              <a:t>Speech Perception with Acquired Brain Disabilities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2753799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The term ‘speech perception’ describes the process of interest that employs sub lexical contexts to the probe process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9816145"/>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Rockwell bold"/>
              </a:rPr>
              <a:t> This model has drastically changed from how psychologists look at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66100177"/>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Aphasia: There are two different kinds of aphasic patients:  Expressive aphasia | Expressive Aphasia (also known as Broca's Aphasia) and Receptive aphasia | Receptive Aphasia (also known as Wernicke’s Aphasia). There are three distinctive dimensions to phonetics:  manner of articulation, place of articulation, and voicing.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50002974"/>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Expressive aphasia: Patients who suffer from this condition typically have lesions on their left inferior frontal cortex</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41326299"/>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Receptive Aphasia: The patients suffer from lesions or damage located in the left temproparietal lobe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56292027"/>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E32719"/>
                </a:solidFill>
                <a:latin typeface="Arial bold"/>
              </a:rPr>
              <a:t>This disease attacks the brain and makes the patients unable to stop shaking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51219679"/>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A group of psychologists conducted a study to test the McGurk effect with Aphasia patients and speech reading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34888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Strategies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E32719"/>
                </a:solidFill>
                <a:latin typeface="Arial bold"/>
              </a:rPr>
              <a:t>Preparation — Having clear goals and knowing the ideal position you want people to hold.</a:t>
            </a:r>
          </a:p>
        </p:txBody>
      </p:sp>
    </p:spTree>
    <p:extLst>
      <p:ext uri="{BB962C8B-B14F-4D97-AF65-F5344CB8AC3E}">
        <p14:creationId xmlns:p14="http://schemas.microsoft.com/office/powerpoint/2010/main" val="4155538924"/>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Brain Damage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This shows that surgery does improve a patients speech perception, even though it might not cure their disease.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18545461"/>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Infant speech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Others even claim that certain sound categories are innate, that is, they are genetically specified (see discussion about Categorical perception#Acquired distinctiveness|innate vs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36954311"/>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Infant speech perception</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000000"/>
                </a:solidFill>
                <a:latin typeface="Rockwell bold"/>
              </a:rPr>
              <a:t>If day-old babies are presented with their mother's voice speaking normally, abnormally (in monotone), and a stranger's voice, they react only to their mother's voice speaking normally. When a human and a non-human sound is played, babies turn their head only to the source of human sound. It has been suggested that auditory learning begins already in the pre-natal period.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72655616"/>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Infant speech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Among the new methods (see #Research methods|Research methods below) that help us to study speech perception, near-infrared spectroscopy is widely used in infants.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14025608"/>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Infant speech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It has also been discovered that even though infants' ability to distinguish between the different phonetic properties of various languages begins to decline around the age of nine months, it is possible to reverse this process by exposing them to a new language in a sufficient way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47392006"/>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Cross-language and second-language speech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A large amount of research has studied how users of a language perceive foreign language|foreign speech (referred to as cross-language speech perception) or second language|second-language speech (second-language speech perception). The latter falls within the domain of second language acquisition.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334409949"/>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Cross-language and second-language speech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Languages differ in their phonemic inventories. Naturally, this creates difficulties when a foreign language is encountered. For example, if two foreign-language sounds are assimilated to a single mother-tongue category the difference between them will be very difficult to discern. A classic example of this situation is the observation that Japanese learners of English will have problems with identifying or distinguishing English liquid consonants  and  (see Japanese speakers learning r and 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5310806"/>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Cross-language and second-language speech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Best (1995) proposed a Perceptual Assimilation Model which describes possible cross-language category assimilation patterns and predicts their consequences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85911100"/>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Speech perception in language or hearing impairment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Research in how people with language or hearing impairment perceive speech is not only intended to discover possible treatments. It can provide insight into the principles underlying non-impaired speech perception.  Two areas of research can serve as an example: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21386250"/>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Speech perception in language or hearing impairment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It has not yet been proven whether low-level speech-perception skills are affected in aphasia sufferers or whether their difficulties are caused by higher-level impairment alone.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67123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Strategies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Credibility — Make sure all of your information is consistent, often using prejudices or expectations to increase credibility.</a:t>
            </a:r>
          </a:p>
        </p:txBody>
      </p:sp>
    </p:spTree>
    <p:extLst>
      <p:ext uri="{BB962C8B-B14F-4D97-AF65-F5344CB8AC3E}">
        <p14:creationId xmlns:p14="http://schemas.microsoft.com/office/powerpoint/2010/main" val="2665512809"/>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Speech perception in language or hearing impairment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Several months following implantation, children with cochlear implants can normalize speech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88504454"/>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Noise</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helvetica bold"/>
              </a:rPr>
              <a:t>One of the basic problems in the study of speech is how to deal with the noise in the speech signal. This is shown by the difficulty that computer speech recognition systems have with recognizing human speech. These programs can do well at recognizing speech when they have been trained on a specific speaker's voice, and under quiet conditions. However, these systems often do poorly in more realistic listening situations where humans can understand speech without difficulty.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210607322"/>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Music-Language Connection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Research into the relationship between music and cognition is an emerging field related to the study of speech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51801479"/>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Music-Language Connection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Conversely, some research has revealed that, rather than music affecting our perception of speech, our native speech can affect our perception of music</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89756485"/>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Research methods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methods used in speech perception research can be roughly divided into three groups: behavioral, computational, and, more recently, neurophysiological methods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47761435"/>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Research methods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optima bold"/>
              </a:rPr>
              <a:t>Computational modeling has also been used to simulate how speech may be processed by the brain to produce behaviors that are observed. Computer models have been used to address several questions in speech perception, including how the sound signal itself is processed to extract the acoustic cues used in speech, and how speech information is used for higher-level processes, such as word recognition.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71351119"/>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Research methods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Neurophysiological methods rely on utilizing information stemming from more direct and not necessarily conscious (pre-attentative) processes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07945308"/>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Research methods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E32719"/>
                </a:solidFill>
                <a:latin typeface="Arial bold"/>
              </a:rPr>
              <a:t>Neurophysiological methods were introduced into speech perception research for several reasons: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318511111"/>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Research methods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Behavioral responses may reflect late, conscious processes and be affected by other systems such as orthography, and thus they may mask speaker’s ability to recognize sounds based on lower-level acoustic distributions.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520524620"/>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Research methods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Without the necessity of taking an active part in the test, even infants can be tested; this feature is crucial in research into acquisition processes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8485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Strategies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helvetica bold"/>
              </a:rPr>
              <a:t>Multichannel support — Have multiple arguments and fabricated facts to reinforce your information.</a:t>
            </a:r>
          </a:p>
        </p:txBody>
      </p:sp>
    </p:spTree>
    <p:extLst>
      <p:ext uri="{BB962C8B-B14F-4D97-AF65-F5344CB8AC3E}">
        <p14:creationId xmlns:p14="http://schemas.microsoft.com/office/powerpoint/2010/main" val="3472306793"/>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Theories</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helvetica bold"/>
              </a:rPr>
              <a:t>Research into speech perception (SP) has by no means explained every aspect of the processes involved. A lot of what has been said about SP is a matter of theory. Several theories have been devised to develop some of the above mentioned and other unclear issues. Not all of them give satisfactory explanations of all problems, however the research they inspired has yielded a lot of useful data.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76701888"/>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Speech Mode Hypothesis </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D21610"/>
                </a:solidFill>
                <a:latin typeface="Rockwell bold"/>
              </a:rPr>
              <a:t>Speech Mode Hypothesis is the idea that the perception of speech requires the use of specialized mental processing.  The Speech Mode Hypothesis is a branch off of Fodor's Modularity Theory (see Modularity of Mind).  It utilizes a vertical processing mechanism where limited stimuli are processed by special-purpose areas of the brain that are stimuli specific.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06193689"/>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Speech Mode Hypothesis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helvetica bold"/>
              </a:rPr>
              <a:t>: Listening to speech engages previous knowledge of language.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90581246"/>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Speech Mode Hypothesis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65A400"/>
                </a:solidFill>
                <a:latin typeface="helvetica neue bold"/>
              </a:rPr>
              <a:t> These are dichotic listening, categorical perception, and duplex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13205446"/>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Motor theory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Based on these results, they proposed the notion of categorical perception as a mechanism by which humans can identify speech sounds.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94381871"/>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Motor theory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More recent research using different tasks and methods suggests that listeners are highly sensitive to acoustic differences within a single phonetic category, contrary to a strict categorical account of speech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02938129"/>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Motor theory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When describing units of perception, Liberman later abandoned articulatory movements and proceeded to the neural commands to the articulators and even later to intended articulatory gestures, thus the neural representation of the utterance that determines the speaker's production is the distal object the listener perceives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36261434"/>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Motor theory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The theory has been criticized in terms of not being able to provide an account of just how acoustic signals are translated into intended gestures by listeners. Furthermore, it is unclear how indexical information (e.g. talker-identity) is encoded/decoded along with linguistically relevant information.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70939206"/>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Direct realist theory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By claiming that the actual articulatory gestures that produce different speech sounds are themselves the units of speech perception, the theory bypasses the problem of #Lack of invariance|lack of invariance.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76530170"/>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Fuzzy-logical model</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helvetica bold"/>
              </a:rPr>
              <a:t>The fuzzy logical theory of speech perception developed by Dominic W</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1393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Strategies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D21610"/>
                </a:solidFill>
                <a:latin typeface="Rockwell bold"/>
              </a:rPr>
              <a:t>Centralized control — Employing entities such as propaganda ministries or bureaus.</a:t>
            </a:r>
          </a:p>
        </p:txBody>
      </p:sp>
    </p:spTree>
    <p:extLst>
      <p:ext uri="{BB962C8B-B14F-4D97-AF65-F5344CB8AC3E}">
        <p14:creationId xmlns:p14="http://schemas.microsoft.com/office/powerpoint/2010/main" val="3728377470"/>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Acoustic landmarks and distinctive features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In addition to the proposals of Motor Theory and Direct Realism about the relation between phonological features and articulatory gestures, Kenneth 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022605245"/>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Exemplar theory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Exemplar models of speech perception differ from the four theories mentioned above which suppose that there is no connection between word- and talker-recognition and that the variation across talkers is noise to be filtered out.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505472082"/>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Exemplar theory</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D21610"/>
                </a:solidFill>
                <a:latin typeface="Rockwell bold"/>
              </a:rPr>
              <a:t>In the process of speech perception, the remembered instances of e.g</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0762924"/>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Speech perception - Exemplar theory</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D21610"/>
                </a:solidFill>
                <a:latin typeface="Rockwell bold"/>
              </a:rPr>
              <a:t>The exemplar models have to face several objections, two of which are (1) insufficient memory capacity to store every utterance ever heard and, concerning the ability to produce what was heard, (2) whether also the talker's own articulatory gestures are stored or computed when producing utterances that would sound as the auditory memories.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29704018"/>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Motion parallax -  Visual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This is the basis of stereopsis, the process by which the brain exploits the parallax due to the different views from the eye to gain depth perception and estimate distances to objects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639109211"/>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Motion parallax -  Visual perception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The motion parallax is exploited also in wiggle stereoscopy, computer graphics which provide depth cues through viewpoint-shifting animation rather than through binocular vision.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67837110"/>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Monorail - Perceptions of monorail as public transport</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From 1950 to 1980 the monorail concept may have suffered, as with all public transport systems, from competition with the automobile. Monorails in particular may have suffered from the reluctance of public transit authorities to invest in the perceived high cost of un-proven monorails when faced with cheaper mature alternatives. There were also many competing monorail technologies, splitting their case further.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46894870"/>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Monorail - Perceptions of monorail as public transport</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This high cost perception was challenged most-notably in 1963, when the ALWEG consortium proposed to finance the construction of a major monorail system in Los Angeles, in return for the right of operation. This was turned down by the city authorities in favour of no system at all, and the later Los Angeles Subway|subway system has faced criticism as it has yet to reach the scale of the proposed monorail.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59800697"/>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Monorail - Perceptions of monorail as public transport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Several monorails initially conceived as transport systems survive today on revenues generated from tourism usage, benefitting from the unique views offered from the largely elevated monorail installations.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77262163"/>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- 3D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Depth perception results from many monocular and binocular visual clues. For objects relatively close to the eyes, binocular vision plays an important role in depth perception. Binocular vision allows the brain to create a single Cyclopean image and to attach a depth level to each point in it.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74358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Strategies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optima bold"/>
              </a:rPr>
              <a:t>Security — The nature of the deception campaign is known by few.</a:t>
            </a:r>
          </a:p>
        </p:txBody>
      </p:sp>
    </p:spTree>
    <p:extLst>
      <p:ext uri="{BB962C8B-B14F-4D97-AF65-F5344CB8AC3E}">
        <p14:creationId xmlns:p14="http://schemas.microsoft.com/office/powerpoint/2010/main" val="3607190700"/>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- 3D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The brain uses coordinate shift (also known as parallax) of matched objects to identify depth of these objects. The depth level of each point in the combined image can be represented by a grayscale pixel on a 2D image, for the benefit of the reader. The closer a point appears to the brain, the brighter it is painted. Thus, the way the brain Depth perception|perceives depth using binocular vision can be captured by a depth map (Cyclopean image) painted based on coordinate shift.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254898987"/>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- 3D perception</a:t>
            </a:r>
          </a:p>
        </p:txBody>
      </p:sp>
      <p:sp>
        <p:nvSpPr>
          <p:cNvPr id="5" name="Text Placeholder 4"/>
          <p:cNvSpPr>
            <a:spLocks noGrp="1"/>
          </p:cNvSpPr>
          <p:nvPr>
            <p:ph type="body" idx="1"/>
          </p:nvPr>
        </p:nvSpPr>
        <p:spPr/>
        <p:txBody>
          <a:bodyPr>
            <a:normAutofit fontScale="85000" lnSpcReduction="10000"/>
          </a:bodyPr>
          <a:lstStyle/>
          <a:p>
            <a:pPr algn="ctr">
              <a:buClr>
                <a:srgbClr val="FFFFFF"/>
              </a:buClr>
              <a:buSzPct val="30000"/>
              <a:buChar char="1"/>
            </a:pPr>
            <a:r>
              <a:rPr lang="en-US">
                <a:solidFill>
                  <a:srgbClr val="E32719"/>
                </a:solidFill>
                <a:latin typeface="Arial bold"/>
              </a:rPr>
              <a:t>The eye operates like a photographic camera. It has an adjustable iris (anatomy)|iris which can open (or close) to allow more (or less) light to enter the eye. As with any camera except pinhole cameras, it needs to Accommodation (eye)|focus light rays entering through the iris (aperture in a camera) so that they focus on a single point on the retina in order to produce a sharp image. The eye achieves this goal by adjusting a lens behind the cornea to refract light appropriately.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959451005"/>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- 3D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When a person stares at an object, the two eyeballs rotate sideways to point to the object, so that the object appears at the center of the image formed on each eye's retina</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046824475"/>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- 3D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Stereo-vision based on parallax allows the brain to calculate depths of objects relative to the point of convergence. It is the convergence angle that gives the brain the absolute reference depth value for the point of convergence from which absolute depths of all other objects can be inferred.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45075099"/>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Simulated 3D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The eyes normally focus and converge at the same distance in a process known as accommodative convergence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60817203"/>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Simulated 3D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By focusing the lenses on a nearby autostereogram where patterns are repeated and by converging the eyeballs at a distant point behind the autostereogram image, one can trick the brain into seeing 3D images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725286718"/>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Simulated 3D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Rockwell bold"/>
              </a:rPr>
              <a:t>The following autostereogram shows three rows of repeated patterns. Each pattern is repeated at a different interval to place it on a different depth plane. The two non-repeating lines can be used to verify correct wall-eyed viewing. When the autostereogram is correctly interpreted by the brain using wall-eyed viewing, and one stares at the dolphin in the middle of the visual field, the brain should see two sets of flickering lines, as a result of binocular rivalry.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44339692"/>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Simulated 3D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While there are six dolphin patterns in the autostereogram, the brain should see seven apparent dolphins on the plane of the autostereogram</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12612129"/>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Autostereogram - Simulated 3D perception</a:t>
            </a:r>
          </a:p>
        </p:txBody>
      </p:sp>
      <p:sp>
        <p:nvSpPr>
          <p:cNvPr id="5" name="Text Placeholder 4"/>
          <p:cNvSpPr>
            <a:spLocks noGrp="1"/>
          </p:cNvSpPr>
          <p:nvPr>
            <p:ph type="body" idx="1"/>
          </p:nvPr>
        </p:nvSpPr>
        <p:spPr/>
        <p:txBody>
          <a:bodyPr>
            <a:normAutofit fontScale="92500" lnSpcReduction="10000"/>
          </a:bodyPr>
          <a:lstStyle/>
          <a:p>
            <a:pPr algn="ctr">
              <a:buClr>
                <a:srgbClr val="FFFFFF"/>
              </a:buClr>
              <a:buSzPct val="30000"/>
              <a:buChar char="1"/>
            </a:pPr>
            <a:r>
              <a:rPr lang="en-US">
                <a:solidFill>
                  <a:srgbClr val="65A400"/>
                </a:solidFill>
                <a:latin typeface="helvetica neue bold"/>
              </a:rPr>
              <a:t>Because of foreshortening, the difference in convergence needed to see repeated patterns on different planes causes the brain to attribute different sizes to patterns with identical 2D sizes. In the autostereogram of three rows of cubes, while all cubes have the same physical 2D dimensions, the ones on the top row appear bigger, because they are perceived as farther away than the cubes on the second and third rows.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99607048"/>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	'Depth perception' is the visual perception|visual ability to perceive the world in three dimensions (Three-dimensional space|3D) and the distance of an object. 'Depth sensation' is the corresponding term for animals, since although it is known that animals can sense the distance of an object (because of their ability to move accurately, or to respond consistently, according to that distance), it is not known whether they perceive it in the same subjective way that humans do.</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62834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Strategies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Coordination — The organization or propaganda ministry is organized in a hierarchical pattern in order to maintain consistent and synchronized distribution of information.</a:t>
            </a:r>
          </a:p>
        </p:txBody>
      </p:sp>
    </p:spTree>
    <p:extLst>
      <p:ext uri="{BB962C8B-B14F-4D97-AF65-F5344CB8AC3E}">
        <p14:creationId xmlns:p14="http://schemas.microsoft.com/office/powerpoint/2010/main" val="1828354290"/>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E32719"/>
                </a:solidFill>
                <a:latin typeface="Arial bold"/>
              </a:rPr>
              <a:t>(2012).Sensation and perception (6th 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657844144"/>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optima bold"/>
              </a:rPr>
              <a:t>Monocular vision|Monocular cues provide depth information when viewing a scene with one eye.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08454818"/>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Parallax|Motion parallax : When an observer moves, the apparent relative motion of several stationary objects against a background gives hints about their relative distance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519064730"/>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Rockwell bold"/>
              </a:rPr>
              <a:t>However, calculation of TTC is, strictly speaking, perception of velocity rather than depth.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612852210"/>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But if the cube rotates, the visual system will extract the necessary information for perception of the third dimension from the movements of the lines, and a cube is seen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46768363"/>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Perspective (visual)|Perspective : The property of parallel lines converging in the distance, at infinity, allows us to reconstruct the relative distance of two parts of an object, or of landscape features. An example would be standing on a straight road, looking down the road, and noticing the road narrows as it goes off in the distance. </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951867419"/>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Rockwell bold"/>
              </a:rPr>
              <a:t>; Relative size : If two objects are known to be the same size (e.g., two trees) but their absolute size is unknown, relative size cues can provide information about the relative depth of the two objects. If one subtends a larger visual angle on the retina than the other, the object which subtends the larger visual angle appears closer.</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462514129"/>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 Familiar size : Since the visual angle of an object projected onto the retina decreases with distance, this information can be combined with previous knowledge of the object's size to determine the absolute depth of the object. For example, people are generally familiar with the size of an average automobile. This prior knowledge can be combined with information about the angle it subtends on the retina to determine the absolute depth of an automobile in a scene.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31248680"/>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Aerial perspective : Due to light scattering by the atmosphere, objects that are a great distance away have lower luminance Contrast (vision)|contrast and lower color saturation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64792788"/>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65A400"/>
                </a:solidFill>
                <a:latin typeface="helvetica neue bold"/>
              </a:rPr>
              <a:t>; Accommodation (eye)|Accommodation : This is an oculomotor cue for depth perception. When we try to focus on far away objects, the ciliary muscles stretch the eye lens, making it thinner, and hence changing the focal length. The Proprioception|kinesthetic sensations of the contracting and relaxing ciliary muscles (intraocular muscles) is sent to the visual cortex where it is used for interpreting distance/depth. Accommodation is only effective for distances less than 2 meters.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8711085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Organizational perception management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The organizational perceptions is further classified into three major forms namely organizational images, organizational reputation, and organizational identities.</a:t>
            </a:r>
          </a:p>
        </p:txBody>
      </p:sp>
    </p:spTree>
    <p:extLst>
      <p:ext uri="{BB962C8B-B14F-4D97-AF65-F5344CB8AC3E}">
        <p14:creationId xmlns:p14="http://schemas.microsoft.com/office/powerpoint/2010/main" val="1364190476"/>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 Occultation|Occlusion : Occlusion (also referred to as 'interposition') happens when near surfaces overlap far surfaces. If one object partially blocks the view of another object, humans perceive it as closer. However, this information only allows the observer to create a ranking of relative nearness. The presence of monocular occlusions consist of the object's texture and geometry. Monocular occlusions are able to reduce the depth perception latency both in natural and artificial stimuli.</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164296801"/>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Curvilinear perspective : At the outer extremes of the visual field, parallel lines become curved, as in a photo taken through a fisheye lens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82235744"/>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E32719"/>
                </a:solidFill>
                <a:latin typeface="Arial bold"/>
              </a:rPr>
              <a:t>; Texture gradient : Fine details on nearby objects can be seen clearly, whereas such details are not visible on faraway objects. Texture gradients are grains of an item. For example, on a long gravel road, the gravel near the observer can be clearly seen of shape, size and colour. In the distance, the road's texture cannot be clearly differentiated.</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220280685"/>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Lighting and shading : The way that light falls on an object and reflects off its surfaces, and the shadows that are cast by objects provide an effective cue for the brain to determine the shape of objects and their position in space.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60052773"/>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 Depth of field|Defocus blur : Selective image blurring is very commonly used in photographic and video for establishing the impression of depth. This can act as a monocular cue even when all other cues are removed. It may contribute to the depth perception in natural retinal images, because the depth of focus of the human eye is limited. In addition, there are several depth estimation algorithms based on defocus and blurring. Some jumping spiders are known to use image defocus to judge depth.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83661311"/>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Monocular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 Elevation : When an object is visible relative to the horizon, we tend to perceive objects which are closer to the horizon as being farther away from us, and objects which are farther from the horizon as being closer to us.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157317294"/>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Binocular cues </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65A400"/>
                </a:solidFill>
                <a:latin typeface="helvetica neue bold"/>
              </a:rPr>
              <a:t>Binocular vision|Binocular cues provide depth information when viewing a scene with both eyes.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133670928"/>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Binocular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 Stereopsis, or retinal (binocular) disparity, or binoculur parallax : Animals that have their eyes placed frontally can also use information derived from the different projection of objects onto each retina to judge depth</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271789136"/>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Binocular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As happens with the monocular accommodation cue, kinesthetic sensations from these extraocular muscles also help in depth/distance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03317417"/>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Binocular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 Shadow Stereopsis : A. Medina Puerta demonstrated that retinal images with no parallax disparity but with different shadows are fused stereoscopically, imparting depth perception to the imaged scene. He named the phenomenon shadow stereopsis. Shadows are therefore an important, stereoscopic cue for depth perception.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721947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Organizational perception management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Perception Management Events: Perception management is often used by an organization in the following major events:</a:t>
            </a:r>
          </a:p>
        </p:txBody>
      </p:sp>
    </p:spTree>
    <p:extLst>
      <p:ext uri="{BB962C8B-B14F-4D97-AF65-F5344CB8AC3E}">
        <p14:creationId xmlns:p14="http://schemas.microsoft.com/office/powerpoint/2010/main" val="829513291"/>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Depth perception -  Binocular cues </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Of these various cues, only convergence, accommodation and familiar size provide absolute distance information</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1429815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Organizational perception management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1. Dealing with perception-threatening events: Include such events as scandals, accidents, product failures, controversial identity changes, upcoming performance reviews, and introduction of new identity or vision.</a:t>
            </a:r>
          </a:p>
        </p:txBody>
      </p:sp>
    </p:spTree>
    <p:extLst>
      <p:ext uri="{BB962C8B-B14F-4D97-AF65-F5344CB8AC3E}">
        <p14:creationId xmlns:p14="http://schemas.microsoft.com/office/powerpoint/2010/main" val="20528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Physiology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Each individual cone contains pigments composed of opsin apoprotein, which is covalently linked to either 11-cis-hydroretinal or more rarely 11-cis-dehydroretinal.</a:t>
            </a:r>
          </a:p>
        </p:txBody>
      </p:sp>
    </p:spTree>
    <p:extLst>
      <p:ext uri="{BB962C8B-B14F-4D97-AF65-F5344CB8AC3E}">
        <p14:creationId xmlns:p14="http://schemas.microsoft.com/office/powerpoint/2010/main" val="1531214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Organizational perception management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2. Dealing with perception-enhancing events: Include such events as positive/negative ranking or rating by industry groups, overcoming hardships, and achievement of desired goals.</a:t>
            </a:r>
          </a:p>
        </p:txBody>
      </p:sp>
    </p:spTree>
    <p:extLst>
      <p:ext uri="{BB962C8B-B14F-4D97-AF65-F5344CB8AC3E}">
        <p14:creationId xmlns:p14="http://schemas.microsoft.com/office/powerpoint/2010/main" val="36874753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Organizational perception management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Following are the examples of perception management in relation to specific organizations or communities:</a:t>
            </a:r>
          </a:p>
        </p:txBody>
      </p:sp>
    </p:spTree>
    <p:extLst>
      <p:ext uri="{BB962C8B-B14F-4D97-AF65-F5344CB8AC3E}">
        <p14:creationId xmlns:p14="http://schemas.microsoft.com/office/powerpoint/2010/main" val="18540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government</a:t>
            </a:r>
          </a:p>
        </p:txBody>
      </p:sp>
      <p:sp>
        <p:nvSpPr>
          <p:cNvPr id="5" name="Text Placeholder 4"/>
          <p:cNvSpPr>
            <a:spLocks noGrp="1"/>
          </p:cNvSpPr>
          <p:nvPr>
            <p:ph type="body" idx="1"/>
          </p:nvPr>
        </p:nvSpPr>
        <p:spPr>
          <a:xfrm>
            <a:off x="457200" y="1274164"/>
            <a:ext cx="8229600" cy="4851999"/>
          </a:xfrm>
        </p:spPr>
        <p:txBody>
          <a:bodyPr>
            <a:normAutofit lnSpcReduction="10000"/>
          </a:bodyPr>
          <a:lstStyle/>
          <a:p>
            <a:pPr algn="ctr">
              <a:buClr>
                <a:srgbClr val="FFFFFF"/>
              </a:buClr>
              <a:buSzPct val="30000"/>
              <a:buChar char="1"/>
            </a:pPr>
            <a:r>
              <a:rPr lang="en-US" dirty="0">
                <a:solidFill>
                  <a:srgbClr val="000000"/>
                </a:solidFill>
                <a:latin typeface="Rockwell bold"/>
              </a:rPr>
              <a:t>The US government already has checks in place to dissuade perception management conducted by the state towards domestic populations, such as the Smith-Mundt Act of 1948, which "forbids the domestic dissemination of U.S. Government authored or developed propaganda... deliberately designed to influence public opinion or policy".</a:t>
            </a:r>
          </a:p>
        </p:txBody>
      </p:sp>
    </p:spTree>
    <p:extLst>
      <p:ext uri="{BB962C8B-B14F-4D97-AF65-F5344CB8AC3E}">
        <p14:creationId xmlns:p14="http://schemas.microsoft.com/office/powerpoint/2010/main" val="4231328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government</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This caused the administration to launch an extraordinary effort to change people's perception of foreign events, essentially by exaggerating threats from abroad and demonizing selected foreign leaders</a:t>
            </a:r>
          </a:p>
        </p:txBody>
      </p:sp>
    </p:spTree>
    <p:extLst>
      <p:ext uri="{BB962C8B-B14F-4D97-AF65-F5344CB8AC3E}">
        <p14:creationId xmlns:p14="http://schemas.microsoft.com/office/powerpoint/2010/main" val="3088828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government</a:t>
            </a:r>
          </a:p>
        </p:txBody>
      </p:sp>
      <p:sp>
        <p:nvSpPr>
          <p:cNvPr id="5" name="Text Placeholder 4"/>
          <p:cNvSpPr>
            <a:spLocks noGrp="1"/>
          </p:cNvSpPr>
          <p:nvPr>
            <p:ph type="body" idx="1"/>
          </p:nvPr>
        </p:nvSpPr>
        <p:spPr/>
        <p:txBody>
          <a:bodyPr>
            <a:normAutofit lnSpcReduction="10000"/>
          </a:bodyPr>
          <a:lstStyle/>
          <a:p>
            <a:pPr algn="ctr">
              <a:buClr>
                <a:srgbClr val="FFFFFF"/>
              </a:buClr>
              <a:buSzPct val="30000"/>
              <a:buChar char="1"/>
            </a:pPr>
            <a:r>
              <a:rPr lang="en-US">
                <a:solidFill>
                  <a:srgbClr val="000000"/>
                </a:solidFill>
                <a:latin typeface="optima bold"/>
              </a:rPr>
              <a:t>The term "perception management" is not new to the lexicon of government language. For years the FBI has listed foreign perception management as one of eight "key issue threats" to national security, including it with terrorism, attacks on critical US infrastructure, and weapons proliferation among others. The FBI clearly recognizes perception management as a threat when it is directed at the US by foreign governments.</a:t>
            </a:r>
          </a:p>
        </p:txBody>
      </p:sp>
    </p:spTree>
    <p:extLst>
      <p:ext uri="{BB962C8B-B14F-4D97-AF65-F5344CB8AC3E}">
        <p14:creationId xmlns:p14="http://schemas.microsoft.com/office/powerpoint/2010/main" val="46213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Department of Defense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The DOD also describes perception management as an intent to provoke the behavior you want out of a given individual</a:t>
            </a:r>
          </a:p>
        </p:txBody>
      </p:sp>
    </p:spTree>
    <p:extLst>
      <p:ext uri="{BB962C8B-B14F-4D97-AF65-F5344CB8AC3E}">
        <p14:creationId xmlns:p14="http://schemas.microsoft.com/office/powerpoint/2010/main" val="3644362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Department of Defense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Domestically, during the Vietnam War, critics allege the Pentagon exaggerated communist threats to the United States in order to gain more public support for an increasingly bloody war. This was similarly seen in 2003 with accusations that the government embellished the threat and existence of weapons of mass destruction in Iraq.</a:t>
            </a:r>
          </a:p>
        </p:txBody>
      </p:sp>
    </p:spTree>
    <p:extLst>
      <p:ext uri="{BB962C8B-B14F-4D97-AF65-F5344CB8AC3E}">
        <p14:creationId xmlns:p14="http://schemas.microsoft.com/office/powerpoint/2010/main" val="3072303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Department of Defense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DOD sums it up: "Perception management combines truth projection, operations security, cover and deception, and psychological operations."</a:t>
            </a:r>
          </a:p>
        </p:txBody>
      </p:sp>
    </p:spTree>
    <p:extLst>
      <p:ext uri="{BB962C8B-B14F-4D97-AF65-F5344CB8AC3E}">
        <p14:creationId xmlns:p14="http://schemas.microsoft.com/office/powerpoint/2010/main" val="736098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Department of Defense</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In fact, strategic influence, special plans, psychological operations, and perception management are all direct synonyms within the DoD.</a:t>
            </a:r>
          </a:p>
        </p:txBody>
      </p:sp>
    </p:spTree>
    <p:extLst>
      <p:ext uri="{BB962C8B-B14F-4D97-AF65-F5344CB8AC3E}">
        <p14:creationId xmlns:p14="http://schemas.microsoft.com/office/powerpoint/2010/main" val="38495473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Department of Defense</a:t>
            </a:r>
          </a:p>
        </p:txBody>
      </p:sp>
      <p:sp>
        <p:nvSpPr>
          <p:cNvPr id="5" name="Text Placeholder 4"/>
          <p:cNvSpPr>
            <a:spLocks noGrp="1"/>
          </p:cNvSpPr>
          <p:nvPr>
            <p:ph type="body" idx="1"/>
          </p:nvPr>
        </p:nvSpPr>
        <p:spPr>
          <a:xfrm>
            <a:off x="457200" y="944380"/>
            <a:ext cx="8229600" cy="5181783"/>
          </a:xfrm>
        </p:spPr>
        <p:txBody>
          <a:bodyPr>
            <a:normAutofit fontScale="92500"/>
          </a:bodyPr>
          <a:lstStyle/>
          <a:p>
            <a:pPr algn="ctr">
              <a:buClr>
                <a:srgbClr val="FFFFFF"/>
              </a:buClr>
              <a:buSzPct val="30000"/>
              <a:buChar char="1"/>
            </a:pPr>
            <a:r>
              <a:rPr lang="en-US" dirty="0">
                <a:solidFill>
                  <a:srgbClr val="D21610"/>
                </a:solidFill>
                <a:latin typeface="Rockwell bold"/>
              </a:rPr>
              <a:t>More recently, the DOD has continued to pursue actively a course of perception management about the Iraq War. "The Department of Defense is conscious that there is an increasingly widespread public perception that the U.S. military is becoming brutalized by the campaign in Iraq. Recognizing its vulnerability to information and media flows, the DoD has identified the information domain as its new 'asymmetric flank.' "</a:t>
            </a:r>
          </a:p>
        </p:txBody>
      </p:sp>
    </p:spTree>
    <p:extLst>
      <p:ext uri="{BB962C8B-B14F-4D97-AF65-F5344CB8AC3E}">
        <p14:creationId xmlns:p14="http://schemas.microsoft.com/office/powerpoint/2010/main" val="194614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Physiology of color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E32719"/>
                </a:solidFill>
                <a:latin typeface="Arial bold"/>
              </a:rPr>
              <a:t>The cones are conventionally labeled according to the ordering of the wavelengths of the peaks of their spectral sensitivities: short (S), medium (M), and long (L) cone types. These three types do not correspond well to particular colors as we know them. Rather, the perception of color is achieved by a complex process that starts with the differential output of these cells in the retina and it will be finalized in the visual cortex and associative areas of the brain.</a:t>
            </a:r>
          </a:p>
        </p:txBody>
      </p:sp>
    </p:spTree>
    <p:extLst>
      <p:ext uri="{BB962C8B-B14F-4D97-AF65-F5344CB8AC3E}">
        <p14:creationId xmlns:p14="http://schemas.microsoft.com/office/powerpoint/2010/main" val="1614321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US Department of Defense</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E32719"/>
                </a:solidFill>
                <a:latin typeface="Arial bold"/>
              </a:rPr>
              <a:t>The level of use of perception management is continuing to grow throughout the Army</a:t>
            </a:r>
          </a:p>
        </p:txBody>
      </p:sp>
    </p:spTree>
    <p:extLst>
      <p:ext uri="{BB962C8B-B14F-4D97-AF65-F5344CB8AC3E}">
        <p14:creationId xmlns:p14="http://schemas.microsoft.com/office/powerpoint/2010/main" val="1025824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Business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Businesses shape the perceptions of the public in order to get the desired behavior and purchase patterns from consumers.</a:t>
            </a:r>
          </a:p>
        </p:txBody>
      </p:sp>
    </p:spTree>
    <p:extLst>
      <p:ext uri="{BB962C8B-B14F-4D97-AF65-F5344CB8AC3E}">
        <p14:creationId xmlns:p14="http://schemas.microsoft.com/office/powerpoint/2010/main" val="10927607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Advertising</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optima bold"/>
              </a:rPr>
              <a:t>Sometimes managing perception can simply just mean giving consumers a perception</a:t>
            </a:r>
          </a:p>
        </p:txBody>
      </p:sp>
    </p:spTree>
    <p:extLst>
      <p:ext uri="{BB962C8B-B14F-4D97-AF65-F5344CB8AC3E}">
        <p14:creationId xmlns:p14="http://schemas.microsoft.com/office/powerpoint/2010/main" val="2382749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solidFill>
                  <a:srgbClr val="263248"/>
                </a:solidFill>
                <a:latin typeface="arial regular"/>
              </a:rPr>
              <a:t>Perception management - Brand management</a:t>
            </a:r>
          </a:p>
        </p:txBody>
      </p:sp>
      <p:sp>
        <p:nvSpPr>
          <p:cNvPr id="5" name="Text Placeholder 4"/>
          <p:cNvSpPr>
            <a:spLocks noGrp="1"/>
          </p:cNvSpPr>
          <p:nvPr>
            <p:ph type="body" idx="1"/>
          </p:nvPr>
        </p:nvSpPr>
        <p:spPr>
          <a:xfrm>
            <a:off x="457200" y="1124262"/>
            <a:ext cx="8229600" cy="5001902"/>
          </a:xfrm>
        </p:spPr>
        <p:txBody>
          <a:bodyPr>
            <a:normAutofit fontScale="92500" lnSpcReduction="20000"/>
          </a:bodyPr>
          <a:lstStyle/>
          <a:p>
            <a:pPr algn="ctr">
              <a:buClr>
                <a:srgbClr val="FFFFFF"/>
              </a:buClr>
              <a:buSzPct val="30000"/>
              <a:buChar char="1"/>
            </a:pPr>
            <a:r>
              <a:rPr lang="en-US" dirty="0">
                <a:solidFill>
                  <a:srgbClr val="65A400"/>
                </a:solidFill>
                <a:latin typeface="helvetica neue bold"/>
              </a:rPr>
              <a:t>Companies[which?] often use brand management in an attempt to change a potential customer's perception of the product's value. Through positive association, a brand manager can strengthen the company's marketing and gain brand value. This is an important step in perception management because it aims at producing the most effective results. Brand management deals with competitors, promotions, costs, and satisfaction in order to earn trust from consumers and show positive feedback.</a:t>
            </a:r>
          </a:p>
        </p:txBody>
      </p:sp>
    </p:spTree>
    <p:extLst>
      <p:ext uri="{BB962C8B-B14F-4D97-AF65-F5344CB8AC3E}">
        <p14:creationId xmlns:p14="http://schemas.microsoft.com/office/powerpoint/2010/main" val="37604910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Leadership</a:t>
            </a:r>
          </a:p>
        </p:txBody>
      </p:sp>
      <p:sp>
        <p:nvSpPr>
          <p:cNvPr id="5" name="Text Placeholder 4"/>
          <p:cNvSpPr>
            <a:spLocks noGrp="1"/>
          </p:cNvSpPr>
          <p:nvPr>
            <p:ph type="body" idx="1"/>
          </p:nvPr>
        </p:nvSpPr>
        <p:spPr>
          <a:xfrm>
            <a:off x="457200" y="1079292"/>
            <a:ext cx="8229600" cy="5046871"/>
          </a:xfrm>
        </p:spPr>
        <p:txBody>
          <a:bodyPr>
            <a:normAutofit lnSpcReduction="10000"/>
          </a:bodyPr>
          <a:lstStyle/>
          <a:p>
            <a:pPr algn="ctr">
              <a:buClr>
                <a:srgbClr val="FFFFFF"/>
              </a:buClr>
              <a:buSzPct val="30000"/>
              <a:buChar char="1"/>
            </a:pPr>
            <a:r>
              <a:rPr lang="en-US" dirty="0">
                <a:solidFill>
                  <a:srgbClr val="000000"/>
                </a:solidFill>
                <a:latin typeface="optima bold"/>
              </a:rPr>
              <a:t>People can use perception management as a way to positively enhance their leadership abilities. A person's ability to manage perceptions is what sets great leaders apart. What people, your followers, appraise as your effectiveness and ability as a leader becomes their perception, which then becomes reality. Unmanaged perceptions of a person's followers create a reality opposite to what was wanted. Perception management is very hard work, but it can help us all grow as leaders.</a:t>
            </a:r>
          </a:p>
        </p:txBody>
      </p:sp>
    </p:spTree>
    <p:extLst>
      <p:ext uri="{BB962C8B-B14F-4D97-AF65-F5344CB8AC3E}">
        <p14:creationId xmlns:p14="http://schemas.microsoft.com/office/powerpoint/2010/main" val="809544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Marketing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Good perception management is to the benefit of the consumer, as it fulfills more of their needs, and to the benefit of the business, as it increases their revenue.</a:t>
            </a:r>
          </a:p>
        </p:txBody>
      </p:sp>
    </p:spTree>
    <p:extLst>
      <p:ext uri="{BB962C8B-B14F-4D97-AF65-F5344CB8AC3E}">
        <p14:creationId xmlns:p14="http://schemas.microsoft.com/office/powerpoint/2010/main" val="16235273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Marketing</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And many credit card companies also control their perception so that many people do not fully understand what they are getting into</a:t>
            </a:r>
          </a:p>
        </p:txBody>
      </p:sp>
    </p:spTree>
    <p:extLst>
      <p:ext uri="{BB962C8B-B14F-4D97-AF65-F5344CB8AC3E}">
        <p14:creationId xmlns:p14="http://schemas.microsoft.com/office/powerpoint/2010/main" val="20765022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Risk management</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5800">
                <a:solidFill>
                  <a:srgbClr val="000000"/>
                </a:solidFill>
                <a:latin typeface="helvetica bold"/>
              </a:rPr>
              <a:t>Companies today cannot afford not to manage perceptions</a:t>
            </a:r>
          </a:p>
        </p:txBody>
      </p:sp>
    </p:spTree>
    <p:extLst>
      <p:ext uri="{BB962C8B-B14F-4D97-AF65-F5344CB8AC3E}">
        <p14:creationId xmlns:p14="http://schemas.microsoft.com/office/powerpoint/2010/main" val="2392518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International business</a:t>
            </a:r>
          </a:p>
        </p:txBody>
      </p:sp>
      <p:sp>
        <p:nvSpPr>
          <p:cNvPr id="5" name="Text Placeholder 4"/>
          <p:cNvSpPr>
            <a:spLocks noGrp="1"/>
          </p:cNvSpPr>
          <p:nvPr>
            <p:ph type="body" idx="1"/>
          </p:nvPr>
        </p:nvSpPr>
        <p:spPr>
          <a:xfrm>
            <a:off x="457200" y="1079292"/>
            <a:ext cx="8229600" cy="5046871"/>
          </a:xfrm>
        </p:spPr>
        <p:txBody>
          <a:bodyPr>
            <a:normAutofit lnSpcReduction="10000"/>
          </a:bodyPr>
          <a:lstStyle/>
          <a:p>
            <a:pPr algn="ctr">
              <a:buClr>
                <a:srgbClr val="FFFFFF"/>
              </a:buClr>
              <a:buSzPct val="30000"/>
              <a:buChar char="1"/>
            </a:pPr>
            <a:r>
              <a:rPr lang="en-US" dirty="0">
                <a:solidFill>
                  <a:srgbClr val="65A400"/>
                </a:solidFill>
                <a:latin typeface="helvetica neue bold"/>
              </a:rPr>
              <a:t>The communication gaps that exist in international business can lead to misunderstandings. Perception management helps to prevent the complex emotional characteristics of communication from changing the original interpretation of the message. Perception management also serves to change the original interpretation of the message in order to prevent complex emotional characteristics in communication.</a:t>
            </a:r>
          </a:p>
        </p:txBody>
      </p:sp>
    </p:spTree>
    <p:extLst>
      <p:ext uri="{BB962C8B-B14F-4D97-AF65-F5344CB8AC3E}">
        <p14:creationId xmlns:p14="http://schemas.microsoft.com/office/powerpoint/2010/main" val="10996836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2600">
                <a:solidFill>
                  <a:srgbClr val="000000"/>
                </a:solidFill>
                <a:latin typeface="Rockwell bold"/>
              </a:rPr>
              <a:t>On labels and packaging there are many different perception management techniques they use.</a:t>
            </a:r>
          </a:p>
        </p:txBody>
      </p:sp>
    </p:spTree>
    <p:extLst>
      <p:ext uri="{BB962C8B-B14F-4D97-AF65-F5344CB8AC3E}">
        <p14:creationId xmlns:p14="http://schemas.microsoft.com/office/powerpoint/2010/main" val="158318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Physiology of color perception</a:t>
            </a:r>
          </a:p>
        </p:txBody>
      </p:sp>
      <p:sp>
        <p:nvSpPr>
          <p:cNvPr id="5" name="Text Placeholder 4"/>
          <p:cNvSpPr>
            <a:spLocks noGrp="1"/>
          </p:cNvSpPr>
          <p:nvPr>
            <p:ph type="body" idx="1"/>
          </p:nvPr>
        </p:nvSpPr>
        <p:spPr/>
        <p:txBody>
          <a:bodyPr>
            <a:normAutofit fontScale="92500" lnSpcReduction="20000"/>
          </a:bodyPr>
          <a:lstStyle/>
          <a:p>
            <a:pPr algn="ctr">
              <a:buClr>
                <a:srgbClr val="FFFFFF"/>
              </a:buClr>
              <a:buSzPct val="30000"/>
              <a:buChar char="1"/>
            </a:pPr>
            <a:r>
              <a:rPr lang="en-US">
                <a:solidFill>
                  <a:srgbClr val="000000"/>
                </a:solidFill>
                <a:latin typeface="optima bold"/>
              </a:rPr>
              <a:t>For example, while the L cones have been referred to simply as red receptors, microspectrophotometry has shown that their peak sensitivity is in the greenish-yellow region of the spectrum. Similarly, the S- and M-cones do not directly correspond to blue and green, although they are often depicted as such. It is important to note that the RGB color model is merely a convenient means for representing color, and is not directly based on the types of cones in the human eye.</a:t>
            </a:r>
          </a:p>
        </p:txBody>
      </p:sp>
    </p:spTree>
    <p:extLst>
      <p:ext uri="{BB962C8B-B14F-4D97-AF65-F5344CB8AC3E}">
        <p14:creationId xmlns:p14="http://schemas.microsoft.com/office/powerpoint/2010/main" val="3910869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D21610"/>
                </a:solidFill>
                <a:latin typeface="Rockwell bold"/>
              </a:rPr>
              <a:t>Distribute sugar amounts among many ingredients</a:t>
            </a:r>
          </a:p>
        </p:txBody>
      </p:sp>
    </p:spTree>
    <p:extLst>
      <p:ext uri="{BB962C8B-B14F-4D97-AF65-F5344CB8AC3E}">
        <p14:creationId xmlns:p14="http://schemas.microsoft.com/office/powerpoint/2010/main" val="27592386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65A400"/>
                </a:solidFill>
                <a:latin typeface="helvetica neue bold"/>
              </a:rPr>
              <a:t>Include "healthy" ingredients to make it appear to be healthy</a:t>
            </a:r>
          </a:p>
        </p:txBody>
      </p:sp>
    </p:spTree>
    <p:extLst>
      <p:ext uri="{BB962C8B-B14F-4D97-AF65-F5344CB8AC3E}">
        <p14:creationId xmlns:p14="http://schemas.microsoft.com/office/powerpoint/2010/main" val="18432483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3800">
                <a:solidFill>
                  <a:srgbClr val="D21610"/>
                </a:solidFill>
                <a:latin typeface="Rockwell bold"/>
              </a:rPr>
              <a:t>Use scientific names of ingredients to mask their nutritional value</a:t>
            </a:r>
          </a:p>
        </p:txBody>
      </p:sp>
    </p:spTree>
    <p:extLst>
      <p:ext uri="{BB962C8B-B14F-4D97-AF65-F5344CB8AC3E}">
        <p14:creationId xmlns:p14="http://schemas.microsoft.com/office/powerpoint/2010/main" val="2679959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E32719"/>
                </a:solidFill>
                <a:latin typeface="Arial bold"/>
              </a:rPr>
              <a:t>Use advertising or catch phrases sell their product</a:t>
            </a:r>
          </a:p>
        </p:txBody>
      </p:sp>
    </p:spTree>
    <p:extLst>
      <p:ext uri="{BB962C8B-B14F-4D97-AF65-F5344CB8AC3E}">
        <p14:creationId xmlns:p14="http://schemas.microsoft.com/office/powerpoint/2010/main" val="40735309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helvetica bold"/>
              </a:rPr>
              <a:t>Not including containments (heavy metal, toxic substances)</a:t>
            </a:r>
          </a:p>
        </p:txBody>
      </p:sp>
    </p:spTree>
    <p:extLst>
      <p:ext uri="{BB962C8B-B14F-4D97-AF65-F5344CB8AC3E}">
        <p14:creationId xmlns:p14="http://schemas.microsoft.com/office/powerpoint/2010/main" val="38867220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Using phrases like "zero grams of trans fat" because there is less than one gram in the serving size. This means there can be more than a gram on trans fat in the product though.</a:t>
            </a:r>
          </a:p>
        </p:txBody>
      </p:sp>
    </p:spTree>
    <p:extLst>
      <p:ext uri="{BB962C8B-B14F-4D97-AF65-F5344CB8AC3E}">
        <p14:creationId xmlns:p14="http://schemas.microsoft.com/office/powerpoint/2010/main" val="13909091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Saying that a product is "packed in fiber" when that fiber may not be whole grain fiber. That means the fiber is coming from a less nutritious or healthy source.</a:t>
            </a:r>
          </a:p>
        </p:txBody>
      </p:sp>
    </p:spTree>
    <p:extLst>
      <p:ext uri="{BB962C8B-B14F-4D97-AF65-F5344CB8AC3E}">
        <p14:creationId xmlns:p14="http://schemas.microsoft.com/office/powerpoint/2010/main" val="10272266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Using doctor recommendations or seals of approval on products to sell them. Companies are not even required to have doctors say that to use it on their packaging.</a:t>
            </a:r>
          </a:p>
        </p:txBody>
      </p:sp>
    </p:spTree>
    <p:extLst>
      <p:ext uri="{BB962C8B-B14F-4D97-AF65-F5344CB8AC3E}">
        <p14:creationId xmlns:p14="http://schemas.microsoft.com/office/powerpoint/2010/main" val="41173449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Food industry and nutrition professionals</a:t>
            </a:r>
          </a:p>
        </p:txBody>
      </p:sp>
      <p:sp>
        <p:nvSpPr>
          <p:cNvPr id="5" name="Text Placeholder 4"/>
          <p:cNvSpPr>
            <a:spLocks noGrp="1"/>
          </p:cNvSpPr>
          <p:nvPr>
            <p:ph type="body" idx="1"/>
          </p:nvPr>
        </p:nvSpPr>
        <p:spPr/>
        <p:txBody>
          <a:bodyPr>
            <a:normAutofit/>
          </a:bodyPr>
          <a:lstStyle/>
          <a:p>
            <a:pPr algn="ctr">
              <a:buClr>
                <a:srgbClr val="FFFFFF"/>
              </a:buClr>
              <a:buSzPct val="30000"/>
              <a:buChar char="1"/>
            </a:pPr>
            <a:r>
              <a:rPr lang="en-US" sz="4800">
                <a:solidFill>
                  <a:srgbClr val="000000"/>
                </a:solidFill>
                <a:latin typeface="optima bold"/>
              </a:rPr>
              <a:t>A product and be "low fat" but that does not mean it is low in calories</a:t>
            </a:r>
          </a:p>
        </p:txBody>
      </p:sp>
    </p:spTree>
    <p:extLst>
      <p:ext uri="{BB962C8B-B14F-4D97-AF65-F5344CB8AC3E}">
        <p14:creationId xmlns:p14="http://schemas.microsoft.com/office/powerpoint/2010/main" val="10836531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Organic food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Many myths about the organic food industry have been spreading from either public fear or rare stories reported in the news. The International Federation of Agriculture Movements (IFOAM) cited 42 of these myths about organic food and provided counterarguments to them. A few are listed below.</a:t>
            </a:r>
          </a:p>
        </p:txBody>
      </p:sp>
    </p:spTree>
    <p:extLst>
      <p:ext uri="{BB962C8B-B14F-4D97-AF65-F5344CB8AC3E}">
        <p14:creationId xmlns:p14="http://schemas.microsoft.com/office/powerpoint/2010/main" val="111391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Color vision - Physiology of color perception</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The peak response of human cone cells varies, even among individuals with 'normal' color vision; in some non-human species this polymorphic variation is even greater, and it may well be adaptive.</a:t>
            </a:r>
          </a:p>
        </p:txBody>
      </p:sp>
    </p:spTree>
    <p:extLst>
      <p:ext uri="{BB962C8B-B14F-4D97-AF65-F5344CB8AC3E}">
        <p14:creationId xmlns:p14="http://schemas.microsoft.com/office/powerpoint/2010/main" val="17182436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Organic food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65A400"/>
                </a:solidFill>
                <a:latin typeface="helvetica neue bold"/>
              </a:rPr>
              <a:t>Myth 2: No pattern of research that declares a difference in nutrition between organic and non-organic food</a:t>
            </a:r>
          </a:p>
        </p:txBody>
      </p:sp>
    </p:spTree>
    <p:extLst>
      <p:ext uri="{BB962C8B-B14F-4D97-AF65-F5344CB8AC3E}">
        <p14:creationId xmlns:p14="http://schemas.microsoft.com/office/powerpoint/2010/main" val="1456753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Organic food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Counter-argument: Organics have proven to have lower level of pesticides, they contain higher amounts of vitamins and minerals, and do not have hydrogenated fats. They go on to describe in detail each of these arguments in the article.</a:t>
            </a:r>
          </a:p>
        </p:txBody>
      </p:sp>
    </p:spTree>
    <p:extLst>
      <p:ext uri="{BB962C8B-B14F-4D97-AF65-F5344CB8AC3E}">
        <p14:creationId xmlns:p14="http://schemas.microsoft.com/office/powerpoint/2010/main" val="5924957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Organic food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Myth 3: The organic food industry is responsible for spreading fear about conventionally produced products so that they can increase their profit.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779870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Organic food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Counter-argument: The same thing happens with the conventional production companies spreading fear about organic foods, advertisement about the benefits of organic produce is done largely by individuals and not the companies themselves.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6804883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Organic food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optima bold"/>
              </a:rPr>
              <a:t>Myth 4: You are more likely to get food poisoning from organic food because they potentially have more dangerous bacteria due to the lack of pesticide use.</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5975756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Organic food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Myth 7: The pesticides that organic farming uses may be natural, but actually are more harmful because they are less effective and thus used in higher quantities.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177635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Organic food industry</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helvetica bold"/>
              </a:rPr>
              <a:t>Counter-argument: Farmers only use natural pesticides when all other measures have been used, continual research is being done to find alternatives to even the natural pesticides applied to the fields.</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729478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Nutrition professionals</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E32719"/>
                </a:solidFill>
                <a:latin typeface="Arial bold"/>
              </a:rPr>
              <a:t>Perception management is essentially a means for which an image or reputation can be created and maintained, whether it is true or not</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33127706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Alcohol</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D21610"/>
                </a:solidFill>
                <a:latin typeface="Rockwell bold"/>
              </a:rPr>
              <a:t>The Society for the Study of Addiction published a paper by researchers at the Deaken University School of Psychology, Australia, about a study of use of public relations companies by the alcohol industry</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28403356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a:solidFill>
                  <a:srgbClr val="263248"/>
                </a:solidFill>
                <a:latin typeface="arial regular"/>
              </a:rPr>
              <a:t>Perception management - Alcohol</a:t>
            </a:r>
          </a:p>
        </p:txBody>
      </p:sp>
      <p:sp>
        <p:nvSpPr>
          <p:cNvPr id="5" name="Text Placeholder 4"/>
          <p:cNvSpPr>
            <a:spLocks noGrp="1"/>
          </p:cNvSpPr>
          <p:nvPr>
            <p:ph type="body" idx="1"/>
          </p:nvPr>
        </p:nvSpPr>
        <p:spPr/>
        <p:txBody>
          <a:bodyPr/>
          <a:lstStyle/>
          <a:p>
            <a:pPr algn="ctr">
              <a:buClr>
                <a:srgbClr val="FFFFFF"/>
              </a:buClr>
              <a:buSzPct val="30000"/>
              <a:buChar char="1"/>
            </a:pPr>
            <a:r>
              <a:rPr lang="en-US">
                <a:solidFill>
                  <a:srgbClr val="000000"/>
                </a:solidFill>
                <a:latin typeface="Rockwell bold"/>
              </a:rPr>
              <a:t>Study concluded that Australian SAPRO Drinkwise "has been used by the alcohol industry to create an impression of social responsibility while promoting interventions that maintain profits and campaigning against effective interventions such as higher taxes on alcohol".</a:t>
            </a:r>
          </a:p>
        </p:txBody>
      </p:sp>
      <p:sp>
        <p:nvSpPr>
          <p:cNvPr id="6" name="Footer Placeholder 5"/>
          <p:cNvSpPr>
            <a:spLocks noGrp="1"/>
          </p:cNvSpPr>
          <p:nvPr>
            <p:ph type="ftr" sz="quarter" idx="11"/>
          </p:nvPr>
        </p:nvSpPr>
        <p:spPr>
          <a:xfrm>
            <a:off x="3124200" y="6356350"/>
            <a:ext cx="5715000" cy="365125"/>
          </a:xfrm>
        </p:spPr>
        <p:txBody>
          <a:bodyPr/>
          <a:lstStyle/>
          <a:p>
            <a:r>
              <a:rPr lang="en-US" dirty="0">
                <a:solidFill>
                  <a:srgbClr val="263248"/>
                </a:solidFill>
                <a:latin typeface="arial narrow"/>
              </a:rPr>
              <a:t> </a:t>
            </a:r>
          </a:p>
        </p:txBody>
      </p:sp>
    </p:spTree>
    <p:extLst>
      <p:ext uri="{BB962C8B-B14F-4D97-AF65-F5344CB8AC3E}">
        <p14:creationId xmlns:p14="http://schemas.microsoft.com/office/powerpoint/2010/main" val="400056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4545</TotalTime>
  <Words>26851</Words>
  <Application>Microsoft Office PowerPoint</Application>
  <PresentationFormat>On-screen Show (4:3)</PresentationFormat>
  <Paragraphs>1649</Paragraphs>
  <Slides>580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580</vt:i4>
      </vt:variant>
    </vt:vector>
  </HeadingPairs>
  <TitlesOfParts>
    <vt:vector size="590" baseType="lpstr">
      <vt:lpstr>Arial</vt:lpstr>
      <vt:lpstr>Arial bold</vt:lpstr>
      <vt:lpstr>arial narrow</vt:lpstr>
      <vt:lpstr>arial regular</vt:lpstr>
      <vt:lpstr>Calibri</vt:lpstr>
      <vt:lpstr>helvetica bold</vt:lpstr>
      <vt:lpstr>helvetica neue bold</vt:lpstr>
      <vt:lpstr>optima bold</vt:lpstr>
      <vt:lpstr>Rockwell bold</vt:lpstr>
      <vt:lpstr>Office Theme</vt:lpstr>
      <vt:lpstr>PowerPoint Presentation</vt:lpstr>
      <vt:lpstr>Artificial intelligence - Perception</vt:lpstr>
      <vt:lpstr>Gossip - Perception of those who gossip</vt:lpstr>
      <vt:lpstr>Online identity - Perception of professor</vt:lpstr>
      <vt:lpstr>Color vision - Physiology of color perception</vt:lpstr>
      <vt:lpstr>Color vision - Physiology of color perception</vt:lpstr>
      <vt:lpstr>Color vision - Physiology of color perception</vt:lpstr>
      <vt:lpstr>Color vision - Physiology of color perception</vt:lpstr>
      <vt:lpstr>Color vision - Physiology of color perception</vt:lpstr>
      <vt:lpstr>Color vision - Subjectivity of color perception</vt:lpstr>
      <vt:lpstr>Color vision - Subjectivity of color perception</vt:lpstr>
      <vt:lpstr>Color vision - Subjectivity of color perception</vt:lpstr>
      <vt:lpstr>Color vision - Mathematics of color perception</vt:lpstr>
      <vt:lpstr>Color vision - Mathematics of color perception</vt:lpstr>
      <vt:lpstr>Color vision - Mathematics of color perception</vt:lpstr>
      <vt:lpstr>Color vision - Mathematics of color perception</vt:lpstr>
      <vt:lpstr>Color vision - Mathematics of color perception</vt:lpstr>
      <vt:lpstr>Color vision - Mathematics of color perception</vt:lpstr>
      <vt:lpstr>Color vision - Mathematics of color perception</vt:lpstr>
      <vt:lpstr>Color vision - Mathematics of color perception</vt:lpstr>
      <vt:lpstr>Color vision - Mathematics of color perception</vt:lpstr>
      <vt:lpstr>Color vision - Mathematics of color perception</vt:lpstr>
      <vt:lpstr>Color vision - Mathematics of color perception</vt:lpstr>
      <vt:lpstr>Experimental psychology - Sensation and Perception</vt:lpstr>
      <vt:lpstr>Immersion (virtual reality) - Perception</vt:lpstr>
      <vt:lpstr>Immersion (virtual reality) - Perception</vt:lpstr>
      <vt:lpstr>Telecommunications in Pakistan - Perception survey</vt:lpstr>
      <vt:lpstr>Telecommunications in Pakistan - Perception survey</vt:lpstr>
      <vt:lpstr>Francis Galton - Theories of perception</vt:lpstr>
      <vt:lpstr>Evolutionary psychology - Sensation and perception</vt:lpstr>
      <vt:lpstr>Evolutionary psychology - Sensation and perception</vt:lpstr>
      <vt:lpstr>Evolutionary psychology - Sensation and perception</vt:lpstr>
      <vt:lpstr>Evolutionary psychology - Sensation and perception</vt:lpstr>
      <vt:lpstr>Entrepreneurship - Innate ability vs. public perception</vt:lpstr>
      <vt:lpstr>Entrepreneurship - Innate ability vs. public perception</vt:lpstr>
      <vt:lpstr>Minority Report (film) - Self-perception</vt:lpstr>
      <vt:lpstr>Minority Report (film) - Self-perception</vt:lpstr>
      <vt:lpstr>Emergency vehicle lighting - Perception</vt:lpstr>
      <vt:lpstr>Emergency vehicle lighting - Perception</vt:lpstr>
      <vt:lpstr>Perception management</vt:lpstr>
      <vt:lpstr>Perception management</vt:lpstr>
      <vt:lpstr>Perception management</vt:lpstr>
      <vt:lpstr>Perception management</vt:lpstr>
      <vt:lpstr>Perception management</vt:lpstr>
      <vt:lpstr>Perception management</vt:lpstr>
      <vt:lpstr>Perception management</vt:lpstr>
      <vt:lpstr>Perception management - History</vt:lpstr>
      <vt:lpstr>Perception management - History</vt:lpstr>
      <vt:lpstr>Perception management - History</vt:lpstr>
      <vt:lpstr>Perception management - Strategies</vt:lpstr>
      <vt:lpstr>Perception management - Strategies</vt:lpstr>
      <vt:lpstr>Perception management - Strategies</vt:lpstr>
      <vt:lpstr>Perception management - Strategies</vt:lpstr>
      <vt:lpstr>Perception management - Strategies</vt:lpstr>
      <vt:lpstr>Perception management - Strategies</vt:lpstr>
      <vt:lpstr>Perception management - Strategies</vt:lpstr>
      <vt:lpstr>Perception management - Organizational perception management</vt:lpstr>
      <vt:lpstr>Perception management - Organizational perception management</vt:lpstr>
      <vt:lpstr>Perception management - Organizational perception management</vt:lpstr>
      <vt:lpstr>Perception management - Organizational perception management</vt:lpstr>
      <vt:lpstr>Perception management - Organizational perception management</vt:lpstr>
      <vt:lpstr>Perception management - US government</vt:lpstr>
      <vt:lpstr>Perception management - US government</vt:lpstr>
      <vt:lpstr>Perception management - US government</vt:lpstr>
      <vt:lpstr>Perception management - US Department of Defense</vt:lpstr>
      <vt:lpstr>Perception management - US Department of Defense</vt:lpstr>
      <vt:lpstr>Perception management - US Department of Defense</vt:lpstr>
      <vt:lpstr>Perception management - US Department of Defense</vt:lpstr>
      <vt:lpstr>Perception management - US Department of Defense</vt:lpstr>
      <vt:lpstr>Perception management - US Department of Defense</vt:lpstr>
      <vt:lpstr>Perception management - Business</vt:lpstr>
      <vt:lpstr>Perception management - Advertising</vt:lpstr>
      <vt:lpstr>Perception management - Brand management</vt:lpstr>
      <vt:lpstr>Perception management - Leadership</vt:lpstr>
      <vt:lpstr>Perception management - Marketing</vt:lpstr>
      <vt:lpstr>Perception management - Marketing</vt:lpstr>
      <vt:lpstr>Perception management - Risk management</vt:lpstr>
      <vt:lpstr>Perception management - International business</vt:lpstr>
      <vt:lpstr>Perception management - Food industry and nutrition professionals</vt:lpstr>
      <vt:lpstr>Perception management - Food industry and nutrition professionals</vt:lpstr>
      <vt:lpstr>Perception management - Food industry and nutrition professionals</vt:lpstr>
      <vt:lpstr>Perception management - Food industry and nutrition professionals</vt:lpstr>
      <vt:lpstr>Perception management - Food industry and nutrition professionals</vt:lpstr>
      <vt:lpstr>Perception management - Food industry and nutrition professionals</vt:lpstr>
      <vt:lpstr>Perception management - Food industry and nutrition professionals</vt:lpstr>
      <vt:lpstr>Perception management - Food industry and nutrition professionals</vt:lpstr>
      <vt:lpstr>Perception management - Food industry and nutrition professionals</vt:lpstr>
      <vt:lpstr>Perception management - Food industry and nutrition professionals</vt:lpstr>
      <vt:lpstr>Perception management - Organic food industry</vt:lpstr>
      <vt:lpstr>Perception management - Organic food industry</vt:lpstr>
      <vt:lpstr>Perception management - Organic food industry</vt:lpstr>
      <vt:lpstr>Perception management - Organic food industry</vt:lpstr>
      <vt:lpstr>Perception management - Organic food industry</vt:lpstr>
      <vt:lpstr>Perception management - Organic food industry</vt:lpstr>
      <vt:lpstr>Perception management - Organic food industry</vt:lpstr>
      <vt:lpstr>Perception management - Organic food industry</vt:lpstr>
      <vt:lpstr>Perception management - Nutrition professionals</vt:lpstr>
      <vt:lpstr>Perception management - Alcohol</vt:lpstr>
      <vt:lpstr>Perception management - Alcohol</vt:lpstr>
      <vt:lpstr>Perception management - Fashion and design industry</vt:lpstr>
      <vt:lpstr>Perception management - Celebrity</vt:lpstr>
      <vt:lpstr>Perception management - Technology and privacy</vt:lpstr>
      <vt:lpstr>Perception management - Universities</vt:lpstr>
      <vt:lpstr>Perception management - Foreign policy and terrorism</vt:lpstr>
      <vt:lpstr>Perception management - Foreign policy and terrorism</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Politics</vt:lpstr>
      <vt:lpstr>Perception management - Media</vt:lpstr>
      <vt:lpstr>Perception management - Media</vt:lpstr>
      <vt:lpstr>Perception management - Journalism</vt:lpstr>
      <vt:lpstr>Perception management - Journalism</vt:lpstr>
      <vt:lpstr>Perception management - Psychology</vt:lpstr>
      <vt:lpstr>Perception management - Psychology</vt:lpstr>
      <vt:lpstr>Perception management - Sponsorship</vt:lpstr>
      <vt:lpstr>Perception management - China</vt:lpstr>
      <vt:lpstr>Perception management - China</vt:lpstr>
      <vt:lpstr>Perception management - China</vt:lpstr>
      <vt:lpstr>Perception management - China</vt:lpstr>
      <vt:lpstr>Perception management - China</vt:lpstr>
      <vt:lpstr>Perception management - China</vt:lpstr>
      <vt:lpstr>Perception management - Authors</vt:lpstr>
      <vt:lpstr>Perception management - Authors</vt:lpstr>
      <vt:lpstr>Perception management - Movies</vt:lpstr>
      <vt:lpstr>Perception management - Environment</vt:lpstr>
      <vt:lpstr>Perception management - Social networking</vt:lpstr>
      <vt:lpstr>Perception management - Social networking</vt:lpstr>
      <vt:lpstr>Perception management - Social networking</vt:lpstr>
      <vt:lpstr>Perception management - Social networking</vt:lpstr>
      <vt:lpstr>News values - Audience perceptions of news</vt:lpstr>
      <vt:lpstr>News values - Audience perceptions of news</vt:lpstr>
      <vt:lpstr>News values - Audience perceptions of news</vt:lpstr>
      <vt:lpstr>News values - Audience perceptions of news</vt:lpstr>
      <vt:lpstr>News values - Audience perceptions of news</vt:lpstr>
      <vt:lpstr>News values - Audience perceptions of news</vt:lpstr>
      <vt:lpstr>News values - Audience perceptions of news</vt:lpstr>
      <vt:lpstr>Holism - In psychology of perception</vt:lpstr>
      <vt:lpstr>Cognitive science - Perception and action</vt:lpstr>
      <vt:lpstr>Cognitive science - Perception and action</vt:lpstr>
      <vt:lpstr>Cognitive science - Perception and action</vt:lpstr>
      <vt:lpstr>Engineer - Perception</vt:lpstr>
      <vt:lpstr>Engineer - Perception</vt:lpstr>
      <vt:lpstr>United States Congress - Public perceptions of Congress</vt:lpstr>
      <vt:lpstr>United States Congress - Public perceptions of Congress</vt:lpstr>
      <vt:lpstr>United States Congress - Public perceptions of Congress</vt:lpstr>
      <vt:lpstr>United States Congress - Public perceptions of Congress</vt:lpstr>
      <vt:lpstr>Quantum cognition - Human memory and human perception</vt:lpstr>
      <vt:lpstr>Quantum cognition - Human memory and human perception</vt:lpstr>
      <vt:lpstr>Quantum cognition - Gestalt perception</vt:lpstr>
      <vt:lpstr>Quantum cognition - Gestalt perception</vt:lpstr>
      <vt:lpstr>Quantum cognition - Gestalt perception</vt:lpstr>
      <vt:lpstr>Quantum cognition - Gestalt perception</vt:lpstr>
      <vt:lpstr>Quantum cognition - Gestalt perception</vt:lpstr>
      <vt:lpstr>Quantum cognition - Gestalt perception</vt:lpstr>
      <vt:lpstr>Affect (psychology) - Non-conscious affect and perception</vt:lpstr>
      <vt:lpstr>Affect (psychology) - Non-conscious affect and perception</vt:lpstr>
      <vt:lpstr>Affect (psychology) - Non-conscious affect and perception</vt:lpstr>
      <vt:lpstr>Embodied mind thesis - Distance Perception</vt:lpstr>
      <vt:lpstr>Embodied mind thesis - Distance Perception</vt:lpstr>
      <vt:lpstr>Alfred North Whitehead - Theory of perception</vt:lpstr>
      <vt:lpstr>Alfred North Whitehead - Theory of perception</vt:lpstr>
      <vt:lpstr>Alfred North Whitehead - Theory of perception</vt:lpstr>
      <vt:lpstr>Franz Brentano - Theory of perception</vt:lpstr>
      <vt:lpstr>Franz Brentano - Theory of perception</vt:lpstr>
      <vt:lpstr>Telemarketing - Negative perceptions and criticism</vt:lpstr>
      <vt:lpstr>Telemarketing - Negative perceptions and criticism</vt:lpstr>
      <vt:lpstr>Telemarketing - Negative perceptions and criticism</vt:lpstr>
      <vt:lpstr>Telemarketing - Negative perceptions and criticism</vt:lpstr>
      <vt:lpstr>Telemarketing - Negative perceptions and criticism</vt:lpstr>
      <vt:lpstr>Text messaging -  Influence on perceptions of the student </vt:lpstr>
      <vt:lpstr>Rendering (computer graphics) -  Visual perception </vt:lpstr>
      <vt:lpstr>Rendering (computer graphics) -  Visual perception </vt:lpstr>
      <vt:lpstr>Rendering (computer graphics) -  Visual perception </vt:lpstr>
      <vt:lpstr>Rendering (computer graphics) -  Visual perception </vt:lpstr>
      <vt:lpstr>Rendering (computer graphics) -  Visual perception </vt:lpstr>
      <vt:lpstr>Sky News - Criticism and perception</vt:lpstr>
      <vt:lpstr>Sky News - Criticism and perception</vt:lpstr>
      <vt:lpstr>Sky News - Criticism and perception</vt:lpstr>
      <vt:lpstr>Sky News - Criticism and perception</vt:lpstr>
      <vt:lpstr>Sky News - Criticism and perception</vt:lpstr>
      <vt:lpstr>Sky News - Criticism and perception</vt:lpstr>
      <vt:lpstr>Sky News - Criticism and perception</vt:lpstr>
      <vt:lpstr>Sky News - Criticism and perception</vt:lpstr>
      <vt:lpstr>Immersive technology - Perception</vt:lpstr>
      <vt:lpstr>Immersive technology - Perception</vt:lpstr>
      <vt:lpstr>Immersive technology - Perception</vt:lpstr>
      <vt:lpstr>Online identity - Perception of professor</vt:lpstr>
      <vt:lpstr>Heuristics in judgment and decision making -  Misperception of randomness </vt:lpstr>
      <vt:lpstr>Entrepreneur -  Innate ability vs. public perception </vt:lpstr>
      <vt:lpstr>Fuzzy-trace theory - Risk perception  probability judgments</vt:lpstr>
      <vt:lpstr>Numeracy - Innumeracy and risk perception in health decision-making</vt:lpstr>
      <vt:lpstr>Numeracy - Innumeracy and risk perception in health decision-making</vt:lpstr>
      <vt:lpstr>Numeracy - Innumeracy and risk perception in health decision-making</vt:lpstr>
      <vt:lpstr>Myers-Briggs Type Indicator -  Lifestyle: judging/perception (J/P) </vt:lpstr>
      <vt:lpstr>Myers-Briggs Type Indicator -  Lifestyle: judging/perception (J/P) </vt:lpstr>
      <vt:lpstr>Myers-Briggs Type Indicator -  Lifestyle: judging/perception (J/P) </vt:lpstr>
      <vt:lpstr>Myers-Briggs Type Indicator -  Lifestyle: judging/perception (J/P) </vt:lpstr>
      <vt:lpstr>Myers-Briggs Type Indicator -  Lifestyle: judging/perception (J/P) </vt:lpstr>
      <vt:lpstr>Myers-Briggs Type Indicator -  Lifestyle: judging/perception (J/P) </vt:lpstr>
      <vt:lpstr>Myers-Briggs Type Indicator - Judging vs. perception</vt:lpstr>
      <vt:lpstr>Scientific visualization - Interface technology and perception</vt:lpstr>
      <vt:lpstr>Asperger syndrome - Motor and sensory perception</vt:lpstr>
      <vt:lpstr>Asperger syndrome - Motor and sensory perception</vt:lpstr>
      <vt:lpstr>Asperger syndrome - Motor and sensory perception</vt:lpstr>
      <vt:lpstr>Asperger syndrome - Motor and sensory perception</vt:lpstr>
      <vt:lpstr>Asperger syndrome - Motor and sensory perception</vt:lpstr>
      <vt:lpstr>Brain - Perception</vt:lpstr>
      <vt:lpstr>Brain - Perception</vt:lpstr>
      <vt:lpstr>Perception</vt:lpstr>
      <vt:lpstr>Perception</vt:lpstr>
      <vt:lpstr>Perception</vt:lpstr>
      <vt:lpstr>Perception</vt:lpstr>
      <vt:lpstr>Perception</vt:lpstr>
      <vt:lpstr>Perception - Process and terminology </vt:lpstr>
      <vt:lpstr>Perception - Process and terminology </vt:lpstr>
      <vt:lpstr>Perception - Process and terminology </vt:lpstr>
      <vt:lpstr>Perception - Process and terminology </vt:lpstr>
      <vt:lpstr>Perception - Process and terminology </vt:lpstr>
      <vt:lpstr>Perception - Process and terminology </vt:lpstr>
      <vt:lpstr>Perception - Process and terminology </vt:lpstr>
      <vt:lpstr>Perception - Process and terminology </vt:lpstr>
      <vt:lpstr>Perception - Process and terminology </vt:lpstr>
      <vt:lpstr>Perception - Process and terminology </vt:lpstr>
      <vt:lpstr>Perception - Perception and reality</vt:lpstr>
      <vt:lpstr>Perception - Perception and reality</vt:lpstr>
      <vt:lpstr>Perception - Perception and reality</vt:lpstr>
      <vt:lpstr>Perception - Perception and reality</vt:lpstr>
      <vt:lpstr>Perception - Constancy</vt:lpstr>
      <vt:lpstr>Perception - Grouping</vt:lpstr>
      <vt:lpstr>Perception - Contrast effects</vt:lpstr>
      <vt:lpstr>Perception - Contrast effects</vt:lpstr>
      <vt:lpstr>Perception - Effect of experience</vt:lpstr>
      <vt:lpstr>Perception - Effect of motivation and expectation</vt:lpstr>
      <vt:lpstr>Perception - Effect of motivation and expectation</vt:lpstr>
      <vt:lpstr>Perception - Effect of motivation and expectation</vt:lpstr>
      <vt:lpstr>Perception - Effect of motivation and expectation</vt:lpstr>
      <vt:lpstr>Perception - Effect of motivation and expectation</vt:lpstr>
      <vt:lpstr>Perception - Perception as direct perception</vt:lpstr>
      <vt:lpstr>Perception - Perception as direct perception</vt:lpstr>
      <vt:lpstr>Perception - Perception-in-action</vt:lpstr>
      <vt:lpstr>Perception - Perception-in-action</vt:lpstr>
      <vt:lpstr>Perception - Perception-in-action</vt:lpstr>
      <vt:lpstr>Perception - Evolutionary psychology and perception</vt:lpstr>
      <vt:lpstr>Perception - Evolutionary psychology and perception</vt:lpstr>
      <vt:lpstr>Perception - Theories of visual perception</vt:lpstr>
      <vt:lpstr>Perception - Physiology</vt:lpstr>
      <vt:lpstr>Perception - Physiology</vt:lpstr>
      <vt:lpstr>Perception - Of sound</vt:lpstr>
      <vt:lpstr>Perception - Of sound</vt:lpstr>
      <vt:lpstr>Perception - Of speech</vt:lpstr>
      <vt:lpstr>Perception - Of speech</vt:lpstr>
      <vt:lpstr>Perception - Touch</vt:lpstr>
      <vt:lpstr>Perception - Touch</vt:lpstr>
      <vt:lpstr>Perception - Taste</vt:lpstr>
      <vt:lpstr>Perception - Taste</vt:lpstr>
      <vt:lpstr>Perception - Taste</vt:lpstr>
      <vt:lpstr>Perception - Taste</vt:lpstr>
      <vt:lpstr>Perception - Other senses</vt:lpstr>
      <vt:lpstr>Perception - Of the social world</vt:lpstr>
      <vt:lpstr>Visual perception</vt:lpstr>
      <vt:lpstr>Visual perception - Visual system</vt:lpstr>
      <vt:lpstr>Visual perception - Visual system</vt:lpstr>
      <vt:lpstr>Visual perception - Study of visual perception</vt:lpstr>
      <vt:lpstr>Visual perception - Early studies</vt:lpstr>
      <vt:lpstr>Visual perception - Early studies</vt:lpstr>
      <vt:lpstr>Visual perception - Early studies</vt:lpstr>
      <vt:lpstr>Visual perception - Early studies</vt:lpstr>
      <vt:lpstr>Visual perception - Early studies</vt:lpstr>
      <vt:lpstr>Visual perception - Early studies</vt:lpstr>
      <vt:lpstr>Visual perception - Unconscious inference</vt:lpstr>
      <vt:lpstr>Visual perception - Unconscious inference</vt:lpstr>
      <vt:lpstr>Visual perception - Unconscious inference</vt:lpstr>
      <vt:lpstr>Visual perception - Unconscious inference</vt:lpstr>
      <vt:lpstr>Visual perception - Unconscious inference</vt:lpstr>
      <vt:lpstr>Visual perception - Unconscious inference</vt:lpstr>
      <vt:lpstr>Visual perception - Unconscious inference</vt:lpstr>
      <vt:lpstr>Visual perception - Gestalt theory</vt:lpstr>
      <vt:lpstr>Visual perception - Gestalt theory</vt:lpstr>
      <vt:lpstr>Visual perception - Analysis of eye movement</vt:lpstr>
      <vt:lpstr>Visual perception - Analysis of eye movement</vt:lpstr>
      <vt:lpstr>Visual perception - Analysis of eye movement</vt:lpstr>
      <vt:lpstr>Visual perception - Analysis of eye movement</vt:lpstr>
      <vt:lpstr>Visual perception - Analysis of eye movement</vt:lpstr>
      <vt:lpstr>Visual perception - Face and object recognition</vt:lpstr>
      <vt:lpstr>Visual perception - The cognitive and computational approaches</vt:lpstr>
      <vt:lpstr>Visual perception - The cognitive and computational approaches</vt:lpstr>
      <vt:lpstr>Visual perception - The cognitive and computational approaches</vt:lpstr>
      <vt:lpstr>Visual perception - The cognitive and computational approaches</vt:lpstr>
      <vt:lpstr>Visual perception - The cognitive and computational approaches</vt:lpstr>
      <vt:lpstr>Visual perception - The cognitive and computational approaches</vt:lpstr>
      <vt:lpstr>Visual perception - The cognitive and computational approaches</vt:lpstr>
      <vt:lpstr>Visual perception - The cognitive and computational approaches</vt:lpstr>
      <vt:lpstr>Visual perception - Transduction</vt:lpstr>
      <vt:lpstr>Visual perception - Opponent process</vt:lpstr>
      <vt:lpstr>Visual perception - Artificial visual perception</vt:lpstr>
      <vt:lpstr>Sensory substitution - Perception versus sensing</vt:lpstr>
      <vt:lpstr>Sensory substitution - Magnetic Perception</vt:lpstr>
      <vt:lpstr>Sensory substitution - Magnetic Perception</vt:lpstr>
      <vt:lpstr>Technology lifecycle - Technology perception dynamics</vt:lpstr>
      <vt:lpstr>Technology lifecycle - Technology perception dynamics</vt:lpstr>
      <vt:lpstr>Technology lifecycle - Technology perception dynamics</vt:lpstr>
      <vt:lpstr>Technology lifecycle - Technology perception dynamics</vt:lpstr>
      <vt:lpstr>Technology lifecycle - Technology perception dynamics</vt:lpstr>
      <vt:lpstr>Technology lifecycle - Technology perception dynamics</vt:lpstr>
      <vt:lpstr>Technology lifecycle - Technology perception dynamics</vt:lpstr>
      <vt:lpstr>Technology lifecycle - Technology perception dynamics</vt:lpstr>
      <vt:lpstr>Technology lifecycle - Technology perception dynamics</vt:lpstr>
      <vt:lpstr>Technology lifecycle - Technology perception dynamics</vt:lpstr>
      <vt:lpstr>Technology lifecycle - Technology perception dynamics</vt:lpstr>
      <vt:lpstr>Neural correlates of consciousness - The neuronal basis of perception</vt:lpstr>
      <vt:lpstr>Neural correlates of consciousness - The neuronal basis of perception</vt:lpstr>
      <vt:lpstr>Neural correlates of consciousness - The neuronal basis of perception</vt:lpstr>
      <vt:lpstr>Neural correlates of consciousness - The neuronal basis of perception</vt:lpstr>
      <vt:lpstr>Neural correlates of consciousness - The neuronal basis of perception</vt:lpstr>
      <vt:lpstr>Imagination - Imagination and perception</vt:lpstr>
      <vt:lpstr>Food - Taste perception</vt:lpstr>
      <vt:lpstr>Lateral geniculate nucleus - Function in visual perception</vt:lpstr>
      <vt:lpstr>Lateral geniculate nucleus - Function in visual perception</vt:lpstr>
      <vt:lpstr>Lateral geniculate nucleus - Function in visual perception</vt:lpstr>
      <vt:lpstr>Lateral geniculate nucleus - Function in visual perception</vt:lpstr>
      <vt:lpstr>Lateral geniculate nucleus - Function in visual perception</vt:lpstr>
      <vt:lpstr>Lateral geniculate nucleus - Function in visual perception</vt:lpstr>
      <vt:lpstr>Lateral geniculate nucleus - Function in visual perception</vt:lpstr>
      <vt:lpstr>Lateral geniculate nucleus - Function in visual perception</vt:lpstr>
      <vt:lpstr>Lateral geniculate nucleus - Function in visual perception</vt:lpstr>
      <vt:lpstr>Lateral geniculate nucleus - Function in visual perception</vt:lpstr>
      <vt:lpstr>Lateral geniculate nucleus - Function in visual perception</vt:lpstr>
      <vt:lpstr>Neural oscillation -  Perception </vt:lpstr>
      <vt:lpstr>Neural oscillation -  Perception </vt:lpstr>
      <vt:lpstr>Neural oscillation -  Perception </vt:lpstr>
      <vt:lpstr>Neural oscillation -  Perception </vt:lpstr>
      <vt:lpstr>Restriction of hazardous substances directive -  Changing toxicity perceptions </vt:lpstr>
      <vt:lpstr>Restriction of hazardous substances directive -  Changing toxicity perceptions </vt:lpstr>
      <vt:lpstr>Motor control - Perception in Motor Control</vt:lpstr>
      <vt:lpstr>Motor control - Inference and Indirect Perception</vt:lpstr>
      <vt:lpstr>Motor control - Direct Perception</vt:lpstr>
      <vt:lpstr>Motor control - Direct Perception</vt:lpstr>
      <vt:lpstr>Machine perception</vt:lpstr>
      <vt:lpstr>Machine perception</vt:lpstr>
      <vt:lpstr>Machine perception - Machine Vision</vt:lpstr>
      <vt:lpstr>Machine perception - Machine Hearing</vt:lpstr>
      <vt:lpstr>Machine perception - Machine Hearing</vt:lpstr>
      <vt:lpstr>Machine perception - Machine Touch</vt:lpstr>
      <vt:lpstr>Philosophy of mind - Philosophy of perception</vt:lpstr>
      <vt:lpstr>Differences between Malaysian and Indonesian - Perception</vt:lpstr>
      <vt:lpstr>Differences between Malaysian and Indonesian - Perception</vt:lpstr>
      <vt:lpstr>Differences between Malaysian and Indonesian - Perception</vt:lpstr>
      <vt:lpstr>Differences between Malaysian and Indonesian - Perception</vt:lpstr>
      <vt:lpstr>Differences between Malaysian and Indonesian - Perception</vt:lpstr>
      <vt:lpstr>Out-of-body experience - Perceptions of environment</vt:lpstr>
      <vt:lpstr>Out-of-body experience - Perceptions of environment</vt:lpstr>
      <vt:lpstr>Climate change in the United States - Public perceptions</vt:lpstr>
      <vt:lpstr>Climate change in the United States - Public perceptions</vt:lpstr>
      <vt:lpstr>Climate change in the United States - Public perceptions</vt:lpstr>
      <vt:lpstr>Climate change in the United States - Public perceptions</vt:lpstr>
      <vt:lpstr>Media coverage of climate change -  Powers of perception </vt:lpstr>
      <vt:lpstr>Media coverage of climate change -  Powers of perception </vt:lpstr>
      <vt:lpstr>Media coverage of climate change -  Powers of perception </vt:lpstr>
      <vt:lpstr>Reality -  Perception </vt:lpstr>
      <vt:lpstr>Reality -  Perception </vt:lpstr>
      <vt:lpstr>Immanuel Kant - Theory of perception</vt:lpstr>
      <vt:lpstr>Immanuel Kant - Theory of perception</vt:lpstr>
      <vt:lpstr>Immanuel Kant - Theory of perception</vt:lpstr>
      <vt:lpstr>Immanuel Kant - Theory of perception</vt:lpstr>
      <vt:lpstr>Immanuel Kant - Theory of perception</vt:lpstr>
      <vt:lpstr>Immanuel Kant - Theory of perception</vt:lpstr>
      <vt:lpstr>Immanuel Kant - Theory of perception</vt:lpstr>
      <vt:lpstr>Immanuel Kant - Theory of perception</vt:lpstr>
      <vt:lpstr>Saccadic - Trans-saccadic perception</vt:lpstr>
      <vt:lpstr>Climate change in Sweden - Public perception</vt:lpstr>
      <vt:lpstr>Climate change in Sweden - Public perception</vt:lpstr>
      <vt:lpstr>Climate change in Sweden - Public perception</vt:lpstr>
      <vt:lpstr>Human extinction -  Perception of human extinction risk </vt:lpstr>
      <vt:lpstr>Human extinction -  Perception of human extinction risk </vt:lpstr>
      <vt:lpstr>Human extinction -  Perception of human extinction risk </vt:lpstr>
      <vt:lpstr>Human extinction -  Perception of human extinction risk </vt:lpstr>
      <vt:lpstr>Human extinction -  Perception of human extinction risk </vt:lpstr>
      <vt:lpstr>Human extinction -  Perception of human extinction risk </vt:lpstr>
      <vt:lpstr>Electrical - Cultural perception</vt:lpstr>
      <vt:lpstr>Electrical - Cultural perception</vt:lpstr>
      <vt:lpstr>Electrical - Cultural perception</vt:lpstr>
      <vt:lpstr>Olfaction - Olfactory coding and perception</vt:lpstr>
      <vt:lpstr>Olfaction - Olfactory coding and perception</vt:lpstr>
      <vt:lpstr>Olfaction - Olfactory coding and perception</vt:lpstr>
      <vt:lpstr>Philosophy of perception</vt:lpstr>
      <vt:lpstr>Philosophy of perception - Categories of perception</vt:lpstr>
      <vt:lpstr>Philosophy of perception - Categories of perception</vt:lpstr>
      <vt:lpstr>Philosophy of perception - Categories of perception</vt:lpstr>
      <vt:lpstr>Philosophy of perception - Scientific accounts of perception</vt:lpstr>
      <vt:lpstr>Philosophy of perception - Scientific accounts of perception</vt:lpstr>
      <vt:lpstr>Philosophy of perception - Scientific accounts of perception</vt:lpstr>
      <vt:lpstr>Philosophy of perception - Scientific accounts of perception</vt:lpstr>
      <vt:lpstr>Philosophy of perception - Philosophical accounts of perception</vt:lpstr>
      <vt:lpstr>Philosophy of perception - Philosophical accounts of perception</vt:lpstr>
      <vt:lpstr>Philosophy of perception - Philosophical accounts of perception</vt:lpstr>
      <vt:lpstr>Philosophy of perception - Philosophical accounts of perception</vt:lpstr>
      <vt:lpstr>Philosophy of perception - Philosophical accounts of perception</vt:lpstr>
      <vt:lpstr>Philosophy of perception - Spatial representation</vt:lpstr>
      <vt:lpstr>Genetically modified food controversies - Public perception</vt:lpstr>
      <vt:lpstr>Genetically modified food controversies - Public perception</vt:lpstr>
      <vt:lpstr>Genetically modified food controversies - Public perception</vt:lpstr>
      <vt:lpstr>Genetically modified food controversies - Public perception</vt:lpstr>
      <vt:lpstr>Cognitive psychology - Perception</vt:lpstr>
      <vt:lpstr>Cognitive psychology - Perception</vt:lpstr>
      <vt:lpstr>Time machine -  Time perception </vt:lpstr>
      <vt:lpstr>Time machine -  Time perception </vt:lpstr>
      <vt:lpstr>Middle Ages - Modern perceptions</vt:lpstr>
      <vt:lpstr>Middle Ages - Modern perceptions</vt:lpstr>
      <vt:lpstr>Middle Ages - Modern perceptions</vt:lpstr>
      <vt:lpstr>Chief Experience Officer - Perception of title</vt:lpstr>
      <vt:lpstr>Chief Experience Officer - Perception of title</vt:lpstr>
      <vt:lpstr>George W. Bush - Foreign perceptions</vt:lpstr>
      <vt:lpstr>George W. Bush - Foreign perceptions</vt:lpstr>
      <vt:lpstr>George W. Bush - Foreign perceptions</vt:lpstr>
      <vt:lpstr>George W. Bush - Foreign perceptions</vt:lpstr>
      <vt:lpstr>George W. Bush - Foreign perceptions</vt:lpstr>
      <vt:lpstr>George W. Bush - Foreign perceptions</vt:lpstr>
      <vt:lpstr>Remote surgery - Depth Perception</vt:lpstr>
      <vt:lpstr>Freeganism - Public Perception</vt:lpstr>
      <vt:lpstr>Freeganism - Public Perception</vt:lpstr>
      <vt:lpstr>Freeganism - Public Perception</vt:lpstr>
      <vt:lpstr>Deaf - Speech perception</vt:lpstr>
      <vt:lpstr>Free public transport - Perception and analysis</vt:lpstr>
      <vt:lpstr>Free public transport - Perception and analysis</vt:lpstr>
      <vt:lpstr>Free public transport - Perception and analysis</vt:lpstr>
      <vt:lpstr>Sign language -  Sign perception </vt:lpstr>
      <vt:lpstr>Haptic perception</vt:lpstr>
      <vt:lpstr>Haptic perception</vt:lpstr>
      <vt:lpstr>Haptic perception</vt:lpstr>
      <vt:lpstr>Haptic perception</vt:lpstr>
      <vt:lpstr>Tag cloud -  Perception of tag clouds </vt:lpstr>
      <vt:lpstr>Tag cloud -  Perception of tag clouds </vt:lpstr>
      <vt:lpstr>Tag cloud -  Perception of tag clouds </vt:lpstr>
      <vt:lpstr>Tag cloud -  Perception of tag clouds </vt:lpstr>
      <vt:lpstr>Tag cloud -  Perception of tag clouds </vt:lpstr>
      <vt:lpstr>Tag cloud -  Perception of tag clouds </vt:lpstr>
      <vt:lpstr>Location-based advertising -  Perception of spam </vt:lpstr>
      <vt:lpstr>CU-SeeMe -  A nascent market - quality perceptions and reality </vt:lpstr>
      <vt:lpstr>CU-SeeMe -  A nascent market - quality perceptions and reality </vt:lpstr>
      <vt:lpstr>CU-SeeMe -  A nascent market - quality perceptions and reality </vt:lpstr>
      <vt:lpstr>Organizational dissent - Perceptions of organizational dissenters</vt:lpstr>
      <vt:lpstr>Organizational dissent - Perceptions of organizational dissenters</vt:lpstr>
      <vt:lpstr>Organisation climate -  Shared perception approach </vt:lpstr>
      <vt:lpstr>Organisation climate -  Shared perception approach </vt:lpstr>
      <vt:lpstr>Organisation climate -  Shared perception approach </vt:lpstr>
      <vt:lpstr>Organizational justice - The role of affect in organizational justice perceptions</vt:lpstr>
      <vt:lpstr>Organizational justice - The role of affect in organizational justice perceptions</vt:lpstr>
      <vt:lpstr>Organizational justice - The role of affect in organizational justice perceptions</vt:lpstr>
      <vt:lpstr>Organizational justice - The role of affect in organizational justice perceptions</vt:lpstr>
      <vt:lpstr>Organizational justice - Outcomes of organizational justice perceptions</vt:lpstr>
      <vt:lpstr>Lawyer - Cultural perception of lawyers</vt:lpstr>
      <vt:lpstr>Lawyer - Cultural perception of lawyers</vt:lpstr>
      <vt:lpstr>Lawyer - Cultural perception of lawyers</vt:lpstr>
      <vt:lpstr>Lawyer - Cultural perception of lawyers</vt:lpstr>
      <vt:lpstr>Lawyer - Cultural perception of lawyers</vt:lpstr>
      <vt:lpstr>Visual language -  Perception </vt:lpstr>
      <vt:lpstr>Visual language -  Perception </vt:lpstr>
      <vt:lpstr>On-hold messaging - Consumer perceptions</vt:lpstr>
      <vt:lpstr>On-hold messaging - Consumer perceptions</vt:lpstr>
      <vt:lpstr>On-hold messaging - Consumer perceptions</vt:lpstr>
      <vt:lpstr>United States Hydrogen Policy - Public Perception: Potential Future Policy</vt:lpstr>
      <vt:lpstr>United States Hydrogen Policy - Public Perception: Potential Future Policy</vt:lpstr>
      <vt:lpstr>United States Hydrogen Policy - Public Perception: Potential Future Policy</vt:lpstr>
      <vt:lpstr>Analogies - High-level perception</vt:lpstr>
      <vt:lpstr>List of creative thought processes - Awareness and Perception</vt:lpstr>
      <vt:lpstr>List of creative thought processes - Awareness and Perception</vt:lpstr>
      <vt:lpstr>Enterprise social networking - Perception</vt:lpstr>
      <vt:lpstr>Speech perception</vt:lpstr>
      <vt:lpstr>Speech perception - Basics</vt:lpstr>
      <vt:lpstr>Speech perception - Acoustic cues</vt:lpstr>
      <vt:lpstr>Speech perception - Acoustic cues</vt:lpstr>
      <vt:lpstr>Speech perception - Acoustic cues</vt:lpstr>
      <vt:lpstr>Speech perception - Acoustic cues</vt:lpstr>
      <vt:lpstr>Speech perception - Acoustic cues</vt:lpstr>
      <vt:lpstr>Speech perception - Acoustic cues</vt:lpstr>
      <vt:lpstr>Speech perception - Linearity and the segmentation problem </vt:lpstr>
      <vt:lpstr>Speech perception - Linearity and the segmentation problem </vt:lpstr>
      <vt:lpstr>Speech perception - Lack of invariance</vt:lpstr>
      <vt:lpstr>Speech perception - Lack of invariance</vt:lpstr>
      <vt:lpstr>Speech perception - Lack of invariance</vt:lpstr>
      <vt:lpstr>Speech perception - Lack of invariance</vt:lpstr>
      <vt:lpstr>Speech perception - Perceptual constancy and normalization</vt:lpstr>
      <vt:lpstr>Speech perception - Perceptual constancy and normalization</vt:lpstr>
      <vt:lpstr>Speech perception - Categorical perception</vt:lpstr>
      <vt:lpstr>Speech perception - Categorical perception</vt:lpstr>
      <vt:lpstr>Speech perception - Categorical perception</vt:lpstr>
      <vt:lpstr>Speech perception - Categorical perception</vt:lpstr>
      <vt:lpstr>Speech perception - Top-down influences</vt:lpstr>
      <vt:lpstr>Speech perception - Top-down influences</vt:lpstr>
      <vt:lpstr>Speech perception - Brain Damage</vt:lpstr>
      <vt:lpstr>Speech perception - Brain Damage</vt:lpstr>
      <vt:lpstr>Speech perception - Brain Damage</vt:lpstr>
      <vt:lpstr>Speech perception - Brain Damage</vt:lpstr>
      <vt:lpstr>Speech perception - Brain Damage</vt:lpstr>
      <vt:lpstr>Speech perception - Brain Damage</vt:lpstr>
      <vt:lpstr>Speech perception - Brain Damage</vt:lpstr>
      <vt:lpstr>Speech perception - Brain Damage</vt:lpstr>
      <vt:lpstr>Speech perception - Brain Damage</vt:lpstr>
      <vt:lpstr>Speech perception - Infant speech perception</vt:lpstr>
      <vt:lpstr>Speech perception - Infant speech perception</vt:lpstr>
      <vt:lpstr>Speech perception - Infant speech perception</vt:lpstr>
      <vt:lpstr>Speech perception - Infant speech perception</vt:lpstr>
      <vt:lpstr>Speech perception - Cross-language and second-language speech perception</vt:lpstr>
      <vt:lpstr>Speech perception - Cross-language and second-language speech perception</vt:lpstr>
      <vt:lpstr>Speech perception - Cross-language and second-language speech perception</vt:lpstr>
      <vt:lpstr>Speech perception - Speech perception in language or hearing impairment </vt:lpstr>
      <vt:lpstr>Speech perception - Speech perception in language or hearing impairment </vt:lpstr>
      <vt:lpstr>Speech perception - Speech perception in language or hearing impairment </vt:lpstr>
      <vt:lpstr>Speech perception - Noise</vt:lpstr>
      <vt:lpstr>Speech perception - Music-Language Connection</vt:lpstr>
      <vt:lpstr>Speech perception - Music-Language Connection</vt:lpstr>
      <vt:lpstr>Speech perception - Research methods</vt:lpstr>
      <vt:lpstr>Speech perception - Research methods</vt:lpstr>
      <vt:lpstr>Speech perception - Research methods</vt:lpstr>
      <vt:lpstr>Speech perception - Research methods</vt:lpstr>
      <vt:lpstr>Speech perception - Research methods</vt:lpstr>
      <vt:lpstr>Speech perception - Research methods</vt:lpstr>
      <vt:lpstr>Speech perception - Theories</vt:lpstr>
      <vt:lpstr>Speech perception -  Speech Mode Hypothesis </vt:lpstr>
      <vt:lpstr>Speech perception -  Speech Mode Hypothesis </vt:lpstr>
      <vt:lpstr>Speech perception -  Speech Mode Hypothesis </vt:lpstr>
      <vt:lpstr>Speech perception - Motor theory</vt:lpstr>
      <vt:lpstr>Speech perception - Motor theory</vt:lpstr>
      <vt:lpstr>Speech perception - Motor theory</vt:lpstr>
      <vt:lpstr>Speech perception - Motor theory</vt:lpstr>
      <vt:lpstr>Speech perception - Direct realist theory</vt:lpstr>
      <vt:lpstr>Speech perception - Fuzzy-logical model</vt:lpstr>
      <vt:lpstr>Speech perception - Acoustic landmarks and distinctive features</vt:lpstr>
      <vt:lpstr>Speech perception - Exemplar theory</vt:lpstr>
      <vt:lpstr>Speech perception - Exemplar theory</vt:lpstr>
      <vt:lpstr>Speech perception - Exemplar theory</vt:lpstr>
      <vt:lpstr>Motion parallax -  Visual perception </vt:lpstr>
      <vt:lpstr>Motion parallax -  Visual perception </vt:lpstr>
      <vt:lpstr>Monorail - Perceptions of monorail as public transport</vt:lpstr>
      <vt:lpstr>Monorail - Perceptions of monorail as public transport</vt:lpstr>
      <vt:lpstr>Monorail - Perceptions of monorail as public transport</vt:lpstr>
      <vt:lpstr>Autostereogram - 3D perception</vt:lpstr>
      <vt:lpstr>Autostereogram - 3D perception</vt:lpstr>
      <vt:lpstr>Autostereogram - 3D perception</vt:lpstr>
      <vt:lpstr>Autostereogram - 3D perception</vt:lpstr>
      <vt:lpstr>Autostereogram - 3D perception</vt:lpstr>
      <vt:lpstr>Autostereogram - Simulated 3D perception</vt:lpstr>
      <vt:lpstr>Autostereogram - Simulated 3D perception</vt:lpstr>
      <vt:lpstr>Autostereogram - Simulated 3D perception</vt:lpstr>
      <vt:lpstr>Autostereogram - Simulated 3D perception</vt:lpstr>
      <vt:lpstr>Autostereogram - Simulated 3D perception</vt:lpstr>
      <vt:lpstr>Depth perception</vt:lpstr>
      <vt:lpstr>Depth perception</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Monocular cues </vt:lpstr>
      <vt:lpstr>Depth perception -  Binocular cues </vt:lpstr>
      <vt:lpstr>Depth perception -  Binocular cues </vt:lpstr>
      <vt:lpstr>Depth perception -  Binocular cues </vt:lpstr>
      <vt:lpstr>Depth perception -  Binocular cues </vt:lpstr>
      <vt:lpstr>Depth perception -  Binocular cues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dc:creator>
  <cp:lastModifiedBy>nielit</cp:lastModifiedBy>
  <cp:revision>4</cp:revision>
  <dcterms:created xsi:type="dcterms:W3CDTF">2015-02-19T23:31:54Z</dcterms:created>
  <dcterms:modified xsi:type="dcterms:W3CDTF">2021-09-20T04:46:26Z</dcterms:modified>
</cp:coreProperties>
</file>