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6"/>
    <a:srgbClr val="F54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0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C72EA-2197-4B82-A28F-19D41A84696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0524-CA4A-4CDC-AFC6-DD3B40FBF4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2420811"/>
            <a:ext cx="567343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54132"/>
                </a:solidFill>
                <a:latin typeface="+mn-lt"/>
              </a:rPr>
              <a:t>Политика информационной безопасности</a:t>
            </a:r>
            <a:endParaRPr lang="en-US" b="1" dirty="0">
              <a:solidFill>
                <a:srgbClr val="F54132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7688" y="4882198"/>
            <a:ext cx="3435096" cy="622490"/>
          </a:xfrm>
        </p:spPr>
        <p:txBody>
          <a:bodyPr/>
          <a:lstStyle/>
          <a:p>
            <a:r>
              <a:rPr lang="ru-RU" dirty="0">
                <a:solidFill>
                  <a:srgbClr val="00A6A6"/>
                </a:solidFill>
              </a:rPr>
              <a:t>ООО «</a:t>
            </a:r>
            <a:r>
              <a:rPr lang="en-US" dirty="0">
                <a:solidFill>
                  <a:srgbClr val="00A6A6"/>
                </a:solidFill>
              </a:rPr>
              <a:t>I</a:t>
            </a:r>
            <a:r>
              <a:rPr lang="ru-RU" dirty="0">
                <a:solidFill>
                  <a:srgbClr val="00A6A6"/>
                </a:solidFill>
              </a:rPr>
              <a:t>С</a:t>
            </a:r>
            <a:r>
              <a:rPr lang="en-US" dirty="0">
                <a:solidFill>
                  <a:srgbClr val="00A6A6"/>
                </a:solidFill>
              </a:rPr>
              <a:t>iens</a:t>
            </a:r>
            <a:r>
              <a:rPr lang="ru-RU" dirty="0">
                <a:solidFill>
                  <a:srgbClr val="00A6A6"/>
                </a:solidFill>
              </a:rPr>
              <a:t>»</a:t>
            </a:r>
            <a:endParaRPr lang="en-US" dirty="0">
              <a:solidFill>
                <a:srgbClr val="00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D121-496B-4542-BFF5-82C2E35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Оценка рисков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612637-CDBE-4CE8-8AAF-7FD8F284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658" y="1690688"/>
            <a:ext cx="5784683" cy="8275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CE1CD-F3E4-4A2E-B958-92D510F2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57" y="2518242"/>
            <a:ext cx="5784683" cy="40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0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BA627-8F9A-413E-83FE-1AB14353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Методы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29D47-60F8-48EB-80F4-5E30EEBD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Физические средства защиты;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Антивирусное ПО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Средства идентификации аутентификации пользователей;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Средства разграничения доступа;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Криптографические средства защиты информации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Средства обеспечения и контроля целостности;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Средства оперативного информирования о событиях безопасности;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31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F9CB-53AA-4941-AD27-5E4AA879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06E1E-7940-4AA3-966E-775D2109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Приведенные меры по защите информации являются примерными. В реальности, следует провести комплексную оценку с привлечением специализированных людей, которые являются экспертами в вопросах обеспечения информационной безопасности для проведения специальных тестов и экспериментов.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Результатом работы была разработана политика информационной безопасности для интернет-магазина «</a:t>
            </a:r>
            <a:r>
              <a:rPr lang="en-US" dirty="0"/>
              <a:t>Iciens</a:t>
            </a:r>
            <a:r>
              <a:rPr lang="ru-RU" dirty="0"/>
              <a:t>»  а также определены меры защиты для обеспечения информационной безопасности в рамках компании такие как антивирусное ПО, криптографические средства защиты информации. Определены цели а также задачи по разработке ПИБ для компании а также проведены оценка рисков.</a:t>
            </a:r>
          </a:p>
        </p:txBody>
      </p:sp>
    </p:spTree>
    <p:extLst>
      <p:ext uri="{BB962C8B-B14F-4D97-AF65-F5344CB8AC3E}">
        <p14:creationId xmlns:p14="http://schemas.microsoft.com/office/powerpoint/2010/main" val="20409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65B38-5EFE-4033-A004-9E77014A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AAD6-492E-468E-BFD7-AC3CD960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dirty="0"/>
              <a:t>Цель политики информационной безопасности является достижение максимального уровня защищённости интернет</a:t>
            </a:r>
            <a:r>
              <a:rPr lang="en-US" dirty="0"/>
              <a:t>- </a:t>
            </a:r>
            <a:r>
              <a:rPr lang="ru-RU" dirty="0"/>
              <a:t>магазина «</a:t>
            </a:r>
            <a:r>
              <a:rPr lang="en-US" dirty="0"/>
              <a:t>ICiens</a:t>
            </a:r>
            <a:r>
              <a:rPr lang="ru-RU" dirty="0"/>
              <a:t>» от внешних и внутренних угроз, а также выполнение поставленных задач и целей, определение объектов защиты, угроз а также проведение оценки рисков и методов защиты.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25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7CAF5-3235-412A-84EA-7A762B08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63159-ABC4-429C-9C89-E2CEFADE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определить подходящую архитектуру сети с возможностью будущего расширения, оптимальной гибкостью и безопасность</a:t>
            </a:r>
            <a:r>
              <a:rPr lang="en-US" dirty="0"/>
              <a:t>; </a:t>
            </a:r>
            <a:endParaRPr lang="ru-RU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en-US" dirty="0" err="1"/>
              <a:t>защита</a:t>
            </a:r>
            <a:r>
              <a:rPr lang="en-US" dirty="0"/>
              <a:t> каналов связи;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подавление побочных электромагнитных излучений;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определить правила работы сотрудников в сети Интернет;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определить администраторов сети, их права и обязанности;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организацию о</a:t>
            </a:r>
            <a:r>
              <a:rPr lang="en-US" dirty="0" err="1"/>
              <a:t>храны</a:t>
            </a:r>
            <a:r>
              <a:rPr lang="en-US" dirty="0"/>
              <a:t>, </a:t>
            </a:r>
            <a:r>
              <a:rPr lang="en-US" dirty="0" err="1"/>
              <a:t>режима</a:t>
            </a:r>
            <a:r>
              <a:rPr lang="en-US" dirty="0"/>
              <a:t>, </a:t>
            </a:r>
            <a:r>
              <a:rPr lang="en-US" dirty="0" err="1"/>
              <a:t>работу</a:t>
            </a:r>
            <a:r>
              <a:rPr lang="en-US" dirty="0"/>
              <a:t> с </a:t>
            </a:r>
            <a:r>
              <a:rPr lang="en-US" dirty="0" err="1"/>
              <a:t>кадрами</a:t>
            </a:r>
            <a:r>
              <a:rPr lang="en-US" dirty="0"/>
              <a:t> и с </a:t>
            </a:r>
            <a:r>
              <a:rPr lang="en-US" dirty="0" err="1"/>
              <a:t>документами</a:t>
            </a:r>
            <a:r>
              <a:rPr lang="en-US" dirty="0"/>
              <a:t>;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определить ответственность сотрудников и должностных лиц за обеспечение защиты информации;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88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32CA2-B974-42E8-AEFB-2BD3322C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7C6FF-19DB-4CBE-B1FD-03328C08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обеспечить своевременную смену </a:t>
            </a:r>
            <a:r>
              <a:rPr lang="en-US" dirty="0" err="1"/>
              <a:t>атрибутов</a:t>
            </a:r>
            <a:r>
              <a:rPr lang="en-US" dirty="0"/>
              <a:t> </a:t>
            </a:r>
            <a:r>
              <a:rPr lang="en-US" dirty="0" err="1"/>
              <a:t>безопасности</a:t>
            </a:r>
            <a:r>
              <a:rPr lang="en-US" dirty="0"/>
              <a:t> (</a:t>
            </a:r>
            <a:r>
              <a:rPr lang="en-US" dirty="0" err="1"/>
              <a:t>паролей</a:t>
            </a:r>
            <a:r>
              <a:rPr lang="en-US" dirty="0"/>
              <a:t>);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применять криптографические протоколы для защиты данных авторизации при в</a:t>
            </a:r>
            <a:r>
              <a:rPr lang="en-US" dirty="0"/>
              <a:t> </a:t>
            </a:r>
            <a:r>
              <a:rPr lang="en-US" dirty="0" err="1"/>
              <a:t>Интернет</a:t>
            </a:r>
            <a:r>
              <a:rPr lang="en-US" dirty="0"/>
              <a:t>.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определить порядок действий при возникновении </a:t>
            </a:r>
            <a:r>
              <a:rPr lang="en-US" dirty="0" err="1"/>
              <a:t>сбо</a:t>
            </a:r>
            <a:r>
              <a:rPr lang="ru-RU" dirty="0"/>
              <a:t>ев</a:t>
            </a:r>
            <a:r>
              <a:rPr lang="en-US" dirty="0"/>
              <a:t>, </a:t>
            </a:r>
            <a:r>
              <a:rPr lang="en-US" dirty="0" err="1"/>
              <a:t>повреждени</a:t>
            </a:r>
            <a:r>
              <a:rPr lang="ru-RU" dirty="0"/>
              <a:t>й</a:t>
            </a:r>
            <a:r>
              <a:rPr lang="en-US" dirty="0"/>
              <a:t> и </a:t>
            </a:r>
            <a:r>
              <a:rPr lang="en-US" dirty="0" err="1"/>
              <a:t>отказ</a:t>
            </a:r>
            <a:r>
              <a:rPr lang="ru-RU" dirty="0" err="1"/>
              <a:t>ов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/>
              <a:t>информационны</a:t>
            </a:r>
            <a:r>
              <a:rPr lang="ru-RU" dirty="0"/>
              <a:t>х</a:t>
            </a:r>
            <a:r>
              <a:rPr lang="en-US" dirty="0"/>
              <a:t> </a:t>
            </a:r>
            <a:r>
              <a:rPr lang="en-US" dirty="0" err="1"/>
              <a:t>ресурс</a:t>
            </a:r>
            <a:r>
              <a:rPr lang="ru-RU" dirty="0" err="1"/>
              <a:t>ов</a:t>
            </a:r>
            <a:r>
              <a:rPr lang="en-US" dirty="0"/>
              <a:t>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осуществлять сбор и хранение данных авторизации и статистики использования </a:t>
            </a:r>
            <a:r>
              <a:rPr lang="en-US" dirty="0" err="1"/>
              <a:t>сети</a:t>
            </a:r>
            <a:r>
              <a:rPr lang="en-US" dirty="0"/>
              <a:t> </a:t>
            </a:r>
            <a:r>
              <a:rPr lang="en-US" dirty="0" err="1"/>
              <a:t>Интернет</a:t>
            </a:r>
            <a:r>
              <a:rPr lang="en-US" dirty="0"/>
              <a:t> в </a:t>
            </a:r>
            <a:r>
              <a:rPr lang="en-US" dirty="0" err="1"/>
              <a:t>течение</a:t>
            </a:r>
            <a:r>
              <a:rPr lang="en-US" dirty="0"/>
              <a:t> 1 </a:t>
            </a:r>
            <a:r>
              <a:rPr lang="en-US" dirty="0" err="1"/>
              <a:t>года</a:t>
            </a:r>
            <a:r>
              <a:rPr lang="en-US" dirty="0"/>
              <a:t>;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использование технических средств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8435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DFF99-0CEA-4695-9E8E-5A003A4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61716-62B5-484D-90F7-2776BED6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контроль использования сотрудниками ресурсов в глобальных сетях на оборудовании компании и в рабочее время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исключить использование на рабочих местах в локальной сети постороннего </a:t>
            </a:r>
            <a:r>
              <a:rPr lang="en-US" dirty="0"/>
              <a:t>программного </a:t>
            </a:r>
            <a:endParaRPr lang="ru-RU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определить порядок и перечень используемого программного обеспечения;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обеспечить разграничение доступа сотрудников к оборудованию и программному обеспечению</a:t>
            </a:r>
          </a:p>
        </p:txBody>
      </p:sp>
    </p:spTree>
    <p:extLst>
      <p:ext uri="{BB962C8B-B14F-4D97-AF65-F5344CB8AC3E}">
        <p14:creationId xmlns:p14="http://schemas.microsoft.com/office/powerpoint/2010/main" val="29116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3A716-A468-47B4-AAAD-0DE6E4AD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Структура организации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E4A95F-CD1E-411E-AF88-A0AB239EA9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031" y="807868"/>
            <a:ext cx="6789938" cy="579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7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D020-9AC3-49E9-9AEB-6F60A4A1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Объекты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91F0D-0198-410F-A23F-A6C0F76E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b="1" dirty="0"/>
              <a:t>Объектами</a:t>
            </a:r>
            <a:r>
              <a:rPr lang="ru-RU" dirty="0"/>
              <a:t> защиты будут выступать пассивные компоненты системы, хранящий, перерабатывающий, передающий или принимающий информацию. 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В первую очередь объектом защиты будет являться система онлайн-оформления заказа на сайте и банковские данные передаваемые посредствам веб-сайта.</a:t>
            </a:r>
          </a:p>
          <a:p>
            <a:pPr>
              <a:buFont typeface="Calibri" panose="020F0502020204030204" pitchFamily="34" charset="0"/>
              <a:buChar char="̶"/>
            </a:pPr>
            <a:r>
              <a:rPr lang="ru-RU" dirty="0"/>
              <a:t>Вторым объектом защиты по значимости будет личная информация пользователя. Личной информацией может являться следующее: пароль, телефон, адреса, банковские данные.</a:t>
            </a:r>
          </a:p>
          <a:p>
            <a:pPr marL="0" indent="0">
              <a:buNone/>
            </a:pPr>
            <a:r>
              <a:rPr lang="ru-RU" dirty="0"/>
              <a:t>Также объектами будут являтся: файлы, папки, директории, компьютерные программы, сервера, устройства, серверное оборудование, принтеры. Их защита должна быть как физической от не допуска или контроля доступа работника к оборудованию и носителям информации , так и программной (шифрование, обязательная аутентификация пользователя, защита от копирования)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5518B-6AF9-4BFE-8FDA-8E85033A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B463F-8862-4496-BC79-E73B2116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Calibri" panose="020F0502020204030204" pitchFamily="34" charset="0"/>
              <a:buChar char="̶"/>
            </a:pPr>
            <a:r>
              <a:rPr lang="en-US" dirty="0" err="1"/>
              <a:t>действия</a:t>
            </a:r>
            <a:r>
              <a:rPr lang="en-US" dirty="0"/>
              <a:t> </a:t>
            </a:r>
            <a:r>
              <a:rPr lang="en-US" dirty="0" err="1"/>
              <a:t>злоумышленник</a:t>
            </a:r>
            <a:r>
              <a:rPr lang="ru-RU" dirty="0" err="1"/>
              <a:t>ов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спам (переполнение почтового ящика)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подслушивание конфиденциальных разговоров 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перехват электрических, магнитных и электромагнитных полей, электрических сигналов и радиоактивных излучений;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несанкционированное распространение информации 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сбои и отказы в аппаратуре сбора, обработки и передачи информации;</a:t>
            </a:r>
            <a:endParaRPr lang="en-US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en-US" dirty="0" err="1"/>
              <a:t>отказы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 </a:t>
            </a:r>
            <a:r>
              <a:rPr lang="en-US" dirty="0" err="1"/>
              <a:t>электроснабжения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̶"/>
            </a:pPr>
            <a:r>
              <a:rPr lang="en-US" dirty="0" err="1"/>
              <a:t>Ddos</a:t>
            </a:r>
            <a:r>
              <a:rPr lang="en-US" dirty="0"/>
              <a:t>-</a:t>
            </a:r>
            <a:r>
              <a:rPr lang="ru-RU" dirty="0"/>
              <a:t>атака на оборудование</a:t>
            </a:r>
          </a:p>
          <a:p>
            <a:pPr lvl="0">
              <a:buFont typeface="Calibri" panose="020F0502020204030204" pitchFamily="34" charset="0"/>
              <a:buChar char="̶"/>
            </a:pPr>
            <a:r>
              <a:rPr lang="ru-RU" dirty="0"/>
              <a:t>Шпионское ПО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07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5F5D7-3DEB-470F-A886-01EB4594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Оценка рисков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7C9313-D89A-469C-A2C4-2B19BC76B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386" y="1825625"/>
            <a:ext cx="5211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517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Политика информационной безопасности</vt:lpstr>
      <vt:lpstr>Цель</vt:lpstr>
      <vt:lpstr>Задачи</vt:lpstr>
      <vt:lpstr>Задачи</vt:lpstr>
      <vt:lpstr>Задачи</vt:lpstr>
      <vt:lpstr>Структура организации</vt:lpstr>
      <vt:lpstr>Объекты защиты</vt:lpstr>
      <vt:lpstr>Угрозы</vt:lpstr>
      <vt:lpstr>Оценка рисков</vt:lpstr>
      <vt:lpstr>Оценка рисков</vt:lpstr>
      <vt:lpstr>Методы защиты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Nickolay Yarmolik</cp:lastModifiedBy>
  <cp:revision>14</cp:revision>
  <dcterms:created xsi:type="dcterms:W3CDTF">2020-01-16T11:23:26Z</dcterms:created>
  <dcterms:modified xsi:type="dcterms:W3CDTF">2020-02-26T08:07:23Z</dcterms:modified>
</cp:coreProperties>
</file>