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5d78916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5d78916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7b059f9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7b059f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47b059f9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47b059f9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7b059f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7b059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7b059f9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7b059f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7b059f9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7b059f9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47b059f9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47b059f9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7b059f9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47b059f9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5d78916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5d78916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Montserrat"/>
                <a:ea typeface="Montserrat"/>
                <a:cs typeface="Montserrat"/>
                <a:sym typeface="Montserrat"/>
              </a:rPr>
              <a:t>Створення ієрархії класів на тему «Транспортні засоби»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(варіант 16а)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виконав: Шестов Н. С.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студент I курсу</a:t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85500" y="821100"/>
            <a:ext cx="81249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Повідомлення “Некоректне значення” виводиться у таких ситуаціях: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Якщо значення value буде від’ємним;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Якщо номер введенного транспорту не дорівнює 8;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Якщо введести вагу, максимальну швидкість або витрати пального, менше або рівну нулю.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Якщо введенний некоректного типу транспортний засіб (не "Car", "Moto", "Truck" або "Bus").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Виняткові ситуації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525" y="848950"/>
            <a:ext cx="8124900" cy="3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Створити класи: «Транспортний засіб» (вага, максимальна швидкість, витрата палива в літрах на 100 км), «Легковий Автомобіль» (максимально можливий багаж, що перевозиться в кг, клас/сегмент, тип кузова: седан, універсал, кабріолет, кількість пасажирів, тип оббивки сидінь), «Мотоцикл» (з коляскою або без), «Вантажний автомобіль» (вантажність), «Автобус» (кількість пасажирів, наявність кондиціонера, сидінь, що відкидаються, зручність видів, максимальний можливий багаж кожного пасажира). 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Реалізувати метод обчислення комфорту перевезення пасажирів у цьому транспортному засобі (для мотоцикла, легкового автомобіля, автобуса). 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Реалізувати додавання нових транспортних засобів та підбір автомобілів для перевезення пасажирів та їх вантажів (принцип підбору – ручний розподіл, оптимізація комфорту та/або вартості – на вибір студента).</a:t>
            </a:r>
            <a:endParaRPr sz="1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39325" y="-6200"/>
            <a:ext cx="527100" cy="5215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 rot="-5400000">
            <a:off x="-1351375" y="2340900"/>
            <a:ext cx="31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Постановка задачі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Ієрархія класів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1802017" y="1311450"/>
            <a:ext cx="5539958" cy="2817900"/>
            <a:chOff x="1002767" y="1162800"/>
            <a:chExt cx="5539958" cy="2817900"/>
          </a:xfrm>
        </p:grpSpPr>
        <p:sp>
          <p:nvSpPr>
            <p:cNvPr id="70" name="Google Shape;70;p15"/>
            <p:cNvSpPr/>
            <p:nvPr/>
          </p:nvSpPr>
          <p:spPr>
            <a:xfrm>
              <a:off x="1002775" y="1162800"/>
              <a:ext cx="29367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Transport</a:t>
              </a:r>
              <a:endParaRPr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561000" y="3578100"/>
              <a:ext cx="23784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Bus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561000" y="2974275"/>
              <a:ext cx="23784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Truck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561000" y="2370450"/>
              <a:ext cx="23784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Motorcycle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561000" y="1766625"/>
              <a:ext cx="23784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Car</a:t>
              </a:r>
              <a:endPara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75" name="Google Shape;75;p15"/>
            <p:cNvGrpSpPr/>
            <p:nvPr/>
          </p:nvGrpSpPr>
          <p:grpSpPr>
            <a:xfrm>
              <a:off x="1002780" y="1414958"/>
              <a:ext cx="527122" cy="590441"/>
              <a:chOff x="2849870" y="1194075"/>
              <a:chExt cx="1096800" cy="590441"/>
            </a:xfrm>
          </p:grpSpPr>
          <p:cxnSp>
            <p:nvCxnSpPr>
              <p:cNvPr id="76" name="Google Shape;76;p15"/>
              <p:cNvCxnSpPr/>
              <p:nvPr/>
            </p:nvCxnSpPr>
            <p:spPr>
              <a:xfrm>
                <a:off x="2849870" y="1784516"/>
                <a:ext cx="109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 flipH="1" rot="10800000">
                <a:off x="2849875" y="1194075"/>
                <a:ext cx="10500" cy="58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" name="Google Shape;78;p15"/>
            <p:cNvGrpSpPr/>
            <p:nvPr/>
          </p:nvGrpSpPr>
          <p:grpSpPr>
            <a:xfrm>
              <a:off x="1002767" y="2005383"/>
              <a:ext cx="527122" cy="590441"/>
              <a:chOff x="2849870" y="1194075"/>
              <a:chExt cx="1096800" cy="590441"/>
            </a:xfrm>
          </p:grpSpPr>
          <p:cxnSp>
            <p:nvCxnSpPr>
              <p:cNvPr id="79" name="Google Shape;79;p15"/>
              <p:cNvCxnSpPr/>
              <p:nvPr/>
            </p:nvCxnSpPr>
            <p:spPr>
              <a:xfrm>
                <a:off x="2849870" y="1784516"/>
                <a:ext cx="109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 flipH="1" rot="10800000">
                <a:off x="2849875" y="1194075"/>
                <a:ext cx="10500" cy="58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" name="Google Shape;81;p15"/>
            <p:cNvGrpSpPr/>
            <p:nvPr/>
          </p:nvGrpSpPr>
          <p:grpSpPr>
            <a:xfrm>
              <a:off x="1002780" y="2595833"/>
              <a:ext cx="527122" cy="590441"/>
              <a:chOff x="2849870" y="1194075"/>
              <a:chExt cx="1096800" cy="590441"/>
            </a:xfrm>
          </p:grpSpPr>
          <p:cxnSp>
            <p:nvCxnSpPr>
              <p:cNvPr id="82" name="Google Shape;82;p15"/>
              <p:cNvCxnSpPr/>
              <p:nvPr/>
            </p:nvCxnSpPr>
            <p:spPr>
              <a:xfrm>
                <a:off x="2849870" y="1784516"/>
                <a:ext cx="109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3" name="Google Shape;83;p15"/>
              <p:cNvCxnSpPr/>
              <p:nvPr/>
            </p:nvCxnSpPr>
            <p:spPr>
              <a:xfrm flipH="1" rot="10800000">
                <a:off x="2849875" y="1194075"/>
                <a:ext cx="10500" cy="58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4" name="Google Shape;84;p15"/>
            <p:cNvGrpSpPr/>
            <p:nvPr/>
          </p:nvGrpSpPr>
          <p:grpSpPr>
            <a:xfrm>
              <a:off x="1002767" y="3186258"/>
              <a:ext cx="527122" cy="590441"/>
              <a:chOff x="2849870" y="1194075"/>
              <a:chExt cx="1096800" cy="590441"/>
            </a:xfrm>
          </p:grpSpPr>
          <p:cxnSp>
            <p:nvCxnSpPr>
              <p:cNvPr id="85" name="Google Shape;85;p15"/>
              <p:cNvCxnSpPr/>
              <p:nvPr/>
            </p:nvCxnSpPr>
            <p:spPr>
              <a:xfrm>
                <a:off x="2849870" y="1784516"/>
                <a:ext cx="1096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" name="Google Shape;86;p15"/>
              <p:cNvCxnSpPr/>
              <p:nvPr/>
            </p:nvCxnSpPr>
            <p:spPr>
              <a:xfrm flipH="1" rot="10800000">
                <a:off x="2849875" y="1194075"/>
                <a:ext cx="10500" cy="58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7" name="Google Shape;87;p15"/>
            <p:cNvCxnSpPr>
              <a:endCxn id="70" idx="1"/>
            </p:cNvCxnSpPr>
            <p:nvPr/>
          </p:nvCxnSpPr>
          <p:spPr>
            <a:xfrm rot="10800000">
              <a:off x="1002775" y="1364100"/>
              <a:ext cx="0" cy="23796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5"/>
            <p:cNvCxnSpPr>
              <a:stCxn id="74" idx="3"/>
            </p:cNvCxnSpPr>
            <p:nvPr/>
          </p:nvCxnSpPr>
          <p:spPr>
            <a:xfrm>
              <a:off x="3939400" y="1967925"/>
              <a:ext cx="305700" cy="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3939400" y="2571750"/>
              <a:ext cx="305700" cy="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3939400" y="3183425"/>
              <a:ext cx="305700" cy="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3939400" y="3801550"/>
              <a:ext cx="305700" cy="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4255550" y="1980825"/>
              <a:ext cx="0" cy="1821300"/>
            </a:xfrm>
            <a:prstGeom prst="straightConnector1">
              <a:avLst/>
            </a:prstGeom>
            <a:noFill/>
            <a:ln cap="flat" cmpd="sng" w="38100">
              <a:solidFill>
                <a:srgbClr val="F9CB9C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4265900" y="2901875"/>
              <a:ext cx="300000" cy="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5"/>
            <p:cNvSpPr/>
            <p:nvPr/>
          </p:nvSpPr>
          <p:spPr>
            <a:xfrm>
              <a:off x="4663525" y="2700575"/>
              <a:ext cx="1879200" cy="4026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Transports</a:t>
              </a:r>
              <a:endParaRPr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85500" y="821100"/>
            <a:ext cx="35805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 Transport є абстрактним базовим класом, який визначає загальні властивості транспортних засобів, такі як вага, максимальна швидкість та витрата палива. Він має чисто віртуальні функції calculateValue() та getInfo(), які повинні бути реалізовані в похідних класах.</a:t>
            </a:r>
            <a:endParaRPr sz="167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“Transport”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0" y="889500"/>
            <a:ext cx="4932529" cy="3661800"/>
          </a:xfrm>
          <a:prstGeom prst="rect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85500" y="672450"/>
            <a:ext cx="8124900" cy="37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 Car є похідним класом від класу Transport і представляє легковий автомобіль. Він має свої власні приватні змінні, такі як maxCargo, segment, bodyType, passengerCount і seatType, які характеризують його особливості.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“Car”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72" y="1974950"/>
            <a:ext cx="5358849" cy="3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85500" y="821100"/>
            <a:ext cx="81249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 Motorcycle він має додатковий приватний член hasSidecar, який вказує, чи є у мотоцикла коляска.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"Motorcycle"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100" y="2022229"/>
            <a:ext cx="5573800" cy="2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85500" y="821100"/>
            <a:ext cx="81249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 "Вантажний автомобіль" з полем: вантажність cargoCapacity.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“Truck”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13" y="2014003"/>
            <a:ext cx="6666875" cy="22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85500" y="821100"/>
            <a:ext cx="81249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 "Автобус" має такі дані як кількість пасажирів passengerCount, наявність кондиціонера hasAirConditioning, наявність відкидних сидінь hasRecliningSeats, зручність видів hasGoodVisibility, максимальний можливий багаж кожного пасажира maxPassengerCargo.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“Bus”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50" y="2484950"/>
            <a:ext cx="5696900" cy="26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87650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85500" y="821100"/>
            <a:ext cx="81249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 Transports містить вектор вказівників на об'єкти класу Transport. Він надає методи для додавання транспортних засобів до колекції та пошуку найбільш комфортних транспортних засобів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Має такі методи як: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addTransport(): додає новий транспортний засіб до колекції.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-"/>
            </a:pPr>
            <a:r>
              <a:rPr lang="ru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findMostComfortable(): знаходить найбільш комфортний транспортний засіб у колекції.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-39325" y="-6200"/>
            <a:ext cx="527100" cy="5257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 rot="-5400000">
            <a:off x="-1591225" y="2474100"/>
            <a:ext cx="36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 “Transports”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