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7"/>
  </p:notesMasterIdLst>
  <p:handoutMasterIdLst>
    <p:handoutMasterId r:id="rId28"/>
  </p:handoutMasterIdLst>
  <p:sldIdLst>
    <p:sldId id="269" r:id="rId2"/>
    <p:sldId id="335" r:id="rId3"/>
    <p:sldId id="350" r:id="rId4"/>
    <p:sldId id="366" r:id="rId5"/>
    <p:sldId id="352" r:id="rId6"/>
    <p:sldId id="375" r:id="rId7"/>
    <p:sldId id="351" r:id="rId8"/>
    <p:sldId id="353" r:id="rId9"/>
    <p:sldId id="372" r:id="rId10"/>
    <p:sldId id="374" r:id="rId11"/>
    <p:sldId id="354" r:id="rId12"/>
    <p:sldId id="367" r:id="rId13"/>
    <p:sldId id="357" r:id="rId14"/>
    <p:sldId id="368" r:id="rId15"/>
    <p:sldId id="360" r:id="rId16"/>
    <p:sldId id="376" r:id="rId17"/>
    <p:sldId id="362" r:id="rId18"/>
    <p:sldId id="370" r:id="rId19"/>
    <p:sldId id="371" r:id="rId20"/>
    <p:sldId id="363" r:id="rId21"/>
    <p:sldId id="358" r:id="rId22"/>
    <p:sldId id="369" r:id="rId23"/>
    <p:sldId id="365" r:id="rId24"/>
    <p:sldId id="359" r:id="rId25"/>
    <p:sldId id="373" r:id="rId26"/>
  </p:sldIdLst>
  <p:sldSz cx="12192000" cy="6858000"/>
  <p:notesSz cx="6797675" cy="9926638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C"/>
    <a:srgbClr val="CBCED7"/>
    <a:srgbClr val="8A93BA"/>
    <a:srgbClr val="00AFB7"/>
    <a:srgbClr val="0B397C"/>
    <a:srgbClr val="EE7F00"/>
    <a:srgbClr val="002857"/>
    <a:srgbClr val="C8D300"/>
    <a:srgbClr val="000000"/>
    <a:srgbClr val="003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72494" autoAdjust="0"/>
  </p:normalViewPr>
  <p:slideViewPr>
    <p:cSldViewPr snapToGrid="0" showGuides="1">
      <p:cViewPr varScale="1">
        <p:scale>
          <a:sx n="59" d="100"/>
          <a:sy n="59" d="100"/>
        </p:scale>
        <p:origin x="68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11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5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68006B-8464-4504-BBB6-2E017215F3E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DD5AD6B-BC43-430A-A8D1-DCD0D3F3F170}">
      <dgm:prSet phldrT="[Text]" phldr="1"/>
      <dgm:spPr/>
      <dgm:t>
        <a:bodyPr/>
        <a:lstStyle/>
        <a:p>
          <a:endParaRPr lang="de-DE" dirty="0"/>
        </a:p>
      </dgm:t>
    </dgm:pt>
    <dgm:pt modelId="{D0AAE428-9213-4E03-810D-C2D834413551}" type="parTrans" cxnId="{42B2081C-CCFC-40D5-9DD4-443AF623E461}">
      <dgm:prSet/>
      <dgm:spPr/>
      <dgm:t>
        <a:bodyPr/>
        <a:lstStyle/>
        <a:p>
          <a:endParaRPr lang="de-DE"/>
        </a:p>
      </dgm:t>
    </dgm:pt>
    <dgm:pt modelId="{9F0614DA-3DDD-4591-91C0-3EB6055FC729}" type="sibTrans" cxnId="{42B2081C-CCFC-40D5-9DD4-443AF623E461}">
      <dgm:prSet/>
      <dgm:spPr/>
      <dgm:t>
        <a:bodyPr/>
        <a:lstStyle/>
        <a:p>
          <a:endParaRPr lang="de-DE"/>
        </a:p>
      </dgm:t>
    </dgm:pt>
    <dgm:pt modelId="{93959C8F-DE0A-4005-9308-B3B92D922CE0}">
      <dgm:prSet phldrT="[Text]"/>
      <dgm:spPr/>
      <dgm:t>
        <a:bodyPr/>
        <a:lstStyle/>
        <a:p>
          <a:r>
            <a:rPr lang="de-DE" dirty="0" err="1"/>
            <a:t>Trainierstes</a:t>
          </a:r>
          <a:r>
            <a:rPr lang="de-DE" dirty="0"/>
            <a:t> </a:t>
          </a:r>
          <a:r>
            <a:rPr lang="de-DE" dirty="0" err="1"/>
            <a:t>TensorFlow</a:t>
          </a:r>
          <a:r>
            <a:rPr lang="de-DE"/>
            <a:t> Model</a:t>
          </a:r>
          <a:endParaRPr lang="de-DE" dirty="0"/>
        </a:p>
      </dgm:t>
    </dgm:pt>
    <dgm:pt modelId="{9DE6E28F-0C3D-4181-A383-E0331E3B0D58}" type="parTrans" cxnId="{494009E3-1907-438F-B140-EB3BE514F30E}">
      <dgm:prSet/>
      <dgm:spPr/>
      <dgm:t>
        <a:bodyPr/>
        <a:lstStyle/>
        <a:p>
          <a:endParaRPr lang="de-DE"/>
        </a:p>
      </dgm:t>
    </dgm:pt>
    <dgm:pt modelId="{D257BDE5-8EFF-4BE4-A7FD-FD3562C4FF95}" type="sibTrans" cxnId="{494009E3-1907-438F-B140-EB3BE514F30E}">
      <dgm:prSet/>
      <dgm:spPr/>
      <dgm:t>
        <a:bodyPr/>
        <a:lstStyle/>
        <a:p>
          <a:endParaRPr lang="de-DE"/>
        </a:p>
      </dgm:t>
    </dgm:pt>
    <dgm:pt modelId="{FB8D3150-134A-4B17-B4DD-3C87EF90C4F8}">
      <dgm:prSet phldrT="[Text]" phldr="1"/>
      <dgm:spPr/>
      <dgm:t>
        <a:bodyPr/>
        <a:lstStyle/>
        <a:p>
          <a:endParaRPr lang="de-DE" dirty="0"/>
        </a:p>
      </dgm:t>
    </dgm:pt>
    <dgm:pt modelId="{5C14E2A3-DD13-47AB-B85B-3288DB0A0487}" type="parTrans" cxnId="{12B7B258-D0D0-4643-8DB5-9F2207964CAE}">
      <dgm:prSet/>
      <dgm:spPr/>
      <dgm:t>
        <a:bodyPr/>
        <a:lstStyle/>
        <a:p>
          <a:endParaRPr lang="de-DE"/>
        </a:p>
      </dgm:t>
    </dgm:pt>
    <dgm:pt modelId="{5EEA65DE-49FB-4172-80FE-E619C44C2008}" type="sibTrans" cxnId="{12B7B258-D0D0-4643-8DB5-9F2207964CAE}">
      <dgm:prSet/>
      <dgm:spPr/>
      <dgm:t>
        <a:bodyPr/>
        <a:lstStyle/>
        <a:p>
          <a:endParaRPr lang="de-DE"/>
        </a:p>
      </dgm:t>
    </dgm:pt>
    <dgm:pt modelId="{ABDBC17C-A14C-42B0-8EF6-39609A9D6872}">
      <dgm:prSet phldrT="[Text]"/>
      <dgm:spPr/>
      <dgm:t>
        <a:bodyPr/>
        <a:lstStyle/>
        <a:p>
          <a:r>
            <a:rPr lang="de-DE" dirty="0" err="1"/>
            <a:t>TensorFlow</a:t>
          </a:r>
          <a:r>
            <a:rPr lang="de-DE" dirty="0"/>
            <a:t> Lite Converter</a:t>
          </a:r>
        </a:p>
      </dgm:t>
    </dgm:pt>
    <dgm:pt modelId="{7CA9B366-62FE-442D-A2AD-1154DE7B4B66}" type="parTrans" cxnId="{89BCB68B-588A-41A1-8536-CA83C340E72F}">
      <dgm:prSet/>
      <dgm:spPr/>
      <dgm:t>
        <a:bodyPr/>
        <a:lstStyle/>
        <a:p>
          <a:endParaRPr lang="de-DE"/>
        </a:p>
      </dgm:t>
    </dgm:pt>
    <dgm:pt modelId="{C2ACF173-4A8A-4409-946D-D1CC6F68569A}" type="sibTrans" cxnId="{89BCB68B-588A-41A1-8536-CA83C340E72F}">
      <dgm:prSet/>
      <dgm:spPr/>
      <dgm:t>
        <a:bodyPr/>
        <a:lstStyle/>
        <a:p>
          <a:endParaRPr lang="de-DE"/>
        </a:p>
      </dgm:t>
    </dgm:pt>
    <dgm:pt modelId="{1D69A093-DFDD-443E-9BC4-CA619B03372D}">
      <dgm:prSet phldrT="[Text]" phldr="1"/>
      <dgm:spPr/>
      <dgm:t>
        <a:bodyPr/>
        <a:lstStyle/>
        <a:p>
          <a:endParaRPr lang="de-DE" dirty="0"/>
        </a:p>
      </dgm:t>
    </dgm:pt>
    <dgm:pt modelId="{D8A31A91-0AFF-49FF-9616-7716C34FF904}" type="parTrans" cxnId="{A071BFAF-3558-4620-9392-260AD301596B}">
      <dgm:prSet/>
      <dgm:spPr/>
      <dgm:t>
        <a:bodyPr/>
        <a:lstStyle/>
        <a:p>
          <a:endParaRPr lang="de-DE"/>
        </a:p>
      </dgm:t>
    </dgm:pt>
    <dgm:pt modelId="{0612FD35-005F-4548-8A85-205A544E511F}" type="sibTrans" cxnId="{A071BFAF-3558-4620-9392-260AD301596B}">
      <dgm:prSet/>
      <dgm:spPr/>
      <dgm:t>
        <a:bodyPr/>
        <a:lstStyle/>
        <a:p>
          <a:endParaRPr lang="de-DE"/>
        </a:p>
      </dgm:t>
    </dgm:pt>
    <dgm:pt modelId="{82FD5A36-D044-4AE6-9399-36452F486FC4}">
      <dgm:prSet phldrT="[Text]"/>
      <dgm:spPr/>
      <dgm:t>
        <a:bodyPr/>
        <a:lstStyle/>
        <a:p>
          <a:r>
            <a:rPr lang="de-DE" dirty="0" err="1"/>
            <a:t>TensorFlow</a:t>
          </a:r>
          <a:r>
            <a:rPr lang="de-DE" dirty="0"/>
            <a:t> Lite Model File</a:t>
          </a:r>
        </a:p>
      </dgm:t>
    </dgm:pt>
    <dgm:pt modelId="{B999B7B2-1A1E-4DA9-829B-2DDAD57FB210}" type="parTrans" cxnId="{9AE95CE0-0E69-427A-807C-E1A1FDCC468E}">
      <dgm:prSet/>
      <dgm:spPr/>
      <dgm:t>
        <a:bodyPr/>
        <a:lstStyle/>
        <a:p>
          <a:endParaRPr lang="de-DE"/>
        </a:p>
      </dgm:t>
    </dgm:pt>
    <dgm:pt modelId="{0436BF76-6000-4217-844E-434481A908AB}" type="sibTrans" cxnId="{9AE95CE0-0E69-427A-807C-E1A1FDCC468E}">
      <dgm:prSet/>
      <dgm:spPr/>
      <dgm:t>
        <a:bodyPr/>
        <a:lstStyle/>
        <a:p>
          <a:endParaRPr lang="de-DE"/>
        </a:p>
      </dgm:t>
    </dgm:pt>
    <dgm:pt modelId="{9D6876AA-1D4B-481B-8274-71B15BF7F271}">
      <dgm:prSet phldrT="[Text]"/>
      <dgm:spPr/>
      <dgm:t>
        <a:bodyPr/>
        <a:lstStyle/>
        <a:p>
          <a:r>
            <a:rPr lang="de-DE" dirty="0"/>
            <a:t>In Mobile Apps nutzbar</a:t>
          </a:r>
        </a:p>
      </dgm:t>
    </dgm:pt>
    <dgm:pt modelId="{E7FE8C4A-75F0-42EF-8413-FFA0840C40F8}" type="parTrans" cxnId="{A116A0C7-99F1-4F22-8435-0E5C8EB92F15}">
      <dgm:prSet/>
      <dgm:spPr/>
      <dgm:t>
        <a:bodyPr/>
        <a:lstStyle/>
        <a:p>
          <a:endParaRPr lang="de-DE"/>
        </a:p>
      </dgm:t>
    </dgm:pt>
    <dgm:pt modelId="{52C59AAD-FC45-4F57-AA7C-0B689D107E92}" type="sibTrans" cxnId="{A116A0C7-99F1-4F22-8435-0E5C8EB92F15}">
      <dgm:prSet/>
      <dgm:spPr/>
      <dgm:t>
        <a:bodyPr/>
        <a:lstStyle/>
        <a:p>
          <a:endParaRPr lang="de-DE"/>
        </a:p>
      </dgm:t>
    </dgm:pt>
    <dgm:pt modelId="{9F29F03A-80A7-4411-B8E3-7D06A40589A6}">
      <dgm:prSet phldrT="[Text]"/>
      <dgm:spPr/>
      <dgm:t>
        <a:bodyPr/>
        <a:lstStyle/>
        <a:p>
          <a:endParaRPr lang="de-DE" dirty="0"/>
        </a:p>
      </dgm:t>
    </dgm:pt>
    <dgm:pt modelId="{E1011E58-B09D-4739-9A91-263B6B5D53EA}" type="parTrans" cxnId="{3A342180-F9EF-4F28-8D9E-6E7EE2F37629}">
      <dgm:prSet/>
      <dgm:spPr/>
      <dgm:t>
        <a:bodyPr/>
        <a:lstStyle/>
        <a:p>
          <a:endParaRPr lang="de-DE"/>
        </a:p>
      </dgm:t>
    </dgm:pt>
    <dgm:pt modelId="{8EE9C9EB-B3D5-4663-AF3D-BE9D235D44CE}" type="sibTrans" cxnId="{3A342180-F9EF-4F28-8D9E-6E7EE2F37629}">
      <dgm:prSet/>
      <dgm:spPr/>
      <dgm:t>
        <a:bodyPr/>
        <a:lstStyle/>
        <a:p>
          <a:endParaRPr lang="de-DE"/>
        </a:p>
      </dgm:t>
    </dgm:pt>
    <dgm:pt modelId="{E1DF01EE-AD48-4077-9507-DF106DC6B17C}" type="pres">
      <dgm:prSet presAssocID="{8668006B-8464-4504-BBB6-2E017215F3EB}" presName="linearFlow" presStyleCnt="0">
        <dgm:presLayoutVars>
          <dgm:dir/>
          <dgm:animLvl val="lvl"/>
          <dgm:resizeHandles val="exact"/>
        </dgm:presLayoutVars>
      </dgm:prSet>
      <dgm:spPr/>
    </dgm:pt>
    <dgm:pt modelId="{E1403A0C-D071-491F-811F-F4FD5FB13011}" type="pres">
      <dgm:prSet presAssocID="{8DD5AD6B-BC43-430A-A8D1-DCD0D3F3F170}" presName="composite" presStyleCnt="0"/>
      <dgm:spPr/>
    </dgm:pt>
    <dgm:pt modelId="{3D73C08B-9682-4D15-957B-3FE024D6F188}" type="pres">
      <dgm:prSet presAssocID="{8DD5AD6B-BC43-430A-A8D1-DCD0D3F3F17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DAF5DC55-F887-47D7-ADCE-1BC3E26E00BE}" type="pres">
      <dgm:prSet presAssocID="{8DD5AD6B-BC43-430A-A8D1-DCD0D3F3F170}" presName="descendantText" presStyleLbl="alignAcc1" presStyleIdx="0" presStyleCnt="4">
        <dgm:presLayoutVars>
          <dgm:bulletEnabled val="1"/>
        </dgm:presLayoutVars>
      </dgm:prSet>
      <dgm:spPr/>
    </dgm:pt>
    <dgm:pt modelId="{EC1DD504-78EC-48DD-B83C-9651C4F1C7E4}" type="pres">
      <dgm:prSet presAssocID="{9F0614DA-3DDD-4591-91C0-3EB6055FC729}" presName="sp" presStyleCnt="0"/>
      <dgm:spPr/>
    </dgm:pt>
    <dgm:pt modelId="{0D8C29D2-D3DF-4808-BC29-60064EE0EEEA}" type="pres">
      <dgm:prSet presAssocID="{FB8D3150-134A-4B17-B4DD-3C87EF90C4F8}" presName="composite" presStyleCnt="0"/>
      <dgm:spPr/>
    </dgm:pt>
    <dgm:pt modelId="{3093E035-F0C1-4C74-8888-39A9E4B85BAC}" type="pres">
      <dgm:prSet presAssocID="{FB8D3150-134A-4B17-B4DD-3C87EF90C4F8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B8F8123-1752-4489-8D39-ECBA92801C40}" type="pres">
      <dgm:prSet presAssocID="{FB8D3150-134A-4B17-B4DD-3C87EF90C4F8}" presName="descendantText" presStyleLbl="alignAcc1" presStyleIdx="1" presStyleCnt="4">
        <dgm:presLayoutVars>
          <dgm:bulletEnabled val="1"/>
        </dgm:presLayoutVars>
      </dgm:prSet>
      <dgm:spPr/>
    </dgm:pt>
    <dgm:pt modelId="{69A096FE-E7C3-4316-A674-067BBCB6C60D}" type="pres">
      <dgm:prSet presAssocID="{5EEA65DE-49FB-4172-80FE-E619C44C2008}" presName="sp" presStyleCnt="0"/>
      <dgm:spPr/>
    </dgm:pt>
    <dgm:pt modelId="{0CAAF0CF-BCED-4F41-BC8F-5981B3C1B5EB}" type="pres">
      <dgm:prSet presAssocID="{1D69A093-DFDD-443E-9BC4-CA619B03372D}" presName="composite" presStyleCnt="0"/>
      <dgm:spPr/>
    </dgm:pt>
    <dgm:pt modelId="{7AAEBA1D-FDCB-4252-AA8F-3E1FE059EB43}" type="pres">
      <dgm:prSet presAssocID="{1D69A093-DFDD-443E-9BC4-CA619B03372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A380F81-4CF5-4BAA-97A5-8C459DA8F576}" type="pres">
      <dgm:prSet presAssocID="{1D69A093-DFDD-443E-9BC4-CA619B03372D}" presName="descendantText" presStyleLbl="alignAcc1" presStyleIdx="2" presStyleCnt="4">
        <dgm:presLayoutVars>
          <dgm:bulletEnabled val="1"/>
        </dgm:presLayoutVars>
      </dgm:prSet>
      <dgm:spPr/>
    </dgm:pt>
    <dgm:pt modelId="{7C534E05-1C91-4972-B07F-51D0FD9DFFD2}" type="pres">
      <dgm:prSet presAssocID="{0612FD35-005F-4548-8A85-205A544E511F}" presName="sp" presStyleCnt="0"/>
      <dgm:spPr/>
    </dgm:pt>
    <dgm:pt modelId="{5D3A8333-C44E-4035-86C0-A3B8864B6F8F}" type="pres">
      <dgm:prSet presAssocID="{9F29F03A-80A7-4411-B8E3-7D06A40589A6}" presName="composite" presStyleCnt="0"/>
      <dgm:spPr/>
    </dgm:pt>
    <dgm:pt modelId="{75176CEF-ACEA-472B-91BB-43F4C4B6A361}" type="pres">
      <dgm:prSet presAssocID="{9F29F03A-80A7-4411-B8E3-7D06A40589A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F6A852B-7A0A-4FD9-ABE2-68C2282436CE}" type="pres">
      <dgm:prSet presAssocID="{9F29F03A-80A7-4411-B8E3-7D06A40589A6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2B2081C-CCFC-40D5-9DD4-443AF623E461}" srcId="{8668006B-8464-4504-BBB6-2E017215F3EB}" destId="{8DD5AD6B-BC43-430A-A8D1-DCD0D3F3F170}" srcOrd="0" destOrd="0" parTransId="{D0AAE428-9213-4E03-810D-C2D834413551}" sibTransId="{9F0614DA-3DDD-4591-91C0-3EB6055FC729}"/>
    <dgm:cxn modelId="{8EAE3F1F-4F26-4C9C-BE7A-A1007475145A}" type="presOf" srcId="{9D6876AA-1D4B-481B-8274-71B15BF7F271}" destId="{2F6A852B-7A0A-4FD9-ABE2-68C2282436CE}" srcOrd="0" destOrd="0" presId="urn:microsoft.com/office/officeart/2005/8/layout/chevron2"/>
    <dgm:cxn modelId="{7D337E2E-B422-4F0A-93AE-28D3C53FF483}" type="presOf" srcId="{8668006B-8464-4504-BBB6-2E017215F3EB}" destId="{E1DF01EE-AD48-4077-9507-DF106DC6B17C}" srcOrd="0" destOrd="0" presId="urn:microsoft.com/office/officeart/2005/8/layout/chevron2"/>
    <dgm:cxn modelId="{739F2A30-B69D-4BE9-AADD-0A36C5E18FC6}" type="presOf" srcId="{8DD5AD6B-BC43-430A-A8D1-DCD0D3F3F170}" destId="{3D73C08B-9682-4D15-957B-3FE024D6F188}" srcOrd="0" destOrd="0" presId="urn:microsoft.com/office/officeart/2005/8/layout/chevron2"/>
    <dgm:cxn modelId="{F335363F-E811-442E-93B2-D046C6C252C8}" type="presOf" srcId="{82FD5A36-D044-4AE6-9399-36452F486FC4}" destId="{CA380F81-4CF5-4BAA-97A5-8C459DA8F576}" srcOrd="0" destOrd="0" presId="urn:microsoft.com/office/officeart/2005/8/layout/chevron2"/>
    <dgm:cxn modelId="{F1CDDE60-EF88-425E-92F1-95616872EE63}" type="presOf" srcId="{FB8D3150-134A-4B17-B4DD-3C87EF90C4F8}" destId="{3093E035-F0C1-4C74-8888-39A9E4B85BAC}" srcOrd="0" destOrd="0" presId="urn:microsoft.com/office/officeart/2005/8/layout/chevron2"/>
    <dgm:cxn modelId="{D5CE1950-BBC6-402A-B684-F6D6D57E3C8C}" type="presOf" srcId="{9F29F03A-80A7-4411-B8E3-7D06A40589A6}" destId="{75176CEF-ACEA-472B-91BB-43F4C4B6A361}" srcOrd="0" destOrd="0" presId="urn:microsoft.com/office/officeart/2005/8/layout/chevron2"/>
    <dgm:cxn modelId="{12B7B258-D0D0-4643-8DB5-9F2207964CAE}" srcId="{8668006B-8464-4504-BBB6-2E017215F3EB}" destId="{FB8D3150-134A-4B17-B4DD-3C87EF90C4F8}" srcOrd="1" destOrd="0" parTransId="{5C14E2A3-DD13-47AB-B85B-3288DB0A0487}" sibTransId="{5EEA65DE-49FB-4172-80FE-E619C44C2008}"/>
    <dgm:cxn modelId="{B7F1AD7D-90E4-44B6-8440-3475AFF930E0}" type="presOf" srcId="{ABDBC17C-A14C-42B0-8EF6-39609A9D6872}" destId="{3B8F8123-1752-4489-8D39-ECBA92801C40}" srcOrd="0" destOrd="0" presId="urn:microsoft.com/office/officeart/2005/8/layout/chevron2"/>
    <dgm:cxn modelId="{3A342180-F9EF-4F28-8D9E-6E7EE2F37629}" srcId="{8668006B-8464-4504-BBB6-2E017215F3EB}" destId="{9F29F03A-80A7-4411-B8E3-7D06A40589A6}" srcOrd="3" destOrd="0" parTransId="{E1011E58-B09D-4739-9A91-263B6B5D53EA}" sibTransId="{8EE9C9EB-B3D5-4663-AF3D-BE9D235D44CE}"/>
    <dgm:cxn modelId="{89BCB68B-588A-41A1-8536-CA83C340E72F}" srcId="{FB8D3150-134A-4B17-B4DD-3C87EF90C4F8}" destId="{ABDBC17C-A14C-42B0-8EF6-39609A9D6872}" srcOrd="0" destOrd="0" parTransId="{7CA9B366-62FE-442D-A2AD-1154DE7B4B66}" sibTransId="{C2ACF173-4A8A-4409-946D-D1CC6F68569A}"/>
    <dgm:cxn modelId="{AA27F99D-30EC-4B6A-8E90-8AF4E8E94255}" type="presOf" srcId="{93959C8F-DE0A-4005-9308-B3B92D922CE0}" destId="{DAF5DC55-F887-47D7-ADCE-1BC3E26E00BE}" srcOrd="0" destOrd="0" presId="urn:microsoft.com/office/officeart/2005/8/layout/chevron2"/>
    <dgm:cxn modelId="{A071BFAF-3558-4620-9392-260AD301596B}" srcId="{8668006B-8464-4504-BBB6-2E017215F3EB}" destId="{1D69A093-DFDD-443E-9BC4-CA619B03372D}" srcOrd="2" destOrd="0" parTransId="{D8A31A91-0AFF-49FF-9616-7716C34FF904}" sibTransId="{0612FD35-005F-4548-8A85-205A544E511F}"/>
    <dgm:cxn modelId="{9E9337C2-1DF5-45E0-9097-CC8ADBE629A1}" type="presOf" srcId="{1D69A093-DFDD-443E-9BC4-CA619B03372D}" destId="{7AAEBA1D-FDCB-4252-AA8F-3E1FE059EB43}" srcOrd="0" destOrd="0" presId="urn:microsoft.com/office/officeart/2005/8/layout/chevron2"/>
    <dgm:cxn modelId="{A116A0C7-99F1-4F22-8435-0E5C8EB92F15}" srcId="{9F29F03A-80A7-4411-B8E3-7D06A40589A6}" destId="{9D6876AA-1D4B-481B-8274-71B15BF7F271}" srcOrd="0" destOrd="0" parTransId="{E7FE8C4A-75F0-42EF-8413-FFA0840C40F8}" sibTransId="{52C59AAD-FC45-4F57-AA7C-0B689D107E92}"/>
    <dgm:cxn modelId="{9AE95CE0-0E69-427A-807C-E1A1FDCC468E}" srcId="{1D69A093-DFDD-443E-9BC4-CA619B03372D}" destId="{82FD5A36-D044-4AE6-9399-36452F486FC4}" srcOrd="0" destOrd="0" parTransId="{B999B7B2-1A1E-4DA9-829B-2DDAD57FB210}" sibTransId="{0436BF76-6000-4217-844E-434481A908AB}"/>
    <dgm:cxn modelId="{494009E3-1907-438F-B140-EB3BE514F30E}" srcId="{8DD5AD6B-BC43-430A-A8D1-DCD0D3F3F170}" destId="{93959C8F-DE0A-4005-9308-B3B92D922CE0}" srcOrd="0" destOrd="0" parTransId="{9DE6E28F-0C3D-4181-A383-E0331E3B0D58}" sibTransId="{D257BDE5-8EFF-4BE4-A7FD-FD3562C4FF95}"/>
    <dgm:cxn modelId="{5B92EE2E-425D-4D3A-80F1-1043401E2E6C}" type="presParOf" srcId="{E1DF01EE-AD48-4077-9507-DF106DC6B17C}" destId="{E1403A0C-D071-491F-811F-F4FD5FB13011}" srcOrd="0" destOrd="0" presId="urn:microsoft.com/office/officeart/2005/8/layout/chevron2"/>
    <dgm:cxn modelId="{C6DD5DB1-534D-45E2-881E-D779985810A9}" type="presParOf" srcId="{E1403A0C-D071-491F-811F-F4FD5FB13011}" destId="{3D73C08B-9682-4D15-957B-3FE024D6F188}" srcOrd="0" destOrd="0" presId="urn:microsoft.com/office/officeart/2005/8/layout/chevron2"/>
    <dgm:cxn modelId="{7D32F6B8-68E6-40F3-A3F1-417D76D1731E}" type="presParOf" srcId="{E1403A0C-D071-491F-811F-F4FD5FB13011}" destId="{DAF5DC55-F887-47D7-ADCE-1BC3E26E00BE}" srcOrd="1" destOrd="0" presId="urn:microsoft.com/office/officeart/2005/8/layout/chevron2"/>
    <dgm:cxn modelId="{63B135BC-79E7-4AAF-8CF4-D29772E649BF}" type="presParOf" srcId="{E1DF01EE-AD48-4077-9507-DF106DC6B17C}" destId="{EC1DD504-78EC-48DD-B83C-9651C4F1C7E4}" srcOrd="1" destOrd="0" presId="urn:microsoft.com/office/officeart/2005/8/layout/chevron2"/>
    <dgm:cxn modelId="{6249D1B1-4A0D-4BC2-BDB9-5CECEF40FBAB}" type="presParOf" srcId="{E1DF01EE-AD48-4077-9507-DF106DC6B17C}" destId="{0D8C29D2-D3DF-4808-BC29-60064EE0EEEA}" srcOrd="2" destOrd="0" presId="urn:microsoft.com/office/officeart/2005/8/layout/chevron2"/>
    <dgm:cxn modelId="{65FE9722-C1A3-4971-B258-95BCF1AA9509}" type="presParOf" srcId="{0D8C29D2-D3DF-4808-BC29-60064EE0EEEA}" destId="{3093E035-F0C1-4C74-8888-39A9E4B85BAC}" srcOrd="0" destOrd="0" presId="urn:microsoft.com/office/officeart/2005/8/layout/chevron2"/>
    <dgm:cxn modelId="{703D52CF-CBBD-4A03-A56C-9D7732A3F369}" type="presParOf" srcId="{0D8C29D2-D3DF-4808-BC29-60064EE0EEEA}" destId="{3B8F8123-1752-4489-8D39-ECBA92801C40}" srcOrd="1" destOrd="0" presId="urn:microsoft.com/office/officeart/2005/8/layout/chevron2"/>
    <dgm:cxn modelId="{F115062E-D271-4383-89A0-BF918DAC6DE6}" type="presParOf" srcId="{E1DF01EE-AD48-4077-9507-DF106DC6B17C}" destId="{69A096FE-E7C3-4316-A674-067BBCB6C60D}" srcOrd="3" destOrd="0" presId="urn:microsoft.com/office/officeart/2005/8/layout/chevron2"/>
    <dgm:cxn modelId="{D02B2051-92F0-4CAF-9361-3C821064B15C}" type="presParOf" srcId="{E1DF01EE-AD48-4077-9507-DF106DC6B17C}" destId="{0CAAF0CF-BCED-4F41-BC8F-5981B3C1B5EB}" srcOrd="4" destOrd="0" presId="urn:microsoft.com/office/officeart/2005/8/layout/chevron2"/>
    <dgm:cxn modelId="{29798810-B4B6-4F46-8858-878755971310}" type="presParOf" srcId="{0CAAF0CF-BCED-4F41-BC8F-5981B3C1B5EB}" destId="{7AAEBA1D-FDCB-4252-AA8F-3E1FE059EB43}" srcOrd="0" destOrd="0" presId="urn:microsoft.com/office/officeart/2005/8/layout/chevron2"/>
    <dgm:cxn modelId="{ECC71846-226C-4D48-8EBC-7A83B3691B16}" type="presParOf" srcId="{0CAAF0CF-BCED-4F41-BC8F-5981B3C1B5EB}" destId="{CA380F81-4CF5-4BAA-97A5-8C459DA8F576}" srcOrd="1" destOrd="0" presId="urn:microsoft.com/office/officeart/2005/8/layout/chevron2"/>
    <dgm:cxn modelId="{0E9A4DC7-C515-4BD6-9984-9EEFF3A76CE7}" type="presParOf" srcId="{E1DF01EE-AD48-4077-9507-DF106DC6B17C}" destId="{7C534E05-1C91-4972-B07F-51D0FD9DFFD2}" srcOrd="5" destOrd="0" presId="urn:microsoft.com/office/officeart/2005/8/layout/chevron2"/>
    <dgm:cxn modelId="{121A933C-7378-456E-8493-FA4EC16B39EF}" type="presParOf" srcId="{E1DF01EE-AD48-4077-9507-DF106DC6B17C}" destId="{5D3A8333-C44E-4035-86C0-A3B8864B6F8F}" srcOrd="6" destOrd="0" presId="urn:microsoft.com/office/officeart/2005/8/layout/chevron2"/>
    <dgm:cxn modelId="{ABEC4055-E13A-4EC1-8A4D-175838867EA5}" type="presParOf" srcId="{5D3A8333-C44E-4035-86C0-A3B8864B6F8F}" destId="{75176CEF-ACEA-472B-91BB-43F4C4B6A361}" srcOrd="0" destOrd="0" presId="urn:microsoft.com/office/officeart/2005/8/layout/chevron2"/>
    <dgm:cxn modelId="{EAE7DDC9-991A-4F63-8802-C7823B29A375}" type="presParOf" srcId="{5D3A8333-C44E-4035-86C0-A3B8864B6F8F}" destId="{2F6A852B-7A0A-4FD9-ABE2-68C2282436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3C08B-9682-4D15-957B-3FE024D6F188}">
      <dsp:nvSpPr>
        <dsp:cNvPr id="0" name=""/>
        <dsp:cNvSpPr/>
      </dsp:nvSpPr>
      <dsp:spPr>
        <a:xfrm rot="5400000">
          <a:off x="-145080" y="145847"/>
          <a:ext cx="967202" cy="677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 rot="-5400000">
        <a:off x="1" y="339288"/>
        <a:ext cx="677041" cy="290161"/>
      </dsp:txXfrm>
    </dsp:sp>
    <dsp:sp modelId="{DAF5DC55-F887-47D7-ADCE-1BC3E26E00BE}">
      <dsp:nvSpPr>
        <dsp:cNvPr id="0" name=""/>
        <dsp:cNvSpPr/>
      </dsp:nvSpPr>
      <dsp:spPr>
        <a:xfrm rot="5400000">
          <a:off x="4572932" y="-3895123"/>
          <a:ext cx="628681" cy="84204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900" kern="1200" dirty="0" err="1"/>
            <a:t>Trainierstes</a:t>
          </a:r>
          <a:r>
            <a:rPr lang="de-DE" sz="3900" kern="1200" dirty="0"/>
            <a:t> </a:t>
          </a:r>
          <a:r>
            <a:rPr lang="de-DE" sz="3900" kern="1200" dirty="0" err="1"/>
            <a:t>TensorFlow</a:t>
          </a:r>
          <a:r>
            <a:rPr lang="de-DE" sz="3900" kern="1200"/>
            <a:t> Model</a:t>
          </a:r>
          <a:endParaRPr lang="de-DE" sz="3900" kern="1200" dirty="0"/>
        </a:p>
      </dsp:txBody>
      <dsp:txXfrm rot="-5400000">
        <a:off x="677041" y="31458"/>
        <a:ext cx="8389773" cy="567301"/>
      </dsp:txXfrm>
    </dsp:sp>
    <dsp:sp modelId="{3093E035-F0C1-4C74-8888-39A9E4B85BAC}">
      <dsp:nvSpPr>
        <dsp:cNvPr id="0" name=""/>
        <dsp:cNvSpPr/>
      </dsp:nvSpPr>
      <dsp:spPr>
        <a:xfrm rot="5400000">
          <a:off x="-145080" y="961343"/>
          <a:ext cx="967202" cy="677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 rot="-5400000">
        <a:off x="1" y="1154784"/>
        <a:ext cx="677041" cy="290161"/>
      </dsp:txXfrm>
    </dsp:sp>
    <dsp:sp modelId="{3B8F8123-1752-4489-8D39-ECBA92801C40}">
      <dsp:nvSpPr>
        <dsp:cNvPr id="0" name=""/>
        <dsp:cNvSpPr/>
      </dsp:nvSpPr>
      <dsp:spPr>
        <a:xfrm rot="5400000">
          <a:off x="4572932" y="-3079628"/>
          <a:ext cx="628681" cy="84204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900" kern="1200" dirty="0" err="1"/>
            <a:t>TensorFlow</a:t>
          </a:r>
          <a:r>
            <a:rPr lang="de-DE" sz="3900" kern="1200" dirty="0"/>
            <a:t> Lite Converter</a:t>
          </a:r>
        </a:p>
      </dsp:txBody>
      <dsp:txXfrm rot="-5400000">
        <a:off x="677041" y="846953"/>
        <a:ext cx="8389773" cy="567301"/>
      </dsp:txXfrm>
    </dsp:sp>
    <dsp:sp modelId="{7AAEBA1D-FDCB-4252-AA8F-3E1FE059EB43}">
      <dsp:nvSpPr>
        <dsp:cNvPr id="0" name=""/>
        <dsp:cNvSpPr/>
      </dsp:nvSpPr>
      <dsp:spPr>
        <a:xfrm rot="5400000">
          <a:off x="-145080" y="1776839"/>
          <a:ext cx="967202" cy="677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 rot="-5400000">
        <a:off x="1" y="1970280"/>
        <a:ext cx="677041" cy="290161"/>
      </dsp:txXfrm>
    </dsp:sp>
    <dsp:sp modelId="{CA380F81-4CF5-4BAA-97A5-8C459DA8F576}">
      <dsp:nvSpPr>
        <dsp:cNvPr id="0" name=""/>
        <dsp:cNvSpPr/>
      </dsp:nvSpPr>
      <dsp:spPr>
        <a:xfrm rot="5400000">
          <a:off x="4572932" y="-2264132"/>
          <a:ext cx="628681" cy="84204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900" kern="1200" dirty="0" err="1"/>
            <a:t>TensorFlow</a:t>
          </a:r>
          <a:r>
            <a:rPr lang="de-DE" sz="3900" kern="1200" dirty="0"/>
            <a:t> Lite Model File</a:t>
          </a:r>
        </a:p>
      </dsp:txBody>
      <dsp:txXfrm rot="-5400000">
        <a:off x="677041" y="1662449"/>
        <a:ext cx="8389773" cy="567301"/>
      </dsp:txXfrm>
    </dsp:sp>
    <dsp:sp modelId="{75176CEF-ACEA-472B-91BB-43F4C4B6A361}">
      <dsp:nvSpPr>
        <dsp:cNvPr id="0" name=""/>
        <dsp:cNvSpPr/>
      </dsp:nvSpPr>
      <dsp:spPr>
        <a:xfrm rot="5400000">
          <a:off x="-145080" y="2592335"/>
          <a:ext cx="967202" cy="677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 rot="-5400000">
        <a:off x="1" y="2785776"/>
        <a:ext cx="677041" cy="290161"/>
      </dsp:txXfrm>
    </dsp:sp>
    <dsp:sp modelId="{2F6A852B-7A0A-4FD9-ABE2-68C2282436CE}">
      <dsp:nvSpPr>
        <dsp:cNvPr id="0" name=""/>
        <dsp:cNvSpPr/>
      </dsp:nvSpPr>
      <dsp:spPr>
        <a:xfrm rot="5400000">
          <a:off x="4572932" y="-1448636"/>
          <a:ext cx="628681" cy="84204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900" kern="1200" dirty="0"/>
            <a:t>In Mobile Apps nutzbar</a:t>
          </a:r>
        </a:p>
      </dsp:txBody>
      <dsp:txXfrm rot="-5400000">
        <a:off x="677041" y="2477945"/>
        <a:ext cx="8389773" cy="567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767" cy="498106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85" y="0"/>
            <a:ext cx="2945767" cy="498106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1C948204-3A03-48C0-926A-1D9A3F1B9545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34"/>
            <a:ext cx="2945767" cy="498105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85" y="9428534"/>
            <a:ext cx="2945767" cy="498105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DEF7DDE0-D0D0-45D1-9006-1E8162826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18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3743E2BA-3F93-428C-8AA0-502F22A34CA1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67863C38-FCB2-47AC-A6AD-890EF28FA0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34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410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Besteht aus Knoten/Nodes und Kanten/</a:t>
            </a:r>
            <a:r>
              <a:rPr lang="de-DE" dirty="0" err="1"/>
              <a:t>Edges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Nodes</a:t>
            </a:r>
          </a:p>
          <a:p>
            <a:pPr marL="285750" lvl="0" indent="-285750">
              <a:buFontTx/>
              <a:buChar char="-"/>
            </a:pPr>
            <a:r>
              <a:rPr lang="de-DE" dirty="0"/>
              <a:t>Nehmen keine, einen oder mehrere Tensoren als Input</a:t>
            </a:r>
          </a:p>
          <a:p>
            <a:pPr marL="285750" lvl="0" indent="-285750">
              <a:buFontTx/>
              <a:buChar char="-"/>
            </a:pPr>
            <a:r>
              <a:rPr lang="de-DE" dirty="0" err="1"/>
              <a:t>returnen</a:t>
            </a:r>
            <a:r>
              <a:rPr lang="de-DE" dirty="0"/>
              <a:t> einen Tensor als Ergebnis</a:t>
            </a:r>
          </a:p>
          <a:p>
            <a:pPr marL="285750" lvl="0" indent="-285750">
              <a:buFontTx/>
              <a:buChar char="-"/>
            </a:pPr>
            <a:r>
              <a:rPr lang="de-DE" dirty="0"/>
              <a:t>Tensoren werden durch Nodes verändert</a:t>
            </a:r>
          </a:p>
          <a:p>
            <a:pPr marL="285750" lvl="0" indent="-285750">
              <a:buFontTx/>
              <a:buChar char="-"/>
            </a:pPr>
            <a:r>
              <a:rPr lang="de-DE" dirty="0"/>
              <a:t>Operationen</a:t>
            </a:r>
          </a:p>
          <a:p>
            <a:pPr marL="285750" lvl="0" indent="-285750">
              <a:buFontTx/>
              <a:buChar char="-"/>
            </a:pPr>
            <a:r>
              <a:rPr lang="de-DE" dirty="0"/>
              <a:t>Jeder Knoten hat Operation,</a:t>
            </a:r>
            <a:r>
              <a:rPr lang="de-DE" baseline="0" dirty="0"/>
              <a:t> </a:t>
            </a:r>
            <a:r>
              <a:rPr lang="de-DE" dirty="0"/>
              <a:t>Operation bestimmt</a:t>
            </a:r>
            <a:r>
              <a:rPr lang="de-DE" baseline="0" dirty="0"/>
              <a:t> Output</a:t>
            </a:r>
          </a:p>
          <a:p>
            <a:pPr marL="285750" lvl="0" indent="-285750">
              <a:buFontTx/>
              <a:buChar char="-"/>
            </a:pPr>
            <a:r>
              <a:rPr lang="de-DE" baseline="0" dirty="0"/>
              <a:t>Input-Knoten</a:t>
            </a:r>
          </a:p>
          <a:p>
            <a:pPr marL="285750" lvl="0" indent="-285750">
              <a:buFontTx/>
              <a:buChar char="-"/>
            </a:pPr>
            <a:r>
              <a:rPr lang="de-DE" baseline="0" dirty="0" err="1"/>
              <a:t>tf.constant</a:t>
            </a:r>
            <a:r>
              <a:rPr lang="de-DE" baseline="0" dirty="0"/>
              <a:t> -&gt; konstante, muss initialisiert werden, konstant</a:t>
            </a:r>
          </a:p>
          <a:p>
            <a:pPr marL="285750" lvl="0" indent="-285750">
              <a:buFontTx/>
              <a:buChar char="-"/>
            </a:pPr>
            <a:r>
              <a:rPr lang="de-DE" baseline="0" dirty="0" err="1"/>
              <a:t>tf.variable</a:t>
            </a:r>
            <a:r>
              <a:rPr lang="de-DE" baseline="0" dirty="0"/>
              <a:t> -&gt; muss initialisiert werden, können ich ändern</a:t>
            </a:r>
          </a:p>
          <a:p>
            <a:pPr marL="285750" lvl="0" indent="-285750">
              <a:buFontTx/>
              <a:buChar char="-"/>
            </a:pPr>
            <a:r>
              <a:rPr lang="de-DE" baseline="0" dirty="0" err="1"/>
              <a:t>tf.placeholder</a:t>
            </a:r>
            <a:r>
              <a:rPr lang="de-DE" baseline="0" dirty="0"/>
              <a:t> -&gt; müssen nicht direkt initialisiert werden</a:t>
            </a:r>
          </a:p>
          <a:p>
            <a:pPr marL="285750" lvl="0" indent="-285750">
              <a:buFontTx/>
              <a:buChar char="-"/>
            </a:pPr>
            <a:r>
              <a:rPr lang="de-DE" baseline="0" dirty="0"/>
              <a:t>Werden zur Ausführung initialisiert</a:t>
            </a:r>
          </a:p>
          <a:p>
            <a:pPr marL="285750" lvl="0" indent="-285750">
              <a:buFontTx/>
              <a:buChar char="-"/>
            </a:pPr>
            <a:r>
              <a:rPr lang="de-DE" baseline="0" dirty="0"/>
              <a:t>Dienen als Input, z.B. Bilder</a:t>
            </a:r>
          </a:p>
          <a:p>
            <a:pPr marL="285750" lvl="0" indent="-285750">
              <a:buFontTx/>
              <a:buChar char="-"/>
            </a:pPr>
            <a:r>
              <a:rPr lang="de-DE" baseline="0" dirty="0"/>
              <a:t>Werden für jeden </a:t>
            </a:r>
            <a:r>
              <a:rPr lang="de-DE" baseline="0" dirty="0" err="1"/>
              <a:t>run</a:t>
            </a:r>
            <a:r>
              <a:rPr lang="de-DE" baseline="0" dirty="0"/>
              <a:t> neu gesetzt</a:t>
            </a:r>
          </a:p>
          <a:p>
            <a:pPr marL="285750" lvl="0" indent="-285750">
              <a:buFontTx/>
              <a:buChar char="-"/>
            </a:pPr>
            <a:r>
              <a:rPr lang="de-DE" baseline="0" dirty="0"/>
              <a:t>Verarbeitungs-Knoten, Verschiedenste Operationen</a:t>
            </a:r>
          </a:p>
          <a:p>
            <a:pPr marL="285750" lvl="0" indent="-285750">
              <a:buFontTx/>
              <a:buChar char="-"/>
            </a:pPr>
            <a:r>
              <a:rPr lang="de-DE" baseline="0" dirty="0"/>
              <a:t>Mathematische: Grundrechenart., </a:t>
            </a:r>
            <a:r>
              <a:rPr lang="de-DE" baseline="0" dirty="0" err="1"/>
              <a:t>Trigonometr</a:t>
            </a:r>
            <a:r>
              <a:rPr lang="de-DE" baseline="0" dirty="0"/>
              <a:t>., Matrizen, Log</a:t>
            </a:r>
          </a:p>
          <a:p>
            <a:pPr marL="285750" lvl="0" indent="-285750">
              <a:buFontTx/>
              <a:buChar char="-"/>
            </a:pPr>
            <a:r>
              <a:rPr lang="de-DE" baseline="0" dirty="0" err="1"/>
              <a:t>Bildbearbeit</a:t>
            </a:r>
            <a:r>
              <a:rPr lang="de-DE" baseline="0" dirty="0"/>
              <a:t>.: Helligkeit, Sättigung, Kontrast, </a:t>
            </a:r>
            <a:r>
              <a:rPr lang="de-DE" baseline="0" dirty="0" err="1"/>
              <a:t>jpeg</a:t>
            </a:r>
            <a:r>
              <a:rPr lang="de-DE" baseline="0" dirty="0"/>
              <a:t>-Qualität, spiegeln</a:t>
            </a:r>
          </a:p>
          <a:p>
            <a:pPr marL="285750" lvl="0" indent="-285750">
              <a:buFontTx/>
              <a:buChar char="-"/>
            </a:pPr>
            <a:r>
              <a:rPr lang="de-DE" baseline="0" dirty="0"/>
              <a:t>Audio Codierung, Decodierung; -&gt; Weitere</a:t>
            </a:r>
          </a:p>
          <a:p>
            <a:pPr marL="285750" lvl="0" indent="-285750">
              <a:buFontTx/>
              <a:buChar char="-"/>
            </a:pPr>
            <a:r>
              <a:rPr lang="de-DE" baseline="0" dirty="0"/>
              <a:t>Kanten; Verbinden die Knoten</a:t>
            </a:r>
          </a:p>
          <a:p>
            <a:pPr marL="285750" lvl="0" indent="-285750">
              <a:buFontTx/>
              <a:buChar char="-"/>
            </a:pPr>
            <a:r>
              <a:rPr lang="de-DE" baseline="0" dirty="0"/>
              <a:t>Tensoren über Kanten gesendet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310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Beispielgraph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44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Entwicklung eines Demonstrators</a:t>
            </a:r>
          </a:p>
          <a:p>
            <a:pPr marL="285750" indent="-285750">
              <a:buFontTx/>
              <a:buChar char="-"/>
            </a:pPr>
            <a:r>
              <a:rPr lang="de-DE" dirty="0"/>
              <a:t>Praktische Darstellung zu theoretischem Wissen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Erkennen von Handgeschriebenen</a:t>
            </a:r>
            <a:r>
              <a:rPr lang="de-DE" baseline="0" dirty="0"/>
              <a:t> Zahlen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556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1.15 genutzt</a:t>
            </a:r>
          </a:p>
          <a:p>
            <a:pPr marL="285750" indent="-285750">
              <a:buFontTx/>
              <a:buChar char="-"/>
            </a:pPr>
            <a:r>
              <a:rPr lang="de-DE" dirty="0"/>
              <a:t>Letzter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 vor 2.0</a:t>
            </a:r>
          </a:p>
          <a:p>
            <a:pPr marL="285750" indent="-285750">
              <a:buFontTx/>
              <a:buChar char="-"/>
            </a:pPr>
            <a:r>
              <a:rPr lang="de-DE" dirty="0"/>
              <a:t>2.0</a:t>
            </a:r>
            <a:r>
              <a:rPr lang="de-DE" baseline="0" dirty="0"/>
              <a:t> Ende September veröffentlicht</a:t>
            </a:r>
          </a:p>
          <a:p>
            <a:pPr marL="285750" indent="-285750">
              <a:buFontTx/>
              <a:buChar char="-"/>
            </a:pPr>
            <a:r>
              <a:rPr lang="de-DE" baseline="0" dirty="0"/>
              <a:t>1.x bietet mehr Bezugsmaterial, weniger Fehleranfällig als neue Version, da älter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50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MNIST</a:t>
            </a:r>
          </a:p>
          <a:p>
            <a:pPr marL="285750" indent="-285750">
              <a:buFontTx/>
              <a:buChar char="-"/>
            </a:pPr>
            <a:r>
              <a:rPr lang="de-DE" dirty="0"/>
              <a:t>Nachfolger von NIST</a:t>
            </a:r>
          </a:p>
          <a:p>
            <a:pPr marL="285750" indent="-285750">
              <a:buFontTx/>
              <a:buChar char="-"/>
            </a:pPr>
            <a:r>
              <a:rPr lang="de-DE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National Institute </a:t>
            </a:r>
            <a:r>
              <a:rPr lang="de-DE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Standards </a:t>
            </a:r>
            <a:r>
              <a:rPr lang="de-DE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Technology</a:t>
            </a:r>
          </a:p>
          <a:p>
            <a:pPr marL="895335" lvl="1" indent="-285750">
              <a:buFontTx/>
              <a:buChar char="-"/>
            </a:pPr>
            <a:r>
              <a:rPr lang="de-D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Bundesbehörde, unter anderem zuständig für Standards</a:t>
            </a:r>
          </a:p>
          <a:p>
            <a:pPr marL="285750" lvl="0" indent="-285750">
              <a:buFontTx/>
              <a:buChar char="-"/>
            </a:pPr>
            <a:r>
              <a:rPr lang="de-DE" dirty="0"/>
              <a:t>Handschriftlich geschrieben</a:t>
            </a:r>
          </a:p>
          <a:p>
            <a:pPr marL="285750" lvl="0" indent="-285750">
              <a:buFontTx/>
              <a:buChar char="-"/>
            </a:pPr>
            <a:r>
              <a:rPr lang="de-DE" dirty="0"/>
              <a:t>60.000 Trainingsziffern, 10.000 Testziffern</a:t>
            </a:r>
          </a:p>
          <a:p>
            <a:pPr marL="285750" lvl="0" indent="-285750">
              <a:buFontTx/>
              <a:buChar char="-"/>
            </a:pPr>
            <a:r>
              <a:rPr lang="de-DE" dirty="0"/>
              <a:t>Auf 28x28 Pixel runterskaliert</a:t>
            </a:r>
          </a:p>
          <a:p>
            <a:pPr marL="285750" lvl="0" indent="-285750">
              <a:buFontTx/>
              <a:buChar char="-"/>
            </a:pPr>
            <a:r>
              <a:rPr lang="de-DE" dirty="0"/>
              <a:t>Verschiedene</a:t>
            </a:r>
            <a:r>
              <a:rPr lang="de-DE" baseline="0" dirty="0"/>
              <a:t> Graustufen in den Pixeln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245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Durch kleine Korrekturen eine Minimierung des Fehlerwertes hervorzurufen</a:t>
            </a:r>
          </a:p>
          <a:p>
            <a:r>
              <a:rPr lang="de-DE" dirty="0"/>
              <a:t>Wichtig richtige Schrittweite zu wählen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549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Verschiedene</a:t>
            </a:r>
            <a:r>
              <a:rPr lang="de-DE" baseline="0" dirty="0"/>
              <a:t> Lernraten/Trainingsgrößen </a:t>
            </a:r>
            <a:r>
              <a:rPr lang="de-DE" baseline="0" dirty="0" err="1"/>
              <a:t>gestestet</a:t>
            </a:r>
            <a:endParaRPr lang="de-DE" baseline="0" dirty="0"/>
          </a:p>
          <a:p>
            <a:pPr marL="285750" indent="-285750">
              <a:buFontTx/>
              <a:buChar char="-"/>
            </a:pPr>
            <a:r>
              <a:rPr lang="de-DE" baseline="0" dirty="0"/>
              <a:t>Grafik: selbe </a:t>
            </a:r>
            <a:r>
              <a:rPr lang="de-DE" baseline="0" dirty="0" err="1"/>
              <a:t>Lernrate</a:t>
            </a:r>
            <a:r>
              <a:rPr lang="de-DE" baseline="0" dirty="0"/>
              <a:t>, 0.08, bei verschiedenen Größen</a:t>
            </a:r>
          </a:p>
          <a:p>
            <a:pPr marL="285750" indent="-285750">
              <a:buFontTx/>
              <a:buChar char="-"/>
            </a:pPr>
            <a:r>
              <a:rPr lang="de-DE" baseline="0" dirty="0"/>
              <a:t>Beste </a:t>
            </a:r>
            <a:r>
              <a:rPr lang="de-DE" baseline="0" dirty="0" err="1"/>
              <a:t>Accuracy</a:t>
            </a:r>
            <a:r>
              <a:rPr lang="de-DE" baseline="0" dirty="0"/>
              <a:t> bei 10.000 -&gt; </a:t>
            </a:r>
            <a:r>
              <a:rPr lang="de-DE" baseline="0" dirty="0" err="1"/>
              <a:t>overfitting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984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Lernraten</a:t>
            </a:r>
            <a:r>
              <a:rPr lang="de-DE" baseline="0" dirty="0"/>
              <a:t> von 0.0001 bis 1 getestet</a:t>
            </a:r>
          </a:p>
          <a:p>
            <a:pPr marL="285750" indent="-285750">
              <a:buFontTx/>
              <a:buChar char="-"/>
            </a:pPr>
            <a:r>
              <a:rPr lang="de-DE" baseline="0" dirty="0"/>
              <a:t>0.0001 ganz unten, verläuft flach</a:t>
            </a:r>
          </a:p>
          <a:p>
            <a:pPr marL="285750" indent="-285750">
              <a:buFontTx/>
              <a:buChar char="-"/>
            </a:pPr>
            <a:r>
              <a:rPr lang="de-DE" baseline="0" dirty="0"/>
              <a:t>Lernraten von 0,2; 0,7; 1 nahezu gleich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28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baseline="0" dirty="0" err="1"/>
              <a:t>Visualisirung</a:t>
            </a:r>
            <a:r>
              <a:rPr lang="de-DE" baseline="0" dirty="0"/>
              <a:t> der Gewichtungen</a:t>
            </a:r>
          </a:p>
          <a:p>
            <a:pPr marL="285750" indent="-285750">
              <a:buFontTx/>
              <a:buChar char="-"/>
            </a:pPr>
            <a:r>
              <a:rPr lang="de-DE" baseline="0" dirty="0"/>
              <a:t>Niedrige </a:t>
            </a:r>
            <a:r>
              <a:rPr lang="de-DE" baseline="0" dirty="0" err="1"/>
              <a:t>Lernrate</a:t>
            </a:r>
            <a:r>
              <a:rPr lang="de-DE" baseline="0" dirty="0"/>
              <a:t>: Langsameres Lernen, besseres Erkennen von Mustern</a:t>
            </a:r>
          </a:p>
          <a:p>
            <a:pPr marL="285750" indent="-285750">
              <a:buFontTx/>
              <a:buChar char="-"/>
            </a:pPr>
            <a:r>
              <a:rPr lang="de-DE" baseline="0" dirty="0"/>
              <a:t>Höhere </a:t>
            </a:r>
            <a:r>
              <a:rPr lang="de-DE" baseline="0" dirty="0" err="1"/>
              <a:t>Lernrate</a:t>
            </a:r>
            <a:r>
              <a:rPr lang="de-DE" baseline="0" dirty="0"/>
              <a:t>: schnelleres Lernen, schlechteres Erkennen von Mustern, mehr rauschen in den Bildern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6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Anfangs schwer Verständnis dafür zu entwickeln danach leichter</a:t>
            </a:r>
          </a:p>
          <a:p>
            <a:endParaRPr lang="de-DE" dirty="0"/>
          </a:p>
          <a:p>
            <a:r>
              <a:rPr lang="de-DE" dirty="0"/>
              <a:t>Probleme bei der Installation</a:t>
            </a:r>
          </a:p>
          <a:p>
            <a:r>
              <a:rPr lang="de-DE" dirty="0"/>
              <a:t>	Linux &amp; MacOS</a:t>
            </a:r>
          </a:p>
          <a:p>
            <a:r>
              <a:rPr lang="de-DE" dirty="0"/>
              <a:t>	Virtuelle Umgebung zu erstellen empfehlenswert</a:t>
            </a:r>
          </a:p>
          <a:p>
            <a:r>
              <a:rPr lang="de-DE" dirty="0"/>
              <a:t>		Einfachste Form über </a:t>
            </a:r>
            <a:r>
              <a:rPr lang="de-DE" dirty="0" err="1"/>
              <a:t>anaconda</a:t>
            </a:r>
            <a:endParaRPr lang="de-DE" dirty="0"/>
          </a:p>
          <a:p>
            <a:r>
              <a:rPr lang="de-DE" dirty="0"/>
              <a:t>		Installation über </a:t>
            </a:r>
            <a:r>
              <a:rPr lang="de-DE" dirty="0" err="1"/>
              <a:t>anaconda</a:t>
            </a:r>
            <a:r>
              <a:rPr lang="de-DE" dirty="0"/>
              <a:t> Terminal</a:t>
            </a:r>
          </a:p>
          <a:p>
            <a:r>
              <a:rPr lang="de-DE" dirty="0"/>
              <a:t>		enthält </a:t>
            </a:r>
            <a:r>
              <a:rPr lang="de-DE" dirty="0" err="1"/>
              <a:t>jupyter</a:t>
            </a:r>
            <a:r>
              <a:rPr lang="de-DE" dirty="0"/>
              <a:t> Notebook, </a:t>
            </a:r>
            <a:r>
              <a:rPr lang="de-DE" dirty="0" err="1"/>
              <a:t>spyder</a:t>
            </a:r>
            <a:r>
              <a:rPr lang="de-DE" dirty="0"/>
              <a:t>, </a:t>
            </a:r>
            <a:r>
              <a:rPr lang="de-DE" dirty="0" err="1"/>
              <a:t>PyCharm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30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Bestehen aus Neuronen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Verändern Input zu Output</a:t>
            </a:r>
          </a:p>
          <a:p>
            <a:pPr marL="285750" indent="-285750">
              <a:buFontTx/>
              <a:buChar char="-"/>
            </a:pPr>
            <a:r>
              <a:rPr lang="de-DE" dirty="0"/>
              <a:t>Kanten</a:t>
            </a:r>
          </a:p>
          <a:p>
            <a:pPr marL="895335" lvl="1" indent="-285750">
              <a:buFontTx/>
              <a:buChar char="-"/>
            </a:pPr>
            <a:r>
              <a:rPr lang="de-DE" dirty="0"/>
              <a:t>Haben Gewichtungen</a:t>
            </a:r>
          </a:p>
          <a:p>
            <a:pPr marL="895335" lvl="1" indent="-285750">
              <a:buFontTx/>
              <a:buChar char="-"/>
            </a:pPr>
            <a:r>
              <a:rPr lang="de-DE" dirty="0"/>
              <a:t>Verbinden die Neuronen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948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TF Mobile</a:t>
            </a:r>
          </a:p>
          <a:p>
            <a:pPr marL="285750" indent="-285750">
              <a:buFontTx/>
              <a:buChar char="-"/>
            </a:pPr>
            <a:r>
              <a:rPr lang="de-DE" dirty="0"/>
              <a:t>Führt nur Modelle</a:t>
            </a:r>
            <a:r>
              <a:rPr lang="de-DE" baseline="0" dirty="0"/>
              <a:t> aus</a:t>
            </a:r>
          </a:p>
          <a:p>
            <a:pPr marL="285750" indent="-285750">
              <a:buFontTx/>
              <a:buChar char="-"/>
            </a:pPr>
            <a:r>
              <a:rPr lang="de-DE" dirty="0"/>
              <a:t>TF Lite</a:t>
            </a:r>
          </a:p>
          <a:p>
            <a:pPr marL="285750" indent="-285750">
              <a:buFontTx/>
              <a:buChar char="-"/>
            </a:pPr>
            <a:r>
              <a:rPr lang="de-DE" dirty="0"/>
              <a:t>Nachfolger von </a:t>
            </a:r>
            <a:r>
              <a:rPr lang="de-DE" dirty="0" err="1"/>
              <a:t>Tf</a:t>
            </a:r>
            <a:r>
              <a:rPr lang="de-DE" baseline="0" dirty="0"/>
              <a:t> mobile</a:t>
            </a:r>
          </a:p>
          <a:p>
            <a:pPr marL="285750" indent="-285750">
              <a:buFontTx/>
              <a:buChar char="-"/>
            </a:pPr>
            <a:r>
              <a:rPr lang="de-DE" baseline="0" dirty="0"/>
              <a:t>Trainiert kein Netz</a:t>
            </a:r>
          </a:p>
          <a:p>
            <a:pPr marL="285750" indent="-285750">
              <a:buFontTx/>
              <a:buChar char="-"/>
            </a:pPr>
            <a:r>
              <a:rPr lang="de-DE" baseline="0" dirty="0"/>
              <a:t>Führt trainierte Modelle aus</a:t>
            </a:r>
          </a:p>
          <a:p>
            <a:pPr marL="285750" indent="-285750">
              <a:buFontTx/>
              <a:buChar char="-"/>
            </a:pPr>
            <a:r>
              <a:rPr lang="de-DE" baseline="0" dirty="0"/>
              <a:t>Angepasst auf geringere Leistung, geringeren Speicher</a:t>
            </a:r>
          </a:p>
          <a:p>
            <a:pPr marL="285750" indent="-285750">
              <a:buFontTx/>
              <a:buChar char="-"/>
            </a:pPr>
            <a:r>
              <a:rPr lang="de-DE" baseline="0" dirty="0"/>
              <a:t>Nutzbar zur Ausführung ohne Serverkommunikation</a:t>
            </a:r>
          </a:p>
          <a:p>
            <a:pPr marL="285750" indent="-285750">
              <a:buFontTx/>
              <a:buChar char="-"/>
            </a:pPr>
            <a:r>
              <a:rPr lang="de-DE" dirty="0"/>
              <a:t>Java/C++ Wrapper für IOS und Android, Java Wrapper um C++ Version für Android zu </a:t>
            </a:r>
            <a:r>
              <a:rPr lang="de-DE" dirty="0" err="1"/>
              <a:t>wrappen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Performanter und kleiner als </a:t>
            </a:r>
            <a:r>
              <a:rPr lang="de-DE" dirty="0" err="1"/>
              <a:t>tf</a:t>
            </a:r>
            <a:r>
              <a:rPr lang="de-DE" dirty="0"/>
              <a:t>-Mobile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630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Model in </a:t>
            </a:r>
            <a:r>
              <a:rPr lang="de-DE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de-DE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trainieren</a:t>
            </a:r>
          </a:p>
          <a:p>
            <a:r>
              <a:rPr lang="de-DE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Trainiertes </a:t>
            </a:r>
            <a:r>
              <a:rPr lang="de-DE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de-DE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-Model</a:t>
            </a:r>
          </a:p>
          <a:p>
            <a:r>
              <a:rPr lang="de-DE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e-DE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de-DE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Lite Converter</a:t>
            </a:r>
          </a:p>
          <a:p>
            <a:r>
              <a:rPr lang="de-DE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TF Lite Model File</a:t>
            </a:r>
          </a:p>
          <a:p>
            <a:r>
              <a:rPr lang="de-DE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 Apps nutzbar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29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Tf</a:t>
            </a:r>
            <a:r>
              <a:rPr lang="de-DE" baseline="0" dirty="0"/>
              <a:t>.js</a:t>
            </a:r>
          </a:p>
          <a:p>
            <a:pPr marL="285750" indent="-285750">
              <a:buFontTx/>
              <a:buChar char="-"/>
            </a:pPr>
            <a:r>
              <a:rPr lang="de-DE" baseline="0" dirty="0" err="1"/>
              <a:t>tf</a:t>
            </a:r>
            <a:r>
              <a:rPr lang="de-DE" baseline="0" dirty="0"/>
              <a:t> </a:t>
            </a:r>
            <a:r>
              <a:rPr lang="de-DE" baseline="0" dirty="0" err="1"/>
              <a:t>Api</a:t>
            </a:r>
            <a:r>
              <a:rPr lang="de-DE" baseline="0" dirty="0"/>
              <a:t> für </a:t>
            </a:r>
            <a:r>
              <a:rPr lang="de-DE" baseline="0" dirty="0" err="1"/>
              <a:t>js</a:t>
            </a:r>
            <a:endParaRPr lang="de-DE" baseline="0" dirty="0"/>
          </a:p>
          <a:p>
            <a:pPr marL="285750" indent="-285750">
              <a:buFontTx/>
              <a:buChar char="-"/>
            </a:pPr>
            <a:r>
              <a:rPr lang="de-DE" baseline="0" dirty="0"/>
              <a:t>Spricht über OpenGL Grafikkarte an</a:t>
            </a:r>
          </a:p>
          <a:p>
            <a:pPr marL="285750" indent="-285750">
              <a:buFontTx/>
              <a:buChar char="-"/>
            </a:pPr>
            <a:r>
              <a:rPr lang="de-DE" baseline="0" dirty="0"/>
              <a:t>Über OpenGL mit allen Grafikkarten kompatibel</a:t>
            </a:r>
          </a:p>
          <a:p>
            <a:pPr marL="285750" indent="-285750">
              <a:buFontTx/>
              <a:buChar char="-"/>
            </a:pPr>
            <a:r>
              <a:rPr lang="de-DE" baseline="0" dirty="0"/>
              <a:t>Geringere Performance als </a:t>
            </a:r>
            <a:r>
              <a:rPr lang="de-DE" baseline="0" dirty="0" err="1"/>
              <a:t>python</a:t>
            </a:r>
            <a:r>
              <a:rPr lang="de-DE" baseline="0" dirty="0"/>
              <a:t> Version, da </a:t>
            </a:r>
            <a:r>
              <a:rPr lang="de-DE" baseline="0" dirty="0" err="1"/>
              <a:t>js</a:t>
            </a:r>
            <a:r>
              <a:rPr lang="de-DE" baseline="0" dirty="0"/>
              <a:t> und Kommunikation mit Grafikkarte schwer</a:t>
            </a:r>
          </a:p>
          <a:p>
            <a:pPr marL="285750" indent="-285750">
              <a:buFontTx/>
              <a:buChar char="-"/>
            </a:pPr>
            <a:r>
              <a:rPr lang="de-DE" baseline="0" dirty="0"/>
              <a:t>Hauptsächlich zum Ausführen/Nachtrainieren von Modellen gedacht</a:t>
            </a:r>
          </a:p>
          <a:p>
            <a:pPr marL="285750" indent="-285750">
              <a:buFontTx/>
              <a:buChar char="-"/>
            </a:pPr>
            <a:r>
              <a:rPr lang="de-DE" baseline="0" dirty="0"/>
              <a:t>Eigenes Training möglich, nicht wie bei Lite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616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-gutes Framework zum schnellen und einfachen Erstellen und Testen von Neuronalen Netzen</a:t>
            </a:r>
          </a:p>
          <a:p>
            <a:endParaRPr lang="de-DE" dirty="0"/>
          </a:p>
          <a:p>
            <a:r>
              <a:rPr lang="de-DE" dirty="0"/>
              <a:t>-Hohe Portierbarkeit</a:t>
            </a:r>
          </a:p>
          <a:p>
            <a:r>
              <a:rPr lang="de-DE" dirty="0"/>
              <a:t>	- kleine Änderungen am Code</a:t>
            </a:r>
          </a:p>
          <a:p>
            <a:r>
              <a:rPr lang="de-DE" dirty="0"/>
              <a:t>	-&gt; Modelle laufen auf unterschiedlichen Geräten</a:t>
            </a:r>
          </a:p>
          <a:p>
            <a:endParaRPr lang="de-DE" dirty="0"/>
          </a:p>
          <a:p>
            <a:r>
              <a:rPr lang="de-DE" dirty="0"/>
              <a:t>-Hohe Flexibilität</a:t>
            </a:r>
          </a:p>
          <a:p>
            <a:r>
              <a:rPr lang="de-DE" dirty="0"/>
              <a:t>	-Einfache Erstellung</a:t>
            </a:r>
          </a:p>
          <a:p>
            <a:r>
              <a:rPr lang="de-DE" dirty="0"/>
              <a:t>	-Unterstützung durch Abstraktionsbibliotheken (Keras)</a:t>
            </a:r>
          </a:p>
          <a:p>
            <a:r>
              <a:rPr lang="de-DE" dirty="0"/>
              <a:t>	-Codestücke einfach auszutauschen</a:t>
            </a:r>
          </a:p>
          <a:p>
            <a:r>
              <a:rPr lang="de-DE" dirty="0"/>
              <a:t>Visualisierungsmöglichkeit</a:t>
            </a:r>
          </a:p>
          <a:p>
            <a:r>
              <a:rPr lang="de-DE" dirty="0"/>
              <a:t>	-</a:t>
            </a:r>
            <a:r>
              <a:rPr lang="de-DE" dirty="0" err="1"/>
              <a:t>Tensorboard</a:t>
            </a:r>
            <a:endParaRPr lang="de-DE" dirty="0"/>
          </a:p>
          <a:p>
            <a:r>
              <a:rPr lang="de-DE" dirty="0"/>
              <a:t>	-Hilfe zum Debuggen</a:t>
            </a:r>
          </a:p>
          <a:p>
            <a:r>
              <a:rPr lang="de-DE" dirty="0"/>
              <a:t>Weiterentwicklung</a:t>
            </a:r>
          </a:p>
          <a:p>
            <a:r>
              <a:rPr lang="de-DE" dirty="0"/>
              <a:t>	-ständige Weiterentwicklung</a:t>
            </a:r>
          </a:p>
          <a:p>
            <a:r>
              <a:rPr lang="de-DE" dirty="0"/>
              <a:t>	-Steigerung</a:t>
            </a:r>
          </a:p>
          <a:p>
            <a:r>
              <a:rPr lang="de-DE" dirty="0"/>
              <a:t>		-Leistungsfähigkeit</a:t>
            </a:r>
          </a:p>
          <a:p>
            <a:r>
              <a:rPr lang="de-DE" dirty="0"/>
              <a:t>		-Nützlichkeit</a:t>
            </a:r>
          </a:p>
          <a:p>
            <a:r>
              <a:rPr lang="de-DE" dirty="0"/>
              <a:t>		-Benutzerfreundlichkeit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17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Meist mehrschichtig</a:t>
            </a:r>
          </a:p>
          <a:p>
            <a:pPr marL="285750" indent="-285750">
              <a:buFontTx/>
              <a:buChar char="-"/>
            </a:pPr>
            <a:r>
              <a:rPr lang="de-DE" dirty="0"/>
              <a:t>Input Layer</a:t>
            </a:r>
          </a:p>
          <a:p>
            <a:pPr marL="895335" lvl="1" indent="-285750">
              <a:buFontTx/>
              <a:buChar char="-"/>
            </a:pPr>
            <a:r>
              <a:rPr lang="de-DE" dirty="0"/>
              <a:t>Eingabe</a:t>
            </a:r>
            <a:r>
              <a:rPr lang="de-DE" baseline="0" dirty="0"/>
              <a:t> von Daten</a:t>
            </a:r>
          </a:p>
          <a:p>
            <a:pPr marL="285750" lvl="0" indent="-285750">
              <a:buFontTx/>
              <a:buChar char="-"/>
            </a:pPr>
            <a:r>
              <a:rPr lang="de-DE" baseline="0" dirty="0"/>
              <a:t>Hidden Layer</a:t>
            </a:r>
          </a:p>
          <a:p>
            <a:pPr marL="895335" lvl="1" indent="-285750">
              <a:buFontTx/>
              <a:buChar char="-"/>
            </a:pPr>
            <a:r>
              <a:rPr lang="de-DE" baseline="0" dirty="0"/>
              <a:t>Nicht für Nutzer sichtbar</a:t>
            </a:r>
          </a:p>
          <a:p>
            <a:pPr marL="895335" lvl="1" indent="-285750">
              <a:buFontTx/>
              <a:buChar char="-"/>
            </a:pPr>
            <a:r>
              <a:rPr lang="de-DE" baseline="0" dirty="0"/>
              <a:t>Nicht </a:t>
            </a:r>
            <a:r>
              <a:rPr lang="de-DE" baseline="0" dirty="0" err="1"/>
              <a:t>interagierbar</a:t>
            </a:r>
            <a:endParaRPr lang="de-DE" baseline="0" dirty="0"/>
          </a:p>
          <a:p>
            <a:pPr marL="895335" lvl="1" indent="-285750">
              <a:buFontTx/>
              <a:buChar char="-"/>
            </a:pPr>
            <a:r>
              <a:rPr lang="de-DE" baseline="0" dirty="0"/>
              <a:t>-&gt;  versteckt</a:t>
            </a:r>
          </a:p>
          <a:p>
            <a:pPr marL="285750" lvl="0" indent="-285750">
              <a:buFontTx/>
              <a:buChar char="-"/>
            </a:pPr>
            <a:r>
              <a:rPr lang="de-DE" dirty="0"/>
              <a:t>Output Layer</a:t>
            </a:r>
          </a:p>
          <a:p>
            <a:pPr marL="895335" lvl="1" indent="-285750">
              <a:buFontTx/>
              <a:buChar char="-"/>
            </a:pPr>
            <a:r>
              <a:rPr lang="de-DE" dirty="0"/>
              <a:t>Geben Ergebnis aus</a:t>
            </a:r>
          </a:p>
          <a:p>
            <a:pPr marL="895335" lvl="1" indent="-285750">
              <a:buFontTx/>
              <a:buChar char="-"/>
            </a:pPr>
            <a:r>
              <a:rPr lang="de-DE" dirty="0"/>
              <a:t>Verschiedene</a:t>
            </a:r>
            <a:r>
              <a:rPr lang="de-DE" baseline="0" dirty="0"/>
              <a:t> Ausgaben je nach Problem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48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-Datenflussgraph zur Ausführung von Berechnungen oder ähnliches</a:t>
            </a:r>
          </a:p>
          <a:p>
            <a:endParaRPr lang="de-DE" dirty="0"/>
          </a:p>
          <a:p>
            <a:r>
              <a:rPr lang="de-DE" dirty="0"/>
              <a:t>-Kann für grundlegende mathematische Berechnungen genutzt werden</a:t>
            </a:r>
          </a:p>
          <a:p>
            <a:r>
              <a:rPr lang="de-DE" dirty="0"/>
              <a:t>-&gt; Hauptfunktion maschinelles Lernen</a:t>
            </a:r>
          </a:p>
          <a:p>
            <a:endParaRPr lang="de-DE" dirty="0"/>
          </a:p>
          <a:p>
            <a:r>
              <a:rPr lang="de-DE" dirty="0"/>
              <a:t>-Hohe Portierbarkeit</a:t>
            </a:r>
          </a:p>
          <a:p>
            <a:r>
              <a:rPr lang="de-DE" dirty="0"/>
              <a:t>	- kleine Änderungen am Code</a:t>
            </a:r>
          </a:p>
          <a:p>
            <a:r>
              <a:rPr lang="de-DE" dirty="0"/>
              <a:t>	-&gt; Modelle laufen auf unterschiedlichen Geräten</a:t>
            </a:r>
          </a:p>
          <a:p>
            <a:endParaRPr lang="de-DE" dirty="0"/>
          </a:p>
          <a:p>
            <a:r>
              <a:rPr lang="de-DE" dirty="0"/>
              <a:t>-Hohe Flexibilität</a:t>
            </a:r>
          </a:p>
          <a:p>
            <a:r>
              <a:rPr lang="de-DE" dirty="0"/>
              <a:t>	-Einfache Erstellung</a:t>
            </a:r>
          </a:p>
          <a:p>
            <a:r>
              <a:rPr lang="de-DE" dirty="0"/>
              <a:t>	-Unterstützung durch Abstraktionsbibliotheken (Keras)</a:t>
            </a:r>
          </a:p>
          <a:p>
            <a:r>
              <a:rPr lang="de-DE" dirty="0"/>
              <a:t>	-Codestücke einfach auszutauschen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21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Visualisierungsmöglichkeit</a:t>
            </a:r>
          </a:p>
          <a:p>
            <a:r>
              <a:rPr lang="de-DE" dirty="0"/>
              <a:t>	-</a:t>
            </a:r>
            <a:r>
              <a:rPr lang="de-DE" dirty="0" err="1"/>
              <a:t>Tensorboard</a:t>
            </a:r>
            <a:endParaRPr lang="de-DE" dirty="0"/>
          </a:p>
          <a:p>
            <a:r>
              <a:rPr lang="de-DE" dirty="0"/>
              <a:t>	-Bilder folgen später</a:t>
            </a:r>
          </a:p>
          <a:p>
            <a:r>
              <a:rPr lang="de-DE" dirty="0"/>
              <a:t>Hauptkomponenten in C++</a:t>
            </a:r>
          </a:p>
          <a:p>
            <a:r>
              <a:rPr lang="de-DE" dirty="0"/>
              <a:t>Python Schnittstelle</a:t>
            </a:r>
          </a:p>
          <a:p>
            <a:r>
              <a:rPr lang="de-DE" dirty="0"/>
              <a:t>	-meistgenutzte Schnittstelle</a:t>
            </a:r>
          </a:p>
          <a:p>
            <a:r>
              <a:rPr lang="de-DE" dirty="0"/>
              <a:t>Weiterentwicklung</a:t>
            </a:r>
          </a:p>
          <a:p>
            <a:r>
              <a:rPr lang="de-DE" dirty="0"/>
              <a:t>	-ständige Weiterentwicklung</a:t>
            </a:r>
          </a:p>
          <a:p>
            <a:r>
              <a:rPr lang="de-DE" dirty="0"/>
              <a:t>	-Steigerung</a:t>
            </a:r>
          </a:p>
          <a:p>
            <a:r>
              <a:rPr lang="de-DE" dirty="0"/>
              <a:t>		-Leistungsfähigkeit</a:t>
            </a:r>
          </a:p>
          <a:p>
            <a:r>
              <a:rPr lang="de-DE" dirty="0"/>
              <a:t>		-Nützlichkeit</a:t>
            </a:r>
          </a:p>
          <a:p>
            <a:r>
              <a:rPr lang="de-DE" dirty="0"/>
              <a:t>		-Benutzerfreundlichkeit</a:t>
            </a:r>
          </a:p>
          <a:p>
            <a:r>
              <a:rPr lang="de-DE" dirty="0"/>
              <a:t>Aufteilung des Graphen in kleiner Abschnitte</a:t>
            </a:r>
          </a:p>
          <a:p>
            <a:r>
              <a:rPr lang="de-DE" dirty="0"/>
              <a:t>	Berechnung Parallel möglich auf: CPUs, Multicore-CPUs, GPUs, TPUs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32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System zur einheitlichen Darstellung von Werten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Haben Rang</a:t>
            </a:r>
          </a:p>
          <a:p>
            <a:pPr marL="895335" lvl="1" indent="-285750">
              <a:buFontTx/>
              <a:buChar char="-"/>
            </a:pPr>
            <a:r>
              <a:rPr lang="de-DE" dirty="0"/>
              <a:t>0: Skalar, einfache Zahl</a:t>
            </a:r>
          </a:p>
          <a:p>
            <a:pPr marL="895335" lvl="1" indent="-285750">
              <a:buFontTx/>
              <a:buChar char="-"/>
            </a:pPr>
            <a:r>
              <a:rPr lang="de-DE" dirty="0"/>
              <a:t>1: Vektor</a:t>
            </a:r>
          </a:p>
          <a:p>
            <a:pPr marL="895335" lvl="1" indent="-285750">
              <a:buFontTx/>
              <a:buChar char="-"/>
            </a:pPr>
            <a:r>
              <a:rPr lang="de-DE" dirty="0"/>
              <a:t>2: Matrix</a:t>
            </a:r>
          </a:p>
          <a:p>
            <a:pPr marL="895335" lvl="1" indent="-285750">
              <a:buFontTx/>
              <a:buChar char="-"/>
            </a:pPr>
            <a:r>
              <a:rPr lang="de-DE" dirty="0"/>
              <a:t>3: 3-dimensionaler Raum</a:t>
            </a:r>
          </a:p>
          <a:p>
            <a:pPr marL="895335" lvl="1" indent="-285750">
              <a:buFontTx/>
              <a:buChar char="-"/>
            </a:pPr>
            <a:r>
              <a:rPr lang="de-DE" dirty="0"/>
              <a:t>4: z.B. </a:t>
            </a:r>
            <a:r>
              <a:rPr lang="de-DE" dirty="0" err="1"/>
              <a:t>Raumzeit</a:t>
            </a:r>
            <a:endParaRPr lang="de-DE" dirty="0"/>
          </a:p>
          <a:p>
            <a:pPr marL="895335" lvl="1" indent="-285750">
              <a:buFontTx/>
              <a:buChar char="-"/>
            </a:pPr>
            <a:r>
              <a:rPr lang="de-DE" dirty="0"/>
              <a:t>Gängigste</a:t>
            </a:r>
            <a:r>
              <a:rPr lang="de-DE" baseline="0" dirty="0"/>
              <a:t> Beispiele</a:t>
            </a:r>
          </a:p>
          <a:p>
            <a:pPr marL="285750" lvl="0" indent="-285750">
              <a:buFontTx/>
              <a:buChar char="-"/>
            </a:pPr>
            <a:r>
              <a:rPr lang="de-DE" baseline="0" dirty="0"/>
              <a:t>Dimension</a:t>
            </a:r>
          </a:p>
          <a:p>
            <a:pPr marL="895335" lvl="1" indent="-285750">
              <a:buFontTx/>
              <a:buChar char="-"/>
            </a:pPr>
            <a:r>
              <a:rPr lang="de-DE" baseline="0" dirty="0"/>
              <a:t>Anzahl der Elemente/Komponenten</a:t>
            </a:r>
          </a:p>
          <a:p>
            <a:pPr marL="895335" lvl="1" indent="-285750">
              <a:buFontTx/>
              <a:buChar char="-"/>
            </a:pPr>
            <a:r>
              <a:rPr lang="de-DE" baseline="0" dirty="0"/>
              <a:t>Z.B. Werte in einem Vektor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297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 können aus verschiedenen Dimensionen bestehen. Ein Skalar, dreidimensionale Felder bei Bildern, vierdimensional bei Videos</a:t>
            </a:r>
          </a:p>
          <a:p>
            <a:endParaRPr lang="de-DE" dirty="0"/>
          </a:p>
          <a:p>
            <a:r>
              <a:rPr lang="de-DE" dirty="0"/>
              <a:t>Shape gibt die Dimension an </a:t>
            </a:r>
          </a:p>
          <a:p>
            <a:r>
              <a:rPr lang="de-DE" dirty="0"/>
              <a:t>	- Shape (2,3) z.B.:[[1,2,3],</a:t>
            </a:r>
          </a:p>
          <a:p>
            <a:r>
              <a:rPr lang="de-DE" dirty="0"/>
              <a:t>		[4,5,6]]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809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110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Platzhalter</a:t>
            </a:r>
          </a:p>
          <a:p>
            <a:r>
              <a:rPr lang="de-DE" dirty="0"/>
              <a:t>	Eingabeschicht des Neuronalen Netzwerks</a:t>
            </a:r>
          </a:p>
          <a:p>
            <a:r>
              <a:rPr lang="de-DE" dirty="0"/>
              <a:t>Variable </a:t>
            </a:r>
          </a:p>
          <a:p>
            <a:r>
              <a:rPr lang="de-DE" dirty="0"/>
              <a:t>	meistens für die Gewichte genutzt</a:t>
            </a:r>
          </a:p>
          <a:p>
            <a:r>
              <a:rPr lang="de-DE" dirty="0"/>
              <a:t>Konstanten</a:t>
            </a:r>
          </a:p>
          <a:p>
            <a:r>
              <a:rPr lang="de-DE" dirty="0"/>
              <a:t>	nicht sinnvoll für Gewichte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93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 userDrawn="1"/>
        </p:nvSpPr>
        <p:spPr>
          <a:xfrm>
            <a:off x="0" y="6098071"/>
            <a:ext cx="11712000" cy="576000"/>
          </a:xfrm>
          <a:prstGeom prst="rect">
            <a:avLst/>
          </a:prstGeom>
          <a:solidFill>
            <a:srgbClr val="003677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· </a:t>
            </a:r>
            <a:r>
              <a:rPr lang="de-DE" sz="1333" b="0" spc="67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1847337"/>
            <a:ext cx="11223291" cy="1581663"/>
          </a:xfrm>
        </p:spPr>
        <p:txBody>
          <a:bodyPr anchor="b" anchorCtr="0">
            <a:normAutofit/>
          </a:bodyPr>
          <a:lstStyle>
            <a:lvl1pPr algn="l">
              <a:defRPr sz="2500" baseline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3573378"/>
            <a:ext cx="11223291" cy="109487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71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02" userDrawn="1">
          <p15:clr>
            <a:srgbClr val="FBAE40"/>
          </p15:clr>
        </p15:guide>
        <p15:guide id="3" pos="737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22DC-E65E-4831-B1FC-79371E1FDAFD}" type="datetime1">
              <a:rPr lang="de-DE" smtClean="0"/>
              <a:t>06.02.2020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79424" y="1844674"/>
            <a:ext cx="11232575" cy="453707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69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88E8-E3B4-4F63-9B6A-397BBE84E994}" type="datetime1">
              <a:rPr lang="de-DE" smtClean="0"/>
              <a:t>06.02.2020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305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20EA-7866-43CC-A22C-06A244395395}" type="datetime1">
              <a:rPr lang="de-DE" smtClean="0"/>
              <a:t>06.02.2020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32000" y="1844675"/>
            <a:ext cx="7380000" cy="4537075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 hasCustomPrompt="1"/>
          </p:nvPr>
        </p:nvSpPr>
        <p:spPr>
          <a:xfrm>
            <a:off x="484857" y="1850691"/>
            <a:ext cx="3600000" cy="4531060"/>
          </a:xfrm>
        </p:spPr>
        <p:txBody>
          <a:bodyPr/>
          <a:lstStyle>
            <a:lvl1pPr>
              <a:lnSpc>
                <a:spcPct val="120000"/>
              </a:lnSpc>
              <a:defRPr baseline="0"/>
            </a:lvl1pPr>
          </a:lstStyle>
          <a:p>
            <a:pPr lvl="0"/>
            <a:r>
              <a:rPr lang="de-DE"/>
              <a:t>Objekte einfügen oder Text</a:t>
            </a:r>
          </a:p>
        </p:txBody>
      </p:sp>
    </p:spTree>
    <p:extLst>
      <p:ext uri="{BB962C8B-B14F-4D97-AF65-F5344CB8AC3E}">
        <p14:creationId xmlns:p14="http://schemas.microsoft.com/office/powerpoint/2010/main" val="3139316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F599-8F9C-4CE2-8F58-C5B6B519BBF0}" type="datetime1">
              <a:rPr lang="de-DE" smtClean="0"/>
              <a:t>06.02.2020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85275" y="1850689"/>
            <a:ext cx="7374149" cy="4531061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 hasCustomPrompt="1"/>
          </p:nvPr>
        </p:nvSpPr>
        <p:spPr>
          <a:xfrm>
            <a:off x="8112135" y="1850690"/>
            <a:ext cx="3600000" cy="4531059"/>
          </a:xfrm>
        </p:spPr>
        <p:txBody>
          <a:bodyPr/>
          <a:lstStyle>
            <a:lvl1pPr>
              <a:lnSpc>
                <a:spcPct val="120000"/>
              </a:lnSpc>
              <a:defRPr baseline="0"/>
            </a:lvl1pPr>
          </a:lstStyle>
          <a:p>
            <a:pPr lvl="0"/>
            <a:r>
              <a:rPr lang="de-DE"/>
              <a:t>Objekte einfügen oder Text</a:t>
            </a:r>
          </a:p>
        </p:txBody>
      </p:sp>
    </p:spTree>
    <p:extLst>
      <p:ext uri="{BB962C8B-B14F-4D97-AF65-F5344CB8AC3E}">
        <p14:creationId xmlns:p14="http://schemas.microsoft.com/office/powerpoint/2010/main" val="40684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985838"/>
            <a:ext cx="11223291" cy="858837"/>
          </a:xfrm>
        </p:spPr>
        <p:txBody>
          <a:bodyPr anchor="b" anchorCtr="0">
            <a:normAutofit/>
          </a:bodyPr>
          <a:lstStyle>
            <a:lvl1pPr algn="l">
              <a:defRPr sz="25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18989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5377242"/>
            <a:ext cx="5638800" cy="1001554"/>
          </a:xfrm>
          <a:prstGeom prst="rect">
            <a:avLst/>
          </a:prstGeom>
          <a:noFill/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b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de-DE" sz="1333" b="0" spc="67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</p:spTree>
    <p:extLst>
      <p:ext uri="{BB962C8B-B14F-4D97-AF65-F5344CB8AC3E}">
        <p14:creationId xmlns:p14="http://schemas.microsoft.com/office/powerpoint/2010/main" val="765196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0" b="104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985838"/>
            <a:ext cx="11223291" cy="858837"/>
          </a:xfrm>
        </p:spPr>
        <p:txBody>
          <a:bodyPr anchor="b" anchorCtr="0">
            <a:normAutofit/>
          </a:bodyPr>
          <a:lstStyle>
            <a:lvl1pPr algn="l">
              <a:defRPr sz="2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18989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5377242"/>
            <a:ext cx="5638800" cy="1001554"/>
          </a:xfrm>
          <a:prstGeom prst="rect">
            <a:avLst/>
          </a:prstGeom>
          <a:solidFill>
            <a:srgbClr val="193A7B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b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de-DE" sz="1333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pic>
        <p:nvPicPr>
          <p:cNvPr id="8" name="Bild 8"/>
          <p:cNvPicPr preferRelativeResize="0"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8" t="30559" r="434" b="4637"/>
          <a:stretch/>
        </p:blipFill>
        <p:spPr>
          <a:xfrm>
            <a:off x="469274" y="230625"/>
            <a:ext cx="255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73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4005263"/>
            <a:ext cx="11223291" cy="1148254"/>
          </a:xfrm>
        </p:spPr>
        <p:txBody>
          <a:bodyPr anchor="b" anchorCtr="0">
            <a:normAutofit/>
          </a:bodyPr>
          <a:lstStyle>
            <a:lvl1pPr algn="l">
              <a:defRPr sz="2500" baseline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52898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6098071"/>
            <a:ext cx="11712000" cy="576000"/>
          </a:xfrm>
          <a:prstGeom prst="rect">
            <a:avLst/>
          </a:prstGeom>
          <a:solidFill>
            <a:srgbClr val="003677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· </a:t>
            </a:r>
            <a:r>
              <a:rPr lang="de-DE" sz="1333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1" hasCustomPrompt="1"/>
          </p:nvPr>
        </p:nvSpPr>
        <p:spPr>
          <a:xfrm>
            <a:off x="479425" y="1203325"/>
            <a:ext cx="11233150" cy="270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4009536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 userDrawn="1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 userDrawn="1"/>
        </p:nvSpPr>
        <p:spPr>
          <a:xfrm>
            <a:off x="0" y="6098071"/>
            <a:ext cx="11712000" cy="576000"/>
          </a:xfrm>
          <a:prstGeom prst="rect">
            <a:avLst/>
          </a:prstGeom>
          <a:solidFill>
            <a:srgbClr val="003677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· </a:t>
            </a:r>
            <a:r>
              <a:rPr lang="de-DE" sz="1333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4005263"/>
            <a:ext cx="11223291" cy="1148254"/>
          </a:xfrm>
        </p:spPr>
        <p:txBody>
          <a:bodyPr anchor="b" anchorCtr="0">
            <a:normAutofit/>
          </a:bodyPr>
          <a:lstStyle>
            <a:lvl1pPr algn="l">
              <a:defRPr sz="2500" baseline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52898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2" hasCustomPrompt="1"/>
          </p:nvPr>
        </p:nvSpPr>
        <p:spPr>
          <a:xfrm>
            <a:off x="489282" y="1203325"/>
            <a:ext cx="5400000" cy="2700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  <p:sp>
        <p:nvSpPr>
          <p:cNvPr id="9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2000" y="1203325"/>
            <a:ext cx="5400000" cy="2700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67956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46" y="3138283"/>
            <a:ext cx="11227300" cy="32400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 sz="1600"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 sz="1600"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A3F-5697-4B72-A7D0-00CD2FB685A4}" type="datetime1">
              <a:rPr lang="de-DE" smtClean="0"/>
              <a:t>06.02.2020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479425" y="1844675"/>
            <a:ext cx="11233150" cy="1095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8648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_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 sz="1600"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 sz="1600"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1E-07EB-4C65-B5CB-E33BDF76C761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91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_Inhal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5129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276" y="1854200"/>
            <a:ext cx="5474366" cy="452755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421" y="1854199"/>
            <a:ext cx="5458324" cy="4527551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C6CE-E6DB-4DA4-8B2A-56FED52874C0}" type="datetime1">
              <a:rPr lang="de-DE" smtClean="0"/>
              <a:t>06.02.2020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772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6DEA-2025-4EAA-BCBF-99C6698F7272}" type="datetime1">
              <a:rPr lang="de-DE" smtClean="0"/>
              <a:t>06.02.2020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275" y="1854201"/>
            <a:ext cx="11227300" cy="452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276" y="6481011"/>
            <a:ext cx="1173480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71D38-B650-49C4-B5B7-5AC2E181F9D3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6610" y="6481011"/>
            <a:ext cx="8823157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de-DE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Referent · Titel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6091" y="6481011"/>
            <a:ext cx="1078653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534A-BDEF-4E2F-87B7-7CFE3C6EE2A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8651"/>
            <a:ext cx="25497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7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2" r:id="rId2"/>
    <p:sldLayoutId id="2147483710" r:id="rId3"/>
    <p:sldLayoutId id="2147483705" r:id="rId4"/>
    <p:sldLayoutId id="2147483707" r:id="rId5"/>
    <p:sldLayoutId id="2147483706" r:id="rId6"/>
    <p:sldLayoutId id="2147483698" r:id="rId7"/>
    <p:sldLayoutId id="2147483700" r:id="rId8"/>
    <p:sldLayoutId id="2147483702" r:id="rId9"/>
    <p:sldLayoutId id="2147483713" r:id="rId10"/>
    <p:sldLayoutId id="2147483703" r:id="rId11"/>
    <p:sldLayoutId id="2147483708" r:id="rId12"/>
    <p:sldLayoutId id="214748370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Symbol" panose="05050102010706020507" pitchFamily="18" charset="2"/>
        <a:buChar char="-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Courier New" panose="02070309020205020404" pitchFamily="49" charset="0"/>
        <a:buChar char="o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br>
              <a:rPr lang="de-DE" dirty="0"/>
            </a:b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35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 err="1"/>
              <a:t>TensorFlow</a:t>
            </a:r>
            <a:r>
              <a:rPr lang="de-DE" dirty="0"/>
              <a:t> Tensoren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DFCA1BF-8050-4417-80C0-00887E22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Platzhalter</a:t>
            </a:r>
          </a:p>
          <a:p>
            <a:r>
              <a:rPr lang="de-DE" dirty="0"/>
              <a:t>Variablen</a:t>
            </a:r>
          </a:p>
          <a:p>
            <a:r>
              <a:rPr lang="de-DE" dirty="0"/>
              <a:t>Konstanten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901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Graphen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Besteht aus Knoten und Kanten</a:t>
            </a:r>
          </a:p>
          <a:p>
            <a:r>
              <a:rPr lang="de-DE" dirty="0"/>
              <a:t>Knoten</a:t>
            </a:r>
          </a:p>
          <a:p>
            <a:pPr lvl="1"/>
            <a:r>
              <a:rPr lang="de-DE" dirty="0"/>
              <a:t>Tensoren als Input und Output</a:t>
            </a:r>
          </a:p>
          <a:p>
            <a:endParaRPr lang="de-DE" dirty="0"/>
          </a:p>
          <a:p>
            <a:r>
              <a:rPr lang="de-DE" dirty="0"/>
              <a:t>Operationen</a:t>
            </a:r>
          </a:p>
          <a:p>
            <a:pPr lvl="1"/>
            <a:r>
              <a:rPr lang="de-DE" dirty="0"/>
              <a:t>Jeder Knoten hat Operation</a:t>
            </a:r>
          </a:p>
          <a:p>
            <a:pPr lvl="1"/>
            <a:r>
              <a:rPr lang="de-DE" dirty="0"/>
              <a:t>Input-Operationen</a:t>
            </a:r>
          </a:p>
          <a:p>
            <a:pPr lvl="1"/>
            <a:r>
              <a:rPr lang="de-DE" dirty="0"/>
              <a:t>Verarbeitungs-Operationen</a:t>
            </a:r>
          </a:p>
          <a:p>
            <a:r>
              <a:rPr lang="de-DE" dirty="0"/>
              <a:t>Kanten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61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8555" y="1410038"/>
            <a:ext cx="3762335" cy="5070973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1E-07EB-4C65-B5CB-E33BDF76C761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</a:t>
            </a:r>
            <a:r>
              <a:rPr lang="de-DE" dirty="0" err="1"/>
              <a:t>Röske</a:t>
            </a:r>
            <a:r>
              <a:rPr lang="de-DE" dirty="0"/>
              <a:t>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91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Zielsetzung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Röske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Entwicklung eines Demonstrators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Erkennen von handgeschriebenen Zahlen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63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Genutzte Version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Version 1.15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Letzter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 vor 2.0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1E-07EB-4C65-B5CB-E33BDF76C761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</a:t>
            </a:r>
            <a:r>
              <a:rPr lang="de-DE" dirty="0" err="1"/>
              <a:t>Röske</a:t>
            </a:r>
            <a:r>
              <a:rPr lang="de-DE" dirty="0"/>
              <a:t>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70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Datensätze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MNIST</a:t>
            </a:r>
          </a:p>
          <a:p>
            <a:endParaRPr lang="de-DE" dirty="0"/>
          </a:p>
          <a:p>
            <a:r>
              <a:rPr lang="de-DE" dirty="0"/>
              <a:t>60.000 Trainingsziffern</a:t>
            </a:r>
          </a:p>
          <a:p>
            <a:endParaRPr lang="de-DE" dirty="0"/>
          </a:p>
          <a:p>
            <a:r>
              <a:rPr lang="de-DE" dirty="0"/>
              <a:t>10.000 Testziffern</a:t>
            </a:r>
          </a:p>
          <a:p>
            <a:endParaRPr lang="de-DE" dirty="0"/>
          </a:p>
          <a:p>
            <a:r>
              <a:rPr lang="de-DE" dirty="0"/>
              <a:t>28x28 Pixel</a:t>
            </a:r>
          </a:p>
          <a:p>
            <a:endParaRPr lang="de-DE" dirty="0"/>
          </a:p>
          <a:p>
            <a:r>
              <a:rPr lang="de-DE" dirty="0"/>
              <a:t>Verschiedene Graustufen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56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Erstellen des Netzes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06.02.2020</a:t>
            </a:fld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3DC603C-58B1-4EC7-AB86-81ECB1715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811" y="1469570"/>
            <a:ext cx="8021743" cy="4669466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40532D8-C274-4861-8250-69872891ABD7}"/>
              </a:ext>
            </a:extLst>
          </p:cNvPr>
          <p:cNvSpPr txBox="1"/>
          <p:nvPr/>
        </p:nvSpPr>
        <p:spPr>
          <a:xfrm>
            <a:off x="718457" y="2013857"/>
            <a:ext cx="277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de-DE" sz="1800" dirty="0" err="1"/>
              <a:t>Stochastic</a:t>
            </a:r>
            <a:r>
              <a:rPr lang="de-DE" sz="1800" dirty="0"/>
              <a:t> Gradient </a:t>
            </a:r>
            <a:r>
              <a:rPr lang="de-DE" sz="1800" dirty="0" err="1"/>
              <a:t>Descent</a:t>
            </a:r>
            <a:r>
              <a:rPr lang="de-DE" sz="1800" dirty="0"/>
              <a:t> Optimizer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36DCC35-2929-469A-8BE8-221107808A38}"/>
              </a:ext>
            </a:extLst>
          </p:cNvPr>
          <p:cNvSpPr txBox="1"/>
          <p:nvPr/>
        </p:nvSpPr>
        <p:spPr>
          <a:xfrm>
            <a:off x="3646714" y="6172940"/>
            <a:ext cx="642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de-DE" sz="1100" dirty="0">
                <a:solidFill>
                  <a:schemeClr val="bg2"/>
                </a:solidFill>
              </a:rPr>
              <a:t>Quelle: Deep Learning mit </a:t>
            </a:r>
            <a:r>
              <a:rPr lang="de-DE" sz="1100" dirty="0" err="1">
                <a:solidFill>
                  <a:schemeClr val="bg2"/>
                </a:solidFill>
              </a:rPr>
              <a:t>TensorFlow</a:t>
            </a:r>
            <a:r>
              <a:rPr lang="de-DE" sz="1100" dirty="0">
                <a:solidFill>
                  <a:schemeClr val="bg2"/>
                </a:solidFill>
              </a:rPr>
              <a:t>, Keras und TensorFlow.js</a:t>
            </a:r>
          </a:p>
        </p:txBody>
      </p:sp>
    </p:spTree>
    <p:extLst>
      <p:ext uri="{BB962C8B-B14F-4D97-AF65-F5344CB8AC3E}">
        <p14:creationId xmlns:p14="http://schemas.microsoft.com/office/powerpoint/2010/main" val="146995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Auswertung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</a:t>
            </a:r>
            <a:r>
              <a:rPr lang="de-DE" dirty="0" err="1"/>
              <a:t>Röske</a:t>
            </a:r>
            <a:r>
              <a:rPr lang="de-DE" dirty="0"/>
              <a:t>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Verschiedene Lernraten sowie verschiedene Trainingsgrößen getestet</a:t>
            </a:r>
          </a:p>
          <a:p>
            <a:r>
              <a:rPr lang="de-DE" dirty="0"/>
              <a:t>Ergebnis bei verschiedenen Trainingsgrößen mit einer </a:t>
            </a:r>
            <a:r>
              <a:rPr lang="de-DE" dirty="0" err="1"/>
              <a:t>Lernrate</a:t>
            </a:r>
            <a:r>
              <a:rPr lang="de-DE" dirty="0"/>
              <a:t> von 0,08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75" y="2643040"/>
            <a:ext cx="10738775" cy="28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Auswertung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1E-07EB-4C65-B5CB-E33BDF76C761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</a:t>
            </a:r>
            <a:r>
              <a:rPr lang="de-DE" dirty="0" err="1"/>
              <a:t>Röske</a:t>
            </a:r>
            <a:r>
              <a:rPr lang="de-DE" dirty="0"/>
              <a:t>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18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Ergebnis bei einer Trainingsgröße von 20.000 mit verschiedenen Lernraten</a:t>
            </a:r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2" y="2314937"/>
            <a:ext cx="11534265" cy="308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Auswertung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Gewichtungen bei verschiedenen Lernraten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1E-07EB-4C65-B5CB-E33BDF76C761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</a:t>
            </a:r>
            <a:r>
              <a:rPr lang="de-DE" dirty="0" err="1"/>
              <a:t>Röske</a:t>
            </a:r>
            <a:r>
              <a:rPr lang="de-DE" dirty="0"/>
              <a:t>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19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6" y="2317911"/>
            <a:ext cx="5116872" cy="302646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676" y="2387166"/>
            <a:ext cx="4907780" cy="297594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085692" y="5363115"/>
            <a:ext cx="191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de-DE" sz="1800" dirty="0"/>
              <a:t>Geringe </a:t>
            </a:r>
            <a:r>
              <a:rPr lang="de-DE" sz="1800" dirty="0" err="1"/>
              <a:t>Lernrate</a:t>
            </a:r>
            <a:endParaRPr lang="de-DE" sz="1800" dirty="0"/>
          </a:p>
        </p:txBody>
      </p:sp>
      <p:sp>
        <p:nvSpPr>
          <p:cNvPr id="12" name="Textfeld 11"/>
          <p:cNvSpPr txBox="1"/>
          <p:nvPr/>
        </p:nvSpPr>
        <p:spPr>
          <a:xfrm>
            <a:off x="7344080" y="5341254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de-DE" sz="1800" dirty="0"/>
              <a:t>Höhere </a:t>
            </a:r>
            <a:r>
              <a:rPr lang="de-DE" sz="1800" dirty="0" err="1"/>
              <a:t>Lernrate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3216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756610" y="6481011"/>
            <a:ext cx="8823157" cy="184317"/>
          </a:xfrm>
        </p:spPr>
        <p:txBody>
          <a:bodyPr/>
          <a:lstStyle/>
          <a:p>
            <a:r>
              <a:rPr lang="de-DE" dirty="0"/>
              <a:t>Marco Philipp 70459905, Niklas Röske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Neuronale Netze</a:t>
            </a:r>
          </a:p>
          <a:p>
            <a:r>
              <a:rPr lang="de-DE" dirty="0"/>
              <a:t>Einführung </a:t>
            </a:r>
            <a:r>
              <a:rPr lang="de-DE" dirty="0" err="1"/>
              <a:t>TensorFlow</a:t>
            </a:r>
            <a:endParaRPr lang="de-DE" dirty="0"/>
          </a:p>
          <a:p>
            <a:r>
              <a:rPr lang="de-DE" dirty="0"/>
              <a:t>Tensoren</a:t>
            </a:r>
          </a:p>
          <a:p>
            <a:r>
              <a:rPr lang="de-DE" dirty="0"/>
              <a:t>Graphen</a:t>
            </a:r>
          </a:p>
          <a:p>
            <a:r>
              <a:rPr lang="de-DE" dirty="0"/>
              <a:t>Trainieren eines Neuronalen Netzes</a:t>
            </a:r>
          </a:p>
          <a:p>
            <a:r>
              <a:rPr lang="de-DE" dirty="0" err="1"/>
              <a:t>TensorFlow</a:t>
            </a:r>
            <a:r>
              <a:rPr lang="de-DE" dirty="0"/>
              <a:t> an einem Beispiel</a:t>
            </a:r>
          </a:p>
          <a:p>
            <a:r>
              <a:rPr lang="de-DE" dirty="0"/>
              <a:t>Andere Versionen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293234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Probleme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20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Einarbeitung</a:t>
            </a:r>
          </a:p>
          <a:p>
            <a:r>
              <a:rPr lang="de-DE" dirty="0"/>
              <a:t>Installation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EA7989-EFB7-4CBC-899F-9320EC44D5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86" y="1775659"/>
            <a:ext cx="4412842" cy="219130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88FB273-F430-4CEA-B70D-EDC882641D6E}"/>
              </a:ext>
            </a:extLst>
          </p:cNvPr>
          <p:cNvSpPr txBox="1"/>
          <p:nvPr/>
        </p:nvSpPr>
        <p:spPr>
          <a:xfrm>
            <a:off x="4735286" y="3966968"/>
            <a:ext cx="4412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2"/>
                </a:solidFill>
              </a:rPr>
              <a:t>Quelle: https://www.pinclipart.com/maxpin/oJhbJi/</a:t>
            </a:r>
          </a:p>
        </p:txBody>
      </p:sp>
    </p:spTree>
    <p:extLst>
      <p:ext uri="{BB962C8B-B14F-4D97-AF65-F5344CB8AC3E}">
        <p14:creationId xmlns:p14="http://schemas.microsoft.com/office/powerpoint/2010/main" val="352548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Andere Versionen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</a:t>
            </a:r>
            <a:r>
              <a:rPr lang="de-DE" dirty="0" err="1"/>
              <a:t>Röske</a:t>
            </a:r>
            <a:r>
              <a:rPr lang="de-DE" dirty="0"/>
              <a:t>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21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TensorFlow</a:t>
            </a:r>
            <a:r>
              <a:rPr lang="de-DE" dirty="0"/>
              <a:t> Mobile</a:t>
            </a:r>
          </a:p>
          <a:p>
            <a:pPr lvl="1"/>
            <a:r>
              <a:rPr lang="de-DE" dirty="0"/>
              <a:t>Führt Modelle aus</a:t>
            </a:r>
          </a:p>
          <a:p>
            <a:pPr lvl="1"/>
            <a:endParaRPr lang="de-DE" dirty="0"/>
          </a:p>
          <a:p>
            <a:r>
              <a:rPr lang="de-DE" dirty="0" err="1"/>
              <a:t>TensorFlow</a:t>
            </a:r>
            <a:r>
              <a:rPr lang="de-DE" dirty="0"/>
              <a:t> Lite</a:t>
            </a:r>
          </a:p>
          <a:p>
            <a:pPr lvl="1"/>
            <a:r>
              <a:rPr lang="de-DE" dirty="0"/>
              <a:t>Nachfolger von </a:t>
            </a:r>
            <a:r>
              <a:rPr lang="de-DE" dirty="0" err="1"/>
              <a:t>TensorFlow</a:t>
            </a:r>
            <a:r>
              <a:rPr lang="de-DE" dirty="0"/>
              <a:t> Mobile</a:t>
            </a:r>
          </a:p>
          <a:p>
            <a:pPr lvl="1"/>
            <a:r>
              <a:rPr lang="de-DE" dirty="0"/>
              <a:t>Optimierung auf geringere Leistung</a:t>
            </a:r>
          </a:p>
          <a:p>
            <a:pPr lvl="1"/>
            <a:r>
              <a:rPr lang="de-DE" dirty="0"/>
              <a:t>Wrapper für Java/C++</a:t>
            </a:r>
          </a:p>
          <a:p>
            <a:pPr lvl="1"/>
            <a:r>
              <a:rPr lang="de-DE" dirty="0"/>
              <a:t>Nutzbar ohne Serverkommunikation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86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Andere Versionen</a:t>
            </a: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249843"/>
              </p:ext>
            </p:extLst>
          </p:nvPr>
        </p:nvGraphicFramePr>
        <p:xfrm>
          <a:off x="1598670" y="1676399"/>
          <a:ext cx="9097505" cy="341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1E-07EB-4C65-B5CB-E33BDF76C761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735845" y="6481011"/>
            <a:ext cx="8823157" cy="184317"/>
          </a:xfrm>
        </p:spPr>
        <p:txBody>
          <a:bodyPr/>
          <a:lstStyle/>
          <a:p>
            <a:r>
              <a:rPr lang="de-DE" dirty="0"/>
              <a:t>Marco Philipp 70459905, Niklas </a:t>
            </a:r>
            <a:r>
              <a:rPr lang="de-DE" dirty="0" err="1"/>
              <a:t>Röske</a:t>
            </a:r>
            <a:r>
              <a:rPr lang="de-DE" dirty="0"/>
              <a:t>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83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73C08B-9682-4D15-957B-3FE024D6F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D73C08B-9682-4D15-957B-3FE024D6F1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F5DC55-F887-47D7-ADCE-1BC3E26E0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DAF5DC55-F887-47D7-ADCE-1BC3E26E00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093E035-F0C1-4C74-8888-39A9E4B85B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3093E035-F0C1-4C74-8888-39A9E4B85B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B8F8123-1752-4489-8D39-ECBA92801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3B8F8123-1752-4489-8D39-ECBA92801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AAEBA1D-FDCB-4252-AA8F-3E1FE059E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7AAEBA1D-FDCB-4252-AA8F-3E1FE059EB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A380F81-4CF5-4BAA-97A5-8C459DA8F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CA380F81-4CF5-4BAA-97A5-8C459DA8F5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5176CEF-ACEA-472B-91BB-43F4C4B6A3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dgm id="{75176CEF-ACEA-472B-91BB-43F4C4B6A3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F6A852B-7A0A-4FD9-ABE2-68C2282436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>
                                            <p:graphicEl>
                                              <a:dgm id="{2F6A852B-7A0A-4FD9-ABE2-68C2282436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Andere Versionen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TensorFlow.js</a:t>
            </a:r>
          </a:p>
          <a:p>
            <a:endParaRPr lang="de-DE" dirty="0"/>
          </a:p>
          <a:p>
            <a:r>
              <a:rPr lang="de-DE" dirty="0"/>
              <a:t>JavaScript API für </a:t>
            </a:r>
            <a:r>
              <a:rPr lang="de-DE" dirty="0" err="1"/>
              <a:t>TensorFlow</a:t>
            </a:r>
            <a:endParaRPr lang="de-DE" dirty="0"/>
          </a:p>
          <a:p>
            <a:endParaRPr lang="de-DE" dirty="0"/>
          </a:p>
          <a:p>
            <a:r>
              <a:rPr lang="de-DE" dirty="0"/>
              <a:t>Spricht über OpenGL die Grafikkarte an</a:t>
            </a:r>
          </a:p>
          <a:p>
            <a:endParaRPr lang="de-DE" dirty="0"/>
          </a:p>
          <a:p>
            <a:r>
              <a:rPr lang="de-DE" dirty="0"/>
              <a:t>Geringere Performance</a:t>
            </a:r>
          </a:p>
          <a:p>
            <a:endParaRPr lang="de-DE" dirty="0"/>
          </a:p>
          <a:p>
            <a:r>
              <a:rPr lang="de-DE" dirty="0"/>
              <a:t>Hauptsächlich zum Ausführen von Modellen im Browser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1E-07EB-4C65-B5CB-E33BDF76C761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</a:t>
            </a:r>
            <a:r>
              <a:rPr lang="de-DE" dirty="0" err="1"/>
              <a:t>Röske</a:t>
            </a:r>
            <a:r>
              <a:rPr lang="de-DE" dirty="0"/>
              <a:t>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30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24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Einfaches Erstellen Neuronaler Netze</a:t>
            </a:r>
          </a:p>
          <a:p>
            <a:r>
              <a:rPr lang="de-DE" dirty="0"/>
              <a:t>Hohe Portierbarkeit</a:t>
            </a:r>
          </a:p>
          <a:p>
            <a:r>
              <a:rPr lang="de-DE" dirty="0"/>
              <a:t>Hohe Flexibilität</a:t>
            </a:r>
          </a:p>
          <a:p>
            <a:r>
              <a:rPr lang="de-DE" dirty="0" err="1"/>
              <a:t>Tensorboard</a:t>
            </a:r>
            <a:endParaRPr lang="de-DE" dirty="0"/>
          </a:p>
          <a:p>
            <a:r>
              <a:rPr lang="de-DE" dirty="0"/>
              <a:t>Weiterentwicklung</a:t>
            </a:r>
          </a:p>
        </p:txBody>
      </p:sp>
    </p:spTree>
    <p:extLst>
      <p:ext uri="{BB962C8B-B14F-4D97-AF65-F5344CB8AC3E}">
        <p14:creationId xmlns:p14="http://schemas.microsoft.com/office/powerpoint/2010/main" val="35174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25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J. Bahlmann, Neuronale Netze und Deep Learning kapieren Der einfache Praxiseinstieg. </a:t>
            </a:r>
            <a:r>
              <a:rPr lang="de-DE" sz="1400" dirty="0" err="1"/>
              <a:t>mitp</a:t>
            </a:r>
            <a:r>
              <a:rPr lang="de-DE" sz="1400" dirty="0"/>
              <a:t>, 2020 (engl. Originalausgabe: 2019). </a:t>
            </a:r>
          </a:p>
          <a:p>
            <a:r>
              <a:rPr lang="de-DE" sz="1400" dirty="0"/>
              <a:t>B. </a:t>
            </a:r>
            <a:r>
              <a:rPr lang="de-DE" sz="1400" dirty="0" err="1"/>
              <a:t>Aunkofer</a:t>
            </a:r>
            <a:r>
              <a:rPr lang="de-DE" sz="1400" dirty="0"/>
              <a:t>, “Überwachtes </a:t>
            </a:r>
            <a:r>
              <a:rPr lang="de-DE" sz="1400" dirty="0" err="1"/>
              <a:t>vs</a:t>
            </a:r>
            <a:r>
              <a:rPr lang="de-DE" sz="1400" dirty="0"/>
              <a:t> unüberwachtes maschinelles lernen,” Jul. 2017. [Online]. </a:t>
            </a:r>
            <a:r>
              <a:rPr lang="de-DE" sz="1400" dirty="0" err="1"/>
              <a:t>Available</a:t>
            </a:r>
            <a:r>
              <a:rPr lang="de-DE" sz="1400" dirty="0"/>
              <a:t>: https://data-science-blog.com/blog/2017/07/02/ </a:t>
            </a:r>
            <a:r>
              <a:rPr lang="de-DE" sz="1400" dirty="0" err="1"/>
              <a:t>uberwachtes</a:t>
            </a:r>
            <a:r>
              <a:rPr lang="de-DE" sz="1400" dirty="0"/>
              <a:t>-</a:t>
            </a:r>
            <a:r>
              <a:rPr lang="de-DE" sz="1400" dirty="0" err="1"/>
              <a:t>vs</a:t>
            </a:r>
            <a:r>
              <a:rPr lang="de-DE" sz="1400" dirty="0"/>
              <a:t>-</a:t>
            </a:r>
            <a:r>
              <a:rPr lang="de-DE" sz="1400" dirty="0" err="1"/>
              <a:t>unuberwachtes</a:t>
            </a:r>
            <a:r>
              <a:rPr lang="de-DE" sz="1400" dirty="0"/>
              <a:t>-maschinelles-lernen/ </a:t>
            </a:r>
          </a:p>
          <a:p>
            <a:r>
              <a:rPr lang="de-DE" sz="1400" dirty="0"/>
              <a:t>„Maschinelles lernen: </a:t>
            </a:r>
            <a:r>
              <a:rPr lang="de-DE" sz="1400" dirty="0" err="1"/>
              <a:t>Klassiﬁkation</a:t>
            </a:r>
            <a:r>
              <a:rPr lang="de-DE" sz="1400" dirty="0"/>
              <a:t> </a:t>
            </a:r>
            <a:r>
              <a:rPr lang="de-DE" sz="1400" dirty="0" err="1"/>
              <a:t>vs</a:t>
            </a:r>
            <a:r>
              <a:rPr lang="de-DE" sz="1400" dirty="0"/>
              <a:t> </a:t>
            </a:r>
            <a:r>
              <a:rPr lang="de-DE" sz="1400" dirty="0" err="1"/>
              <a:t>regression</a:t>
            </a:r>
            <a:r>
              <a:rPr lang="de-DE" sz="1400" dirty="0"/>
              <a:t>,” </a:t>
            </a:r>
            <a:r>
              <a:rPr lang="de-DE" sz="1400" dirty="0" err="1"/>
              <a:t>Dec</a:t>
            </a:r>
            <a:r>
              <a:rPr lang="de-DE" sz="1400" dirty="0"/>
              <a:t>. 2017. [Online]. </a:t>
            </a:r>
            <a:r>
              <a:rPr lang="de-DE" sz="1400" dirty="0" err="1"/>
              <a:t>Available</a:t>
            </a:r>
            <a:r>
              <a:rPr lang="de-DE" sz="1400" dirty="0"/>
              <a:t>: https://data-science-blog.com/blog/2017/12/20/ maschinelles-lernen-</a:t>
            </a:r>
            <a:r>
              <a:rPr lang="de-DE" sz="1400" dirty="0" err="1"/>
              <a:t>klassiﬁkation</a:t>
            </a:r>
            <a:r>
              <a:rPr lang="de-DE" sz="1400" dirty="0"/>
              <a:t>-</a:t>
            </a:r>
            <a:r>
              <a:rPr lang="de-DE" sz="1400" dirty="0" err="1"/>
              <a:t>vs</a:t>
            </a:r>
            <a:r>
              <a:rPr lang="de-DE" sz="1400" dirty="0"/>
              <a:t>-regression/ </a:t>
            </a:r>
          </a:p>
          <a:p>
            <a:r>
              <a:rPr lang="de-DE" sz="1400" dirty="0"/>
              <a:t>S. Richter, Statistisches und maschinelles Lernen Gängige Verfahren im Überblick. Springer Spektrum, 2019. </a:t>
            </a:r>
          </a:p>
          <a:p>
            <a:r>
              <a:rPr lang="de-DE" sz="1400" dirty="0"/>
              <a:t> B. </a:t>
            </a:r>
            <a:r>
              <a:rPr lang="de-DE" sz="1400" dirty="0" err="1"/>
              <a:t>Aunkofer</a:t>
            </a:r>
            <a:r>
              <a:rPr lang="de-DE" sz="1400" dirty="0"/>
              <a:t>, “Maschinelles lernen: Parametrisierte und nicht-parametrisierte verfahren,” Feb. 2018. [Online]. </a:t>
            </a:r>
            <a:r>
              <a:rPr lang="de-DE" sz="1400" dirty="0" err="1"/>
              <a:t>Available</a:t>
            </a:r>
            <a:r>
              <a:rPr lang="de-DE" sz="1400" dirty="0"/>
              <a:t>: https://data-science-blog.com/blog/2018/02/11/ maschinelles-lernen-parametrisierte-und-nicht-parametrisierte-verfahren/</a:t>
            </a:r>
          </a:p>
          <a:p>
            <a:r>
              <a:rPr lang="de-DE" sz="1400" dirty="0"/>
              <a:t> A. Arora, “Anwendungsgebiete für </a:t>
            </a:r>
            <a:r>
              <a:rPr lang="de-DE" sz="1400" dirty="0" err="1"/>
              <a:t>machine</a:t>
            </a:r>
            <a:r>
              <a:rPr lang="de-DE" sz="1400" dirty="0"/>
              <a:t> </a:t>
            </a:r>
            <a:r>
              <a:rPr lang="de-DE" sz="1400" dirty="0" err="1"/>
              <a:t>learning</a:t>
            </a:r>
            <a:r>
              <a:rPr lang="de-DE" sz="1400" dirty="0"/>
              <a:t>,” Feb. 2018. [Online]. </a:t>
            </a:r>
            <a:r>
              <a:rPr lang="de-DE" sz="1400" dirty="0" err="1"/>
              <a:t>Available</a:t>
            </a:r>
            <a:r>
              <a:rPr lang="de-DE" sz="1400" dirty="0"/>
              <a:t>: https://www.agile-im.de/2018/02/08/ </a:t>
            </a:r>
            <a:r>
              <a:rPr lang="de-DE" sz="1400" dirty="0" err="1"/>
              <a:t>anwendungsgebiete-fuer-machine-learning</a:t>
            </a:r>
            <a:r>
              <a:rPr lang="de-DE" sz="1400" dirty="0"/>
              <a:t>/</a:t>
            </a:r>
          </a:p>
          <a:p>
            <a:r>
              <a:rPr lang="de-DE" sz="1400" dirty="0"/>
              <a:t>I. L. Tom Hope, </a:t>
            </a:r>
            <a:r>
              <a:rPr lang="de-DE" sz="1400" dirty="0" err="1"/>
              <a:t>Yehezkel</a:t>
            </a:r>
            <a:r>
              <a:rPr lang="de-DE" sz="1400" dirty="0"/>
              <a:t> S. </a:t>
            </a:r>
            <a:r>
              <a:rPr lang="de-DE" sz="1400" dirty="0" err="1"/>
              <a:t>Resheff</a:t>
            </a:r>
            <a:r>
              <a:rPr lang="de-DE" sz="1400" dirty="0"/>
              <a:t>, Einführung in </a:t>
            </a:r>
            <a:r>
              <a:rPr lang="de-DE" sz="1400" dirty="0" err="1"/>
              <a:t>TensorFlow</a:t>
            </a:r>
            <a:r>
              <a:rPr lang="de-DE" sz="1400" dirty="0"/>
              <a:t> Deep-Learning-Systeme programmieren, trainieren, skalieren und deployen. O’REILLY, 2018.</a:t>
            </a:r>
          </a:p>
        </p:txBody>
      </p:sp>
    </p:spTree>
    <p:extLst>
      <p:ext uri="{BB962C8B-B14F-4D97-AF65-F5344CB8AC3E}">
        <p14:creationId xmlns:p14="http://schemas.microsoft.com/office/powerpoint/2010/main" val="237415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Neuronale Netze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</a:t>
            </a:r>
            <a:r>
              <a:rPr lang="de-DE" dirty="0" err="1"/>
              <a:t>Röske</a:t>
            </a:r>
            <a:r>
              <a:rPr lang="de-DE" dirty="0"/>
              <a:t>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Bestehen aus Neuronen</a:t>
            </a:r>
          </a:p>
          <a:p>
            <a:endParaRPr lang="de-DE" dirty="0"/>
          </a:p>
          <a:p>
            <a:r>
              <a:rPr lang="de-DE" dirty="0"/>
              <a:t>Neuronen verändern Input</a:t>
            </a:r>
          </a:p>
          <a:p>
            <a:endParaRPr lang="de-DE" dirty="0"/>
          </a:p>
          <a:p>
            <a:r>
              <a:rPr lang="de-DE" dirty="0"/>
              <a:t>Neuronen über Kanten verbunden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78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641" y="1676399"/>
            <a:ext cx="6024163" cy="393993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1E-07EB-4C65-B5CB-E33BDF76C761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</a:t>
            </a:r>
            <a:r>
              <a:rPr lang="de-DE" dirty="0" err="1"/>
              <a:t>Röske</a:t>
            </a:r>
            <a:r>
              <a:rPr lang="de-DE" dirty="0"/>
              <a:t>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75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Einführung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2015 Google entwickelt</a:t>
            </a:r>
          </a:p>
          <a:p>
            <a:r>
              <a:rPr lang="de-DE" dirty="0"/>
              <a:t>Datenflussgraph</a:t>
            </a:r>
          </a:p>
          <a:p>
            <a:r>
              <a:rPr lang="de-DE" dirty="0"/>
              <a:t>Vereinfachung der Arbeit mit Neuronaler Netze</a:t>
            </a:r>
          </a:p>
          <a:p>
            <a:r>
              <a:rPr lang="de-DE" dirty="0"/>
              <a:t>Portierbarkeit</a:t>
            </a:r>
          </a:p>
          <a:p>
            <a:r>
              <a:rPr lang="de-DE" dirty="0"/>
              <a:t>Flexibilität</a:t>
            </a:r>
          </a:p>
          <a:p>
            <a:r>
              <a:rPr lang="de-DE" dirty="0"/>
              <a:t>Abstraktionsbibliotheken</a:t>
            </a:r>
          </a:p>
        </p:txBody>
      </p:sp>
    </p:spTree>
    <p:extLst>
      <p:ext uri="{BB962C8B-B14F-4D97-AF65-F5344CB8AC3E}">
        <p14:creationId xmlns:p14="http://schemas.microsoft.com/office/powerpoint/2010/main" val="178891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Einführung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Tensorboard</a:t>
            </a:r>
            <a:endParaRPr lang="de-DE" dirty="0"/>
          </a:p>
          <a:p>
            <a:r>
              <a:rPr lang="de-DE" dirty="0"/>
              <a:t>Python Schnittstelle</a:t>
            </a:r>
          </a:p>
          <a:p>
            <a:r>
              <a:rPr lang="de-DE" dirty="0"/>
              <a:t>Ständige Weiterentwicklung</a:t>
            </a:r>
          </a:p>
          <a:p>
            <a:r>
              <a:rPr lang="de-DE" dirty="0"/>
              <a:t>Aufteilung des Graphen</a:t>
            </a:r>
          </a:p>
          <a:p>
            <a:r>
              <a:rPr lang="de-DE" dirty="0"/>
              <a:t>(2+7)-(7+5)</a:t>
            </a:r>
          </a:p>
          <a:p>
            <a:endParaRPr lang="de-DE" dirty="0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1020D7E7-999A-4406-AE0A-69445D1758E3}"/>
              </a:ext>
            </a:extLst>
          </p:cNvPr>
          <p:cNvGrpSpPr/>
          <p:nvPr/>
        </p:nvGrpSpPr>
        <p:grpSpPr>
          <a:xfrm>
            <a:off x="4620986" y="2608789"/>
            <a:ext cx="6906985" cy="2939832"/>
            <a:chOff x="4664528" y="2285311"/>
            <a:chExt cx="6906985" cy="2939832"/>
          </a:xfrm>
        </p:grpSpPr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447A50BC-C954-4A3A-AC6A-4DD8F90995B4}"/>
                </a:ext>
              </a:extLst>
            </p:cNvPr>
            <p:cNvCxnSpPr/>
            <p:nvPr/>
          </p:nvCxnSpPr>
          <p:spPr>
            <a:xfrm>
              <a:off x="4664528" y="3189515"/>
              <a:ext cx="968829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0A95D7A5-6387-40AB-84DA-0AB69E5FA00E}"/>
                </a:ext>
              </a:extLst>
            </p:cNvPr>
            <p:cNvCxnSpPr/>
            <p:nvPr/>
          </p:nvCxnSpPr>
          <p:spPr>
            <a:xfrm>
              <a:off x="4713514" y="4548008"/>
              <a:ext cx="936172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5A5B1D03-7F4A-4FD9-8C84-F9C4AD4D469A}"/>
                </a:ext>
              </a:extLst>
            </p:cNvPr>
            <p:cNvCxnSpPr/>
            <p:nvPr/>
          </p:nvCxnSpPr>
          <p:spPr>
            <a:xfrm>
              <a:off x="4680857" y="2642506"/>
              <a:ext cx="968829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14A7AAF9-5AEC-439A-90CB-0F6B921D206F}"/>
                </a:ext>
              </a:extLst>
            </p:cNvPr>
            <p:cNvCxnSpPr/>
            <p:nvPr/>
          </p:nvCxnSpPr>
          <p:spPr>
            <a:xfrm>
              <a:off x="4713514" y="5070522"/>
              <a:ext cx="936172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BECFA674-17F3-4A44-836B-5F397DF2B153}"/>
                </a:ext>
              </a:extLst>
            </p:cNvPr>
            <p:cNvGrpSpPr/>
            <p:nvPr/>
          </p:nvGrpSpPr>
          <p:grpSpPr>
            <a:xfrm>
              <a:off x="4664528" y="2285311"/>
              <a:ext cx="6906985" cy="2939832"/>
              <a:chOff x="4664529" y="2241768"/>
              <a:chExt cx="6906985" cy="2939832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770D9A2F-E1E1-4839-8CAA-F0E57798823B}"/>
                  </a:ext>
                </a:extLst>
              </p:cNvPr>
              <p:cNvSpPr/>
              <p:nvPr/>
            </p:nvSpPr>
            <p:spPr>
              <a:xfrm>
                <a:off x="9210063" y="3735805"/>
                <a:ext cx="1426028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Sub.</a:t>
                </a:r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1499C70A-E5E7-452D-A400-17E888272DCE}"/>
                  </a:ext>
                </a:extLst>
              </p:cNvPr>
              <p:cNvSpPr/>
              <p:nvPr/>
            </p:nvSpPr>
            <p:spPr>
              <a:xfrm>
                <a:off x="5878286" y="2609849"/>
                <a:ext cx="1426028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Add.</a:t>
                </a:r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930A3975-118E-4C7E-9451-7837E210ADE5}"/>
                  </a:ext>
                </a:extLst>
              </p:cNvPr>
              <p:cNvSpPr/>
              <p:nvPr/>
            </p:nvSpPr>
            <p:spPr>
              <a:xfrm>
                <a:off x="5878286" y="4495800"/>
                <a:ext cx="1426028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Add.</a:t>
                </a:r>
              </a:p>
            </p:txBody>
          </p: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29F1F494-2F14-4BFC-BE09-7CEC72D9B182}"/>
                  </a:ext>
                </a:extLst>
              </p:cNvPr>
              <p:cNvCxnSpPr/>
              <p:nvPr/>
            </p:nvCxnSpPr>
            <p:spPr>
              <a:xfrm>
                <a:off x="7402286" y="3080657"/>
                <a:ext cx="1807777" cy="772886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CECC3FBC-C75D-40C8-98BD-EB2F4CB7E9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02286" y="4317188"/>
                <a:ext cx="1667011" cy="461641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926FC8DE-7E0F-43D3-AFFC-0595690A8C7D}"/>
                  </a:ext>
                </a:extLst>
              </p:cNvPr>
              <p:cNvCxnSpPr/>
              <p:nvPr/>
            </p:nvCxnSpPr>
            <p:spPr>
              <a:xfrm>
                <a:off x="10776857" y="4049486"/>
                <a:ext cx="794657" cy="0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0D76886C-843D-4339-84C5-993076912E99}"/>
                  </a:ext>
                </a:extLst>
              </p:cNvPr>
              <p:cNvSpPr txBox="1"/>
              <p:nvPr/>
            </p:nvSpPr>
            <p:spPr>
              <a:xfrm>
                <a:off x="7792198" y="2926317"/>
                <a:ext cx="887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FontTx/>
                  <a:buNone/>
                </a:pPr>
                <a:r>
                  <a:rPr lang="de-DE" sz="1800" dirty="0"/>
                  <a:t>9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BBFE96EB-F9AF-4064-95EF-74929933640E}"/>
                  </a:ext>
                </a:extLst>
              </p:cNvPr>
              <p:cNvSpPr txBox="1"/>
              <p:nvPr/>
            </p:nvSpPr>
            <p:spPr>
              <a:xfrm>
                <a:off x="4678135" y="2832506"/>
                <a:ext cx="887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FontTx/>
                  <a:buNone/>
                </a:pPr>
                <a:r>
                  <a:rPr lang="de-DE" sz="1800" dirty="0"/>
                  <a:t>7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984C57FB-FED6-4B99-98EB-C32EC37B4876}"/>
                  </a:ext>
                </a:extLst>
              </p:cNvPr>
              <p:cNvSpPr txBox="1"/>
              <p:nvPr/>
            </p:nvSpPr>
            <p:spPr>
              <a:xfrm>
                <a:off x="4664529" y="4154717"/>
                <a:ext cx="887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FontTx/>
                  <a:buNone/>
                </a:pPr>
                <a:r>
                  <a:rPr lang="de-DE" sz="1800" dirty="0"/>
                  <a:t>7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6170107-E403-4A4C-8133-7942E97B1DDD}"/>
                  </a:ext>
                </a:extLst>
              </p:cNvPr>
              <p:cNvSpPr txBox="1"/>
              <p:nvPr/>
            </p:nvSpPr>
            <p:spPr>
              <a:xfrm>
                <a:off x="4678135" y="4677230"/>
                <a:ext cx="887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FontTx/>
                  <a:buNone/>
                </a:pPr>
                <a:r>
                  <a:rPr lang="de-DE" sz="1800" dirty="0"/>
                  <a:t>5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0AE6A2B2-0335-4F31-BDA1-1F0AD5977599}"/>
                  </a:ext>
                </a:extLst>
              </p:cNvPr>
              <p:cNvSpPr txBox="1"/>
              <p:nvPr/>
            </p:nvSpPr>
            <p:spPr>
              <a:xfrm>
                <a:off x="4693716" y="2241768"/>
                <a:ext cx="887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FontTx/>
                  <a:buNone/>
                </a:pPr>
                <a:r>
                  <a:rPr lang="de-DE" sz="1800" dirty="0"/>
                  <a:t>2</a:t>
                </a: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10DE61A4-A514-4523-A705-FD32D2A386AB}"/>
                  </a:ext>
                </a:extLst>
              </p:cNvPr>
              <p:cNvSpPr txBox="1"/>
              <p:nvPr/>
            </p:nvSpPr>
            <p:spPr>
              <a:xfrm>
                <a:off x="7862581" y="4587299"/>
                <a:ext cx="887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FontTx/>
                  <a:buNone/>
                </a:pPr>
                <a:r>
                  <a:rPr lang="de-DE" sz="1800" dirty="0"/>
                  <a:t>12</a:t>
                </a: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18CB5DB6-8E98-42BF-AEC3-533DDF0C50AC}"/>
                  </a:ext>
                </a:extLst>
              </p:cNvPr>
              <p:cNvSpPr txBox="1"/>
              <p:nvPr/>
            </p:nvSpPr>
            <p:spPr>
              <a:xfrm>
                <a:off x="10684328" y="3668877"/>
                <a:ext cx="887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FontTx/>
                  <a:buNone/>
                </a:pPr>
                <a:r>
                  <a:rPr lang="de-DE" dirty="0"/>
                  <a:t>-3</a:t>
                </a:r>
                <a:endParaRPr lang="de-DE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039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Mathematische Tensoren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 zur einheitlichen Darstellung von Werten</a:t>
            </a:r>
          </a:p>
          <a:p>
            <a:endParaRPr lang="de-DE" dirty="0"/>
          </a:p>
          <a:p>
            <a:r>
              <a:rPr lang="de-DE" dirty="0"/>
              <a:t>Rang eines Tensors</a:t>
            </a:r>
          </a:p>
          <a:p>
            <a:endParaRPr lang="de-DE" dirty="0"/>
          </a:p>
          <a:p>
            <a:r>
              <a:rPr lang="de-DE" dirty="0"/>
              <a:t>Dimension eines Tensors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35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 err="1"/>
              <a:t>TensorFlow</a:t>
            </a:r>
            <a:r>
              <a:rPr lang="de-DE" dirty="0"/>
              <a:t> Tensoren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06.02.2020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</a:t>
            </a:r>
          </a:p>
          <a:p>
            <a:r>
              <a:rPr lang="de-DE" dirty="0"/>
              <a:t>Bestehen aus mathematischen Tensoren</a:t>
            </a:r>
          </a:p>
          <a:p>
            <a:r>
              <a:rPr lang="de-DE" dirty="0"/>
              <a:t>Attribute Name, Shape, Datentyp</a:t>
            </a:r>
          </a:p>
          <a:p>
            <a:r>
              <a:rPr lang="de-DE" dirty="0"/>
              <a:t>Shape (2,3):</a:t>
            </a:r>
          </a:p>
          <a:p>
            <a:r>
              <a:rPr lang="de-DE" dirty="0"/>
              <a:t>z.B. [[1,2,3],[4,5,6]]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30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 err="1"/>
              <a:t>TensorFlow</a:t>
            </a:r>
            <a:r>
              <a:rPr lang="de-DE" dirty="0"/>
              <a:t> Tensoren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06.02.2020</a:t>
            </a:fld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FEA4A58-A3D9-42C5-8220-5BAE498A8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6971" y="0"/>
            <a:ext cx="8021533" cy="6118771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FC61A64-C7CB-4623-8F51-4F4C76222832}"/>
              </a:ext>
            </a:extLst>
          </p:cNvPr>
          <p:cNvSpPr txBox="1"/>
          <p:nvPr/>
        </p:nvSpPr>
        <p:spPr>
          <a:xfrm>
            <a:off x="3614057" y="6291943"/>
            <a:ext cx="7063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de-DE" sz="1200" dirty="0" err="1">
                <a:solidFill>
                  <a:schemeClr val="bg2"/>
                </a:solidFill>
              </a:rPr>
              <a:t>Quele</a:t>
            </a:r>
            <a:r>
              <a:rPr lang="de-DE" sz="1200" dirty="0">
                <a:solidFill>
                  <a:schemeClr val="bg2"/>
                </a:solidFill>
              </a:rPr>
              <a:t>: Einführung in </a:t>
            </a:r>
            <a:r>
              <a:rPr lang="de-DE" sz="1200" dirty="0" err="1">
                <a:solidFill>
                  <a:schemeClr val="bg2"/>
                </a:solidFill>
              </a:rPr>
              <a:t>TensorFlow</a:t>
            </a:r>
            <a:endParaRPr lang="de-DE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196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1">
  <a:themeElements>
    <a:clrScheme name="Ostfalia CD 2018">
      <a:dk1>
        <a:srgbClr val="003A79"/>
      </a:dk1>
      <a:lt1>
        <a:srgbClr val="FFFFFF"/>
      </a:lt1>
      <a:dk2>
        <a:srgbClr val="003A79"/>
      </a:dk2>
      <a:lt2>
        <a:srgbClr val="000000"/>
      </a:lt2>
      <a:accent1>
        <a:srgbClr val="7AB51D"/>
      </a:accent1>
      <a:accent2>
        <a:srgbClr val="E2001A"/>
      </a:accent2>
      <a:accent3>
        <a:srgbClr val="009EE0"/>
      </a:accent3>
      <a:accent4>
        <a:srgbClr val="EE7F00"/>
      </a:accent4>
      <a:accent5>
        <a:srgbClr val="E6007E"/>
      </a:accent5>
      <a:accent6>
        <a:srgbClr val="00AFB7"/>
      </a:accent6>
      <a:hlink>
        <a:srgbClr val="003A79"/>
      </a:hlink>
      <a:folHlink>
        <a:srgbClr val="003A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indent="0">
          <a:buFontTx/>
          <a:buNone/>
          <a:defRPr sz="1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1488</Words>
  <Application>Microsoft Office PowerPoint</Application>
  <PresentationFormat>Breitbild</PresentationFormat>
  <Paragraphs>402</Paragraphs>
  <Slides>25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Symbol</vt:lpstr>
      <vt:lpstr>Wingdings</vt:lpstr>
      <vt:lpstr>Master_1</vt:lpstr>
      <vt:lpstr>Python Machine Learning:  TensorFlow</vt:lpstr>
      <vt:lpstr>Agenda</vt:lpstr>
      <vt:lpstr>Neuronale Netze</vt:lpstr>
      <vt:lpstr>Neuronale Netze</vt:lpstr>
      <vt:lpstr>Einführung TensorFlow</vt:lpstr>
      <vt:lpstr>Einführung TensorFlow</vt:lpstr>
      <vt:lpstr>Mathematische Tensoren</vt:lpstr>
      <vt:lpstr>TensorFlow Tensoren</vt:lpstr>
      <vt:lpstr>TensorFlow Tensoren</vt:lpstr>
      <vt:lpstr>TensorFlow Tensoren</vt:lpstr>
      <vt:lpstr>Graphen</vt:lpstr>
      <vt:lpstr>Graphen</vt:lpstr>
      <vt:lpstr>Praktisches Beispiel Zielsetzung</vt:lpstr>
      <vt:lpstr>Praktisches Beispiel Genutzte Version</vt:lpstr>
      <vt:lpstr>Praktisches Beispiel Datensätze</vt:lpstr>
      <vt:lpstr>Praktisches Beispiel Erstellen des Netzes</vt:lpstr>
      <vt:lpstr>Praktisches Beispiel Auswertung</vt:lpstr>
      <vt:lpstr>Praktisches Beispiel Auswertung</vt:lpstr>
      <vt:lpstr>Praktisches Beispiel Auswertung</vt:lpstr>
      <vt:lpstr>Praktisches Beispiel Probleme</vt:lpstr>
      <vt:lpstr>Andere Versionen</vt:lpstr>
      <vt:lpstr>Andere Versionen</vt:lpstr>
      <vt:lpstr>Andere Versionen</vt:lpstr>
      <vt:lpstr>Fazit</vt:lpstr>
      <vt:lpstr>Quellen</vt:lpstr>
    </vt:vector>
  </TitlesOfParts>
  <Company>Hochschule Ostfalia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Ostfalia Design</dc:subject>
  <dc:creator>Julia Schlüns</dc:creator>
  <cp:lastModifiedBy> </cp:lastModifiedBy>
  <cp:revision>514</cp:revision>
  <cp:lastPrinted>2018-12-11T10:56:52Z</cp:lastPrinted>
  <dcterms:created xsi:type="dcterms:W3CDTF">2018-05-16T07:31:09Z</dcterms:created>
  <dcterms:modified xsi:type="dcterms:W3CDTF">2020-02-06T06:55:51Z</dcterms:modified>
</cp:coreProperties>
</file>