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69" r:id="rId2"/>
    <p:sldId id="335" r:id="rId3"/>
    <p:sldId id="350" r:id="rId4"/>
    <p:sldId id="366" r:id="rId5"/>
    <p:sldId id="352" r:id="rId6"/>
    <p:sldId id="351" r:id="rId7"/>
    <p:sldId id="353" r:id="rId8"/>
    <p:sldId id="354" r:id="rId9"/>
    <p:sldId id="367" r:id="rId10"/>
    <p:sldId id="357" r:id="rId11"/>
    <p:sldId id="368" r:id="rId12"/>
    <p:sldId id="360" r:id="rId13"/>
    <p:sldId id="361" r:id="rId14"/>
    <p:sldId id="362" r:id="rId15"/>
    <p:sldId id="370" r:id="rId16"/>
    <p:sldId id="371" r:id="rId17"/>
    <p:sldId id="363" r:id="rId18"/>
    <p:sldId id="358" r:id="rId19"/>
    <p:sldId id="369" r:id="rId20"/>
    <p:sldId id="365" r:id="rId21"/>
    <p:sldId id="359" r:id="rId22"/>
  </p:sldIdLst>
  <p:sldSz cx="12192000" cy="6858000"/>
  <p:notesSz cx="6797675" cy="9926638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C"/>
    <a:srgbClr val="CBCED7"/>
    <a:srgbClr val="8A93BA"/>
    <a:srgbClr val="00AFB7"/>
    <a:srgbClr val="0B397C"/>
    <a:srgbClr val="EE7F00"/>
    <a:srgbClr val="002857"/>
    <a:srgbClr val="C8D300"/>
    <a:srgbClr val="000000"/>
    <a:srgbClr val="003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72494" autoAdjust="0"/>
  </p:normalViewPr>
  <p:slideViewPr>
    <p:cSldViewPr snapToGrid="0" showGuides="1">
      <p:cViewPr varScale="1">
        <p:scale>
          <a:sx n="83" d="100"/>
          <a:sy n="83" d="100"/>
        </p:scale>
        <p:origin x="182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1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8006B-8464-4504-BBB6-2E017215F3E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DD5AD6B-BC43-430A-A8D1-DCD0D3F3F170}">
      <dgm:prSet phldrT="[Text]" phldr="1"/>
      <dgm:spPr/>
      <dgm:t>
        <a:bodyPr/>
        <a:lstStyle/>
        <a:p>
          <a:endParaRPr lang="de-DE" dirty="0"/>
        </a:p>
      </dgm:t>
    </dgm:pt>
    <dgm:pt modelId="{D0AAE428-9213-4E03-810D-C2D834413551}" type="parTrans" cxnId="{42B2081C-CCFC-40D5-9DD4-443AF623E461}">
      <dgm:prSet/>
      <dgm:spPr/>
      <dgm:t>
        <a:bodyPr/>
        <a:lstStyle/>
        <a:p>
          <a:endParaRPr lang="de-DE"/>
        </a:p>
      </dgm:t>
    </dgm:pt>
    <dgm:pt modelId="{9F0614DA-3DDD-4591-91C0-3EB6055FC729}" type="sibTrans" cxnId="{42B2081C-CCFC-40D5-9DD4-443AF623E461}">
      <dgm:prSet/>
      <dgm:spPr/>
      <dgm:t>
        <a:bodyPr/>
        <a:lstStyle/>
        <a:p>
          <a:endParaRPr lang="de-DE"/>
        </a:p>
      </dgm:t>
    </dgm:pt>
    <dgm:pt modelId="{93959C8F-DE0A-4005-9308-B3B92D922CE0}">
      <dgm:prSet phldrT="[Text]"/>
      <dgm:spPr/>
      <dgm:t>
        <a:bodyPr/>
        <a:lstStyle/>
        <a:p>
          <a:r>
            <a:rPr lang="de-DE" dirty="0" err="1" smtClean="0"/>
            <a:t>Trainierstes</a:t>
          </a:r>
          <a:r>
            <a:rPr lang="de-DE" dirty="0" smtClean="0"/>
            <a:t> </a:t>
          </a:r>
          <a:r>
            <a:rPr lang="de-DE" dirty="0" err="1" smtClean="0"/>
            <a:t>TensorFlow</a:t>
          </a:r>
          <a:r>
            <a:rPr lang="de-DE" smtClean="0"/>
            <a:t> Model</a:t>
          </a:r>
          <a:endParaRPr lang="de-DE" dirty="0"/>
        </a:p>
      </dgm:t>
    </dgm:pt>
    <dgm:pt modelId="{9DE6E28F-0C3D-4181-A383-E0331E3B0D58}" type="parTrans" cxnId="{494009E3-1907-438F-B140-EB3BE514F30E}">
      <dgm:prSet/>
      <dgm:spPr/>
      <dgm:t>
        <a:bodyPr/>
        <a:lstStyle/>
        <a:p>
          <a:endParaRPr lang="de-DE"/>
        </a:p>
      </dgm:t>
    </dgm:pt>
    <dgm:pt modelId="{D257BDE5-8EFF-4BE4-A7FD-FD3562C4FF95}" type="sibTrans" cxnId="{494009E3-1907-438F-B140-EB3BE514F30E}">
      <dgm:prSet/>
      <dgm:spPr/>
      <dgm:t>
        <a:bodyPr/>
        <a:lstStyle/>
        <a:p>
          <a:endParaRPr lang="de-DE"/>
        </a:p>
      </dgm:t>
    </dgm:pt>
    <dgm:pt modelId="{FB8D3150-134A-4B17-B4DD-3C87EF90C4F8}">
      <dgm:prSet phldrT="[Text]" phldr="1"/>
      <dgm:spPr/>
      <dgm:t>
        <a:bodyPr/>
        <a:lstStyle/>
        <a:p>
          <a:endParaRPr lang="de-DE" dirty="0"/>
        </a:p>
      </dgm:t>
    </dgm:pt>
    <dgm:pt modelId="{5C14E2A3-DD13-47AB-B85B-3288DB0A0487}" type="parTrans" cxnId="{12B7B258-D0D0-4643-8DB5-9F2207964CAE}">
      <dgm:prSet/>
      <dgm:spPr/>
      <dgm:t>
        <a:bodyPr/>
        <a:lstStyle/>
        <a:p>
          <a:endParaRPr lang="de-DE"/>
        </a:p>
      </dgm:t>
    </dgm:pt>
    <dgm:pt modelId="{5EEA65DE-49FB-4172-80FE-E619C44C2008}" type="sibTrans" cxnId="{12B7B258-D0D0-4643-8DB5-9F2207964CAE}">
      <dgm:prSet/>
      <dgm:spPr/>
      <dgm:t>
        <a:bodyPr/>
        <a:lstStyle/>
        <a:p>
          <a:endParaRPr lang="de-DE"/>
        </a:p>
      </dgm:t>
    </dgm:pt>
    <dgm:pt modelId="{ABDBC17C-A14C-42B0-8EF6-39609A9D6872}">
      <dgm:prSet phldrT="[Text]"/>
      <dgm:spPr/>
      <dgm:t>
        <a:bodyPr/>
        <a:lstStyle/>
        <a:p>
          <a:r>
            <a:rPr lang="de-DE" dirty="0" err="1" smtClean="0"/>
            <a:t>TensorFlow</a:t>
          </a:r>
          <a:r>
            <a:rPr lang="de-DE" dirty="0" smtClean="0"/>
            <a:t> Lite Converter</a:t>
          </a:r>
          <a:endParaRPr lang="de-DE" dirty="0"/>
        </a:p>
      </dgm:t>
    </dgm:pt>
    <dgm:pt modelId="{7CA9B366-62FE-442D-A2AD-1154DE7B4B66}" type="parTrans" cxnId="{89BCB68B-588A-41A1-8536-CA83C340E72F}">
      <dgm:prSet/>
      <dgm:spPr/>
      <dgm:t>
        <a:bodyPr/>
        <a:lstStyle/>
        <a:p>
          <a:endParaRPr lang="de-DE"/>
        </a:p>
      </dgm:t>
    </dgm:pt>
    <dgm:pt modelId="{C2ACF173-4A8A-4409-946D-D1CC6F68569A}" type="sibTrans" cxnId="{89BCB68B-588A-41A1-8536-CA83C340E72F}">
      <dgm:prSet/>
      <dgm:spPr/>
      <dgm:t>
        <a:bodyPr/>
        <a:lstStyle/>
        <a:p>
          <a:endParaRPr lang="de-DE"/>
        </a:p>
      </dgm:t>
    </dgm:pt>
    <dgm:pt modelId="{1D69A093-DFDD-443E-9BC4-CA619B03372D}">
      <dgm:prSet phldrT="[Text]" phldr="1"/>
      <dgm:spPr/>
      <dgm:t>
        <a:bodyPr/>
        <a:lstStyle/>
        <a:p>
          <a:endParaRPr lang="de-DE" dirty="0"/>
        </a:p>
      </dgm:t>
    </dgm:pt>
    <dgm:pt modelId="{D8A31A91-0AFF-49FF-9616-7716C34FF904}" type="parTrans" cxnId="{A071BFAF-3558-4620-9392-260AD301596B}">
      <dgm:prSet/>
      <dgm:spPr/>
      <dgm:t>
        <a:bodyPr/>
        <a:lstStyle/>
        <a:p>
          <a:endParaRPr lang="de-DE"/>
        </a:p>
      </dgm:t>
    </dgm:pt>
    <dgm:pt modelId="{0612FD35-005F-4548-8A85-205A544E511F}" type="sibTrans" cxnId="{A071BFAF-3558-4620-9392-260AD301596B}">
      <dgm:prSet/>
      <dgm:spPr/>
      <dgm:t>
        <a:bodyPr/>
        <a:lstStyle/>
        <a:p>
          <a:endParaRPr lang="de-DE"/>
        </a:p>
      </dgm:t>
    </dgm:pt>
    <dgm:pt modelId="{82FD5A36-D044-4AE6-9399-36452F486FC4}">
      <dgm:prSet phldrT="[Text]"/>
      <dgm:spPr/>
      <dgm:t>
        <a:bodyPr/>
        <a:lstStyle/>
        <a:p>
          <a:r>
            <a:rPr lang="de-DE" dirty="0" err="1" smtClean="0"/>
            <a:t>TensorFlow</a:t>
          </a:r>
          <a:r>
            <a:rPr lang="de-DE" dirty="0" smtClean="0"/>
            <a:t> Lite Model File</a:t>
          </a:r>
          <a:endParaRPr lang="de-DE" dirty="0"/>
        </a:p>
      </dgm:t>
    </dgm:pt>
    <dgm:pt modelId="{B999B7B2-1A1E-4DA9-829B-2DDAD57FB210}" type="parTrans" cxnId="{9AE95CE0-0E69-427A-807C-E1A1FDCC468E}">
      <dgm:prSet/>
      <dgm:spPr/>
      <dgm:t>
        <a:bodyPr/>
        <a:lstStyle/>
        <a:p>
          <a:endParaRPr lang="de-DE"/>
        </a:p>
      </dgm:t>
    </dgm:pt>
    <dgm:pt modelId="{0436BF76-6000-4217-844E-434481A908AB}" type="sibTrans" cxnId="{9AE95CE0-0E69-427A-807C-E1A1FDCC468E}">
      <dgm:prSet/>
      <dgm:spPr/>
      <dgm:t>
        <a:bodyPr/>
        <a:lstStyle/>
        <a:p>
          <a:endParaRPr lang="de-DE"/>
        </a:p>
      </dgm:t>
    </dgm:pt>
    <dgm:pt modelId="{9D6876AA-1D4B-481B-8274-71B15BF7F271}">
      <dgm:prSet phldrT="[Text]"/>
      <dgm:spPr/>
      <dgm:t>
        <a:bodyPr/>
        <a:lstStyle/>
        <a:p>
          <a:r>
            <a:rPr lang="de-DE" dirty="0" smtClean="0"/>
            <a:t>In Mobile Apps nutzbar</a:t>
          </a:r>
          <a:endParaRPr lang="de-DE" dirty="0"/>
        </a:p>
      </dgm:t>
    </dgm:pt>
    <dgm:pt modelId="{E7FE8C4A-75F0-42EF-8413-FFA0840C40F8}" type="parTrans" cxnId="{A116A0C7-99F1-4F22-8435-0E5C8EB92F15}">
      <dgm:prSet/>
      <dgm:spPr/>
      <dgm:t>
        <a:bodyPr/>
        <a:lstStyle/>
        <a:p>
          <a:endParaRPr lang="de-DE"/>
        </a:p>
      </dgm:t>
    </dgm:pt>
    <dgm:pt modelId="{52C59AAD-FC45-4F57-AA7C-0B689D107E92}" type="sibTrans" cxnId="{A116A0C7-99F1-4F22-8435-0E5C8EB92F15}">
      <dgm:prSet/>
      <dgm:spPr/>
      <dgm:t>
        <a:bodyPr/>
        <a:lstStyle/>
        <a:p>
          <a:endParaRPr lang="de-DE"/>
        </a:p>
      </dgm:t>
    </dgm:pt>
    <dgm:pt modelId="{9F29F03A-80A7-4411-B8E3-7D06A40589A6}">
      <dgm:prSet phldrT="[Text]"/>
      <dgm:spPr/>
      <dgm:t>
        <a:bodyPr/>
        <a:lstStyle/>
        <a:p>
          <a:endParaRPr lang="de-DE" dirty="0"/>
        </a:p>
      </dgm:t>
    </dgm:pt>
    <dgm:pt modelId="{E1011E58-B09D-4739-9A91-263B6B5D53EA}" type="parTrans" cxnId="{3A342180-F9EF-4F28-8D9E-6E7EE2F37629}">
      <dgm:prSet/>
      <dgm:spPr/>
      <dgm:t>
        <a:bodyPr/>
        <a:lstStyle/>
        <a:p>
          <a:endParaRPr lang="de-DE"/>
        </a:p>
      </dgm:t>
    </dgm:pt>
    <dgm:pt modelId="{8EE9C9EB-B3D5-4663-AF3D-BE9D235D44CE}" type="sibTrans" cxnId="{3A342180-F9EF-4F28-8D9E-6E7EE2F37629}">
      <dgm:prSet/>
      <dgm:spPr/>
      <dgm:t>
        <a:bodyPr/>
        <a:lstStyle/>
        <a:p>
          <a:endParaRPr lang="de-DE"/>
        </a:p>
      </dgm:t>
    </dgm:pt>
    <dgm:pt modelId="{E1DF01EE-AD48-4077-9507-DF106DC6B17C}" type="pres">
      <dgm:prSet presAssocID="{8668006B-8464-4504-BBB6-2E017215F3EB}" presName="linearFlow" presStyleCnt="0">
        <dgm:presLayoutVars>
          <dgm:dir/>
          <dgm:animLvl val="lvl"/>
          <dgm:resizeHandles val="exact"/>
        </dgm:presLayoutVars>
      </dgm:prSet>
      <dgm:spPr/>
    </dgm:pt>
    <dgm:pt modelId="{E1403A0C-D071-491F-811F-F4FD5FB13011}" type="pres">
      <dgm:prSet presAssocID="{8DD5AD6B-BC43-430A-A8D1-DCD0D3F3F170}" presName="composite" presStyleCnt="0"/>
      <dgm:spPr/>
    </dgm:pt>
    <dgm:pt modelId="{3D73C08B-9682-4D15-957B-3FE024D6F188}" type="pres">
      <dgm:prSet presAssocID="{8DD5AD6B-BC43-430A-A8D1-DCD0D3F3F170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AF5DC55-F887-47D7-ADCE-1BC3E26E00BE}" type="pres">
      <dgm:prSet presAssocID="{8DD5AD6B-BC43-430A-A8D1-DCD0D3F3F17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1DD504-78EC-48DD-B83C-9651C4F1C7E4}" type="pres">
      <dgm:prSet presAssocID="{9F0614DA-3DDD-4591-91C0-3EB6055FC729}" presName="sp" presStyleCnt="0"/>
      <dgm:spPr/>
    </dgm:pt>
    <dgm:pt modelId="{0D8C29D2-D3DF-4808-BC29-60064EE0EEEA}" type="pres">
      <dgm:prSet presAssocID="{FB8D3150-134A-4B17-B4DD-3C87EF90C4F8}" presName="composite" presStyleCnt="0"/>
      <dgm:spPr/>
    </dgm:pt>
    <dgm:pt modelId="{3093E035-F0C1-4C74-8888-39A9E4B85BAC}" type="pres">
      <dgm:prSet presAssocID="{FB8D3150-134A-4B17-B4DD-3C87EF90C4F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B8F8123-1752-4489-8D39-ECBA92801C40}" type="pres">
      <dgm:prSet presAssocID="{FB8D3150-134A-4B17-B4DD-3C87EF90C4F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A096FE-E7C3-4316-A674-067BBCB6C60D}" type="pres">
      <dgm:prSet presAssocID="{5EEA65DE-49FB-4172-80FE-E619C44C2008}" presName="sp" presStyleCnt="0"/>
      <dgm:spPr/>
    </dgm:pt>
    <dgm:pt modelId="{0CAAF0CF-BCED-4F41-BC8F-5981B3C1B5EB}" type="pres">
      <dgm:prSet presAssocID="{1D69A093-DFDD-443E-9BC4-CA619B03372D}" presName="composite" presStyleCnt="0"/>
      <dgm:spPr/>
    </dgm:pt>
    <dgm:pt modelId="{7AAEBA1D-FDCB-4252-AA8F-3E1FE059EB43}" type="pres">
      <dgm:prSet presAssocID="{1D69A093-DFDD-443E-9BC4-CA619B03372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A380F81-4CF5-4BAA-97A5-8C459DA8F576}" type="pres">
      <dgm:prSet presAssocID="{1D69A093-DFDD-443E-9BC4-CA619B03372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534E05-1C91-4972-B07F-51D0FD9DFFD2}" type="pres">
      <dgm:prSet presAssocID="{0612FD35-005F-4548-8A85-205A544E511F}" presName="sp" presStyleCnt="0"/>
      <dgm:spPr/>
    </dgm:pt>
    <dgm:pt modelId="{5D3A8333-C44E-4035-86C0-A3B8864B6F8F}" type="pres">
      <dgm:prSet presAssocID="{9F29F03A-80A7-4411-B8E3-7D06A40589A6}" presName="composite" presStyleCnt="0"/>
      <dgm:spPr/>
    </dgm:pt>
    <dgm:pt modelId="{75176CEF-ACEA-472B-91BB-43F4C4B6A361}" type="pres">
      <dgm:prSet presAssocID="{9F29F03A-80A7-4411-B8E3-7D06A40589A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F6A852B-7A0A-4FD9-ABE2-68C2282436CE}" type="pres">
      <dgm:prSet presAssocID="{9F29F03A-80A7-4411-B8E3-7D06A40589A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A27F99D-30EC-4B6A-8E90-8AF4E8E94255}" type="presOf" srcId="{93959C8F-DE0A-4005-9308-B3B92D922CE0}" destId="{DAF5DC55-F887-47D7-ADCE-1BC3E26E00BE}" srcOrd="0" destOrd="0" presId="urn:microsoft.com/office/officeart/2005/8/layout/chevron2"/>
    <dgm:cxn modelId="{F1CDDE60-EF88-425E-92F1-95616872EE63}" type="presOf" srcId="{FB8D3150-134A-4B17-B4DD-3C87EF90C4F8}" destId="{3093E035-F0C1-4C74-8888-39A9E4B85BAC}" srcOrd="0" destOrd="0" presId="urn:microsoft.com/office/officeart/2005/8/layout/chevron2"/>
    <dgm:cxn modelId="{D5CE1950-BBC6-402A-B684-F6D6D57E3C8C}" type="presOf" srcId="{9F29F03A-80A7-4411-B8E3-7D06A40589A6}" destId="{75176CEF-ACEA-472B-91BB-43F4C4B6A361}" srcOrd="0" destOrd="0" presId="urn:microsoft.com/office/officeart/2005/8/layout/chevron2"/>
    <dgm:cxn modelId="{B7F1AD7D-90E4-44B6-8440-3475AFF930E0}" type="presOf" srcId="{ABDBC17C-A14C-42B0-8EF6-39609A9D6872}" destId="{3B8F8123-1752-4489-8D39-ECBA92801C40}" srcOrd="0" destOrd="0" presId="urn:microsoft.com/office/officeart/2005/8/layout/chevron2"/>
    <dgm:cxn modelId="{9E9337C2-1DF5-45E0-9097-CC8ADBE629A1}" type="presOf" srcId="{1D69A093-DFDD-443E-9BC4-CA619B03372D}" destId="{7AAEBA1D-FDCB-4252-AA8F-3E1FE059EB43}" srcOrd="0" destOrd="0" presId="urn:microsoft.com/office/officeart/2005/8/layout/chevron2"/>
    <dgm:cxn modelId="{494009E3-1907-438F-B140-EB3BE514F30E}" srcId="{8DD5AD6B-BC43-430A-A8D1-DCD0D3F3F170}" destId="{93959C8F-DE0A-4005-9308-B3B92D922CE0}" srcOrd="0" destOrd="0" parTransId="{9DE6E28F-0C3D-4181-A383-E0331E3B0D58}" sibTransId="{D257BDE5-8EFF-4BE4-A7FD-FD3562C4FF95}"/>
    <dgm:cxn modelId="{A116A0C7-99F1-4F22-8435-0E5C8EB92F15}" srcId="{9F29F03A-80A7-4411-B8E3-7D06A40589A6}" destId="{9D6876AA-1D4B-481B-8274-71B15BF7F271}" srcOrd="0" destOrd="0" parTransId="{E7FE8C4A-75F0-42EF-8413-FFA0840C40F8}" sibTransId="{52C59AAD-FC45-4F57-AA7C-0B689D107E92}"/>
    <dgm:cxn modelId="{12B7B258-D0D0-4643-8DB5-9F2207964CAE}" srcId="{8668006B-8464-4504-BBB6-2E017215F3EB}" destId="{FB8D3150-134A-4B17-B4DD-3C87EF90C4F8}" srcOrd="1" destOrd="0" parTransId="{5C14E2A3-DD13-47AB-B85B-3288DB0A0487}" sibTransId="{5EEA65DE-49FB-4172-80FE-E619C44C2008}"/>
    <dgm:cxn modelId="{3A342180-F9EF-4F28-8D9E-6E7EE2F37629}" srcId="{8668006B-8464-4504-BBB6-2E017215F3EB}" destId="{9F29F03A-80A7-4411-B8E3-7D06A40589A6}" srcOrd="3" destOrd="0" parTransId="{E1011E58-B09D-4739-9A91-263B6B5D53EA}" sibTransId="{8EE9C9EB-B3D5-4663-AF3D-BE9D235D44CE}"/>
    <dgm:cxn modelId="{42B2081C-CCFC-40D5-9DD4-443AF623E461}" srcId="{8668006B-8464-4504-BBB6-2E017215F3EB}" destId="{8DD5AD6B-BC43-430A-A8D1-DCD0D3F3F170}" srcOrd="0" destOrd="0" parTransId="{D0AAE428-9213-4E03-810D-C2D834413551}" sibTransId="{9F0614DA-3DDD-4591-91C0-3EB6055FC729}"/>
    <dgm:cxn modelId="{8EAE3F1F-4F26-4C9C-BE7A-A1007475145A}" type="presOf" srcId="{9D6876AA-1D4B-481B-8274-71B15BF7F271}" destId="{2F6A852B-7A0A-4FD9-ABE2-68C2282436CE}" srcOrd="0" destOrd="0" presId="urn:microsoft.com/office/officeart/2005/8/layout/chevron2"/>
    <dgm:cxn modelId="{739F2A30-B69D-4BE9-AADD-0A36C5E18FC6}" type="presOf" srcId="{8DD5AD6B-BC43-430A-A8D1-DCD0D3F3F170}" destId="{3D73C08B-9682-4D15-957B-3FE024D6F188}" srcOrd="0" destOrd="0" presId="urn:microsoft.com/office/officeart/2005/8/layout/chevron2"/>
    <dgm:cxn modelId="{F335363F-E811-442E-93B2-D046C6C252C8}" type="presOf" srcId="{82FD5A36-D044-4AE6-9399-36452F486FC4}" destId="{CA380F81-4CF5-4BAA-97A5-8C459DA8F576}" srcOrd="0" destOrd="0" presId="urn:microsoft.com/office/officeart/2005/8/layout/chevron2"/>
    <dgm:cxn modelId="{7D337E2E-B422-4F0A-93AE-28D3C53FF483}" type="presOf" srcId="{8668006B-8464-4504-BBB6-2E017215F3EB}" destId="{E1DF01EE-AD48-4077-9507-DF106DC6B17C}" srcOrd="0" destOrd="0" presId="urn:microsoft.com/office/officeart/2005/8/layout/chevron2"/>
    <dgm:cxn modelId="{89BCB68B-588A-41A1-8536-CA83C340E72F}" srcId="{FB8D3150-134A-4B17-B4DD-3C87EF90C4F8}" destId="{ABDBC17C-A14C-42B0-8EF6-39609A9D6872}" srcOrd="0" destOrd="0" parTransId="{7CA9B366-62FE-442D-A2AD-1154DE7B4B66}" sibTransId="{C2ACF173-4A8A-4409-946D-D1CC6F68569A}"/>
    <dgm:cxn modelId="{A071BFAF-3558-4620-9392-260AD301596B}" srcId="{8668006B-8464-4504-BBB6-2E017215F3EB}" destId="{1D69A093-DFDD-443E-9BC4-CA619B03372D}" srcOrd="2" destOrd="0" parTransId="{D8A31A91-0AFF-49FF-9616-7716C34FF904}" sibTransId="{0612FD35-005F-4548-8A85-205A544E511F}"/>
    <dgm:cxn modelId="{9AE95CE0-0E69-427A-807C-E1A1FDCC468E}" srcId="{1D69A093-DFDD-443E-9BC4-CA619B03372D}" destId="{82FD5A36-D044-4AE6-9399-36452F486FC4}" srcOrd="0" destOrd="0" parTransId="{B999B7B2-1A1E-4DA9-829B-2DDAD57FB210}" sibTransId="{0436BF76-6000-4217-844E-434481A908AB}"/>
    <dgm:cxn modelId="{5B92EE2E-425D-4D3A-80F1-1043401E2E6C}" type="presParOf" srcId="{E1DF01EE-AD48-4077-9507-DF106DC6B17C}" destId="{E1403A0C-D071-491F-811F-F4FD5FB13011}" srcOrd="0" destOrd="0" presId="urn:microsoft.com/office/officeart/2005/8/layout/chevron2"/>
    <dgm:cxn modelId="{C6DD5DB1-534D-45E2-881E-D779985810A9}" type="presParOf" srcId="{E1403A0C-D071-491F-811F-F4FD5FB13011}" destId="{3D73C08B-9682-4D15-957B-3FE024D6F188}" srcOrd="0" destOrd="0" presId="urn:microsoft.com/office/officeart/2005/8/layout/chevron2"/>
    <dgm:cxn modelId="{7D32F6B8-68E6-40F3-A3F1-417D76D1731E}" type="presParOf" srcId="{E1403A0C-D071-491F-811F-F4FD5FB13011}" destId="{DAF5DC55-F887-47D7-ADCE-1BC3E26E00BE}" srcOrd="1" destOrd="0" presId="urn:microsoft.com/office/officeart/2005/8/layout/chevron2"/>
    <dgm:cxn modelId="{63B135BC-79E7-4AAF-8CF4-D29772E649BF}" type="presParOf" srcId="{E1DF01EE-AD48-4077-9507-DF106DC6B17C}" destId="{EC1DD504-78EC-48DD-B83C-9651C4F1C7E4}" srcOrd="1" destOrd="0" presId="urn:microsoft.com/office/officeart/2005/8/layout/chevron2"/>
    <dgm:cxn modelId="{6249D1B1-4A0D-4BC2-BDB9-5CECEF40FBAB}" type="presParOf" srcId="{E1DF01EE-AD48-4077-9507-DF106DC6B17C}" destId="{0D8C29D2-D3DF-4808-BC29-60064EE0EEEA}" srcOrd="2" destOrd="0" presId="urn:microsoft.com/office/officeart/2005/8/layout/chevron2"/>
    <dgm:cxn modelId="{65FE9722-C1A3-4971-B258-95BCF1AA9509}" type="presParOf" srcId="{0D8C29D2-D3DF-4808-BC29-60064EE0EEEA}" destId="{3093E035-F0C1-4C74-8888-39A9E4B85BAC}" srcOrd="0" destOrd="0" presId="urn:microsoft.com/office/officeart/2005/8/layout/chevron2"/>
    <dgm:cxn modelId="{703D52CF-CBBD-4A03-A56C-9D7732A3F369}" type="presParOf" srcId="{0D8C29D2-D3DF-4808-BC29-60064EE0EEEA}" destId="{3B8F8123-1752-4489-8D39-ECBA92801C40}" srcOrd="1" destOrd="0" presId="urn:microsoft.com/office/officeart/2005/8/layout/chevron2"/>
    <dgm:cxn modelId="{F115062E-D271-4383-89A0-BF918DAC6DE6}" type="presParOf" srcId="{E1DF01EE-AD48-4077-9507-DF106DC6B17C}" destId="{69A096FE-E7C3-4316-A674-067BBCB6C60D}" srcOrd="3" destOrd="0" presId="urn:microsoft.com/office/officeart/2005/8/layout/chevron2"/>
    <dgm:cxn modelId="{D02B2051-92F0-4CAF-9361-3C821064B15C}" type="presParOf" srcId="{E1DF01EE-AD48-4077-9507-DF106DC6B17C}" destId="{0CAAF0CF-BCED-4F41-BC8F-5981B3C1B5EB}" srcOrd="4" destOrd="0" presId="urn:microsoft.com/office/officeart/2005/8/layout/chevron2"/>
    <dgm:cxn modelId="{29798810-B4B6-4F46-8858-878755971310}" type="presParOf" srcId="{0CAAF0CF-BCED-4F41-BC8F-5981B3C1B5EB}" destId="{7AAEBA1D-FDCB-4252-AA8F-3E1FE059EB43}" srcOrd="0" destOrd="0" presId="urn:microsoft.com/office/officeart/2005/8/layout/chevron2"/>
    <dgm:cxn modelId="{ECC71846-226C-4D48-8EBC-7A83B3691B16}" type="presParOf" srcId="{0CAAF0CF-BCED-4F41-BC8F-5981B3C1B5EB}" destId="{CA380F81-4CF5-4BAA-97A5-8C459DA8F576}" srcOrd="1" destOrd="0" presId="urn:microsoft.com/office/officeart/2005/8/layout/chevron2"/>
    <dgm:cxn modelId="{0E9A4DC7-C515-4BD6-9984-9EEFF3A76CE7}" type="presParOf" srcId="{E1DF01EE-AD48-4077-9507-DF106DC6B17C}" destId="{7C534E05-1C91-4972-B07F-51D0FD9DFFD2}" srcOrd="5" destOrd="0" presId="urn:microsoft.com/office/officeart/2005/8/layout/chevron2"/>
    <dgm:cxn modelId="{121A933C-7378-456E-8493-FA4EC16B39EF}" type="presParOf" srcId="{E1DF01EE-AD48-4077-9507-DF106DC6B17C}" destId="{5D3A8333-C44E-4035-86C0-A3B8864B6F8F}" srcOrd="6" destOrd="0" presId="urn:microsoft.com/office/officeart/2005/8/layout/chevron2"/>
    <dgm:cxn modelId="{ABEC4055-E13A-4EC1-8A4D-175838867EA5}" type="presParOf" srcId="{5D3A8333-C44E-4035-86C0-A3B8864B6F8F}" destId="{75176CEF-ACEA-472B-91BB-43F4C4B6A361}" srcOrd="0" destOrd="0" presId="urn:microsoft.com/office/officeart/2005/8/layout/chevron2"/>
    <dgm:cxn modelId="{EAE7DDC9-991A-4F63-8802-C7823B29A375}" type="presParOf" srcId="{5D3A8333-C44E-4035-86C0-A3B8864B6F8F}" destId="{2F6A852B-7A0A-4FD9-ABE2-68C2282436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3C08B-9682-4D15-957B-3FE024D6F188}">
      <dsp:nvSpPr>
        <dsp:cNvPr id="0" name=""/>
        <dsp:cNvSpPr/>
      </dsp:nvSpPr>
      <dsp:spPr>
        <a:xfrm rot="5400000">
          <a:off x="-145080" y="145847"/>
          <a:ext cx="967202" cy="677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 dirty="0"/>
        </a:p>
      </dsp:txBody>
      <dsp:txXfrm rot="-5400000">
        <a:off x="1" y="339288"/>
        <a:ext cx="677041" cy="290161"/>
      </dsp:txXfrm>
    </dsp:sp>
    <dsp:sp modelId="{DAF5DC55-F887-47D7-ADCE-1BC3E26E00BE}">
      <dsp:nvSpPr>
        <dsp:cNvPr id="0" name=""/>
        <dsp:cNvSpPr/>
      </dsp:nvSpPr>
      <dsp:spPr>
        <a:xfrm rot="5400000">
          <a:off x="4572932" y="-3895123"/>
          <a:ext cx="628681" cy="8420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900" kern="1200" dirty="0" err="1" smtClean="0"/>
            <a:t>Trainierstes</a:t>
          </a:r>
          <a:r>
            <a:rPr lang="de-DE" sz="3900" kern="1200" dirty="0" smtClean="0"/>
            <a:t> </a:t>
          </a:r>
          <a:r>
            <a:rPr lang="de-DE" sz="3900" kern="1200" dirty="0" err="1" smtClean="0"/>
            <a:t>TensorFlow</a:t>
          </a:r>
          <a:r>
            <a:rPr lang="de-DE" sz="3900" kern="1200" smtClean="0"/>
            <a:t> Model</a:t>
          </a:r>
          <a:endParaRPr lang="de-DE" sz="3900" kern="1200" dirty="0"/>
        </a:p>
      </dsp:txBody>
      <dsp:txXfrm rot="-5400000">
        <a:off x="677041" y="31458"/>
        <a:ext cx="8389773" cy="567301"/>
      </dsp:txXfrm>
    </dsp:sp>
    <dsp:sp modelId="{3093E035-F0C1-4C74-8888-39A9E4B85BAC}">
      <dsp:nvSpPr>
        <dsp:cNvPr id="0" name=""/>
        <dsp:cNvSpPr/>
      </dsp:nvSpPr>
      <dsp:spPr>
        <a:xfrm rot="5400000">
          <a:off x="-145080" y="961343"/>
          <a:ext cx="967202" cy="677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 dirty="0"/>
        </a:p>
      </dsp:txBody>
      <dsp:txXfrm rot="-5400000">
        <a:off x="1" y="1154784"/>
        <a:ext cx="677041" cy="290161"/>
      </dsp:txXfrm>
    </dsp:sp>
    <dsp:sp modelId="{3B8F8123-1752-4489-8D39-ECBA92801C40}">
      <dsp:nvSpPr>
        <dsp:cNvPr id="0" name=""/>
        <dsp:cNvSpPr/>
      </dsp:nvSpPr>
      <dsp:spPr>
        <a:xfrm rot="5400000">
          <a:off x="4572932" y="-3079628"/>
          <a:ext cx="628681" cy="8420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900" kern="1200" dirty="0" err="1" smtClean="0"/>
            <a:t>TensorFlow</a:t>
          </a:r>
          <a:r>
            <a:rPr lang="de-DE" sz="3900" kern="1200" dirty="0" smtClean="0"/>
            <a:t> Lite Converter</a:t>
          </a:r>
          <a:endParaRPr lang="de-DE" sz="3900" kern="1200" dirty="0"/>
        </a:p>
      </dsp:txBody>
      <dsp:txXfrm rot="-5400000">
        <a:off x="677041" y="846953"/>
        <a:ext cx="8389773" cy="567301"/>
      </dsp:txXfrm>
    </dsp:sp>
    <dsp:sp modelId="{7AAEBA1D-FDCB-4252-AA8F-3E1FE059EB43}">
      <dsp:nvSpPr>
        <dsp:cNvPr id="0" name=""/>
        <dsp:cNvSpPr/>
      </dsp:nvSpPr>
      <dsp:spPr>
        <a:xfrm rot="5400000">
          <a:off x="-145080" y="1776839"/>
          <a:ext cx="967202" cy="677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 dirty="0"/>
        </a:p>
      </dsp:txBody>
      <dsp:txXfrm rot="-5400000">
        <a:off x="1" y="1970280"/>
        <a:ext cx="677041" cy="290161"/>
      </dsp:txXfrm>
    </dsp:sp>
    <dsp:sp modelId="{CA380F81-4CF5-4BAA-97A5-8C459DA8F576}">
      <dsp:nvSpPr>
        <dsp:cNvPr id="0" name=""/>
        <dsp:cNvSpPr/>
      </dsp:nvSpPr>
      <dsp:spPr>
        <a:xfrm rot="5400000">
          <a:off x="4572932" y="-2264132"/>
          <a:ext cx="628681" cy="8420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900" kern="1200" dirty="0" err="1" smtClean="0"/>
            <a:t>TensorFlow</a:t>
          </a:r>
          <a:r>
            <a:rPr lang="de-DE" sz="3900" kern="1200" dirty="0" smtClean="0"/>
            <a:t> Lite Model File</a:t>
          </a:r>
          <a:endParaRPr lang="de-DE" sz="3900" kern="1200" dirty="0"/>
        </a:p>
      </dsp:txBody>
      <dsp:txXfrm rot="-5400000">
        <a:off x="677041" y="1662449"/>
        <a:ext cx="8389773" cy="567301"/>
      </dsp:txXfrm>
    </dsp:sp>
    <dsp:sp modelId="{75176CEF-ACEA-472B-91BB-43F4C4B6A361}">
      <dsp:nvSpPr>
        <dsp:cNvPr id="0" name=""/>
        <dsp:cNvSpPr/>
      </dsp:nvSpPr>
      <dsp:spPr>
        <a:xfrm rot="5400000">
          <a:off x="-145080" y="2592335"/>
          <a:ext cx="967202" cy="6770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 dirty="0"/>
        </a:p>
      </dsp:txBody>
      <dsp:txXfrm rot="-5400000">
        <a:off x="1" y="2785776"/>
        <a:ext cx="677041" cy="290161"/>
      </dsp:txXfrm>
    </dsp:sp>
    <dsp:sp modelId="{2F6A852B-7A0A-4FD9-ABE2-68C2282436CE}">
      <dsp:nvSpPr>
        <dsp:cNvPr id="0" name=""/>
        <dsp:cNvSpPr/>
      </dsp:nvSpPr>
      <dsp:spPr>
        <a:xfrm rot="5400000">
          <a:off x="4572932" y="-1448636"/>
          <a:ext cx="628681" cy="8420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900" kern="1200" dirty="0" smtClean="0"/>
            <a:t>In Mobile Apps nutzbar</a:t>
          </a:r>
          <a:endParaRPr lang="de-DE" sz="3900" kern="1200" dirty="0"/>
        </a:p>
      </dsp:txBody>
      <dsp:txXfrm rot="-5400000">
        <a:off x="677041" y="2477945"/>
        <a:ext cx="8389773" cy="567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85" y="0"/>
            <a:ext cx="2945767" cy="498106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1C948204-3A03-48C0-926A-1D9A3F1B9545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85" y="9428534"/>
            <a:ext cx="2945767" cy="498105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DEF7DDE0-D0D0-45D1-9006-1E8162826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3743E2BA-3F93-428C-8AA0-502F22A34CA1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67863C38-FCB2-47AC-A6AD-890EF28FA0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410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Verschiedene</a:t>
            </a:r>
            <a:r>
              <a:rPr lang="de-DE" baseline="0" dirty="0" smtClean="0"/>
              <a:t> Lernraten/Trainingsgrößen </a:t>
            </a:r>
            <a:r>
              <a:rPr lang="de-DE" baseline="0" dirty="0" err="1" smtClean="0"/>
              <a:t>gestestet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Grafik: selbe </a:t>
            </a:r>
            <a:r>
              <a:rPr lang="de-DE" baseline="0" dirty="0" err="1" smtClean="0"/>
              <a:t>Lernrate</a:t>
            </a:r>
            <a:r>
              <a:rPr lang="de-DE" baseline="0" dirty="0" smtClean="0"/>
              <a:t>, 0.08, bei verschiedenen Größen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Beste </a:t>
            </a:r>
            <a:r>
              <a:rPr lang="de-DE" baseline="0" dirty="0" err="1" smtClean="0"/>
              <a:t>Accuracy</a:t>
            </a:r>
            <a:r>
              <a:rPr lang="de-DE" baseline="0" dirty="0" smtClean="0"/>
              <a:t> bei 10.000 -&gt; </a:t>
            </a:r>
            <a:r>
              <a:rPr lang="de-DE" baseline="0" dirty="0" err="1" smtClean="0"/>
              <a:t>overfitting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84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Lernraten</a:t>
            </a:r>
            <a:r>
              <a:rPr lang="de-DE" baseline="0" dirty="0" smtClean="0"/>
              <a:t> von 0.0001 bis 1 getestet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0.0001 ganz unten, verläuft flach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Lernraten von 0,2; 0,7; 1 nahezu gleich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28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baseline="0" dirty="0" err="1" smtClean="0"/>
              <a:t>Visualisirung</a:t>
            </a:r>
            <a:r>
              <a:rPr lang="de-DE" baseline="0" dirty="0" smtClean="0"/>
              <a:t> der Gewichtungen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Niedrige </a:t>
            </a:r>
            <a:r>
              <a:rPr lang="de-DE" baseline="0" dirty="0" err="1" smtClean="0"/>
              <a:t>Lernrate</a:t>
            </a:r>
            <a:r>
              <a:rPr lang="de-DE" baseline="0" dirty="0" smtClean="0"/>
              <a:t>: Langsameres Lernen, besseres Erkennen von Mustern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Höhere </a:t>
            </a:r>
            <a:r>
              <a:rPr lang="de-DE" baseline="0" dirty="0" err="1" smtClean="0"/>
              <a:t>Lernrate</a:t>
            </a:r>
            <a:r>
              <a:rPr lang="de-DE" baseline="0" dirty="0" smtClean="0"/>
              <a:t>: schnelleres Lernen, schlechteres Erkennen von Mustern, mehr rauschen in den Bildern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6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TF Mobile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Führt nur Modelle</a:t>
            </a:r>
            <a:r>
              <a:rPr lang="de-DE" baseline="0" dirty="0" smtClean="0"/>
              <a:t> aus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TF Lite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Nachfolger von </a:t>
            </a:r>
            <a:r>
              <a:rPr lang="de-DE" dirty="0" err="1" smtClean="0"/>
              <a:t>Tf</a:t>
            </a:r>
            <a:r>
              <a:rPr lang="de-DE" baseline="0" dirty="0" smtClean="0"/>
              <a:t> mobile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Trainiert kein Netz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Führt trainierte Modelle aus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Angepasst auf geringere Leistung, geringeren Speicher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Nutzbar zur Ausführung ohne Serverkommunikation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Java/C++ Wrapper für IOS und Android, Java Wrapper um C++ Version für Android zu </a:t>
            </a:r>
            <a:r>
              <a:rPr lang="de-DE" dirty="0" err="1" smtClean="0"/>
              <a:t>wrappen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Performanter und kleiner als </a:t>
            </a:r>
            <a:r>
              <a:rPr lang="de-DE" dirty="0" err="1" smtClean="0"/>
              <a:t>tf</a:t>
            </a:r>
            <a:r>
              <a:rPr lang="de-DE" dirty="0" smtClean="0"/>
              <a:t>-Mobile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63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Model in </a:t>
            </a:r>
            <a:r>
              <a:rPr lang="de-DE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trainieren</a:t>
            </a:r>
          </a:p>
          <a:p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Trainiertes </a:t>
            </a:r>
            <a:r>
              <a:rPr lang="de-DE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-Model</a:t>
            </a:r>
          </a:p>
          <a:p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Lite Converter</a:t>
            </a:r>
          </a:p>
          <a:p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TF Lite Model File</a:t>
            </a:r>
          </a:p>
          <a:p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Apps nutzbar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2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Tf</a:t>
            </a:r>
            <a:r>
              <a:rPr lang="de-DE" baseline="0" dirty="0" smtClean="0"/>
              <a:t>.js</a:t>
            </a:r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tf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Api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js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Spricht über OpenGL Grafikkarte an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Über OpenGL mit allen Grafikkarten kompatibel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Geringere Performance als </a:t>
            </a:r>
            <a:r>
              <a:rPr lang="de-DE" baseline="0" dirty="0" err="1" smtClean="0"/>
              <a:t>python</a:t>
            </a:r>
            <a:r>
              <a:rPr lang="de-DE" baseline="0" dirty="0" smtClean="0"/>
              <a:t> Version, da </a:t>
            </a:r>
            <a:r>
              <a:rPr lang="de-DE" baseline="0" dirty="0" err="1" smtClean="0"/>
              <a:t>js</a:t>
            </a:r>
            <a:r>
              <a:rPr lang="de-DE" baseline="0" dirty="0" smtClean="0"/>
              <a:t> und Kommunikation mit Grafikkarte schwer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Hauptsächlich zum Ausführen/Nachtrainieren von Modellen gedacht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Eigenes Training möglich, nicht wie bei Lite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61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Bestehen aus Neuronen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Verändern Input zu Output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Kanten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Haben Gewichtungen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Verbinden die Neuronen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4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Meist mehrschichtig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Input Layer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Eingabe</a:t>
            </a:r>
            <a:r>
              <a:rPr lang="de-DE" baseline="0" dirty="0" smtClean="0"/>
              <a:t> von Daten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Hidden Layer</a:t>
            </a:r>
          </a:p>
          <a:p>
            <a:pPr marL="895335" lvl="1" indent="-285750">
              <a:buFontTx/>
              <a:buChar char="-"/>
            </a:pPr>
            <a:r>
              <a:rPr lang="de-DE" baseline="0" dirty="0" smtClean="0"/>
              <a:t>Nicht für Nutzer sichtbar</a:t>
            </a:r>
          </a:p>
          <a:p>
            <a:pPr marL="895335" lvl="1" indent="-285750">
              <a:buFontTx/>
              <a:buChar char="-"/>
            </a:pPr>
            <a:r>
              <a:rPr lang="de-DE" baseline="0" dirty="0" smtClean="0"/>
              <a:t>Nicht </a:t>
            </a:r>
            <a:r>
              <a:rPr lang="de-DE" baseline="0" dirty="0" err="1" smtClean="0"/>
              <a:t>interagierbar</a:t>
            </a:r>
            <a:endParaRPr lang="de-DE" baseline="0" dirty="0" smtClean="0"/>
          </a:p>
          <a:p>
            <a:pPr marL="895335" lvl="1" indent="-285750">
              <a:buFontTx/>
              <a:buChar char="-"/>
            </a:pPr>
            <a:r>
              <a:rPr lang="de-DE" baseline="0" dirty="0" smtClean="0"/>
              <a:t>-&gt;  versteckt</a:t>
            </a:r>
          </a:p>
          <a:p>
            <a:pPr marL="285750" lvl="0" indent="-285750">
              <a:buFontTx/>
              <a:buChar char="-"/>
            </a:pPr>
            <a:r>
              <a:rPr lang="de-DE" dirty="0" smtClean="0"/>
              <a:t>Output Layer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Geben Ergebnis aus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Verschiedene</a:t>
            </a:r>
            <a:r>
              <a:rPr lang="de-DE" baseline="0" dirty="0" smtClean="0"/>
              <a:t> Ausgaben je nach Problem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8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System zur einheitlichen Darstellung von Werten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Haben Rang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0: Skalar, einfache Zahl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1: Vektor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2: Matrix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3: 3-dimensionaler Raum</a:t>
            </a:r>
          </a:p>
          <a:p>
            <a:pPr marL="895335" lvl="1" indent="-285750">
              <a:buFontTx/>
              <a:buChar char="-"/>
            </a:pPr>
            <a:r>
              <a:rPr lang="de-DE" dirty="0" smtClean="0"/>
              <a:t>4: z.B. </a:t>
            </a:r>
            <a:r>
              <a:rPr lang="de-DE" dirty="0" err="1" smtClean="0"/>
              <a:t>Raumzeit</a:t>
            </a:r>
            <a:endParaRPr lang="de-DE" dirty="0" smtClean="0"/>
          </a:p>
          <a:p>
            <a:pPr marL="895335" lvl="1" indent="-285750">
              <a:buFontTx/>
              <a:buChar char="-"/>
            </a:pPr>
            <a:r>
              <a:rPr lang="de-DE" dirty="0" smtClean="0"/>
              <a:t>Gängigste</a:t>
            </a:r>
            <a:r>
              <a:rPr lang="de-DE" baseline="0" dirty="0" smtClean="0"/>
              <a:t> Beispiele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Dimension</a:t>
            </a:r>
          </a:p>
          <a:p>
            <a:pPr marL="895335" lvl="1" indent="-285750">
              <a:buFontTx/>
              <a:buChar char="-"/>
            </a:pPr>
            <a:r>
              <a:rPr lang="de-DE" baseline="0" dirty="0" smtClean="0"/>
              <a:t>Anzahl der Elemente/Komponenten</a:t>
            </a:r>
          </a:p>
          <a:p>
            <a:pPr marL="895335" lvl="1" indent="-285750">
              <a:buFontTx/>
              <a:buChar char="-"/>
            </a:pPr>
            <a:r>
              <a:rPr lang="de-DE" baseline="0" dirty="0" smtClean="0"/>
              <a:t>Z.B. Werte in einem Vektor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9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Besteht aus Knoten/Nodes und Kanten/</a:t>
            </a:r>
            <a:r>
              <a:rPr lang="de-DE" dirty="0" err="1" smtClean="0"/>
              <a:t>Edges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Nodes</a:t>
            </a:r>
          </a:p>
          <a:p>
            <a:pPr marL="285750" lvl="0" indent="-285750">
              <a:buFontTx/>
              <a:buChar char="-"/>
            </a:pPr>
            <a:r>
              <a:rPr lang="de-DE" dirty="0" smtClean="0"/>
              <a:t>Nehmen keine, einen oder mehrere Tensoren als Input</a:t>
            </a:r>
          </a:p>
          <a:p>
            <a:pPr marL="285750" lvl="0" indent="-285750">
              <a:buFontTx/>
              <a:buChar char="-"/>
            </a:pPr>
            <a:r>
              <a:rPr lang="de-DE" dirty="0" err="1" smtClean="0"/>
              <a:t>returnen</a:t>
            </a:r>
            <a:r>
              <a:rPr lang="de-DE" dirty="0" smtClean="0"/>
              <a:t> einen Tensor als Ergebnis</a:t>
            </a:r>
          </a:p>
          <a:p>
            <a:pPr marL="285750" lvl="0" indent="-285750">
              <a:buFontTx/>
              <a:buChar char="-"/>
            </a:pPr>
            <a:r>
              <a:rPr lang="de-DE" dirty="0" smtClean="0"/>
              <a:t>Tensoren werden durch Nodes verändert</a:t>
            </a:r>
          </a:p>
          <a:p>
            <a:pPr marL="285750" lvl="0" indent="-285750">
              <a:buFontTx/>
              <a:buChar char="-"/>
            </a:pPr>
            <a:r>
              <a:rPr lang="de-DE" dirty="0" smtClean="0"/>
              <a:t>Operationen</a:t>
            </a:r>
          </a:p>
          <a:p>
            <a:pPr marL="285750" lvl="0" indent="-285750">
              <a:buFontTx/>
              <a:buChar char="-"/>
            </a:pPr>
            <a:r>
              <a:rPr lang="de-DE" dirty="0" smtClean="0"/>
              <a:t>Jeder Knoten hat Operation,</a:t>
            </a:r>
            <a:r>
              <a:rPr lang="de-DE" baseline="0" dirty="0" smtClean="0"/>
              <a:t> </a:t>
            </a:r>
            <a:r>
              <a:rPr lang="de-DE" dirty="0" smtClean="0"/>
              <a:t>Operation bestimmt</a:t>
            </a:r>
            <a:r>
              <a:rPr lang="de-DE" baseline="0" dirty="0" smtClean="0"/>
              <a:t> Output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Input-Knoten</a:t>
            </a:r>
          </a:p>
          <a:p>
            <a:pPr marL="285750" lvl="0" indent="-285750">
              <a:buFontTx/>
              <a:buChar char="-"/>
            </a:pPr>
            <a:r>
              <a:rPr lang="de-DE" baseline="0" dirty="0" err="1" smtClean="0"/>
              <a:t>tf.constant</a:t>
            </a:r>
            <a:r>
              <a:rPr lang="de-DE" baseline="0" dirty="0" smtClean="0"/>
              <a:t> -&gt; konstante, muss initialisiert werden, konstant</a:t>
            </a:r>
          </a:p>
          <a:p>
            <a:pPr marL="285750" lvl="0" indent="-285750">
              <a:buFontTx/>
              <a:buChar char="-"/>
            </a:pPr>
            <a:r>
              <a:rPr lang="de-DE" baseline="0" dirty="0" err="1" smtClean="0"/>
              <a:t>tf.variable</a:t>
            </a:r>
            <a:r>
              <a:rPr lang="de-DE" baseline="0" dirty="0" smtClean="0"/>
              <a:t> -&gt; muss initialisiert werden, können ich ändern</a:t>
            </a:r>
          </a:p>
          <a:p>
            <a:pPr marL="285750" lvl="0" indent="-285750">
              <a:buFontTx/>
              <a:buChar char="-"/>
            </a:pPr>
            <a:r>
              <a:rPr lang="de-DE" baseline="0" dirty="0" err="1" smtClean="0"/>
              <a:t>tf.placeholder</a:t>
            </a:r>
            <a:r>
              <a:rPr lang="de-DE" baseline="0" dirty="0" smtClean="0"/>
              <a:t> -&gt; müssen nicht direkt initialisiert werden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Werden zur Ausführung initialisiert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Dienen als Input, z.B. Bilder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Werden für jeden </a:t>
            </a:r>
            <a:r>
              <a:rPr lang="de-DE" baseline="0" dirty="0" err="1" smtClean="0"/>
              <a:t>run</a:t>
            </a:r>
            <a:r>
              <a:rPr lang="de-DE" baseline="0" dirty="0" smtClean="0"/>
              <a:t> neu gesetzt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Verarbeitungs-Knoten, Verschiedenste Operationen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Mathematische: Grundrechenart., </a:t>
            </a:r>
            <a:r>
              <a:rPr lang="de-DE" baseline="0" dirty="0" err="1" smtClean="0"/>
              <a:t>Trigonometr</a:t>
            </a:r>
            <a:r>
              <a:rPr lang="de-DE" baseline="0" dirty="0" smtClean="0"/>
              <a:t>., Matrizen, Log</a:t>
            </a:r>
          </a:p>
          <a:p>
            <a:pPr marL="285750" lvl="0" indent="-285750">
              <a:buFontTx/>
              <a:buChar char="-"/>
            </a:pPr>
            <a:r>
              <a:rPr lang="de-DE" baseline="0" dirty="0" err="1" smtClean="0"/>
              <a:t>Bildbearbeit</a:t>
            </a:r>
            <a:r>
              <a:rPr lang="de-DE" baseline="0" dirty="0" smtClean="0"/>
              <a:t>.: Helligkeit, Sättigung, Kontrast, </a:t>
            </a:r>
            <a:r>
              <a:rPr lang="de-DE" baseline="0" dirty="0" err="1" smtClean="0"/>
              <a:t>jpeg</a:t>
            </a:r>
            <a:r>
              <a:rPr lang="de-DE" baseline="0" dirty="0" smtClean="0"/>
              <a:t>-Qualität, spiegeln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Audio Codierung, Decodierung; -&gt; Weitere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Kanten; Verbinden die Knoten</a:t>
            </a:r>
          </a:p>
          <a:p>
            <a:pPr marL="285750" lvl="0" indent="-285750">
              <a:buFontTx/>
              <a:buChar char="-"/>
            </a:pPr>
            <a:r>
              <a:rPr lang="de-DE" baseline="0" dirty="0" smtClean="0"/>
              <a:t>Tensoren über Kanten gesendet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1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4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Entwicklung eines Demonstrators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Praktische Darstellung zu theoretischem Wissen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Erkennen von Handgeschriebenen</a:t>
            </a:r>
            <a:r>
              <a:rPr lang="de-DE" baseline="0" dirty="0" smtClean="0"/>
              <a:t> Zahlen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55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1.15 genutzt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Letzter </a:t>
            </a:r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 vor 2.0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2.0</a:t>
            </a:r>
            <a:r>
              <a:rPr lang="de-DE" baseline="0" dirty="0" smtClean="0"/>
              <a:t> Ende September veröffentlicht</a:t>
            </a:r>
          </a:p>
          <a:p>
            <a:pPr marL="285750" indent="-285750">
              <a:buFontTx/>
              <a:buChar char="-"/>
            </a:pPr>
            <a:r>
              <a:rPr lang="de-DE" baseline="0" dirty="0" smtClean="0"/>
              <a:t>1.x bietet mehr Bezugsmaterial, weniger Fehleranfällig als neue Version, da älter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5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MNIST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Nachfolger von NIST</a:t>
            </a:r>
          </a:p>
          <a:p>
            <a:pPr marL="285750" indent="-285750">
              <a:buFontTx/>
              <a:buChar char="-"/>
            </a:pP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 Institute </a:t>
            </a:r>
            <a:r>
              <a:rPr lang="de-DE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Standards </a:t>
            </a:r>
            <a:r>
              <a:rPr lang="de-DE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Technology</a:t>
            </a:r>
          </a:p>
          <a:p>
            <a:pPr marL="895335" lvl="1" indent="-285750">
              <a:buFontTx/>
              <a:buChar char="-"/>
            </a:pPr>
            <a:r>
              <a:rPr lang="de-D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Bundesbehörde, unter anderem zuständig für Standards</a:t>
            </a:r>
          </a:p>
          <a:p>
            <a:pPr marL="285750" lvl="0" indent="-285750">
              <a:buFontTx/>
              <a:buChar char="-"/>
            </a:pPr>
            <a:r>
              <a:rPr lang="de-DE" dirty="0" smtClean="0"/>
              <a:t>Handschriftlich geschrieben</a:t>
            </a:r>
          </a:p>
          <a:p>
            <a:pPr marL="285750" lvl="0" indent="-285750">
              <a:buFontTx/>
              <a:buChar char="-"/>
            </a:pPr>
            <a:r>
              <a:rPr lang="de-DE" dirty="0" smtClean="0"/>
              <a:t>60.000 Trainingsziffern, 10.000 Testziffern</a:t>
            </a:r>
          </a:p>
          <a:p>
            <a:pPr marL="285750" lvl="0" indent="-285750">
              <a:buFontTx/>
              <a:buChar char="-"/>
            </a:pPr>
            <a:r>
              <a:rPr lang="de-DE" dirty="0" smtClean="0"/>
              <a:t>Auf 28x28 Pixel runterskaliert</a:t>
            </a:r>
          </a:p>
          <a:p>
            <a:pPr marL="285750" lvl="0" indent="-285750">
              <a:buFontTx/>
              <a:buChar char="-"/>
            </a:pPr>
            <a:r>
              <a:rPr lang="de-DE" dirty="0" smtClean="0"/>
              <a:t>Verschiedene</a:t>
            </a:r>
            <a:r>
              <a:rPr lang="de-DE" baseline="0" dirty="0" smtClean="0"/>
              <a:t> Graustufen in den Pixeln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3C38-FCB2-47AC-A6AD-890EF28FA0B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24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1847337"/>
            <a:ext cx="11223291" cy="1581663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3573378"/>
            <a:ext cx="11223291" cy="10948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1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2" userDrawn="1">
          <p15:clr>
            <a:srgbClr val="FBAE40"/>
          </p15:clr>
        </p15:guide>
        <p15:guide id="3" pos="737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22DC-E65E-4831-B1FC-79371E1FDAFD}" type="datetime1">
              <a:rPr lang="de-DE" smtClean="0"/>
              <a:t>05.02.2020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79424" y="1844674"/>
            <a:ext cx="11232575" cy="453707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9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88E8-E3B4-4F63-9B6A-397BBE84E994}" type="datetime1">
              <a:rPr lang="de-DE" smtClean="0"/>
              <a:t>05.02.2020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20EA-7866-43CC-A22C-06A244395395}" type="datetime1">
              <a:rPr lang="de-DE" smtClean="0"/>
              <a:t>05.02.2020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32000" y="1844675"/>
            <a:ext cx="7380000" cy="453707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84857" y="1850691"/>
            <a:ext cx="3600000" cy="4531060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313931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F599-8F9C-4CE2-8F58-C5B6B519BBF0}" type="datetime1">
              <a:rPr lang="de-DE" smtClean="0"/>
              <a:t>05.02.2020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85275" y="1850689"/>
            <a:ext cx="7374149" cy="453106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8112135" y="1850690"/>
            <a:ext cx="3600000" cy="4531059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4068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noFill/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</p:spTree>
    <p:extLst>
      <p:ext uri="{BB962C8B-B14F-4D97-AF65-F5344CB8AC3E}">
        <p14:creationId xmlns:p14="http://schemas.microsoft.com/office/powerpoint/2010/main" val="765196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0" b="104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1001554"/>
          </a:xfrm>
          <a:prstGeom prst="rect">
            <a:avLst/>
          </a:prstGeom>
          <a:solidFill>
            <a:srgbClr val="193A7B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pic>
        <p:nvPicPr>
          <p:cNvPr id="8" name="Bild 8"/>
          <p:cNvPicPr preferRelativeResize="0"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30559" r="434" b="4637"/>
          <a:stretch/>
        </p:blipFill>
        <p:spPr>
          <a:xfrm>
            <a:off x="469274" y="230625"/>
            <a:ext cx="255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73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479425" y="1203325"/>
            <a:ext cx="11233150" cy="270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00953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 userDrawn="1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rgbClr val="003677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4005263"/>
            <a:ext cx="11223291" cy="1148254"/>
          </a:xfrm>
        </p:spPr>
        <p:txBody>
          <a:bodyPr anchor="b" anchorCtr="0">
            <a:normAutofit/>
          </a:bodyPr>
          <a:lstStyle>
            <a:lvl1pPr algn="l">
              <a:defRPr sz="2500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52898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 hasCustomPrompt="1"/>
          </p:nvPr>
        </p:nvSpPr>
        <p:spPr>
          <a:xfrm>
            <a:off x="489282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9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2000" y="1203325"/>
            <a:ext cx="5400000" cy="2700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67956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46" y="3138283"/>
            <a:ext cx="11227300" cy="3240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4A3F-5697-4B72-A7D0-00CD2FB685A4}" type="datetime1">
              <a:rPr lang="de-DE" smtClean="0"/>
              <a:t>05.02.2020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5" y="1844675"/>
            <a:ext cx="11233150" cy="109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8648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_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9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_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5129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276" y="1854200"/>
            <a:ext cx="5474366" cy="452755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421" y="1854199"/>
            <a:ext cx="5458324" cy="452755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C6CE-E6DB-4DA4-8B2A-56FED52874C0}" type="datetime1">
              <a:rPr lang="de-DE" smtClean="0"/>
              <a:t>05.02.2020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72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6DEA-2025-4EAA-BCBF-99C6698F7272}" type="datetime1">
              <a:rPr lang="de-DE" smtClean="0"/>
              <a:t>05.02.2020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Referent · Titel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275" y="1854201"/>
            <a:ext cx="11227300" cy="4527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276" y="6481011"/>
            <a:ext cx="1173480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1D38-B650-49C4-B5B7-5AC2E181F9D3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610" y="6481011"/>
            <a:ext cx="8823157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Referent · Titel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6091" y="6481011"/>
            <a:ext cx="1078653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34A-BDEF-4E2F-87B7-7CFE3C6EE2A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7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2" r:id="rId2"/>
    <p:sldLayoutId id="2147483710" r:id="rId3"/>
    <p:sldLayoutId id="2147483705" r:id="rId4"/>
    <p:sldLayoutId id="2147483707" r:id="rId5"/>
    <p:sldLayoutId id="2147483706" r:id="rId6"/>
    <p:sldLayoutId id="2147483698" r:id="rId7"/>
    <p:sldLayoutId id="2147483700" r:id="rId8"/>
    <p:sldLayoutId id="2147483702" r:id="rId9"/>
    <p:sldLayoutId id="2147483713" r:id="rId10"/>
    <p:sldLayoutId id="2147483703" r:id="rId11"/>
    <p:sldLayoutId id="2147483708" r:id="rId12"/>
    <p:sldLayoutId id="214748370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Symbol" panose="05050102010706020507" pitchFamily="18" charset="2"/>
        <a:buChar char="-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Courier New" panose="02070309020205020404" pitchFamily="49" charset="0"/>
        <a:buChar char="o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br>
              <a:rPr lang="de-DE" dirty="0"/>
            </a:b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3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Zielsetzung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Entwicklung eines Demonstrators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Erkennen von handgeschriebenen Zahlen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6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Praktisches Beispiel</a:t>
            </a:r>
            <a:br>
              <a:rPr lang="de-DE" dirty="0" smtClean="0"/>
            </a:br>
            <a:r>
              <a:rPr lang="de-DE" dirty="0" smtClean="0"/>
              <a:t>Genutzte 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Version 1.15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Letzter </a:t>
            </a:r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 vor 2.0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0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Datensätze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MNIST</a:t>
            </a:r>
          </a:p>
          <a:p>
            <a:endParaRPr lang="de-DE" dirty="0"/>
          </a:p>
          <a:p>
            <a:r>
              <a:rPr lang="de-DE" dirty="0"/>
              <a:t>60.000 Trainingsziffern</a:t>
            </a:r>
          </a:p>
          <a:p>
            <a:endParaRPr lang="de-DE" dirty="0"/>
          </a:p>
          <a:p>
            <a:r>
              <a:rPr lang="de-DE" dirty="0"/>
              <a:t>10.000 Testziffern</a:t>
            </a:r>
          </a:p>
          <a:p>
            <a:endParaRPr lang="de-DE" dirty="0"/>
          </a:p>
          <a:p>
            <a:r>
              <a:rPr lang="de-DE" dirty="0"/>
              <a:t>28x28 Pixel</a:t>
            </a:r>
          </a:p>
          <a:p>
            <a:endParaRPr lang="de-DE" dirty="0"/>
          </a:p>
          <a:p>
            <a:r>
              <a:rPr lang="de-DE" dirty="0"/>
              <a:t>Verschiedene Graustufen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5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Erstellen des Netzes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 des Datenflussgraphen</a:t>
            </a:r>
          </a:p>
          <a:p>
            <a:r>
              <a:rPr lang="de-DE" dirty="0"/>
              <a:t>Backpropagation</a:t>
            </a:r>
          </a:p>
          <a:p>
            <a:r>
              <a:rPr lang="de-DE" dirty="0"/>
              <a:t>Aufteilung des Graphen möglich</a:t>
            </a:r>
          </a:p>
          <a:p>
            <a:r>
              <a:rPr lang="de-DE" dirty="0"/>
              <a:t>Abhängigkeiten klären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4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Verschiedene Lernraten sowie verschiedene Trainingsgrößen getestet</a:t>
            </a:r>
          </a:p>
          <a:p>
            <a:r>
              <a:rPr lang="de-DE" dirty="0" smtClean="0"/>
              <a:t>Ergebnis bei verschiedenen Trainingsgrößen mit einer </a:t>
            </a:r>
            <a:r>
              <a:rPr lang="de-DE" dirty="0" err="1" smtClean="0"/>
              <a:t>Lernrate</a:t>
            </a:r>
            <a:r>
              <a:rPr lang="de-DE" dirty="0" smtClean="0"/>
              <a:t> von 0,08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5" y="2643040"/>
            <a:ext cx="10738775" cy="28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Ergebnis bei einer Trainingsgröße von 20.000 mit verschiedenen Lernraten</a:t>
            </a: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2" y="2314937"/>
            <a:ext cx="11534265" cy="30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Auswertung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Gewichtungen bei verschiedenen Lernraten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16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6" y="2317911"/>
            <a:ext cx="5116872" cy="30264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676" y="2387166"/>
            <a:ext cx="4907780" cy="297594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085692" y="5363115"/>
            <a:ext cx="191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800" dirty="0" smtClean="0"/>
              <a:t>Geringe </a:t>
            </a:r>
            <a:r>
              <a:rPr lang="de-DE" sz="1800" dirty="0" err="1" smtClean="0"/>
              <a:t>Lernrate</a:t>
            </a:r>
            <a:endParaRPr lang="de-DE" sz="18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7344080" y="5341254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800" dirty="0" smtClean="0"/>
              <a:t>Höhere </a:t>
            </a:r>
            <a:r>
              <a:rPr lang="de-DE" sz="1800" dirty="0" err="1" smtClean="0"/>
              <a:t>Lernrate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34321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Praktisches Beispiel</a:t>
            </a:r>
            <a:br>
              <a:rPr lang="de-DE" dirty="0"/>
            </a:br>
            <a:r>
              <a:rPr lang="de-DE" dirty="0"/>
              <a:t>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  <a:p>
            <a:r>
              <a:rPr lang="de-DE" dirty="0"/>
              <a:t>Einarbeitung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4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Andere Versionen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Mobile</a:t>
            </a:r>
          </a:p>
          <a:p>
            <a:pPr lvl="1"/>
            <a:r>
              <a:rPr lang="de-DE" dirty="0"/>
              <a:t>Führt Modelle </a:t>
            </a:r>
            <a:r>
              <a:rPr lang="de-DE" dirty="0" smtClean="0"/>
              <a:t>aus</a:t>
            </a:r>
          </a:p>
          <a:p>
            <a:pPr lvl="1"/>
            <a:endParaRPr lang="de-DE" dirty="0"/>
          </a:p>
          <a:p>
            <a:r>
              <a:rPr lang="de-DE" dirty="0" err="1"/>
              <a:t>TensorFlow</a:t>
            </a:r>
            <a:r>
              <a:rPr lang="de-DE" dirty="0"/>
              <a:t> Lite</a:t>
            </a:r>
          </a:p>
          <a:p>
            <a:pPr lvl="1"/>
            <a:r>
              <a:rPr lang="de-DE" dirty="0"/>
              <a:t>Nachfolger von </a:t>
            </a:r>
            <a:r>
              <a:rPr lang="de-DE" dirty="0" err="1"/>
              <a:t>TensorFlow</a:t>
            </a:r>
            <a:r>
              <a:rPr lang="de-DE" dirty="0"/>
              <a:t> Mobile</a:t>
            </a:r>
          </a:p>
          <a:p>
            <a:pPr lvl="1"/>
            <a:r>
              <a:rPr lang="de-DE" dirty="0"/>
              <a:t>Optimierung auf geringere Leistung</a:t>
            </a:r>
          </a:p>
          <a:p>
            <a:pPr lvl="1"/>
            <a:r>
              <a:rPr lang="de-DE" dirty="0"/>
              <a:t>Wrapper für Java/C++</a:t>
            </a:r>
          </a:p>
          <a:p>
            <a:pPr lvl="1"/>
            <a:r>
              <a:rPr lang="de-DE" dirty="0"/>
              <a:t>Nutzbar ohne Serverkommunikation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6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Versionen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249843"/>
              </p:ext>
            </p:extLst>
          </p:nvPr>
        </p:nvGraphicFramePr>
        <p:xfrm>
          <a:off x="1598670" y="1676399"/>
          <a:ext cx="9097505" cy="341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35845" y="6481011"/>
            <a:ext cx="8823157" cy="184317"/>
          </a:xfrm>
        </p:spPr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8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73C08B-9682-4D15-957B-3FE024D6F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D73C08B-9682-4D15-957B-3FE024D6F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F5DC55-F887-47D7-ADCE-1BC3E26E0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DAF5DC55-F887-47D7-ADCE-1BC3E26E0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093E035-F0C1-4C74-8888-39A9E4B85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3093E035-F0C1-4C74-8888-39A9E4B85B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8F8123-1752-4489-8D39-ECBA92801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3B8F8123-1752-4489-8D39-ECBA92801C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AAEBA1D-FDCB-4252-AA8F-3E1FE059E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7AAEBA1D-FDCB-4252-AA8F-3E1FE059EB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A380F81-4CF5-4BAA-97A5-8C459DA8F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CA380F81-4CF5-4BAA-97A5-8C459DA8F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176CEF-ACEA-472B-91BB-43F4C4B6A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75176CEF-ACEA-472B-91BB-43F4C4B6A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6A852B-7A0A-4FD9-ABE2-68C228243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2F6A852B-7A0A-4FD9-ABE2-68C2282436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6610" y="6481011"/>
            <a:ext cx="8823157" cy="184317"/>
          </a:xfrm>
        </p:spPr>
        <p:txBody>
          <a:bodyPr/>
          <a:lstStyle/>
          <a:p>
            <a:r>
              <a:rPr lang="de-DE" dirty="0"/>
              <a:t>Marco Philipp 70459905, Niklas Röske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 Netze</a:t>
            </a:r>
          </a:p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  <a:p>
            <a:r>
              <a:rPr lang="de-DE" dirty="0"/>
              <a:t>Tensoren</a:t>
            </a:r>
          </a:p>
          <a:p>
            <a:r>
              <a:rPr lang="de-DE" dirty="0"/>
              <a:t>Graphen</a:t>
            </a:r>
          </a:p>
          <a:p>
            <a:r>
              <a:rPr lang="de-DE" dirty="0"/>
              <a:t>Trainieren eines Neuronalen Netzes</a:t>
            </a:r>
          </a:p>
          <a:p>
            <a:r>
              <a:rPr lang="de-DE" dirty="0" err="1"/>
              <a:t>TensorFlow</a:t>
            </a:r>
            <a:r>
              <a:rPr lang="de-DE" dirty="0"/>
              <a:t> an einem Beispiel</a:t>
            </a:r>
          </a:p>
          <a:p>
            <a:r>
              <a:rPr lang="de-DE" dirty="0"/>
              <a:t>Andere Versionen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2932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Versionen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TensorFlow.js</a:t>
            </a:r>
          </a:p>
          <a:p>
            <a:endParaRPr lang="de-DE" dirty="0" smtClean="0"/>
          </a:p>
          <a:p>
            <a:r>
              <a:rPr lang="de-DE" dirty="0" smtClean="0"/>
              <a:t>JavaScript API für </a:t>
            </a:r>
            <a:r>
              <a:rPr lang="de-DE" dirty="0" err="1" smtClean="0"/>
              <a:t>TensorFlow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Spricht über OpenGL die Grafikkarte an</a:t>
            </a:r>
          </a:p>
          <a:p>
            <a:endParaRPr lang="de-DE" dirty="0" smtClean="0"/>
          </a:p>
          <a:p>
            <a:r>
              <a:rPr lang="de-DE" dirty="0" smtClean="0"/>
              <a:t>Geringere Performance</a:t>
            </a:r>
          </a:p>
          <a:p>
            <a:endParaRPr lang="de-DE" dirty="0" smtClean="0"/>
          </a:p>
          <a:p>
            <a:r>
              <a:rPr lang="de-DE" dirty="0" smtClean="0"/>
              <a:t>Hauptsächlich zum Ausführen von Modellen im Browser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30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2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Neuronale Netze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Bestehen </a:t>
            </a:r>
            <a:r>
              <a:rPr lang="de-DE" dirty="0"/>
              <a:t>aus Neuronen</a:t>
            </a:r>
          </a:p>
          <a:p>
            <a:endParaRPr lang="de-DE" dirty="0"/>
          </a:p>
          <a:p>
            <a:r>
              <a:rPr lang="de-DE" dirty="0" smtClean="0"/>
              <a:t>Neuronen </a:t>
            </a:r>
            <a:r>
              <a:rPr lang="de-DE" dirty="0"/>
              <a:t>verändern Input</a:t>
            </a:r>
          </a:p>
          <a:p>
            <a:endParaRPr lang="de-DE" dirty="0"/>
          </a:p>
          <a:p>
            <a:r>
              <a:rPr lang="de-DE" dirty="0"/>
              <a:t>Neuronen über Kanten verbunden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Neuronale Netze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41" y="1676399"/>
            <a:ext cx="6024163" cy="393993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7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Einführung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2015 Google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Vereinfachung Arbeit mit Neuronaler Netze</a:t>
            </a:r>
          </a:p>
          <a:p>
            <a:r>
              <a:rPr lang="de-DE"/>
              <a:t>Datenflussgraph</a:t>
            </a:r>
            <a:endParaRPr lang="de-DE" dirty="0"/>
          </a:p>
          <a:p>
            <a:r>
              <a:rPr lang="de-DE" dirty="0"/>
              <a:t>Portierbarkeit</a:t>
            </a:r>
          </a:p>
          <a:p>
            <a:r>
              <a:rPr lang="de-DE" dirty="0"/>
              <a:t>Flexibilität</a:t>
            </a:r>
          </a:p>
          <a:p>
            <a:r>
              <a:rPr lang="de-DE" dirty="0"/>
              <a:t>Abstraktionsbibliotheken</a:t>
            </a:r>
          </a:p>
          <a:p>
            <a:r>
              <a:rPr lang="de-DE" dirty="0" err="1"/>
              <a:t>Tensorboard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9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Mathematische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 zur einheitlichen Darstellung von Werten</a:t>
            </a:r>
          </a:p>
          <a:p>
            <a:endParaRPr lang="de-DE" dirty="0"/>
          </a:p>
          <a:p>
            <a:r>
              <a:rPr lang="de-DE" dirty="0" smtClean="0"/>
              <a:t>Rang eines Tensors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Dimension eines Tensors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3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 err="1"/>
              <a:t>TensorFlow</a:t>
            </a:r>
            <a:r>
              <a:rPr lang="de-DE" dirty="0"/>
              <a:t> Tensoren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</a:t>
            </a:r>
          </a:p>
          <a:p>
            <a:r>
              <a:rPr lang="de-DE" dirty="0"/>
              <a:t>Bestehen aus mathematischen Tensoren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3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446" y="990599"/>
            <a:ext cx="11224554" cy="685800"/>
          </a:xfrm>
        </p:spPr>
        <p:txBody>
          <a:bodyPr/>
          <a:lstStyle/>
          <a:p>
            <a:r>
              <a:rPr lang="de-DE" dirty="0"/>
              <a:t>Graphen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Philipp 70459905, Niklas Röske 70456600· Python Machine Learning: 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CF9F-C543-40C0-8350-A441EA94497E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F38407-A961-4580-8B6C-9B3834F5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Besteht aus Knoten und Kanten</a:t>
            </a:r>
          </a:p>
          <a:p>
            <a:r>
              <a:rPr lang="de-DE" dirty="0"/>
              <a:t>Knoten</a:t>
            </a:r>
          </a:p>
          <a:p>
            <a:pPr lvl="1"/>
            <a:r>
              <a:rPr lang="de-DE" dirty="0"/>
              <a:t>Tensoren als Input und Output</a:t>
            </a:r>
          </a:p>
          <a:p>
            <a:endParaRPr lang="de-DE" dirty="0"/>
          </a:p>
          <a:p>
            <a:r>
              <a:rPr lang="de-DE" dirty="0"/>
              <a:t>Operationen</a:t>
            </a:r>
          </a:p>
          <a:p>
            <a:pPr lvl="1"/>
            <a:r>
              <a:rPr lang="de-DE" dirty="0"/>
              <a:t>Jeder Knoten hat Operation</a:t>
            </a:r>
          </a:p>
          <a:p>
            <a:pPr lvl="1"/>
            <a:r>
              <a:rPr lang="de-DE" dirty="0"/>
              <a:t>Input-Operationen</a:t>
            </a:r>
          </a:p>
          <a:p>
            <a:pPr lvl="1"/>
            <a:r>
              <a:rPr lang="de-DE" dirty="0"/>
              <a:t>Verarbeitungs-Operationen</a:t>
            </a:r>
          </a:p>
          <a:p>
            <a:r>
              <a:rPr lang="de-DE" dirty="0"/>
              <a:t>Kanten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6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8555" y="1410038"/>
            <a:ext cx="3762335" cy="507097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1E-07EB-4C65-B5CB-E33BDF76C761}" type="datetime1">
              <a:rPr lang="de-DE" smtClean="0"/>
              <a:t>05.02.2020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Philipp 70459905, Niklas </a:t>
            </a:r>
            <a:r>
              <a:rPr lang="de-DE" dirty="0" err="1"/>
              <a:t>Röske</a:t>
            </a:r>
            <a:r>
              <a:rPr lang="de-DE" dirty="0"/>
              <a:t> 70456600· Python </a:t>
            </a:r>
            <a:r>
              <a:rPr lang="de-DE" dirty="0" err="1"/>
              <a:t>Machine</a:t>
            </a:r>
            <a:r>
              <a:rPr lang="de-DE" dirty="0"/>
              <a:t> Learning: </a:t>
            </a:r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9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1">
  <a:themeElements>
    <a:clrScheme name="Ostfalia CD 2018">
      <a:dk1>
        <a:srgbClr val="003A79"/>
      </a:dk1>
      <a:lt1>
        <a:srgbClr val="FFFFFF"/>
      </a:lt1>
      <a:dk2>
        <a:srgbClr val="003A79"/>
      </a:dk2>
      <a:lt2>
        <a:srgbClr val="000000"/>
      </a:lt2>
      <a:accent1>
        <a:srgbClr val="7AB51D"/>
      </a:accent1>
      <a:accent2>
        <a:srgbClr val="E2001A"/>
      </a:accent2>
      <a:accent3>
        <a:srgbClr val="009EE0"/>
      </a:accent3>
      <a:accent4>
        <a:srgbClr val="EE7F00"/>
      </a:accent4>
      <a:accent5>
        <a:srgbClr val="E6007E"/>
      </a:accent5>
      <a:accent6>
        <a:srgbClr val="00AFB7"/>
      </a:accent6>
      <a:hlink>
        <a:srgbClr val="003A79"/>
      </a:hlink>
      <a:folHlink>
        <a:srgbClr val="003A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FontTx/>
          <a:buNone/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1010</Words>
  <Application>Microsoft Office PowerPoint</Application>
  <PresentationFormat>Breitbild</PresentationFormat>
  <Paragraphs>280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Master_1</vt:lpstr>
      <vt:lpstr>Python Machine Learning:  TensorFlow</vt:lpstr>
      <vt:lpstr>Agenda</vt:lpstr>
      <vt:lpstr>Neuronale Netze</vt:lpstr>
      <vt:lpstr>Neuronale Netze</vt:lpstr>
      <vt:lpstr>Einführung TensorFlow</vt:lpstr>
      <vt:lpstr>Mathematische Tensoren</vt:lpstr>
      <vt:lpstr>TensorFlow Tensoren</vt:lpstr>
      <vt:lpstr>Graphen</vt:lpstr>
      <vt:lpstr>Graphen</vt:lpstr>
      <vt:lpstr>Praktisches Beispiel Zielsetzung</vt:lpstr>
      <vt:lpstr>Praktisches Beispiel Genutzte Version</vt:lpstr>
      <vt:lpstr>Praktisches Beispiel Datensätze</vt:lpstr>
      <vt:lpstr>Praktisches Beispiel Erstellen des Netzes</vt:lpstr>
      <vt:lpstr>Praktisches Beispiel Auswertung</vt:lpstr>
      <vt:lpstr>Praktisches Beispiel Auswertung</vt:lpstr>
      <vt:lpstr>Praktisches Beispiel Auswertung</vt:lpstr>
      <vt:lpstr>Praktisches Beispiel Probleme</vt:lpstr>
      <vt:lpstr>Andere Versionen</vt:lpstr>
      <vt:lpstr>Andere Versionen</vt:lpstr>
      <vt:lpstr>Andere Versionen</vt:lpstr>
      <vt:lpstr>Fazit</vt:lpstr>
    </vt:vector>
  </TitlesOfParts>
  <Company>Hochschule Ostfalia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Ostfalia Design</dc:subject>
  <dc:creator>Julia Schlüns</dc:creator>
  <cp:lastModifiedBy>Marco Philipp</cp:lastModifiedBy>
  <cp:revision>493</cp:revision>
  <cp:lastPrinted>2018-12-11T10:56:52Z</cp:lastPrinted>
  <dcterms:created xsi:type="dcterms:W3CDTF">2018-05-16T07:31:09Z</dcterms:created>
  <dcterms:modified xsi:type="dcterms:W3CDTF">2020-02-05T11:29:27Z</dcterms:modified>
</cp:coreProperties>
</file>