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5" r:id="rId9"/>
    <p:sldId id="278" r:id="rId10"/>
    <p:sldId id="280" r:id="rId11"/>
    <p:sldId id="281" r:id="rId12"/>
    <p:sldId id="266" r:id="rId13"/>
    <p:sldId id="285" r:id="rId14"/>
    <p:sldId id="282" r:id="rId15"/>
    <p:sldId id="284" r:id="rId16"/>
    <p:sldId id="283" r:id="rId17"/>
    <p:sldId id="276" r:id="rId18"/>
    <p:sldId id="275" r:id="rId19"/>
    <p:sldId id="267" r:id="rId20"/>
    <p:sldId id="269" r:id="rId21"/>
    <p:sldId id="286" r:id="rId2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80D717-6C2C-E8F3-0B81-62D5932A0D00}" name="Jana Görs" initials="JG" userId="7110cf75ef61f5a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  <a:srgbClr val="D883FF"/>
    <a:srgbClr val="A49700"/>
    <a:srgbClr val="BA8D01"/>
    <a:srgbClr val="D17902"/>
    <a:srgbClr val="BCB522"/>
    <a:srgbClr val="FF2600"/>
    <a:srgbClr val="FF3E00"/>
    <a:srgbClr val="D0C824"/>
    <a:srgbClr val="C1D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11"/>
    <p:restoredTop sz="96966"/>
  </p:normalViewPr>
  <p:slideViewPr>
    <p:cSldViewPr snapToGrid="0">
      <p:cViewPr varScale="1">
        <p:scale>
          <a:sx n="178" d="100"/>
          <a:sy n="178" d="100"/>
        </p:scale>
        <p:origin x="192" y="1064"/>
      </p:cViewPr>
      <p:guideLst/>
    </p:cSldViewPr>
  </p:slideViewPr>
  <p:outlineViewPr>
    <p:cViewPr>
      <p:scale>
        <a:sx n="33" d="100"/>
        <a:sy n="33" d="100"/>
      </p:scale>
      <p:origin x="0" y="-20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na2/iCloud%20Drive%20(Archive)/Documents/Documents%20-%20Jana&#8217;s%20MacBook%20Pro/PhD/Presentation%20ASIM/Stud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na2/iCloud%20Drive%20(Archive)/Documents/Documents%20-%20Jana&#8217;s%20MacBook%20Pro/PhD/Presentation%20ASIM/Studi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na2/iCloud%20Drive%20(Archive)/Documents/Documents%20-%20Jana&#8217;s%20MacBook%20Pro/PhD/Presentation%20ASIM/Studi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na2/iCloud%20Drive%20(Archive)/Documents/Documents%20-%20Jana&#8217;s%20MacBook%20Pro/PhD/Presentation%20ASIM/Studi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na2/iCloud%20Drive%20(Archive)/Documents/Documents%20-%20Jana&#8217;s%20MacBook%20Pro/PhD/Presentation%20ASIM/Studi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acceptabilities!$A$2</c:f>
              <c:strCache>
                <c:ptCount val="1"/>
                <c:pt idx="0">
                  <c:v>Siege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acceptabilities!$B$1:$G$1</c:f>
              <c:strCache>
                <c:ptCount val="6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</c:strCache>
            </c:strRef>
          </c:cat>
          <c:val>
            <c:numRef>
              <c:f>acceptabilities!$B$2:$G$2</c:f>
              <c:numCache>
                <c:formatCode>General</c:formatCode>
                <c:ptCount val="6"/>
                <c:pt idx="0">
                  <c:v>0.40339999999999998</c:v>
                </c:pt>
                <c:pt idx="1">
                  <c:v>0.48709999999999998</c:v>
                </c:pt>
                <c:pt idx="2">
                  <c:v>1.7899999999999999E-2</c:v>
                </c:pt>
                <c:pt idx="3">
                  <c:v>1.7600000000000001E-2</c:v>
                </c:pt>
                <c:pt idx="4">
                  <c:v>0.14449999999999999</c:v>
                </c:pt>
                <c:pt idx="5">
                  <c:v>6.1999999999999998E-3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B2-F446-81A0-92DACE5A87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483356495"/>
        <c:axId val="486172431"/>
      </c:barChart>
      <c:catAx>
        <c:axId val="48335649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486172431"/>
        <c:crosses val="autoZero"/>
        <c:auto val="1"/>
        <c:lblAlgn val="ctr"/>
        <c:lblOffset val="100"/>
        <c:noMultiLvlLbl val="0"/>
      </c:catAx>
      <c:valAx>
        <c:axId val="48617243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solidFill>
              <a:schemeClr val="accent3">
                <a:tint val="77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483356495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accuracy!$A$3</c:f>
              <c:strCache>
                <c:ptCount val="1"/>
                <c:pt idx="0">
                  <c:v>a1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accuracy!$B$2:$H$2</c:f>
              <c:strCache>
                <c:ptCount val="7"/>
                <c:pt idx="0">
                  <c:v>Ground Truth</c:v>
                </c:pt>
                <c:pt idx="1">
                  <c:v>1.000.000</c:v>
                </c:pt>
                <c:pt idx="2">
                  <c:v>100.000</c:v>
                </c:pt>
                <c:pt idx="3">
                  <c:v>10.000</c:v>
                </c:pt>
                <c:pt idx="4">
                  <c:v>1.000</c:v>
                </c:pt>
                <c:pt idx="5">
                  <c:v>100</c:v>
                </c:pt>
                <c:pt idx="6">
                  <c:v>10</c:v>
                </c:pt>
              </c:strCache>
            </c:strRef>
          </c:cat>
          <c:val>
            <c:numRef>
              <c:f>accuracy!$B$3:$H$3</c:f>
              <c:numCache>
                <c:formatCode>General</c:formatCode>
                <c:ptCount val="7"/>
                <c:pt idx="0">
                  <c:v>1.55029296875E-2</c:v>
                </c:pt>
                <c:pt idx="1">
                  <c:v>1.5413E-2</c:v>
                </c:pt>
                <c:pt idx="2">
                  <c:v>1.511E-2</c:v>
                </c:pt>
                <c:pt idx="3">
                  <c:v>1.46E-2</c:v>
                </c:pt>
                <c:pt idx="4">
                  <c:v>1.7000000000000001E-2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2D-FE41-952A-3B66C04CF81D}"/>
            </c:ext>
          </c:extLst>
        </c:ser>
        <c:ser>
          <c:idx val="1"/>
          <c:order val="1"/>
          <c:tx>
            <c:strRef>
              <c:f>accuracy!$A$4</c:f>
              <c:strCache>
                <c:ptCount val="1"/>
                <c:pt idx="0">
                  <c:v>a2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accuracy!$B$2:$H$2</c:f>
              <c:strCache>
                <c:ptCount val="7"/>
                <c:pt idx="0">
                  <c:v>Ground Truth</c:v>
                </c:pt>
                <c:pt idx="1">
                  <c:v>1.000.000</c:v>
                </c:pt>
                <c:pt idx="2">
                  <c:v>100.000</c:v>
                </c:pt>
                <c:pt idx="3">
                  <c:v>10.000</c:v>
                </c:pt>
                <c:pt idx="4">
                  <c:v>1.000</c:v>
                </c:pt>
                <c:pt idx="5">
                  <c:v>100</c:v>
                </c:pt>
                <c:pt idx="6">
                  <c:v>10</c:v>
                </c:pt>
              </c:strCache>
            </c:strRef>
          </c:cat>
          <c:val>
            <c:numRef>
              <c:f>accuracy!$B$4:$H$4</c:f>
              <c:numCache>
                <c:formatCode>General</c:formatCode>
                <c:ptCount val="7"/>
                <c:pt idx="0">
                  <c:v>0.421630859375</c:v>
                </c:pt>
                <c:pt idx="1">
                  <c:v>0.42122900000000002</c:v>
                </c:pt>
                <c:pt idx="2">
                  <c:v>0.42185</c:v>
                </c:pt>
                <c:pt idx="3">
                  <c:v>0.41710000000000003</c:v>
                </c:pt>
                <c:pt idx="4">
                  <c:v>0.41699999999999998</c:v>
                </c:pt>
                <c:pt idx="5">
                  <c:v>0.43</c:v>
                </c:pt>
                <c:pt idx="6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2D-FE41-952A-3B66C04CF81D}"/>
            </c:ext>
          </c:extLst>
        </c:ser>
        <c:ser>
          <c:idx val="2"/>
          <c:order val="2"/>
          <c:tx>
            <c:strRef>
              <c:f>accuracy!$A$5</c:f>
              <c:strCache>
                <c:ptCount val="1"/>
                <c:pt idx="0">
                  <c:v>a3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accuracy!$B$2:$H$2</c:f>
              <c:strCache>
                <c:ptCount val="7"/>
                <c:pt idx="0">
                  <c:v>Ground Truth</c:v>
                </c:pt>
                <c:pt idx="1">
                  <c:v>1.000.000</c:v>
                </c:pt>
                <c:pt idx="2">
                  <c:v>100.000</c:v>
                </c:pt>
                <c:pt idx="3">
                  <c:v>10.000</c:v>
                </c:pt>
                <c:pt idx="4">
                  <c:v>1.000</c:v>
                </c:pt>
                <c:pt idx="5">
                  <c:v>100</c:v>
                </c:pt>
                <c:pt idx="6">
                  <c:v>10</c:v>
                </c:pt>
              </c:strCache>
            </c:strRef>
          </c:cat>
          <c:val>
            <c:numRef>
              <c:f>accuracy!$B$5:$H$5</c:f>
              <c:numCache>
                <c:formatCode>General</c:formatCode>
                <c:ptCount val="7"/>
                <c:pt idx="0">
                  <c:v>0.150634765625</c:v>
                </c:pt>
                <c:pt idx="1">
                  <c:v>0.15062300000000001</c:v>
                </c:pt>
                <c:pt idx="2">
                  <c:v>0.14791000000000001</c:v>
                </c:pt>
                <c:pt idx="3">
                  <c:v>0.15509999999999999</c:v>
                </c:pt>
                <c:pt idx="4">
                  <c:v>0.157</c:v>
                </c:pt>
                <c:pt idx="5">
                  <c:v>0.11</c:v>
                </c:pt>
                <c:pt idx="6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32D-FE41-952A-3B66C04CF81D}"/>
            </c:ext>
          </c:extLst>
        </c:ser>
        <c:ser>
          <c:idx val="3"/>
          <c:order val="3"/>
          <c:tx>
            <c:strRef>
              <c:f>accuracy!$A$6</c:f>
              <c:strCache>
                <c:ptCount val="1"/>
                <c:pt idx="0">
                  <c:v>a4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accuracy!$B$2:$H$2</c:f>
              <c:strCache>
                <c:ptCount val="7"/>
                <c:pt idx="0">
                  <c:v>Ground Truth</c:v>
                </c:pt>
                <c:pt idx="1">
                  <c:v>1.000.000</c:v>
                </c:pt>
                <c:pt idx="2">
                  <c:v>100.000</c:v>
                </c:pt>
                <c:pt idx="3">
                  <c:v>10.000</c:v>
                </c:pt>
                <c:pt idx="4">
                  <c:v>1.000</c:v>
                </c:pt>
                <c:pt idx="5">
                  <c:v>100</c:v>
                </c:pt>
                <c:pt idx="6">
                  <c:v>10</c:v>
                </c:pt>
              </c:strCache>
            </c:strRef>
          </c:cat>
          <c:val>
            <c:numRef>
              <c:f>accuracy!$B$6:$H$6</c:f>
              <c:numCache>
                <c:formatCode>General</c:formatCode>
                <c:ptCount val="7"/>
                <c:pt idx="0">
                  <c:v>0.5643310546875</c:v>
                </c:pt>
                <c:pt idx="1">
                  <c:v>0.56490399999999996</c:v>
                </c:pt>
                <c:pt idx="2">
                  <c:v>0.56376000000000004</c:v>
                </c:pt>
                <c:pt idx="3">
                  <c:v>0.56289999999999996</c:v>
                </c:pt>
                <c:pt idx="4">
                  <c:v>0.56899999999999995</c:v>
                </c:pt>
                <c:pt idx="5">
                  <c:v>0.5</c:v>
                </c:pt>
                <c:pt idx="6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32D-FE41-952A-3B66C04CF81D}"/>
            </c:ext>
          </c:extLst>
        </c:ser>
        <c:ser>
          <c:idx val="4"/>
          <c:order val="4"/>
          <c:tx>
            <c:strRef>
              <c:f>accuracy!$A$7</c:f>
              <c:strCache>
                <c:ptCount val="1"/>
                <c:pt idx="0">
                  <c:v>a5</c:v>
                </c:pt>
              </c:strCache>
            </c:strRef>
          </c:tx>
          <c:spPr>
            <a:ln w="28575" cap="rnd">
              <a:solidFill>
                <a:srgbClr val="FF2F9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2F92"/>
              </a:solidFill>
              <a:ln w="9525">
                <a:solidFill>
                  <a:srgbClr val="FF2F92"/>
                </a:solidFill>
              </a:ln>
              <a:effectLst/>
            </c:spPr>
          </c:marker>
          <c:cat>
            <c:strRef>
              <c:f>accuracy!$B$2:$H$2</c:f>
              <c:strCache>
                <c:ptCount val="7"/>
                <c:pt idx="0">
                  <c:v>Ground Truth</c:v>
                </c:pt>
                <c:pt idx="1">
                  <c:v>1.000.000</c:v>
                </c:pt>
                <c:pt idx="2">
                  <c:v>100.000</c:v>
                </c:pt>
                <c:pt idx="3">
                  <c:v>10.000</c:v>
                </c:pt>
                <c:pt idx="4">
                  <c:v>1.000</c:v>
                </c:pt>
                <c:pt idx="5">
                  <c:v>100</c:v>
                </c:pt>
                <c:pt idx="6">
                  <c:v>10</c:v>
                </c:pt>
              </c:strCache>
            </c:strRef>
          </c:cat>
          <c:val>
            <c:numRef>
              <c:f>accuracy!$B$7:$H$7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32D-FE41-952A-3B66C04CF81D}"/>
            </c:ext>
          </c:extLst>
        </c:ser>
        <c:ser>
          <c:idx val="5"/>
          <c:order val="5"/>
          <c:tx>
            <c:strRef>
              <c:f>accuracy!$A$8</c:f>
              <c:strCache>
                <c:ptCount val="1"/>
                <c:pt idx="0">
                  <c:v>a6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accuracy!$B$2:$H$2</c:f>
              <c:strCache>
                <c:ptCount val="7"/>
                <c:pt idx="0">
                  <c:v>Ground Truth</c:v>
                </c:pt>
                <c:pt idx="1">
                  <c:v>1.000.000</c:v>
                </c:pt>
                <c:pt idx="2">
                  <c:v>100.000</c:v>
                </c:pt>
                <c:pt idx="3">
                  <c:v>10.000</c:v>
                </c:pt>
                <c:pt idx="4">
                  <c:v>1.000</c:v>
                </c:pt>
                <c:pt idx="5">
                  <c:v>100</c:v>
                </c:pt>
                <c:pt idx="6">
                  <c:v>10</c:v>
                </c:pt>
              </c:strCache>
            </c:strRef>
          </c:cat>
          <c:val>
            <c:numRef>
              <c:f>accuracy!$B$8:$H$8</c:f>
              <c:numCache>
                <c:formatCode>General</c:formatCode>
                <c:ptCount val="7"/>
                <c:pt idx="0">
                  <c:v>0.2694091796875</c:v>
                </c:pt>
                <c:pt idx="1">
                  <c:v>0.26877099999999998</c:v>
                </c:pt>
                <c:pt idx="2">
                  <c:v>0.27095999999999998</c:v>
                </c:pt>
                <c:pt idx="3">
                  <c:v>0.2712</c:v>
                </c:pt>
                <c:pt idx="4">
                  <c:v>0.27200000000000002</c:v>
                </c:pt>
                <c:pt idx="5">
                  <c:v>0.3</c:v>
                </c:pt>
                <c:pt idx="6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32D-FE41-952A-3B66C04CF8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3331375"/>
        <c:axId val="1334249152"/>
      </c:lineChart>
      <c:catAx>
        <c:axId val="4133313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1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i="1" dirty="0"/>
                  <a:t>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1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34249152"/>
        <c:crosses val="autoZero"/>
        <c:auto val="1"/>
        <c:lblAlgn val="ctr"/>
        <c:lblOffset val="100"/>
        <c:noMultiLvlLbl val="0"/>
      </c:catAx>
      <c:valAx>
        <c:axId val="1334249152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i="1" dirty="0"/>
                  <a:t>Acceptability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413331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2F9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0.23</c:v>
                </c:pt>
                <c:pt idx="2">
                  <c:v>0.27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DD-8D4F-A5CD-9F06901C41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axId val="1042464255"/>
        <c:axId val="1042433695"/>
      </c:barChart>
      <c:catAx>
        <c:axId val="1042464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042433695"/>
        <c:crosses val="autoZero"/>
        <c:auto val="1"/>
        <c:lblAlgn val="ctr"/>
        <c:lblOffset val="100"/>
        <c:noMultiLvlLbl val="0"/>
      </c:catAx>
      <c:valAx>
        <c:axId val="1042433695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42464255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2F9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82-F846-8091-936AF41A93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axId val="1042464255"/>
        <c:axId val="1042433695"/>
      </c:barChart>
      <c:catAx>
        <c:axId val="1042464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042433695"/>
        <c:crosses val="autoZero"/>
        <c:auto val="1"/>
        <c:lblAlgn val="ctr"/>
        <c:lblOffset val="100"/>
        <c:noMultiLvlLbl val="0"/>
      </c:catAx>
      <c:valAx>
        <c:axId val="1042433695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42464255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acceptabilities!$B$1:$G$1</c:f>
              <c:strCache>
                <c:ptCount val="6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</c:strCache>
            </c:strRef>
          </c:cat>
          <c:val>
            <c:numRef>
              <c:f>acceptabilities!$B$5:$G$5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4E-D041-8039-F8212FC940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axId val="508875039"/>
        <c:axId val="508869343"/>
      </c:barChart>
      <c:catAx>
        <c:axId val="508875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08869343"/>
        <c:crosses val="autoZero"/>
        <c:auto val="1"/>
        <c:lblAlgn val="ctr"/>
        <c:lblOffset val="100"/>
        <c:noMultiLvlLbl val="0"/>
      </c:catAx>
      <c:valAx>
        <c:axId val="50886934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>
                <a:tint val="77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08875039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acceptabilities!$A$2</c:f>
              <c:strCache>
                <c:ptCount val="1"/>
                <c:pt idx="0">
                  <c:v>Siege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acceptabilities!$B$1:$G$1</c:f>
              <c:strCache>
                <c:ptCount val="6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</c:strCache>
            </c:strRef>
          </c:cat>
          <c:val>
            <c:numRef>
              <c:f>acceptabilities!$B$2:$G$2</c:f>
              <c:numCache>
                <c:formatCode>General</c:formatCode>
                <c:ptCount val="6"/>
                <c:pt idx="0">
                  <c:v>0.40339999999999998</c:v>
                </c:pt>
                <c:pt idx="1">
                  <c:v>0.48709999999999998</c:v>
                </c:pt>
                <c:pt idx="2">
                  <c:v>1.7899999999999999E-2</c:v>
                </c:pt>
                <c:pt idx="3">
                  <c:v>1.7600000000000001E-2</c:v>
                </c:pt>
                <c:pt idx="4">
                  <c:v>0.14449999999999999</c:v>
                </c:pt>
                <c:pt idx="5">
                  <c:v>6.1999999999999998E-3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74-134F-9654-9F1E7F52B5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483356495"/>
        <c:axId val="486172431"/>
      </c:barChart>
      <c:catAx>
        <c:axId val="483356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486172431"/>
        <c:crosses val="autoZero"/>
        <c:auto val="1"/>
        <c:lblAlgn val="ctr"/>
        <c:lblOffset val="100"/>
        <c:noMultiLvlLbl val="0"/>
      </c:catAx>
      <c:valAx>
        <c:axId val="48617243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>
                <a:tint val="77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483356495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mpl!$I$3:$I$6</c:f>
              <c:numCache>
                <c:formatCode>General</c:formatCode>
                <c:ptCount val="4"/>
                <c:pt idx="0">
                  <c:v>15</c:v>
                </c:pt>
                <c:pt idx="1">
                  <c:v>19</c:v>
                </c:pt>
                <c:pt idx="2">
                  <c:v>14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BB-8A4D-A53A-A131F8D924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484566287"/>
        <c:axId val="485051119"/>
      </c:barChart>
      <c:catAx>
        <c:axId val="484566287"/>
        <c:scaling>
          <c:orientation val="minMax"/>
        </c:scaling>
        <c:delete val="1"/>
        <c:axPos val="l"/>
        <c:majorTickMark val="none"/>
        <c:minorTickMark val="none"/>
        <c:tickLblPos val="nextTo"/>
        <c:crossAx val="485051119"/>
        <c:crosses val="autoZero"/>
        <c:auto val="1"/>
        <c:lblAlgn val="ctr"/>
        <c:lblOffset val="100"/>
        <c:noMultiLvlLbl val="0"/>
      </c:catAx>
      <c:valAx>
        <c:axId val="48505111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45662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AA68E-AAA8-2749-B1B8-419779B429F9}" type="datetimeFigureOut">
              <a:rPr lang="en-DE" smtClean="0"/>
              <a:t>06.03.23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B97E5-6028-B44A-B8D9-5AC30E63A0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0614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Bef>
                <a:spcPts val="400"/>
              </a:spcBef>
              <a:spcAft>
                <a:spcPts val="400"/>
              </a:spcAft>
            </a:pP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B97E5-6028-B44A-B8D9-5AC30E63A051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9783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B97E5-6028-B44A-B8D9-5AC30E63A051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79385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B97E5-6028-B44A-B8D9-5AC30E63A051}" type="slidenum">
              <a:rPr lang="en-DE" smtClean="0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2506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B97E5-6028-B44A-B8D9-5AC30E63A051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305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B97E5-6028-B44A-B8D9-5AC30E63A051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2567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DE" dirty="0"/>
                  <a:t>Typische Gruppenentscheidungsmethoden …</a:t>
                </a:r>
              </a:p>
              <a:p>
                <a:pPr lvl="1"/>
                <a:r>
                  <a:rPr lang="en-GB" dirty="0"/>
                  <a:t>n</a:t>
                </a:r>
                <a:r>
                  <a:rPr lang="en-DE" dirty="0"/>
                  <a:t>utzen mehrere Kriterien </a:t>
                </a:r>
                <a:r>
                  <a:rPr lang="de-DE" b="0" i="0">
                    <a:latin typeface="Cambria Math" panose="02040503050406030204" pitchFamily="18" charset="0"/>
                  </a:rPr>
                  <a:t>𝑐</a:t>
                </a:r>
                <a:r>
                  <a:rPr lang="en-DE" b="0" i="0">
                    <a:latin typeface="Cambria Math" panose="02040503050406030204" pitchFamily="18" charset="0"/>
                  </a:rPr>
                  <a:t>_</a:t>
                </a:r>
                <a:r>
                  <a:rPr lang="de-DE" b="0" i="0">
                    <a:latin typeface="Cambria Math" panose="02040503050406030204" pitchFamily="18" charset="0"/>
                  </a:rPr>
                  <a:t>𝑗</a:t>
                </a:r>
                <a:r>
                  <a:rPr lang="en-DE" dirty="0"/>
                  <a:t>, um</a:t>
                </a:r>
              </a:p>
              <a:p>
                <a:pPr lvl="1"/>
                <a:r>
                  <a:rPr lang="en-GB" dirty="0"/>
                  <a:t>die v</a:t>
                </a:r>
                <a:r>
                  <a:rPr lang="en-DE" dirty="0"/>
                  <a:t>erschiedenen Altnerativen </a:t>
                </a:r>
                <a:r>
                  <a:rPr lang="de-DE" b="0" i="0">
                    <a:latin typeface="Cambria Math" panose="02040503050406030204" pitchFamily="18" charset="0"/>
                  </a:rPr>
                  <a:t>𝑎</a:t>
                </a:r>
                <a:r>
                  <a:rPr lang="en-DE" b="0" i="0">
                    <a:latin typeface="Cambria Math" panose="02040503050406030204" pitchFamily="18" charset="0"/>
                  </a:rPr>
                  <a:t>_</a:t>
                </a:r>
                <a:r>
                  <a:rPr lang="de-DE" b="0" i="0">
                    <a:latin typeface="Cambria Math" panose="02040503050406030204" pitchFamily="18" charset="0"/>
                  </a:rPr>
                  <a:t>𝑖</a:t>
                </a:r>
                <a:r>
                  <a:rPr lang="en-DE" dirty="0"/>
                  <a:t> zu bewerten.</a:t>
                </a:r>
              </a:p>
              <a:p>
                <a:pPr lvl="2"/>
                <a:endParaRPr lang="en-DE" dirty="0"/>
              </a:p>
              <a:p>
                <a:r>
                  <a:rPr lang="en-DE" dirty="0"/>
                  <a:t>Statt jede Bewertung zu mitteln, werden diese erhalten.</a:t>
                </a:r>
              </a:p>
              <a:p>
                <a:pPr lvl="1"/>
                <a:r>
                  <a:rPr lang="en-DE" dirty="0"/>
                  <a:t>[Grafik zur Visualisierung]</a:t>
                </a:r>
              </a:p>
              <a:p>
                <a:pPr lvl="1"/>
                <a:endParaRPr lang="en-DE" dirty="0"/>
              </a:p>
              <a:p>
                <a:endParaRPr lang="en-DE" dirty="0"/>
              </a:p>
              <a:p>
                <a:r>
                  <a:rPr lang="en-DE" dirty="0"/>
                  <a:t>Jede mögliche Kombination von Bewertngen</a:t>
                </a:r>
              </a:p>
              <a:p>
                <a:endParaRPr lang="en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B97E5-6028-B44A-B8D9-5AC30E63A051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1843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DE" dirty="0"/>
                  <a:t>Typische Gruppenentscheidungsmethoden …</a:t>
                </a:r>
              </a:p>
              <a:p>
                <a:pPr lvl="1"/>
                <a:r>
                  <a:rPr lang="en-GB" dirty="0"/>
                  <a:t>n</a:t>
                </a:r>
                <a:r>
                  <a:rPr lang="en-DE" dirty="0"/>
                  <a:t>utzen mehrere Kriterien </a:t>
                </a:r>
                <a:r>
                  <a:rPr lang="de-DE" b="0" i="0">
                    <a:latin typeface="Cambria Math" panose="02040503050406030204" pitchFamily="18" charset="0"/>
                  </a:rPr>
                  <a:t>𝑐</a:t>
                </a:r>
                <a:r>
                  <a:rPr lang="en-DE" b="0" i="0">
                    <a:latin typeface="Cambria Math" panose="02040503050406030204" pitchFamily="18" charset="0"/>
                  </a:rPr>
                  <a:t>_</a:t>
                </a:r>
                <a:r>
                  <a:rPr lang="de-DE" b="0" i="0">
                    <a:latin typeface="Cambria Math" panose="02040503050406030204" pitchFamily="18" charset="0"/>
                  </a:rPr>
                  <a:t>𝑗</a:t>
                </a:r>
                <a:r>
                  <a:rPr lang="en-DE" dirty="0"/>
                  <a:t>, um</a:t>
                </a:r>
              </a:p>
              <a:p>
                <a:pPr lvl="1"/>
                <a:r>
                  <a:rPr lang="en-GB" dirty="0"/>
                  <a:t>die v</a:t>
                </a:r>
                <a:r>
                  <a:rPr lang="en-DE" dirty="0"/>
                  <a:t>erschiedenen Altnerativen </a:t>
                </a:r>
                <a:r>
                  <a:rPr lang="de-DE" b="0" i="0">
                    <a:latin typeface="Cambria Math" panose="02040503050406030204" pitchFamily="18" charset="0"/>
                  </a:rPr>
                  <a:t>𝑎</a:t>
                </a:r>
                <a:r>
                  <a:rPr lang="en-DE" b="0" i="0">
                    <a:latin typeface="Cambria Math" panose="02040503050406030204" pitchFamily="18" charset="0"/>
                  </a:rPr>
                  <a:t>_</a:t>
                </a:r>
                <a:r>
                  <a:rPr lang="de-DE" b="0" i="0">
                    <a:latin typeface="Cambria Math" panose="02040503050406030204" pitchFamily="18" charset="0"/>
                  </a:rPr>
                  <a:t>𝑖</a:t>
                </a:r>
                <a:r>
                  <a:rPr lang="en-DE" dirty="0"/>
                  <a:t> zu bewerten.</a:t>
                </a:r>
              </a:p>
              <a:p>
                <a:pPr lvl="2"/>
                <a:endParaRPr lang="en-DE" dirty="0"/>
              </a:p>
              <a:p>
                <a:r>
                  <a:rPr lang="en-DE" dirty="0"/>
                  <a:t>Statt jede Bewertung zu mitteln, werden diese erhalten.</a:t>
                </a:r>
              </a:p>
              <a:p>
                <a:pPr lvl="1"/>
                <a:r>
                  <a:rPr lang="en-DE" dirty="0"/>
                  <a:t>[Grafik zur Visualisierung]</a:t>
                </a:r>
              </a:p>
              <a:p>
                <a:pPr lvl="1"/>
                <a:endParaRPr lang="en-DE" dirty="0"/>
              </a:p>
              <a:p>
                <a:endParaRPr lang="en-DE" dirty="0"/>
              </a:p>
              <a:p>
                <a:r>
                  <a:rPr lang="en-DE" dirty="0"/>
                  <a:t>Jede mögliche Kombination von Bewertngen</a:t>
                </a:r>
              </a:p>
              <a:p>
                <a:endParaRPr lang="en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B97E5-6028-B44A-B8D9-5AC30E63A051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6734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DE" dirty="0"/>
                  <a:t>Typische Gruppenentscheidungsmethoden …</a:t>
                </a:r>
              </a:p>
              <a:p>
                <a:pPr lvl="1"/>
                <a:r>
                  <a:rPr lang="en-GB" dirty="0"/>
                  <a:t>n</a:t>
                </a:r>
                <a:r>
                  <a:rPr lang="en-DE" dirty="0"/>
                  <a:t>utzen mehrere Kriterien </a:t>
                </a:r>
                <a:r>
                  <a:rPr lang="de-DE" b="0" i="0">
                    <a:latin typeface="Cambria Math" panose="02040503050406030204" pitchFamily="18" charset="0"/>
                  </a:rPr>
                  <a:t>𝑐</a:t>
                </a:r>
                <a:r>
                  <a:rPr lang="en-DE" b="0" i="0">
                    <a:latin typeface="Cambria Math" panose="02040503050406030204" pitchFamily="18" charset="0"/>
                  </a:rPr>
                  <a:t>_</a:t>
                </a:r>
                <a:r>
                  <a:rPr lang="de-DE" b="0" i="0">
                    <a:latin typeface="Cambria Math" panose="02040503050406030204" pitchFamily="18" charset="0"/>
                  </a:rPr>
                  <a:t>𝑗</a:t>
                </a:r>
                <a:r>
                  <a:rPr lang="en-DE" dirty="0"/>
                  <a:t>, um</a:t>
                </a:r>
              </a:p>
              <a:p>
                <a:pPr lvl="1"/>
                <a:r>
                  <a:rPr lang="en-GB" dirty="0"/>
                  <a:t>die v</a:t>
                </a:r>
                <a:r>
                  <a:rPr lang="en-DE" dirty="0"/>
                  <a:t>erschiedenen Altnerativen </a:t>
                </a:r>
                <a:r>
                  <a:rPr lang="de-DE" b="0" i="0">
                    <a:latin typeface="Cambria Math" panose="02040503050406030204" pitchFamily="18" charset="0"/>
                  </a:rPr>
                  <a:t>𝑎</a:t>
                </a:r>
                <a:r>
                  <a:rPr lang="en-DE" b="0" i="0">
                    <a:latin typeface="Cambria Math" panose="02040503050406030204" pitchFamily="18" charset="0"/>
                  </a:rPr>
                  <a:t>_</a:t>
                </a:r>
                <a:r>
                  <a:rPr lang="de-DE" b="0" i="0">
                    <a:latin typeface="Cambria Math" panose="02040503050406030204" pitchFamily="18" charset="0"/>
                  </a:rPr>
                  <a:t>𝑖</a:t>
                </a:r>
                <a:r>
                  <a:rPr lang="en-DE" dirty="0"/>
                  <a:t> zu bewerten.</a:t>
                </a:r>
              </a:p>
              <a:p>
                <a:pPr lvl="2"/>
                <a:endParaRPr lang="en-DE" dirty="0"/>
              </a:p>
              <a:p>
                <a:r>
                  <a:rPr lang="en-DE" dirty="0"/>
                  <a:t>Statt jede Bewertung zu mitteln, werden diese erhalten.</a:t>
                </a:r>
              </a:p>
              <a:p>
                <a:pPr lvl="1"/>
                <a:r>
                  <a:rPr lang="en-DE" dirty="0"/>
                  <a:t>[Grafik zur Visualisierung]</a:t>
                </a:r>
              </a:p>
              <a:p>
                <a:pPr lvl="1"/>
                <a:endParaRPr lang="en-DE" dirty="0"/>
              </a:p>
              <a:p>
                <a:endParaRPr lang="en-DE" dirty="0"/>
              </a:p>
              <a:p>
                <a:r>
                  <a:rPr lang="en-DE" dirty="0"/>
                  <a:t>Jede mögliche Kombination von Bewertngen</a:t>
                </a:r>
              </a:p>
              <a:p>
                <a:endParaRPr lang="en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B97E5-6028-B44A-B8D9-5AC30E63A051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0634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DE" dirty="0"/>
                  <a:t>Typische Gruppenentscheidungsmethoden …</a:t>
                </a:r>
              </a:p>
              <a:p>
                <a:pPr lvl="1"/>
                <a:r>
                  <a:rPr lang="en-GB" dirty="0"/>
                  <a:t>n</a:t>
                </a:r>
                <a:r>
                  <a:rPr lang="en-DE" dirty="0"/>
                  <a:t>utzen mehrere Kriterien </a:t>
                </a:r>
                <a:r>
                  <a:rPr lang="de-DE" b="0" i="0">
                    <a:latin typeface="Cambria Math" panose="02040503050406030204" pitchFamily="18" charset="0"/>
                  </a:rPr>
                  <a:t>𝑐</a:t>
                </a:r>
                <a:r>
                  <a:rPr lang="en-DE" b="0" i="0">
                    <a:latin typeface="Cambria Math" panose="02040503050406030204" pitchFamily="18" charset="0"/>
                  </a:rPr>
                  <a:t>_</a:t>
                </a:r>
                <a:r>
                  <a:rPr lang="de-DE" b="0" i="0">
                    <a:latin typeface="Cambria Math" panose="02040503050406030204" pitchFamily="18" charset="0"/>
                  </a:rPr>
                  <a:t>𝑗</a:t>
                </a:r>
                <a:r>
                  <a:rPr lang="en-DE" dirty="0"/>
                  <a:t>, um</a:t>
                </a:r>
              </a:p>
              <a:p>
                <a:pPr lvl="1"/>
                <a:r>
                  <a:rPr lang="en-GB" dirty="0"/>
                  <a:t>die v</a:t>
                </a:r>
                <a:r>
                  <a:rPr lang="en-DE" dirty="0"/>
                  <a:t>erschiedenen Altnerativen </a:t>
                </a:r>
                <a:r>
                  <a:rPr lang="de-DE" b="0" i="0">
                    <a:latin typeface="Cambria Math" panose="02040503050406030204" pitchFamily="18" charset="0"/>
                  </a:rPr>
                  <a:t>𝑎</a:t>
                </a:r>
                <a:r>
                  <a:rPr lang="en-DE" b="0" i="0">
                    <a:latin typeface="Cambria Math" panose="02040503050406030204" pitchFamily="18" charset="0"/>
                  </a:rPr>
                  <a:t>_</a:t>
                </a:r>
                <a:r>
                  <a:rPr lang="de-DE" b="0" i="0">
                    <a:latin typeface="Cambria Math" panose="02040503050406030204" pitchFamily="18" charset="0"/>
                  </a:rPr>
                  <a:t>𝑖</a:t>
                </a:r>
                <a:r>
                  <a:rPr lang="en-DE" dirty="0"/>
                  <a:t> zu bewerten.</a:t>
                </a:r>
              </a:p>
              <a:p>
                <a:pPr lvl="2"/>
                <a:endParaRPr lang="en-DE" dirty="0"/>
              </a:p>
              <a:p>
                <a:r>
                  <a:rPr lang="en-DE" dirty="0"/>
                  <a:t>Statt jede Bewertung zu mitteln, werden diese erhalten.</a:t>
                </a:r>
              </a:p>
              <a:p>
                <a:pPr lvl="1"/>
                <a:r>
                  <a:rPr lang="en-DE" dirty="0"/>
                  <a:t>[Grafik zur Visualisierung]</a:t>
                </a:r>
              </a:p>
              <a:p>
                <a:pPr lvl="1"/>
                <a:endParaRPr lang="en-DE" dirty="0"/>
              </a:p>
              <a:p>
                <a:endParaRPr lang="en-DE" dirty="0"/>
              </a:p>
              <a:p>
                <a:r>
                  <a:rPr lang="en-DE" dirty="0"/>
                  <a:t>Jede mögliche Kombination von Bewertngen</a:t>
                </a:r>
              </a:p>
              <a:p>
                <a:endParaRPr lang="en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B97E5-6028-B44A-B8D9-5AC30E63A051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7970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B97E5-6028-B44A-B8D9-5AC30E63A051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7652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B97E5-6028-B44A-B8D9-5AC30E63A051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627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E67E-FEF6-EAE7-5747-14F26FD7C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DF112-EED1-D894-A8E8-4C182E757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E0601-E313-0608-C7A1-5C977A04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5584-E401-C244-9222-6E9AB71EE1B6}" type="datetime1">
              <a:rPr lang="de-DE" smtClean="0"/>
              <a:t>06.03.23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A3ADA-86E3-DF51-F7A7-7191651F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32564-4D77-8300-DCD4-219DB46F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9535-B26F-A74B-A7DC-ACE2AF014A1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44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ED8D-CE31-535E-9A93-0723AB53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71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810B-652C-44C9-1278-82B1D3BB9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280F7-435C-FFEC-848A-B4AC6462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D0E2-94AC-E64D-866A-5BBD594DE125}" type="datetime1">
              <a:rPr lang="de-DE" smtClean="0"/>
              <a:t>06.03.23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FFF39-61EA-90D6-C244-72E4D0AF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66DF4-FC57-C9DA-32DD-5184E9EA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9535-B26F-A74B-A7DC-ACE2AF014A15}" type="slidenum">
              <a:rPr lang="en-DE" smtClean="0"/>
              <a:t>‹#›</a:t>
            </a:fld>
            <a:endParaRPr lang="en-DE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486EEFF-B75D-063B-4B9A-9B79227C9D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37834"/>
            <a:ext cx="10515600" cy="687791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563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ED8D-CE31-535E-9A93-0723AB53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71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810B-652C-44C9-1278-82B1D3BB9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359727" cy="4351338"/>
          </a:xfrm>
        </p:spPr>
        <p:txBody>
          <a:bodyPr/>
          <a:lstStyle>
            <a:lvl1pPr>
              <a:defRPr sz="2200"/>
            </a:lvl1pPr>
            <a:lvl2pPr marL="273050" indent="-198438">
              <a:tabLst/>
              <a:defRPr sz="16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280F7-435C-FFEC-848A-B4AC6462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FF01-83C8-FA4C-A2D2-35F1982C5249}" type="datetime1">
              <a:rPr lang="de-DE" smtClean="0"/>
              <a:t>06.03.23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FFF39-61EA-90D6-C244-72E4D0AF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66DF4-FC57-C9DA-32DD-5184E9EA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9535-B26F-A74B-A7DC-ACE2AF014A15}" type="slidenum">
              <a:rPr lang="en-DE" smtClean="0"/>
              <a:t>‹#›</a:t>
            </a:fld>
            <a:endParaRPr lang="en-DE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486EEFF-B75D-063B-4B9A-9B79227C9D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37834"/>
            <a:ext cx="10515600" cy="687791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C58542-516A-8A47-B98F-89E1FD5D3F4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16138" y="1825625"/>
            <a:ext cx="3359727" cy="4351338"/>
          </a:xfrm>
        </p:spPr>
        <p:txBody>
          <a:bodyPr/>
          <a:lstStyle>
            <a:lvl1pPr>
              <a:defRPr sz="2200"/>
            </a:lvl1pPr>
            <a:lvl2pPr marL="273050" indent="-198438">
              <a:tabLst/>
              <a:defRPr sz="16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3034FA-87FC-6C38-2C4A-21AD7CA8B05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994076" y="1825625"/>
            <a:ext cx="3359727" cy="4351338"/>
          </a:xfrm>
        </p:spPr>
        <p:txBody>
          <a:bodyPr/>
          <a:lstStyle>
            <a:lvl1pPr>
              <a:defRPr sz="2200"/>
            </a:lvl1pPr>
            <a:lvl2pPr marL="273050" indent="-198438">
              <a:tabLst/>
              <a:defRPr sz="16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4024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82A8-9768-EBAB-2B81-82283114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000" b="1">
                <a:solidFill>
                  <a:srgbClr val="0068B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287B6-1538-92C0-3EB5-CDFDC8AB7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83CFB-D5DD-E3EE-8DA9-9986B47D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24A1-2E69-0E4E-8464-E0AF8D916DB0}" type="datetime1">
              <a:rPr lang="de-DE" smtClean="0"/>
              <a:t>06.03.23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4EFF8-1130-2A8C-A6B7-D2226B37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794A5-E6F1-7865-6432-38B876EE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9535-B26F-A74B-A7DC-ACE2AF014A15}" type="slidenum">
              <a:rPr lang="en-DE" smtClean="0"/>
              <a:t>‹#›</a:t>
            </a:fld>
            <a:endParaRPr lang="en-DE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FB57CC6-CF64-B810-7FE4-9E074395B0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37450" y="304801"/>
            <a:ext cx="3810000" cy="508000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422DD9B-86B5-5EF8-DA72-93DC90C02E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850" y="246205"/>
            <a:ext cx="3445379" cy="75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2220E-9E22-193E-A625-2484A831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85F8-6AC7-1744-8330-65588FAB79F9}" type="datetime1">
              <a:rPr lang="de-DE" smtClean="0"/>
              <a:t>06.03.23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D3D35-C97B-9F27-0631-8790CAD0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41978-1A56-29EE-92BC-AB940285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9535-B26F-A74B-A7DC-ACE2AF014A1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7406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ED8D-CE31-535E-9A93-0723AB53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71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810B-652C-44C9-1278-82B1D3BB9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1187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280F7-435C-FFEC-848A-B4AC6462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247-D39B-434B-AC87-F13DC887C374}" type="datetime1">
              <a:rPr lang="de-DE" smtClean="0"/>
              <a:t>06.03.23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FFF39-61EA-90D6-C244-72E4D0AF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66DF4-FC57-C9DA-32DD-5184E9EA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9535-B26F-A74B-A7DC-ACE2AF014A15}" type="slidenum">
              <a:rPr lang="en-DE" smtClean="0"/>
              <a:t>‹#›</a:t>
            </a:fld>
            <a:endParaRPr lang="en-DE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486EEFF-B75D-063B-4B9A-9B79227C9D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37834"/>
            <a:ext cx="10515600" cy="687791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9A9E69-9561-4F6D-FCF1-9C18668D396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42613" y="1825625"/>
            <a:ext cx="5111187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786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FECB0-A5E2-EF96-8756-4FDF411F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41C69-B1F1-D089-ACBC-6AC6F05C0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42C6-3B1D-9E84-8796-A57D56A6F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F660B-E526-1744-86AE-E54BF9FD19C8}" type="datetime1">
              <a:rPr lang="de-DE" smtClean="0"/>
              <a:t>06.03.23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4E903-6D2F-B008-C491-F19BD8A74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F1EAB-DCDD-07B9-F9C2-E71D77992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49535-B26F-A74B-A7DC-ACE2AF014A1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131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5" r:id="rId5"/>
    <p:sldLayoutId id="214748366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68B4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0068B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50000"/>
        <a:buFont typeface="System Font Regular"/>
        <a:buChar char="💬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noulli_tria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j.ejor.2005.12.037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hyperlink" Target="https://en.wikipedia.org/wiki/Entropy_(information_theory)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2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6.png"/><Relationship Id="rId7" Type="http://schemas.openxmlformats.org/officeDocument/2006/relationships/image" Target="../media/image37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rscienceonline.com/doi/abs/10.1504/IJCE.2009.02743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7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hyperlink" Target="https://psycnet.apa.org/doiLanding?doi=10.1037%2F0021-9010.86.6.1191" TargetMode="External"/><Relationship Id="rId3" Type="http://schemas.openxmlformats.org/officeDocument/2006/relationships/image" Target="../media/image8.png"/><Relationship Id="rId12" Type="http://schemas.openxmlformats.org/officeDocument/2006/relationships/image" Target="../media/image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3.png"/><Relationship Id="rId5" Type="http://schemas.openxmlformats.org/officeDocument/2006/relationships/image" Target="../media/image13.png"/><Relationship Id="rId10" Type="http://schemas.openxmlformats.org/officeDocument/2006/relationships/hyperlink" Target="https://www.tandfonline.com/doi/abs/10.1080/1359432X.2012.734038" TargetMode="External"/><Relationship Id="rId4" Type="http://schemas.openxmlformats.org/officeDocument/2006/relationships/image" Target="../media/image9.sv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8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hart" Target="../charts/chart1.xm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2038-3DBA-53AD-5D34-83D88926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Effiziente und eindeutige Gruppenentscheidungen mit </a:t>
            </a:r>
            <a:br>
              <a:rPr lang="de-DE" dirty="0"/>
            </a:br>
            <a:r>
              <a:rPr lang="de-DE" dirty="0"/>
              <a:t>Monte Carlo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2623C-E498-60C9-501C-098BE2024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Jana Görs, Graham Horton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BFDBB-9CD1-692A-71B2-3680E4CC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9535-B26F-A74B-A7DC-ACE2AF014A15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8134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D9B5-71FB-3DB0-CC72-F3BAE852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Monte Carlo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23B7E-F7CB-69E5-BA3E-A8E3C3BB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Wir verwenden i.d.R. 10.000 Stichproben.</a:t>
            </a:r>
          </a:p>
          <a:p>
            <a:pPr lvl="2"/>
            <a:endParaRPr lang="de-DE" dirty="0"/>
          </a:p>
          <a:p>
            <a:r>
              <a:rPr lang="de-DE" dirty="0"/>
              <a:t>Eine </a:t>
            </a:r>
            <a:r>
              <a:rPr lang="de-DE" dirty="0" err="1"/>
              <a:t>Instanzauswertung</a:t>
            </a:r>
            <a:r>
              <a:rPr lang="de-DE" dirty="0"/>
              <a:t> rechnet ungefähr 4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de-DE" dirty="0"/>
              <a:t>s:</a:t>
            </a:r>
          </a:p>
          <a:p>
            <a:pPr lvl="1"/>
            <a:r>
              <a:rPr lang="de-DE" dirty="0"/>
              <a:t>Die Rechenzeit für 10.000 Stichproben liegt etwa bei 0,04 s.</a:t>
            </a:r>
          </a:p>
          <a:p>
            <a:pPr lvl="1"/>
            <a:r>
              <a:rPr lang="de-DE" dirty="0"/>
              <a:t>Darum ist die Analyse interaktiv einsetzbar während eines Meetings.</a:t>
            </a:r>
          </a:p>
          <a:p>
            <a:pPr lvl="1"/>
            <a:endParaRPr lang="de-DE" dirty="0"/>
          </a:p>
          <a:p>
            <a:r>
              <a:rPr lang="de-DE" dirty="0"/>
              <a:t>Aber: Wie sieht es mit der Genauigkeit aus?</a:t>
            </a:r>
          </a:p>
          <a:p>
            <a:pPr lvl="1"/>
            <a:r>
              <a:rPr lang="de-DE" dirty="0"/>
              <a:t>(Wie repräsentativ sind die 10.000 Stichproben?)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61B28-0C8A-2483-87A9-1D102472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9535-B26F-A74B-A7DC-ACE2AF014A15}" type="slidenum">
              <a:rPr lang="en-DE" smtClean="0"/>
              <a:t>10</a:t>
            </a:fld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472F9-143F-95B6-A5B7-7C68F1DC3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Betrachtet nur Stichproben aus der gesamten Instanzenmenge</a:t>
            </a:r>
          </a:p>
        </p:txBody>
      </p:sp>
    </p:spTree>
    <p:extLst>
      <p:ext uri="{BB962C8B-B14F-4D97-AF65-F5344CB8AC3E}">
        <p14:creationId xmlns:p14="http://schemas.microsoft.com/office/powerpoint/2010/main" val="151050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A12E-0C92-22C8-B05F-37327630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Genauigkeitsbetrachtung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ontent Placeholder 61">
                <a:extLst>
                  <a:ext uri="{FF2B5EF4-FFF2-40B4-BE49-F238E27FC236}">
                    <a16:creationId xmlns:a16="http://schemas.microsoft.com/office/drawing/2014/main" id="{8BDA51AF-F6F4-0DF1-DD96-C5B7CD34BE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Die Simulation entspricht einem Bernoulli-Prozess.</a:t>
                </a:r>
              </a:p>
              <a:p>
                <a:pPr lvl="2"/>
                <a:endParaRPr lang="de-DE" dirty="0"/>
              </a:p>
              <a:p>
                <a:r>
                  <a:rPr lang="de-DE" dirty="0"/>
                  <a:t>Dafür gilt für ein 95% Konfidenzintervall mit Halbbreite 0,01: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10.000</m:t>
                    </m:r>
                  </m:oMath>
                </a14:m>
                <a:endParaRPr lang="de-DE" dirty="0"/>
              </a:p>
              <a:p>
                <a:pPr lvl="2"/>
                <a:endParaRPr lang="de-DE" dirty="0"/>
              </a:p>
              <a:p>
                <a:r>
                  <a:rPr lang="de-DE" dirty="0"/>
                  <a:t>Es ist nicht sehr kritisch, weil …</a:t>
                </a:r>
              </a:p>
              <a:p>
                <a:pPr lvl="1"/>
                <a:r>
                  <a:rPr lang="de-DE" dirty="0">
                    <a:solidFill>
                      <a:schemeClr val="tx1"/>
                    </a:solidFill>
                  </a:rPr>
                  <a:t>Ungenauigkeiten &lt; 0,01 haben nur seltenen Einfluss.</a:t>
                </a:r>
                <a:endParaRPr lang="de-DE" dirty="0">
                  <a:solidFill>
                    <a:srgbClr val="FF0000"/>
                  </a:solidFill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62" name="Content Placeholder 61">
                <a:extLst>
                  <a:ext uri="{FF2B5EF4-FFF2-40B4-BE49-F238E27FC236}">
                    <a16:creationId xmlns:a16="http://schemas.microsoft.com/office/drawing/2014/main" id="{8BDA51AF-F6F4-0DF1-DD96-C5B7CD34B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90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Slide Number Placeholder 62">
            <a:extLst>
              <a:ext uri="{FF2B5EF4-FFF2-40B4-BE49-F238E27FC236}">
                <a16:creationId xmlns:a16="http://schemas.microsoft.com/office/drawing/2014/main" id="{B4730E5C-7DA3-655B-B7AF-F7774C5E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9535-B26F-A74B-A7DC-ACE2AF014A15}" type="slidenum">
              <a:rPr lang="en-DE" smtClean="0"/>
              <a:t>11</a:t>
            </a:fld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6D537-A302-FE61-8D3B-6A001DC923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Wie genau ist die Simulation?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E1E31-9B6E-00F4-0192-50E5215AAB3A}"/>
              </a:ext>
            </a:extLst>
          </p:cNvPr>
          <p:cNvSpPr txBox="1"/>
          <p:nvPr/>
        </p:nvSpPr>
        <p:spPr>
          <a:xfrm rot="16200000">
            <a:off x="11159763" y="5872294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hlinkClick r:id="rId3"/>
              </a:rPr>
              <a:t>Bernoulli trial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8F79E-7797-0EE5-B109-7C855B5EB43B}"/>
              </a:ext>
            </a:extLst>
          </p:cNvPr>
          <p:cNvSpPr txBox="1"/>
          <p:nvPr/>
        </p:nvSpPr>
        <p:spPr>
          <a:xfrm rot="16200000">
            <a:off x="11060025" y="4291284"/>
            <a:ext cx="1655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hlinkClick r:id="rId4"/>
              </a:rPr>
              <a:t>Tervonen et. </a:t>
            </a:r>
            <a:r>
              <a:rPr lang="en-GB" dirty="0">
                <a:hlinkClick r:id="rId4"/>
              </a:rPr>
              <a:t>a</a:t>
            </a:r>
            <a:r>
              <a:rPr lang="en-DE" dirty="0">
                <a:hlinkClick r:id="rId4"/>
              </a:rPr>
              <a:t>l.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6934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A12E-0C92-22C8-B05F-37327630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Visualisierung der Genauigkeit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61">
                <a:extLst>
                  <a:ext uri="{FF2B5EF4-FFF2-40B4-BE49-F238E27FC236}">
                    <a16:creationId xmlns:a16="http://schemas.microsoft.com/office/drawing/2014/main" id="{8BDA51AF-F6F4-0DF1-DD96-C5B7CD34BE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DE" dirty="0"/>
                  <a:t>Für eine Entscheidung mit</a:t>
                </a:r>
              </a:p>
              <a:p>
                <a:pPr lvl="1"/>
                <a:r>
                  <a:rPr lang="en-GB" dirty="0"/>
                  <a:t>D</a:t>
                </a:r>
                <a:r>
                  <a:rPr lang="en-DE" dirty="0"/>
                  <a:t>rei Experten</a:t>
                </a:r>
              </a:p>
              <a:p>
                <a:pPr lvl="1"/>
                <a:r>
                  <a:rPr lang="en-GB" dirty="0" err="1"/>
                  <a:t>Sechs</a:t>
                </a:r>
                <a:r>
                  <a:rPr lang="en-DE" dirty="0"/>
                  <a:t> Alternativen</a:t>
                </a:r>
              </a:p>
              <a:p>
                <a:pPr lvl="1"/>
                <a:r>
                  <a:rPr lang="en-DE" dirty="0"/>
                  <a:t>Drei Kriterien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DE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u="none" strike="noStrike" dirty="0" smtClean="0">
                        <a:effectLst/>
                        <a:latin typeface="Cambria Math" panose="02040503050406030204" pitchFamily="18" charset="0"/>
                      </a:rPr>
                      <m:t>387.420.489</m:t>
                    </m:r>
                  </m:oMath>
                </a14:m>
                <a:endParaRPr lang="en-DE" dirty="0"/>
              </a:p>
            </p:txBody>
          </p:sp>
        </mc:Choice>
        <mc:Fallback xmlns="">
          <p:sp>
            <p:nvSpPr>
              <p:cNvPr id="62" name="Content Placeholder 61">
                <a:extLst>
                  <a:ext uri="{FF2B5EF4-FFF2-40B4-BE49-F238E27FC236}">
                    <a16:creationId xmlns:a16="http://schemas.microsoft.com/office/drawing/2014/main" id="{8BDA51AF-F6F4-0DF1-DD96-C5B7CD34B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730" t="-290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Slide Number Placeholder 62">
            <a:extLst>
              <a:ext uri="{FF2B5EF4-FFF2-40B4-BE49-F238E27FC236}">
                <a16:creationId xmlns:a16="http://schemas.microsoft.com/office/drawing/2014/main" id="{B4730E5C-7DA3-655B-B7AF-F7774C5E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9535-B26F-A74B-A7DC-ACE2AF014A15}" type="slidenum">
              <a:rPr lang="en-DE" smtClean="0"/>
              <a:t>12</a:t>
            </a:fld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4D6D537-A302-FE61-8D3B-6A001DC9237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dirty="0"/>
                  <a:t>Vergleich Simulation mit verschiedenen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DE" dirty="0"/>
                  <a:t>s und der Ground Truth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4D6D537-A302-FE61-8D3B-6A001DC923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4"/>
                <a:stretch>
                  <a:fillRect l="-1327" t="-14545" b="-181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ECEDA08D-3B56-2BB0-19DA-7B0D19C60D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8367958"/>
              </p:ext>
            </p:extLst>
          </p:nvPr>
        </p:nvGraphicFramePr>
        <p:xfrm>
          <a:off x="4848830" y="2512406"/>
          <a:ext cx="6504970" cy="3650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244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 uiExpand="1">
        <p:bldSub>
          <a:bldChart bld="series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C9D5-B714-2EEA-AC72-EA0F706F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 wenigen Schritten zum Konsens</a:t>
            </a:r>
            <a:endParaRPr lang="en-DE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4DBE5-5C34-9E15-02BE-82B9DFB1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Informationsentropie                                  misst Unterschiedlichkeit: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Konsensbildungsidee:</a:t>
            </a:r>
          </a:p>
          <a:p>
            <a:pPr lvl="1"/>
            <a:r>
              <a:rPr lang="de-DE" dirty="0"/>
              <a:t>Löse den Bewertungskonflikt auf, der die größte Entropiereduktion verspricht.</a:t>
            </a:r>
          </a:p>
          <a:p>
            <a:pPr lvl="2"/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9247B-37D7-1A0C-8694-35FBB49B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9535-B26F-A74B-A7DC-ACE2AF014A15}" type="slidenum">
              <a:rPr lang="en-DE" smtClean="0"/>
              <a:t>13</a:t>
            </a:fld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AD650-9A4D-850E-53F1-FC5FCC287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DE" dirty="0"/>
              <a:t>K</a:t>
            </a:r>
            <a:r>
              <a:rPr lang="en-GB" dirty="0"/>
              <a:t>o</a:t>
            </a:r>
            <a:r>
              <a:rPr lang="en-DE" dirty="0"/>
              <a:t>nsens suchen bedeutet Minimierung der Entropie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C79C62-0F70-AC2D-A3D2-5E168F488D5D}"/>
                  </a:ext>
                </a:extLst>
              </p:cNvPr>
              <p:cNvSpPr txBox="1"/>
              <p:nvPr/>
            </p:nvSpPr>
            <p:spPr>
              <a:xfrm>
                <a:off x="4306506" y="1652382"/>
                <a:ext cx="2735749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C79C62-0F70-AC2D-A3D2-5E168F488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506" y="1652382"/>
                <a:ext cx="2735749" cy="894219"/>
              </a:xfrm>
              <a:prstGeom prst="rect">
                <a:avLst/>
              </a:prstGeom>
              <a:blipFill>
                <a:blip r:embed="rId3"/>
                <a:stretch>
                  <a:fillRect l="-9677" t="-149296" r="-461" b="-20563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8389C50-FE99-84D4-8C55-88ACE6FF9AA8}"/>
              </a:ext>
            </a:extLst>
          </p:cNvPr>
          <p:cNvSpPr txBox="1"/>
          <p:nvPr/>
        </p:nvSpPr>
        <p:spPr>
          <a:xfrm>
            <a:off x="1515533" y="2546601"/>
            <a:ext cx="2834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Geringe Unterschiedlichkeit,</a:t>
            </a:r>
          </a:p>
          <a:p>
            <a:r>
              <a:rPr lang="en-DE" dirty="0"/>
              <a:t>Hohe Entropie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4FD9A0-76C2-F046-BC2C-1099991D69AD}"/>
              </a:ext>
            </a:extLst>
          </p:cNvPr>
          <p:cNvSpPr txBox="1"/>
          <p:nvPr/>
        </p:nvSpPr>
        <p:spPr>
          <a:xfrm>
            <a:off x="6942667" y="2577291"/>
            <a:ext cx="301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Maximale Unterschiedlichkeit,</a:t>
            </a:r>
          </a:p>
          <a:p>
            <a:r>
              <a:rPr lang="en-DE" dirty="0"/>
              <a:t>Entropie = 0 (= Konsens)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3468F-E46C-D65E-110B-CC99F5348F97}"/>
              </a:ext>
            </a:extLst>
          </p:cNvPr>
          <p:cNvSpPr txBox="1"/>
          <p:nvPr/>
        </p:nvSpPr>
        <p:spPr>
          <a:xfrm rot="16200000">
            <a:off x="10402349" y="5056724"/>
            <a:ext cx="296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hlinkClick r:id="rId4"/>
              </a:rPr>
              <a:t>Shannon Information Entropy</a:t>
            </a:r>
            <a:endParaRPr lang="en-DE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E2D5810-30F1-F67E-D90E-B0B8B6236F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7729928"/>
              </p:ext>
            </p:extLst>
          </p:nvPr>
        </p:nvGraphicFramePr>
        <p:xfrm>
          <a:off x="1515533" y="3223622"/>
          <a:ext cx="25236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04B011C-4C84-5D81-D1DB-C883EE1A81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4427165"/>
              </p:ext>
            </p:extLst>
          </p:nvPr>
        </p:nvGraphicFramePr>
        <p:xfrm>
          <a:off x="6942667" y="3223622"/>
          <a:ext cx="25236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3428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  <p:bldGraphic spid="7" grpId="0">
        <p:bldAsOne/>
      </p:bldGraphic>
      <p:bldGraphic spid="8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C9D5-B714-2EEA-AC72-EA0F706F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 wenigen Schritten zum Konsens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4DBE5-5C34-9E15-02BE-82B9DFB1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Idee: Betrachte jeden möglichen Input als Auflösungschance</a:t>
            </a:r>
          </a:p>
          <a:p>
            <a:pPr lvl="1"/>
            <a:r>
              <a:rPr lang="de-DE" dirty="0"/>
              <a:t>Berechne die Entropie in den </a:t>
            </a:r>
            <a:r>
              <a:rPr lang="de-DE" dirty="0" err="1"/>
              <a:t>Acceptability</a:t>
            </a:r>
            <a:r>
              <a:rPr lang="de-DE" dirty="0"/>
              <a:t>-Werten, die dadurch entsteht.</a:t>
            </a:r>
          </a:p>
          <a:p>
            <a:pPr lvl="1"/>
            <a:r>
              <a:rPr lang="de-DE" dirty="0"/>
              <a:t>Löse den Bewertungskonflikt auf, der die größte Entropiereduktion verspricht.</a:t>
            </a:r>
          </a:p>
          <a:p>
            <a:pPr lvl="2"/>
            <a:endParaRPr lang="de-DE" dirty="0"/>
          </a:p>
          <a:p>
            <a:r>
              <a:rPr lang="de-DE" dirty="0"/>
              <a:t>Ein Schritt zum Konsens = Auflösung eines Bewertungskonflikts:</a:t>
            </a:r>
          </a:p>
          <a:p>
            <a:pPr lvl="1"/>
            <a:r>
              <a:rPr lang="de-DE" dirty="0"/>
              <a:t>Ohne Nennung der optimalen Auflösung: klärendes Gespräch.</a:t>
            </a:r>
          </a:p>
          <a:p>
            <a:pPr marL="914400" lvl="2" indent="0">
              <a:buNone/>
            </a:pPr>
            <a:endParaRPr lang="de-DE" dirty="0"/>
          </a:p>
          <a:p>
            <a:r>
              <a:rPr lang="de-DE" dirty="0"/>
              <a:t>Monte Carlo Simulation Nebenbemerkung: </a:t>
            </a:r>
          </a:p>
          <a:p>
            <a:pPr lvl="1"/>
            <a:r>
              <a:rPr lang="de-DE" dirty="0"/>
              <a:t>Ist der Konsens fast erreicht: (vermeintliche) Auflösung eines Konflikts.</a:t>
            </a:r>
          </a:p>
          <a:p>
            <a:pPr lvl="1"/>
            <a:r>
              <a:rPr lang="de-DE" dirty="0"/>
              <a:t>Das verlängert die Anzahl der Auflösungsschritte meist nur um eins.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9247B-37D7-1A0C-8694-35FBB49B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9535-B26F-A74B-A7DC-ACE2AF014A15}" type="slidenum">
              <a:rPr lang="en-DE" smtClean="0"/>
              <a:pPr/>
              <a:t>14</a:t>
            </a:fld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AD650-9A4D-850E-53F1-FC5FCC287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K</a:t>
            </a:r>
            <a:r>
              <a:rPr lang="en-GB" dirty="0"/>
              <a:t>o</a:t>
            </a:r>
            <a:r>
              <a:rPr lang="en-DE" dirty="0"/>
              <a:t>nsens suchen bedeutet Minimierung der Entropie</a:t>
            </a:r>
          </a:p>
        </p:txBody>
      </p:sp>
    </p:spTree>
    <p:extLst>
      <p:ext uri="{BB962C8B-B14F-4D97-AF65-F5344CB8AC3E}">
        <p14:creationId xmlns:p14="http://schemas.microsoft.com/office/powerpoint/2010/main" val="317590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8929-621B-372F-8CCB-C66BEF26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eines Bewertungskonflikts</a:t>
            </a:r>
            <a:endParaRPr lang="en-DE" dirty="0"/>
          </a:p>
        </p:txBody>
      </p:sp>
      <p:sp>
        <p:nvSpPr>
          <p:cNvPr id="106" name="Content Placeholder 105">
            <a:extLst>
              <a:ext uri="{FF2B5EF4-FFF2-40B4-BE49-F238E27FC236}">
                <a16:creationId xmlns:a16="http://schemas.microsoft.com/office/drawing/2014/main" id="{61D4EAC2-C532-4649-EB94-B520C509A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Effekte der Auflösungen: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5DACF-10BE-E4CF-C4D8-D5595C84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9535-B26F-A74B-A7DC-ACE2AF014A15}" type="slidenum">
              <a:rPr lang="en-DE" smtClean="0"/>
              <a:t>15</a:t>
            </a:fld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D739AC6-5C00-8106-421D-F79D6A33D9D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u="sng" dirty="0"/>
                  <a:t>Potentielle</a:t>
                </a:r>
                <a:r>
                  <a:rPr lang="en-DE" dirty="0"/>
                  <a:t> Auflöseeffekte eines Bewertungskonflikts für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DE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D739AC6-5C00-8106-421D-F79D6A33D9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327" t="-14545" b="-181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Content Placeholder 103">
            <a:extLst>
              <a:ext uri="{FF2B5EF4-FFF2-40B4-BE49-F238E27FC236}">
                <a16:creationId xmlns:a16="http://schemas.microsoft.com/office/drawing/2014/main" id="{3C973B91-17B9-BBD9-DDB9-560AD7AADC0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42613" y="1825625"/>
            <a:ext cx="5211791" cy="4351338"/>
          </a:xfrm>
        </p:spPr>
        <p:txBody>
          <a:bodyPr/>
          <a:lstStyle/>
          <a:p>
            <a:r>
              <a:rPr lang="en-DE" dirty="0"/>
              <a:t>Entropie für die Auflösungen: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8" name="Table 11">
                <a:extLst>
                  <a:ext uri="{FF2B5EF4-FFF2-40B4-BE49-F238E27FC236}">
                    <a16:creationId xmlns:a16="http://schemas.microsoft.com/office/drawing/2014/main" id="{94D168E3-E2E8-D210-2631-3CA83CD55C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2567374"/>
                  </p:ext>
                </p:extLst>
              </p:nvPr>
            </p:nvGraphicFramePr>
            <p:xfrm>
              <a:off x="6684637" y="2731558"/>
              <a:ext cx="2938560" cy="26659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30406">
                      <a:extLst>
                        <a:ext uri="{9D8B030D-6E8A-4147-A177-3AD203B41FA5}">
                          <a16:colId xmlns:a16="http://schemas.microsoft.com/office/drawing/2014/main" val="1653076897"/>
                        </a:ext>
                      </a:extLst>
                    </a:gridCol>
                    <a:gridCol w="704077">
                      <a:extLst>
                        <a:ext uri="{9D8B030D-6E8A-4147-A177-3AD203B41FA5}">
                          <a16:colId xmlns:a16="http://schemas.microsoft.com/office/drawing/2014/main" val="5389845"/>
                        </a:ext>
                      </a:extLst>
                    </a:gridCol>
                    <a:gridCol w="704077">
                      <a:extLst>
                        <a:ext uri="{9D8B030D-6E8A-4147-A177-3AD203B41FA5}">
                          <a16:colId xmlns:a16="http://schemas.microsoft.com/office/drawing/2014/main" val="3951295795"/>
                        </a:ext>
                      </a:extLst>
                    </a:gridCol>
                  </a:tblGrid>
                  <a:tr h="666479"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862417"/>
                      </a:ext>
                    </a:extLst>
                  </a:tr>
                  <a:tr h="6664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sz="2800" dirty="0"/>
                            <a:t>Sabine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9381487"/>
                      </a:ext>
                    </a:extLst>
                  </a:tr>
                  <a:tr h="6664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sz="2800" dirty="0"/>
                            <a:t>Marie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28149556"/>
                      </a:ext>
                    </a:extLst>
                  </a:tr>
                  <a:tr h="6664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sz="2800" dirty="0"/>
                            <a:t>Felix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645427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8" name="Table 11">
                <a:extLst>
                  <a:ext uri="{FF2B5EF4-FFF2-40B4-BE49-F238E27FC236}">
                    <a16:creationId xmlns:a16="http://schemas.microsoft.com/office/drawing/2014/main" id="{94D168E3-E2E8-D210-2631-3CA83CD55C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2567374"/>
                  </p:ext>
                </p:extLst>
              </p:nvPr>
            </p:nvGraphicFramePr>
            <p:xfrm>
              <a:off x="6684637" y="2731558"/>
              <a:ext cx="2938560" cy="26659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30406">
                      <a:extLst>
                        <a:ext uri="{9D8B030D-6E8A-4147-A177-3AD203B41FA5}">
                          <a16:colId xmlns:a16="http://schemas.microsoft.com/office/drawing/2014/main" val="1653076897"/>
                        </a:ext>
                      </a:extLst>
                    </a:gridCol>
                    <a:gridCol w="704077">
                      <a:extLst>
                        <a:ext uri="{9D8B030D-6E8A-4147-A177-3AD203B41FA5}">
                          <a16:colId xmlns:a16="http://schemas.microsoft.com/office/drawing/2014/main" val="5389845"/>
                        </a:ext>
                      </a:extLst>
                    </a:gridCol>
                    <a:gridCol w="704077">
                      <a:extLst>
                        <a:ext uri="{9D8B030D-6E8A-4147-A177-3AD203B41FA5}">
                          <a16:colId xmlns:a16="http://schemas.microsoft.com/office/drawing/2014/main" val="3951295795"/>
                        </a:ext>
                      </a:extLst>
                    </a:gridCol>
                  </a:tblGrid>
                  <a:tr h="666479"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286" t="-1887" r="-1786" b="-3113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862417"/>
                      </a:ext>
                    </a:extLst>
                  </a:tr>
                  <a:tr h="6664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sz="2800" dirty="0"/>
                            <a:t>Sabine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9381487"/>
                      </a:ext>
                    </a:extLst>
                  </a:tr>
                  <a:tr h="6664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sz="2800" dirty="0"/>
                            <a:t>Marie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28149556"/>
                      </a:ext>
                    </a:extLst>
                  </a:tr>
                  <a:tr h="6664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sz="2800" dirty="0"/>
                            <a:t>Felix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64542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814996B8-3392-5D8A-8DD8-08591C47000E}"/>
              </a:ext>
            </a:extLst>
          </p:cNvPr>
          <p:cNvSpPr/>
          <p:nvPr/>
        </p:nvSpPr>
        <p:spPr>
          <a:xfrm>
            <a:off x="8325780" y="4838294"/>
            <a:ext cx="473626" cy="4736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3F568A-42AD-52BA-6615-405CF72FF5E8}"/>
              </a:ext>
            </a:extLst>
          </p:cNvPr>
          <p:cNvSpPr/>
          <p:nvPr/>
        </p:nvSpPr>
        <p:spPr>
          <a:xfrm>
            <a:off x="8325780" y="4160466"/>
            <a:ext cx="473626" cy="4736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DEC8CC-CB91-B743-4559-7E92B87957AB}"/>
              </a:ext>
            </a:extLst>
          </p:cNvPr>
          <p:cNvSpPr/>
          <p:nvPr/>
        </p:nvSpPr>
        <p:spPr>
          <a:xfrm>
            <a:off x="8325780" y="3487072"/>
            <a:ext cx="473626" cy="473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07" name="Content Placeholder 94" descr="Play with solid fill">
            <a:extLst>
              <a:ext uri="{FF2B5EF4-FFF2-40B4-BE49-F238E27FC236}">
                <a16:creationId xmlns:a16="http://schemas.microsoft.com/office/drawing/2014/main" id="{E178EBBD-1D7E-356A-2D64-2ACD6CB6E6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995174" y="3439878"/>
            <a:ext cx="557254" cy="557254"/>
          </a:xfrm>
          <a:prstGeom prst="rect">
            <a:avLst/>
          </a:prstGeom>
        </p:spPr>
      </p:pic>
      <p:pic>
        <p:nvPicPr>
          <p:cNvPr id="18" name="Content Placeholder 94" descr="Play with solid fill">
            <a:extLst>
              <a:ext uri="{FF2B5EF4-FFF2-40B4-BE49-F238E27FC236}">
                <a16:creationId xmlns:a16="http://schemas.microsoft.com/office/drawing/2014/main" id="{B3430AED-0BFA-CCCF-46FA-80028380E1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995174" y="4118651"/>
            <a:ext cx="557254" cy="557254"/>
          </a:xfrm>
          <a:prstGeom prst="rect">
            <a:avLst/>
          </a:prstGeom>
        </p:spPr>
      </p:pic>
      <p:pic>
        <p:nvPicPr>
          <p:cNvPr id="20" name="Content Placeholder 94" descr="Play with solid fill">
            <a:extLst>
              <a:ext uri="{FF2B5EF4-FFF2-40B4-BE49-F238E27FC236}">
                <a16:creationId xmlns:a16="http://schemas.microsoft.com/office/drawing/2014/main" id="{174E6372-A10B-83F2-4DC9-1DF4FAC6E9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995174" y="4689245"/>
            <a:ext cx="557254" cy="557254"/>
          </a:xfrm>
          <a:prstGeom prst="rect">
            <a:avLst/>
          </a:prstGeom>
        </p:spPr>
      </p:pic>
      <p:pic>
        <p:nvPicPr>
          <p:cNvPr id="21" name="Content Placeholder 94" descr="Play with solid fill">
            <a:extLst>
              <a:ext uri="{FF2B5EF4-FFF2-40B4-BE49-F238E27FC236}">
                <a16:creationId xmlns:a16="http://schemas.microsoft.com/office/drawing/2014/main" id="{D24200E0-F4F8-BBEC-2463-51143CAA6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995174" y="4849012"/>
            <a:ext cx="557254" cy="5572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6BA8933-DB3B-F9B1-C3B1-E7A8BA64A1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8640353"/>
                  </p:ext>
                </p:extLst>
              </p:nvPr>
            </p:nvGraphicFramePr>
            <p:xfrm>
              <a:off x="356825" y="2731557"/>
              <a:ext cx="5161796" cy="26591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5511">
                      <a:extLst>
                        <a:ext uri="{9D8B030D-6E8A-4147-A177-3AD203B41FA5}">
                          <a16:colId xmlns:a16="http://schemas.microsoft.com/office/drawing/2014/main" val="1107437274"/>
                        </a:ext>
                      </a:extLst>
                    </a:gridCol>
                    <a:gridCol w="745257">
                      <a:extLst>
                        <a:ext uri="{9D8B030D-6E8A-4147-A177-3AD203B41FA5}">
                          <a16:colId xmlns:a16="http://schemas.microsoft.com/office/drawing/2014/main" val="419533480"/>
                        </a:ext>
                      </a:extLst>
                    </a:gridCol>
                    <a:gridCol w="745257">
                      <a:extLst>
                        <a:ext uri="{9D8B030D-6E8A-4147-A177-3AD203B41FA5}">
                          <a16:colId xmlns:a16="http://schemas.microsoft.com/office/drawing/2014/main" val="382648256"/>
                        </a:ext>
                      </a:extLst>
                    </a:gridCol>
                    <a:gridCol w="745257">
                      <a:extLst>
                        <a:ext uri="{9D8B030D-6E8A-4147-A177-3AD203B41FA5}">
                          <a16:colId xmlns:a16="http://schemas.microsoft.com/office/drawing/2014/main" val="2818363400"/>
                        </a:ext>
                      </a:extLst>
                    </a:gridCol>
                    <a:gridCol w="745257">
                      <a:extLst>
                        <a:ext uri="{9D8B030D-6E8A-4147-A177-3AD203B41FA5}">
                          <a16:colId xmlns:a16="http://schemas.microsoft.com/office/drawing/2014/main" val="2957988538"/>
                        </a:ext>
                      </a:extLst>
                    </a:gridCol>
                    <a:gridCol w="745257">
                      <a:extLst>
                        <a:ext uri="{9D8B030D-6E8A-4147-A177-3AD203B41FA5}">
                          <a16:colId xmlns:a16="http://schemas.microsoft.com/office/drawing/2014/main" val="3585981051"/>
                        </a:ext>
                      </a:extLst>
                    </a:gridCol>
                  </a:tblGrid>
                  <a:tr h="664792"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sz="28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7412773"/>
                      </a:ext>
                    </a:extLst>
                  </a:tr>
                  <a:tr h="66479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2800" dirty="0"/>
                            <a:t>Sabine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7628456"/>
                      </a:ext>
                    </a:extLst>
                  </a:tr>
                  <a:tr h="66479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2800" dirty="0"/>
                            <a:t>Marie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5354043"/>
                      </a:ext>
                    </a:extLst>
                  </a:tr>
                  <a:tr h="66479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2800" dirty="0"/>
                            <a:t>Felix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78984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6BA8933-DB3B-F9B1-C3B1-E7A8BA64A1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8640353"/>
                  </p:ext>
                </p:extLst>
              </p:nvPr>
            </p:nvGraphicFramePr>
            <p:xfrm>
              <a:off x="356825" y="2731557"/>
              <a:ext cx="5161796" cy="26591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5511">
                      <a:extLst>
                        <a:ext uri="{9D8B030D-6E8A-4147-A177-3AD203B41FA5}">
                          <a16:colId xmlns:a16="http://schemas.microsoft.com/office/drawing/2014/main" val="1107437274"/>
                        </a:ext>
                      </a:extLst>
                    </a:gridCol>
                    <a:gridCol w="745257">
                      <a:extLst>
                        <a:ext uri="{9D8B030D-6E8A-4147-A177-3AD203B41FA5}">
                          <a16:colId xmlns:a16="http://schemas.microsoft.com/office/drawing/2014/main" val="419533480"/>
                        </a:ext>
                      </a:extLst>
                    </a:gridCol>
                    <a:gridCol w="745257">
                      <a:extLst>
                        <a:ext uri="{9D8B030D-6E8A-4147-A177-3AD203B41FA5}">
                          <a16:colId xmlns:a16="http://schemas.microsoft.com/office/drawing/2014/main" val="382648256"/>
                        </a:ext>
                      </a:extLst>
                    </a:gridCol>
                    <a:gridCol w="745257">
                      <a:extLst>
                        <a:ext uri="{9D8B030D-6E8A-4147-A177-3AD203B41FA5}">
                          <a16:colId xmlns:a16="http://schemas.microsoft.com/office/drawing/2014/main" val="2818363400"/>
                        </a:ext>
                      </a:extLst>
                    </a:gridCol>
                    <a:gridCol w="745257">
                      <a:extLst>
                        <a:ext uri="{9D8B030D-6E8A-4147-A177-3AD203B41FA5}">
                          <a16:colId xmlns:a16="http://schemas.microsoft.com/office/drawing/2014/main" val="2957988538"/>
                        </a:ext>
                      </a:extLst>
                    </a:gridCol>
                    <a:gridCol w="745257">
                      <a:extLst>
                        <a:ext uri="{9D8B030D-6E8A-4147-A177-3AD203B41FA5}">
                          <a16:colId xmlns:a16="http://schemas.microsoft.com/office/drawing/2014/main" val="3585981051"/>
                        </a:ext>
                      </a:extLst>
                    </a:gridCol>
                  </a:tblGrid>
                  <a:tr h="664792"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93220" t="-1887" r="-300000" b="-3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0000" t="-1887" r="-205172" b="-3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91525" t="-1887" r="-101695" b="-3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sz="28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7412773"/>
                      </a:ext>
                    </a:extLst>
                  </a:tr>
                  <a:tr h="66479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2800" dirty="0"/>
                            <a:t>Sabine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7628456"/>
                      </a:ext>
                    </a:extLst>
                  </a:tr>
                  <a:tr h="66479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2800" dirty="0"/>
                            <a:t>Marie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5354043"/>
                      </a:ext>
                    </a:extLst>
                  </a:tr>
                  <a:tr h="66479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2800" dirty="0"/>
                            <a:t>Felix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78984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0" name="Oval 109">
            <a:extLst>
              <a:ext uri="{FF2B5EF4-FFF2-40B4-BE49-F238E27FC236}">
                <a16:creationId xmlns:a16="http://schemas.microsoft.com/office/drawing/2014/main" id="{9153F3F2-6CDB-68E1-31BB-48854CB4DFD6}"/>
              </a:ext>
            </a:extLst>
          </p:cNvPr>
          <p:cNvSpPr/>
          <p:nvPr/>
        </p:nvSpPr>
        <p:spPr>
          <a:xfrm>
            <a:off x="1919967" y="3470815"/>
            <a:ext cx="473626" cy="473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9417E98-C988-C593-F128-567EDD8A64D0}"/>
              </a:ext>
            </a:extLst>
          </p:cNvPr>
          <p:cNvSpPr/>
          <p:nvPr/>
        </p:nvSpPr>
        <p:spPr>
          <a:xfrm>
            <a:off x="1919967" y="4822038"/>
            <a:ext cx="473626" cy="4736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1D1F02B-01D8-9CFC-11E7-D75951CCE7BD}"/>
              </a:ext>
            </a:extLst>
          </p:cNvPr>
          <p:cNvSpPr/>
          <p:nvPr/>
        </p:nvSpPr>
        <p:spPr>
          <a:xfrm>
            <a:off x="1919967" y="4148433"/>
            <a:ext cx="473626" cy="4736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18" name="Content Placeholder 94" descr="Play with solid fill">
            <a:extLst>
              <a:ext uri="{FF2B5EF4-FFF2-40B4-BE49-F238E27FC236}">
                <a16:creationId xmlns:a16="http://schemas.microsoft.com/office/drawing/2014/main" id="{307F297B-9A42-6ADA-109D-A690598CE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3359385" y="3439878"/>
            <a:ext cx="557254" cy="557254"/>
          </a:xfrm>
          <a:prstGeom prst="rect">
            <a:avLst/>
          </a:prstGeom>
        </p:spPr>
      </p:pic>
      <p:pic>
        <p:nvPicPr>
          <p:cNvPr id="120" name="Content Placeholder 94" descr="Play with solid fill">
            <a:extLst>
              <a:ext uri="{FF2B5EF4-FFF2-40B4-BE49-F238E27FC236}">
                <a16:creationId xmlns:a16="http://schemas.microsoft.com/office/drawing/2014/main" id="{62B2A384-3666-465A-7FCB-948AE2C1B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3359385" y="4113274"/>
            <a:ext cx="557254" cy="557254"/>
          </a:xfrm>
          <a:prstGeom prst="rect">
            <a:avLst/>
          </a:prstGeom>
        </p:spPr>
      </p:pic>
      <p:pic>
        <p:nvPicPr>
          <p:cNvPr id="123" name="Content Placeholder 94" descr="Play with solid fill">
            <a:extLst>
              <a:ext uri="{FF2B5EF4-FFF2-40B4-BE49-F238E27FC236}">
                <a16:creationId xmlns:a16="http://schemas.microsoft.com/office/drawing/2014/main" id="{280C0203-0C7C-BBEC-3C15-A0462B288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3365210" y="4791101"/>
            <a:ext cx="557254" cy="557254"/>
          </a:xfrm>
          <a:prstGeom prst="rect">
            <a:avLst/>
          </a:prstGeom>
        </p:spPr>
      </p:pic>
      <p:pic>
        <p:nvPicPr>
          <p:cNvPr id="150" name="Content Placeholder 94" descr="Play with solid fill">
            <a:extLst>
              <a:ext uri="{FF2B5EF4-FFF2-40B4-BE49-F238E27FC236}">
                <a16:creationId xmlns:a16="http://schemas.microsoft.com/office/drawing/2014/main" id="{BBD98420-8359-066B-EB1F-B73474D436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4112407" y="4122152"/>
            <a:ext cx="557254" cy="557254"/>
          </a:xfrm>
          <a:prstGeom prst="rect">
            <a:avLst/>
          </a:prstGeom>
        </p:spPr>
      </p:pic>
      <p:pic>
        <p:nvPicPr>
          <p:cNvPr id="7" name="Content Placeholder 94" descr="Play with solid fill">
            <a:extLst>
              <a:ext uri="{FF2B5EF4-FFF2-40B4-BE49-F238E27FC236}">
                <a16:creationId xmlns:a16="http://schemas.microsoft.com/office/drawing/2014/main" id="{82CBD551-7C6A-E64E-30A6-2D49179B9A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639572" y="3440484"/>
            <a:ext cx="557254" cy="557254"/>
          </a:xfrm>
          <a:prstGeom prst="rect">
            <a:avLst/>
          </a:prstGeom>
        </p:spPr>
      </p:pic>
      <p:pic>
        <p:nvPicPr>
          <p:cNvPr id="8" name="Content Placeholder 94" descr="Play with solid fill">
            <a:extLst>
              <a:ext uri="{FF2B5EF4-FFF2-40B4-BE49-F238E27FC236}">
                <a16:creationId xmlns:a16="http://schemas.microsoft.com/office/drawing/2014/main" id="{1F4F83D8-9D3D-E4F2-2EBE-9139597459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649988" y="4111274"/>
            <a:ext cx="557254" cy="557254"/>
          </a:xfrm>
          <a:prstGeom prst="rect">
            <a:avLst/>
          </a:prstGeom>
        </p:spPr>
      </p:pic>
      <p:pic>
        <p:nvPicPr>
          <p:cNvPr id="10" name="Content Placeholder 94" descr="Play with solid fill">
            <a:extLst>
              <a:ext uri="{FF2B5EF4-FFF2-40B4-BE49-F238E27FC236}">
                <a16:creationId xmlns:a16="http://schemas.microsoft.com/office/drawing/2014/main" id="{02E9BB64-EB36-B315-9ED9-838F5B857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2639572" y="4664196"/>
            <a:ext cx="557254" cy="557254"/>
          </a:xfrm>
          <a:prstGeom prst="rect">
            <a:avLst/>
          </a:prstGeom>
        </p:spPr>
      </p:pic>
      <p:pic>
        <p:nvPicPr>
          <p:cNvPr id="11" name="Content Placeholder 94" descr="Play with solid fill">
            <a:extLst>
              <a:ext uri="{FF2B5EF4-FFF2-40B4-BE49-F238E27FC236}">
                <a16:creationId xmlns:a16="http://schemas.microsoft.com/office/drawing/2014/main" id="{5D218C17-BDF2-9F3A-86D0-DD161D5A59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2639572" y="4823963"/>
            <a:ext cx="557254" cy="557254"/>
          </a:xfrm>
          <a:prstGeom prst="rect">
            <a:avLst/>
          </a:prstGeom>
        </p:spPr>
      </p:pic>
      <p:pic>
        <p:nvPicPr>
          <p:cNvPr id="12" name="Content Placeholder 94" descr="Play with solid fill">
            <a:extLst>
              <a:ext uri="{FF2B5EF4-FFF2-40B4-BE49-F238E27FC236}">
                <a16:creationId xmlns:a16="http://schemas.microsoft.com/office/drawing/2014/main" id="{1CE929D1-C275-66E7-4EDB-0178A0A605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4112407" y="3451362"/>
            <a:ext cx="557254" cy="557254"/>
          </a:xfrm>
          <a:prstGeom prst="rect">
            <a:avLst/>
          </a:prstGeom>
        </p:spPr>
      </p:pic>
      <p:pic>
        <p:nvPicPr>
          <p:cNvPr id="17" name="Content Placeholder 94" descr="Play with solid fill">
            <a:extLst>
              <a:ext uri="{FF2B5EF4-FFF2-40B4-BE49-F238E27FC236}">
                <a16:creationId xmlns:a16="http://schemas.microsoft.com/office/drawing/2014/main" id="{A7CFF951-8EBB-C4BF-54CC-61D67C55D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4112407" y="4791101"/>
            <a:ext cx="557254" cy="55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0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uild="p"/>
      <p:bldP spid="9" grpId="0" animBg="1"/>
      <p:bldP spid="13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Chart 193">
            <a:extLst>
              <a:ext uri="{FF2B5EF4-FFF2-40B4-BE49-F238E27FC236}">
                <a16:creationId xmlns:a16="http://schemas.microsoft.com/office/drawing/2014/main" id="{E8F553D7-085B-6A43-5AA5-A41BDAB7D0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713607"/>
              </p:ext>
            </p:extLst>
          </p:nvPr>
        </p:nvGraphicFramePr>
        <p:xfrm>
          <a:off x="4866337" y="3123633"/>
          <a:ext cx="38484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7" name="Chart 116">
            <a:extLst>
              <a:ext uri="{FF2B5EF4-FFF2-40B4-BE49-F238E27FC236}">
                <a16:creationId xmlns:a16="http://schemas.microsoft.com/office/drawing/2014/main" id="{281D2A14-DBE2-3448-8E0B-A8C9BD7CE4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655866"/>
              </p:ext>
            </p:extLst>
          </p:nvPr>
        </p:nvGraphicFramePr>
        <p:xfrm>
          <a:off x="4870536" y="3123633"/>
          <a:ext cx="3852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0C80F06-AFB6-3B03-82ED-4783AB0E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Das Bild am Ende des Konsensprozesses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EA3AB-963F-FB70-C0F0-F9EC8D39E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Die meisten Bewertungskonflikte müssen nicht aufgelöst werden!</a:t>
            </a:r>
          </a:p>
          <a:p>
            <a:pPr lvl="1"/>
            <a:r>
              <a:rPr lang="en-DE" dirty="0"/>
              <a:t>Welche und wie viele hängt aber von der Entscheidungsmethode ab.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69816-FDF9-FE0A-1908-376A00A311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Viele der Bewertungskonflikte werden irrelevant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11">
                <a:extLst>
                  <a:ext uri="{FF2B5EF4-FFF2-40B4-BE49-F238E27FC236}">
                    <a16:creationId xmlns:a16="http://schemas.microsoft.com/office/drawing/2014/main" id="{FCA62FC0-44BE-3684-66C5-1232DBB5A5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2552394"/>
                  </p:ext>
                </p:extLst>
              </p:nvPr>
            </p:nvGraphicFramePr>
            <p:xfrm>
              <a:off x="1276498" y="2945042"/>
              <a:ext cx="325353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4790">
                      <a:extLst>
                        <a:ext uri="{9D8B030D-6E8A-4147-A177-3AD203B41FA5}">
                          <a16:colId xmlns:a16="http://schemas.microsoft.com/office/drawing/2014/main" val="106954286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951295795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5746090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218334610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4186987893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443175470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12928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baseline="-25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baseline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baseline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50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862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8801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4180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34225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662446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211476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11">
                <a:extLst>
                  <a:ext uri="{FF2B5EF4-FFF2-40B4-BE49-F238E27FC236}">
                    <a16:creationId xmlns:a16="http://schemas.microsoft.com/office/drawing/2014/main" id="{FCA62FC0-44BE-3684-66C5-1232DBB5A5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2552394"/>
                  </p:ext>
                </p:extLst>
              </p:nvPr>
            </p:nvGraphicFramePr>
            <p:xfrm>
              <a:off x="1276498" y="2945042"/>
              <a:ext cx="325353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4790">
                      <a:extLst>
                        <a:ext uri="{9D8B030D-6E8A-4147-A177-3AD203B41FA5}">
                          <a16:colId xmlns:a16="http://schemas.microsoft.com/office/drawing/2014/main" val="106954286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951295795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5746090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218334610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4186987893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443175470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12928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778" r="-516667" b="-6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7297" r="-402703" b="-6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7297" r="-302703" b="-6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7297" r="-202703" b="-6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11111" r="-108333" b="-6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4595" r="-5405" b="-6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50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96667" r="-600000" b="-4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862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3448" r="-600000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8801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93333" r="-600000" b="-2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4180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6897" r="-600000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34225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90000" r="-6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662446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10345" r="-6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211476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414ECB13-E008-2D90-3996-206615AA3CBC}"/>
              </a:ext>
            </a:extLst>
          </p:cNvPr>
          <p:cNvSpPr txBox="1"/>
          <p:nvPr/>
        </p:nvSpPr>
        <p:spPr>
          <a:xfrm>
            <a:off x="2657625" y="5995831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200" b="1" dirty="0"/>
              <a:t>Initial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3CA733D-1B2D-012D-5931-11168931FD7B}"/>
              </a:ext>
            </a:extLst>
          </p:cNvPr>
          <p:cNvSpPr txBox="1"/>
          <p:nvPr/>
        </p:nvSpPr>
        <p:spPr>
          <a:xfrm>
            <a:off x="1677098" y="6005383"/>
            <a:ext cx="31456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200" b="1" dirty="0"/>
              <a:t>Nach sieben Auflösungen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8302401-3338-65F0-8102-D9EE320FDBDF}"/>
              </a:ext>
            </a:extLst>
          </p:cNvPr>
          <p:cNvSpPr txBox="1"/>
          <p:nvPr/>
        </p:nvSpPr>
        <p:spPr>
          <a:xfrm>
            <a:off x="8882850" y="3160646"/>
            <a:ext cx="31327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/>
              <a:t>Initial</a:t>
            </a:r>
          </a:p>
          <a:p>
            <a:endParaRPr lang="en-DE" sz="1000" dirty="0"/>
          </a:p>
          <a:p>
            <a:r>
              <a:rPr lang="en-DE" dirty="0"/>
              <a:t>32 Konflikte</a:t>
            </a:r>
          </a:p>
          <a:p>
            <a:r>
              <a:rPr lang="en-DE" dirty="0"/>
              <a:t>Keine Alternative ausschließbar</a:t>
            </a:r>
          </a:p>
        </p:txBody>
      </p:sp>
      <p:sp>
        <p:nvSpPr>
          <p:cNvPr id="198" name="Slide Number Placeholder 197">
            <a:extLst>
              <a:ext uri="{FF2B5EF4-FFF2-40B4-BE49-F238E27FC236}">
                <a16:creationId xmlns:a16="http://schemas.microsoft.com/office/drawing/2014/main" id="{6579DBA9-9CCA-2FA0-E877-EE6E8B22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9535-B26F-A74B-A7DC-ACE2AF014A15}" type="slidenum">
              <a:rPr lang="en-DE" smtClean="0"/>
              <a:t>16</a:t>
            </a:fld>
            <a:endParaRPr lang="en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8254C16D-D847-BA03-EBC5-3C6DA87591E4}"/>
                  </a:ext>
                </a:extLst>
              </p:cNvPr>
              <p:cNvSpPr txBox="1"/>
              <p:nvPr/>
            </p:nvSpPr>
            <p:spPr>
              <a:xfrm>
                <a:off x="8886486" y="4623249"/>
                <a:ext cx="227382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b="1" dirty="0"/>
                  <a:t>Konsens auf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DE" b="1" dirty="0"/>
                  <a:t> nach</a:t>
                </a:r>
              </a:p>
              <a:p>
                <a:endParaRPr lang="en-DE" sz="1000" dirty="0"/>
              </a:p>
              <a:p>
                <a:r>
                  <a:rPr lang="en-DE" dirty="0"/>
                  <a:t>Sieben Auflösungen</a:t>
                </a:r>
              </a:p>
              <a:p>
                <a:r>
                  <a:rPr lang="en-DE" dirty="0"/>
                  <a:t>25 effektlose Konflikte</a:t>
                </a:r>
              </a:p>
            </p:txBody>
          </p:sp>
        </mc:Choice>
        <mc:Fallback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8254C16D-D847-BA03-EBC5-3C6DA8759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486" y="4623249"/>
                <a:ext cx="2273828" cy="1077218"/>
              </a:xfrm>
              <a:prstGeom prst="rect">
                <a:avLst/>
              </a:prstGeom>
              <a:blipFill>
                <a:blip r:embed="rId5"/>
                <a:stretch>
                  <a:fillRect l="-2222" t="-2326" r="-1667" b="-930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11">
                <a:extLst>
                  <a:ext uri="{FF2B5EF4-FFF2-40B4-BE49-F238E27FC236}">
                    <a16:creationId xmlns:a16="http://schemas.microsoft.com/office/drawing/2014/main" id="{52F48A71-E601-9B48-FB05-518DFABE81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67020"/>
                  </p:ext>
                </p:extLst>
              </p:nvPr>
            </p:nvGraphicFramePr>
            <p:xfrm>
              <a:off x="1276498" y="2943708"/>
              <a:ext cx="325353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4790">
                      <a:extLst>
                        <a:ext uri="{9D8B030D-6E8A-4147-A177-3AD203B41FA5}">
                          <a16:colId xmlns:a16="http://schemas.microsoft.com/office/drawing/2014/main" val="106954286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951295795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5746090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218334610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4186987893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443175470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12928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baseline="-25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baseline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baseline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50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862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8801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4180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34225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662446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211476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11">
                <a:extLst>
                  <a:ext uri="{FF2B5EF4-FFF2-40B4-BE49-F238E27FC236}">
                    <a16:creationId xmlns:a16="http://schemas.microsoft.com/office/drawing/2014/main" id="{52F48A71-E601-9B48-FB05-518DFABE81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67020"/>
                  </p:ext>
                </p:extLst>
              </p:nvPr>
            </p:nvGraphicFramePr>
            <p:xfrm>
              <a:off x="1276498" y="2943708"/>
              <a:ext cx="325353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4790">
                      <a:extLst>
                        <a:ext uri="{9D8B030D-6E8A-4147-A177-3AD203B41FA5}">
                          <a16:colId xmlns:a16="http://schemas.microsoft.com/office/drawing/2014/main" val="106954286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951295795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5746090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218334610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4186987893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443175470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12928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2778" r="-516667" b="-6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97297" r="-402703" b="-6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7297" r="-302703" b="-6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97297" r="-202703" b="-6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11111" r="-108333" b="-6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94595" r="-5405" b="-6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50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96667" r="-600000" b="-4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862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203448" r="-600000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8801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293333" r="-600000" b="-2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4180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406897" r="-600000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34225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490000" r="-6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662446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610345" r="-6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2114763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2105FE25-ACBE-C827-8953-46E1BBD2E906}"/>
              </a:ext>
            </a:extLst>
          </p:cNvPr>
          <p:cNvGrpSpPr/>
          <p:nvPr/>
        </p:nvGrpSpPr>
        <p:grpSpPr>
          <a:xfrm>
            <a:off x="1759513" y="3367203"/>
            <a:ext cx="2747093" cy="2125381"/>
            <a:chOff x="1759513" y="3367203"/>
            <a:chExt cx="2747093" cy="21253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5098BE4-3DCF-39F1-C178-8D9E2F62586B}"/>
                </a:ext>
              </a:extLst>
            </p:cNvPr>
            <p:cNvSpPr/>
            <p:nvPr/>
          </p:nvSpPr>
          <p:spPr>
            <a:xfrm>
              <a:off x="1759513" y="3367203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33CC91D-8548-4B36-2A7A-BFA777DD1130}"/>
                </a:ext>
              </a:extLst>
            </p:cNvPr>
            <p:cNvSpPr/>
            <p:nvPr/>
          </p:nvSpPr>
          <p:spPr>
            <a:xfrm>
              <a:off x="2230772" y="4120084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7CBB77-4DE0-48F0-024E-3AC716BF88A2}"/>
                </a:ext>
              </a:extLst>
            </p:cNvPr>
            <p:cNvSpPr/>
            <p:nvPr/>
          </p:nvSpPr>
          <p:spPr>
            <a:xfrm>
              <a:off x="1839781" y="3367203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0F40D72-37AC-EB2D-FBAC-C72F776A93B1}"/>
                </a:ext>
              </a:extLst>
            </p:cNvPr>
            <p:cNvSpPr/>
            <p:nvPr/>
          </p:nvSpPr>
          <p:spPr>
            <a:xfrm>
              <a:off x="2241301" y="3367203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A5FDDCD-3A2A-D22B-7CD2-9BE6559BB0DE}"/>
                </a:ext>
              </a:extLst>
            </p:cNvPr>
            <p:cNvSpPr/>
            <p:nvPr/>
          </p:nvSpPr>
          <p:spPr>
            <a:xfrm>
              <a:off x="2316802" y="3748313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5BCB21A-1132-6867-EC93-43D55E7B42A4}"/>
                </a:ext>
              </a:extLst>
            </p:cNvPr>
            <p:cNvSpPr/>
            <p:nvPr/>
          </p:nvSpPr>
          <p:spPr>
            <a:xfrm>
              <a:off x="1848170" y="4120084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C656BA5-8E69-7350-D9EF-EBF69FB4B0AC}"/>
                </a:ext>
              </a:extLst>
            </p:cNvPr>
            <p:cNvSpPr/>
            <p:nvPr/>
          </p:nvSpPr>
          <p:spPr>
            <a:xfrm>
              <a:off x="2375525" y="4120084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1CF4A87-F7C6-56F3-517A-326B87F55570}"/>
                </a:ext>
              </a:extLst>
            </p:cNvPr>
            <p:cNvSpPr/>
            <p:nvPr/>
          </p:nvSpPr>
          <p:spPr>
            <a:xfrm>
              <a:off x="1920049" y="3367203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00F728B-AFBD-82AC-C2D6-A291C823CAF1}"/>
                </a:ext>
              </a:extLst>
            </p:cNvPr>
            <p:cNvSpPr/>
            <p:nvPr/>
          </p:nvSpPr>
          <p:spPr>
            <a:xfrm>
              <a:off x="1767902" y="3748313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5EB18B6-04E3-4405-368D-7CCE36E52245}"/>
                </a:ext>
              </a:extLst>
            </p:cNvPr>
            <p:cNvSpPr/>
            <p:nvPr/>
          </p:nvSpPr>
          <p:spPr>
            <a:xfrm>
              <a:off x="2377665" y="3367203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D78461B-BF3F-86D7-EC59-E5337FB6BA44}"/>
                </a:ext>
              </a:extLst>
            </p:cNvPr>
            <p:cNvSpPr/>
            <p:nvPr/>
          </p:nvSpPr>
          <p:spPr>
            <a:xfrm>
              <a:off x="1904266" y="3748313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016D35C-8BB2-A691-0775-778B27483899}"/>
                </a:ext>
              </a:extLst>
            </p:cNvPr>
            <p:cNvSpPr/>
            <p:nvPr/>
          </p:nvSpPr>
          <p:spPr>
            <a:xfrm>
              <a:off x="4094070" y="3367203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4AE3B17-CAFF-DF48-18CE-FAB18A5419A8}"/>
                </a:ext>
              </a:extLst>
            </p:cNvPr>
            <p:cNvSpPr/>
            <p:nvPr/>
          </p:nvSpPr>
          <p:spPr>
            <a:xfrm>
              <a:off x="4174338" y="3367203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175160F-D595-98DE-A910-C8FA7B2D5399}"/>
                </a:ext>
              </a:extLst>
            </p:cNvPr>
            <p:cNvSpPr/>
            <p:nvPr/>
          </p:nvSpPr>
          <p:spPr>
            <a:xfrm>
              <a:off x="4254606" y="3367203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84FC38A-E22D-D548-DC94-AD203E23C8FB}"/>
                </a:ext>
              </a:extLst>
            </p:cNvPr>
            <p:cNvSpPr/>
            <p:nvPr/>
          </p:nvSpPr>
          <p:spPr>
            <a:xfrm>
              <a:off x="3172385" y="3748313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12B0988-A0EC-F847-C8C3-D95CB31284BF}"/>
                </a:ext>
              </a:extLst>
            </p:cNvPr>
            <p:cNvSpPr/>
            <p:nvPr/>
          </p:nvSpPr>
          <p:spPr>
            <a:xfrm>
              <a:off x="3308749" y="3748313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BC25752-230C-E8F2-B76D-38BD4AD0ADBF}"/>
                </a:ext>
              </a:extLst>
            </p:cNvPr>
            <p:cNvSpPr/>
            <p:nvPr/>
          </p:nvSpPr>
          <p:spPr>
            <a:xfrm>
              <a:off x="4101665" y="3748313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9A45508-33A4-9794-A585-2821AEF89E31}"/>
                </a:ext>
              </a:extLst>
            </p:cNvPr>
            <p:cNvSpPr/>
            <p:nvPr/>
          </p:nvSpPr>
          <p:spPr>
            <a:xfrm>
              <a:off x="4238029" y="3748313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B93FD0D-D4B2-9F99-73E6-054DCCCF21D7}"/>
                </a:ext>
              </a:extLst>
            </p:cNvPr>
            <p:cNvSpPr/>
            <p:nvPr/>
          </p:nvSpPr>
          <p:spPr>
            <a:xfrm>
              <a:off x="3174477" y="4120084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B1993B2-22AF-E223-D485-2ABF85DD9F63}"/>
                </a:ext>
              </a:extLst>
            </p:cNvPr>
            <p:cNvSpPr/>
            <p:nvPr/>
          </p:nvSpPr>
          <p:spPr>
            <a:xfrm>
              <a:off x="3319230" y="4120084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4E421D6-63C8-0CEC-BFBE-59A8E355A60F}"/>
                </a:ext>
              </a:extLst>
            </p:cNvPr>
            <p:cNvSpPr/>
            <p:nvPr/>
          </p:nvSpPr>
          <p:spPr>
            <a:xfrm>
              <a:off x="4104242" y="4120084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1A939F5-F541-878C-5397-0C15B89EABA0}"/>
                </a:ext>
              </a:extLst>
            </p:cNvPr>
            <p:cNvSpPr/>
            <p:nvPr/>
          </p:nvSpPr>
          <p:spPr>
            <a:xfrm>
              <a:off x="4248995" y="4120084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0B0A291-0567-4787-F033-4836A992F9C5}"/>
                </a:ext>
              </a:extLst>
            </p:cNvPr>
            <p:cNvSpPr/>
            <p:nvPr/>
          </p:nvSpPr>
          <p:spPr>
            <a:xfrm>
              <a:off x="1839464" y="4490515"/>
              <a:ext cx="252000" cy="25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D3F55AB-8853-DC5A-C11E-E7A63FB44D3C}"/>
                </a:ext>
              </a:extLst>
            </p:cNvPr>
            <p:cNvSpPr/>
            <p:nvPr/>
          </p:nvSpPr>
          <p:spPr>
            <a:xfrm>
              <a:off x="3172163" y="4490515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7C5E003-9143-6470-7D03-D4E75C6BDEAB}"/>
                </a:ext>
              </a:extLst>
            </p:cNvPr>
            <p:cNvSpPr/>
            <p:nvPr/>
          </p:nvSpPr>
          <p:spPr>
            <a:xfrm>
              <a:off x="3308527" y="4490515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A52C702-EE2D-4570-CA85-D661301F5E3D}"/>
                </a:ext>
              </a:extLst>
            </p:cNvPr>
            <p:cNvSpPr/>
            <p:nvPr/>
          </p:nvSpPr>
          <p:spPr>
            <a:xfrm>
              <a:off x="4100815" y="4490515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A677BD2-9410-96BD-21E5-1B7E2A6294D5}"/>
                </a:ext>
              </a:extLst>
            </p:cNvPr>
            <p:cNvSpPr/>
            <p:nvPr/>
          </p:nvSpPr>
          <p:spPr>
            <a:xfrm>
              <a:off x="4237179" y="4490515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3E5B80D-369C-5522-1F82-6C1F934EBA67}"/>
                </a:ext>
              </a:extLst>
            </p:cNvPr>
            <p:cNvSpPr/>
            <p:nvPr/>
          </p:nvSpPr>
          <p:spPr>
            <a:xfrm>
              <a:off x="1784204" y="4865735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F0B90F8-9991-6DEC-3D08-743E5CFED468}"/>
                </a:ext>
              </a:extLst>
            </p:cNvPr>
            <p:cNvSpPr/>
            <p:nvPr/>
          </p:nvSpPr>
          <p:spPr>
            <a:xfrm>
              <a:off x="1920049" y="4865735"/>
              <a:ext cx="252000" cy="25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783D486-5C4D-D97F-75E8-3B38FDD2E1FF}"/>
                </a:ext>
              </a:extLst>
            </p:cNvPr>
            <p:cNvSpPr/>
            <p:nvPr/>
          </p:nvSpPr>
          <p:spPr>
            <a:xfrm>
              <a:off x="2243277" y="4860946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8FDB4DC-7C95-EF5C-5FC7-6512DB3E32E4}"/>
                </a:ext>
              </a:extLst>
            </p:cNvPr>
            <p:cNvSpPr/>
            <p:nvPr/>
          </p:nvSpPr>
          <p:spPr>
            <a:xfrm>
              <a:off x="2379641" y="4860946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AD0DFA0-C2C9-BC71-60D8-ABACBFD9EB8A}"/>
                </a:ext>
              </a:extLst>
            </p:cNvPr>
            <p:cNvSpPr/>
            <p:nvPr/>
          </p:nvSpPr>
          <p:spPr>
            <a:xfrm>
              <a:off x="3166724" y="4860946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F981DFD-F4F9-A382-4401-53B82F7F90C1}"/>
                </a:ext>
              </a:extLst>
            </p:cNvPr>
            <p:cNvSpPr/>
            <p:nvPr/>
          </p:nvSpPr>
          <p:spPr>
            <a:xfrm>
              <a:off x="3303088" y="4860946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FE61E7C-2A7B-AE21-FA35-A1C89BF413B5}"/>
                </a:ext>
              </a:extLst>
            </p:cNvPr>
            <p:cNvSpPr/>
            <p:nvPr/>
          </p:nvSpPr>
          <p:spPr>
            <a:xfrm>
              <a:off x="4102490" y="4871625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C3215A8-F2EF-9105-89C1-7C90E4EB347E}"/>
                </a:ext>
              </a:extLst>
            </p:cNvPr>
            <p:cNvSpPr/>
            <p:nvPr/>
          </p:nvSpPr>
          <p:spPr>
            <a:xfrm>
              <a:off x="4247243" y="4871625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416EEF7-6370-0421-4AAE-D9DA36F4B451}"/>
                </a:ext>
              </a:extLst>
            </p:cNvPr>
            <p:cNvSpPr/>
            <p:nvPr/>
          </p:nvSpPr>
          <p:spPr>
            <a:xfrm>
              <a:off x="2230772" y="5230481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3B984E7-9B6C-5704-855A-8E6B23632547}"/>
                </a:ext>
              </a:extLst>
            </p:cNvPr>
            <p:cNvSpPr/>
            <p:nvPr/>
          </p:nvSpPr>
          <p:spPr>
            <a:xfrm>
              <a:off x="2375525" y="5230481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5542C4D-19B5-4507-AE98-2C14697D544C}"/>
                </a:ext>
              </a:extLst>
            </p:cNvPr>
            <p:cNvSpPr/>
            <p:nvPr/>
          </p:nvSpPr>
          <p:spPr>
            <a:xfrm>
              <a:off x="3166293" y="5230481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60EB347-6B83-5E81-62A6-8CB89322C032}"/>
                </a:ext>
              </a:extLst>
            </p:cNvPr>
            <p:cNvSpPr/>
            <p:nvPr/>
          </p:nvSpPr>
          <p:spPr>
            <a:xfrm>
              <a:off x="3311046" y="5230481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D1D5BD7-8623-A489-53FD-EAAAF9F06CB0}"/>
                </a:ext>
              </a:extLst>
            </p:cNvPr>
            <p:cNvSpPr/>
            <p:nvPr/>
          </p:nvSpPr>
          <p:spPr>
            <a:xfrm>
              <a:off x="2708799" y="3748313"/>
              <a:ext cx="252000" cy="25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423E07F-2E4F-E858-4E64-03504BBB9822}"/>
                </a:ext>
              </a:extLst>
            </p:cNvPr>
            <p:cNvSpPr/>
            <p:nvPr/>
          </p:nvSpPr>
          <p:spPr>
            <a:xfrm>
              <a:off x="2844644" y="3748313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7CFBDD6-64DE-5B81-A161-1F133D567D03}"/>
                </a:ext>
              </a:extLst>
            </p:cNvPr>
            <p:cNvSpPr/>
            <p:nvPr/>
          </p:nvSpPr>
          <p:spPr>
            <a:xfrm>
              <a:off x="2708799" y="4116572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825A62-6909-A21D-2AF3-E0A8B3ADA967}"/>
                </a:ext>
              </a:extLst>
            </p:cNvPr>
            <p:cNvSpPr/>
            <p:nvPr/>
          </p:nvSpPr>
          <p:spPr>
            <a:xfrm>
              <a:off x="2844644" y="4116572"/>
              <a:ext cx="252000" cy="25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EBEC80-C10C-4B62-9ABA-9829A7419DF1}"/>
                </a:ext>
              </a:extLst>
            </p:cNvPr>
            <p:cNvSpPr/>
            <p:nvPr/>
          </p:nvSpPr>
          <p:spPr>
            <a:xfrm>
              <a:off x="3625818" y="3367203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FD3A55F-190C-4668-04DD-F1D1199471FE}"/>
                </a:ext>
              </a:extLst>
            </p:cNvPr>
            <p:cNvSpPr/>
            <p:nvPr/>
          </p:nvSpPr>
          <p:spPr>
            <a:xfrm>
              <a:off x="3706086" y="3367203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3C0805-4734-F4E4-E10B-EBE94E7F3C52}"/>
                </a:ext>
              </a:extLst>
            </p:cNvPr>
            <p:cNvSpPr/>
            <p:nvPr/>
          </p:nvSpPr>
          <p:spPr>
            <a:xfrm>
              <a:off x="3786354" y="3367203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0B58772-6A51-2AAE-63E4-00E60017CF0C}"/>
                </a:ext>
              </a:extLst>
            </p:cNvPr>
            <p:cNvSpPr/>
            <p:nvPr/>
          </p:nvSpPr>
          <p:spPr>
            <a:xfrm>
              <a:off x="3638384" y="3749294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57DF54C-75B6-8991-4940-2C3EA629FBEA}"/>
                </a:ext>
              </a:extLst>
            </p:cNvPr>
            <p:cNvSpPr/>
            <p:nvPr/>
          </p:nvSpPr>
          <p:spPr>
            <a:xfrm>
              <a:off x="3774748" y="3749294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15078AF-18EB-AFA1-C9A9-A2B217D47A11}"/>
                </a:ext>
              </a:extLst>
            </p:cNvPr>
            <p:cNvSpPr/>
            <p:nvPr/>
          </p:nvSpPr>
          <p:spPr>
            <a:xfrm>
              <a:off x="3624824" y="4120690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B9BCBD1-C960-23C8-D9E4-1314A4256D09}"/>
                </a:ext>
              </a:extLst>
            </p:cNvPr>
            <p:cNvSpPr/>
            <p:nvPr/>
          </p:nvSpPr>
          <p:spPr>
            <a:xfrm>
              <a:off x="3705092" y="4120690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C1F279F-DAFB-FE7B-FB60-5F808FC94303}"/>
                </a:ext>
              </a:extLst>
            </p:cNvPr>
            <p:cNvSpPr/>
            <p:nvPr/>
          </p:nvSpPr>
          <p:spPr>
            <a:xfrm>
              <a:off x="3785360" y="4120690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6662170-54BD-CD1E-4001-2A45C8D2CD59}"/>
                </a:ext>
              </a:extLst>
            </p:cNvPr>
            <p:cNvSpPr/>
            <p:nvPr/>
          </p:nvSpPr>
          <p:spPr>
            <a:xfrm>
              <a:off x="3624824" y="4497249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140400C-7C39-A944-DBF9-A9D564E856EA}"/>
                </a:ext>
              </a:extLst>
            </p:cNvPr>
            <p:cNvSpPr/>
            <p:nvPr/>
          </p:nvSpPr>
          <p:spPr>
            <a:xfrm>
              <a:off x="3705092" y="4497249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5EF80C-6E37-0002-C17E-D55FF11D467E}"/>
                </a:ext>
              </a:extLst>
            </p:cNvPr>
            <p:cNvSpPr/>
            <p:nvPr/>
          </p:nvSpPr>
          <p:spPr>
            <a:xfrm>
              <a:off x="3785360" y="4497249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FD11002-201A-BE4A-30DB-3148A6A1B679}"/>
                </a:ext>
              </a:extLst>
            </p:cNvPr>
            <p:cNvSpPr/>
            <p:nvPr/>
          </p:nvSpPr>
          <p:spPr>
            <a:xfrm>
              <a:off x="3640407" y="4860946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A0A67EA-0C7F-6AA1-7B39-13250B7B0AAD}"/>
                </a:ext>
              </a:extLst>
            </p:cNvPr>
            <p:cNvSpPr/>
            <p:nvPr/>
          </p:nvSpPr>
          <p:spPr>
            <a:xfrm>
              <a:off x="3776771" y="4860946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4D914D-0428-1D7E-BE29-073ED953E151}"/>
                </a:ext>
              </a:extLst>
            </p:cNvPr>
            <p:cNvSpPr/>
            <p:nvPr/>
          </p:nvSpPr>
          <p:spPr>
            <a:xfrm>
              <a:off x="3638903" y="5237817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EABB598-5607-5141-FB73-65DBF9ADE9A6}"/>
                </a:ext>
              </a:extLst>
            </p:cNvPr>
            <p:cNvSpPr/>
            <p:nvPr/>
          </p:nvSpPr>
          <p:spPr>
            <a:xfrm>
              <a:off x="3774748" y="5237817"/>
              <a:ext cx="252000" cy="25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1A7B247-3089-4137-2E6E-92AF7C507699}"/>
                </a:ext>
              </a:extLst>
            </p:cNvPr>
            <p:cNvSpPr/>
            <p:nvPr/>
          </p:nvSpPr>
          <p:spPr>
            <a:xfrm>
              <a:off x="2703215" y="4487326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364A3F6-D226-DF6C-4408-6542580349FF}"/>
                </a:ext>
              </a:extLst>
            </p:cNvPr>
            <p:cNvSpPr/>
            <p:nvPr/>
          </p:nvSpPr>
          <p:spPr>
            <a:xfrm>
              <a:off x="2839579" y="4487326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2B7188-0EA0-75A0-BDB9-E9F31FF5FC49}"/>
                </a:ext>
              </a:extLst>
            </p:cNvPr>
            <p:cNvSpPr/>
            <p:nvPr/>
          </p:nvSpPr>
          <p:spPr>
            <a:xfrm>
              <a:off x="2700216" y="4866301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0AA248F-9C43-4D09-44F6-E93ED358B77D}"/>
                </a:ext>
              </a:extLst>
            </p:cNvPr>
            <p:cNvSpPr/>
            <p:nvPr/>
          </p:nvSpPr>
          <p:spPr>
            <a:xfrm>
              <a:off x="2836580" y="4866301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5CAC948-D169-8382-8C4C-A60876D60C2B}"/>
                </a:ext>
              </a:extLst>
            </p:cNvPr>
            <p:cNvSpPr/>
            <p:nvPr/>
          </p:nvSpPr>
          <p:spPr>
            <a:xfrm>
              <a:off x="2696673" y="5227477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361808E-81D9-F4C1-B552-27CA60C13EB9}"/>
                </a:ext>
              </a:extLst>
            </p:cNvPr>
            <p:cNvSpPr/>
            <p:nvPr/>
          </p:nvSpPr>
          <p:spPr>
            <a:xfrm>
              <a:off x="2841426" y="5227477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8FEDB1F3-8265-2CD4-3441-D1D5A526822B}"/>
                </a:ext>
              </a:extLst>
            </p:cNvPr>
            <p:cNvSpPr/>
            <p:nvPr/>
          </p:nvSpPr>
          <p:spPr>
            <a:xfrm>
              <a:off x="1767059" y="5227477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54A6369-E516-9E1D-098C-1038F5C48A95}"/>
                </a:ext>
              </a:extLst>
            </p:cNvPr>
            <p:cNvSpPr/>
            <p:nvPr/>
          </p:nvSpPr>
          <p:spPr>
            <a:xfrm>
              <a:off x="1847327" y="5227477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23A82D59-A242-06ED-B63B-498A17D53D96}"/>
                </a:ext>
              </a:extLst>
            </p:cNvPr>
            <p:cNvSpPr/>
            <p:nvPr/>
          </p:nvSpPr>
          <p:spPr>
            <a:xfrm>
              <a:off x="1927595" y="5227477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6279ACE-94BA-FC52-1176-3047F1912F1A}"/>
                </a:ext>
              </a:extLst>
            </p:cNvPr>
            <p:cNvSpPr/>
            <p:nvPr/>
          </p:nvSpPr>
          <p:spPr>
            <a:xfrm>
              <a:off x="2769717" y="3367203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5A9965-C6B0-5BD8-7237-41E94BC60E52}"/>
                </a:ext>
              </a:extLst>
            </p:cNvPr>
            <p:cNvSpPr/>
            <p:nvPr/>
          </p:nvSpPr>
          <p:spPr>
            <a:xfrm>
              <a:off x="3166401" y="3367203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ACAAD83-F47E-2774-EE3D-9E2FEAEC4891}"/>
                </a:ext>
              </a:extLst>
            </p:cNvPr>
            <p:cNvSpPr/>
            <p:nvPr/>
          </p:nvSpPr>
          <p:spPr>
            <a:xfrm>
              <a:off x="3302765" y="3367203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7730B6A-B090-3397-EA4B-53BA5197178F}"/>
                </a:ext>
              </a:extLst>
            </p:cNvPr>
            <p:cNvSpPr/>
            <p:nvPr/>
          </p:nvSpPr>
          <p:spPr>
            <a:xfrm>
              <a:off x="4090451" y="5240584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89B4225-065B-8F31-FDAE-79CDADC82289}"/>
                </a:ext>
              </a:extLst>
            </p:cNvPr>
            <p:cNvSpPr/>
            <p:nvPr/>
          </p:nvSpPr>
          <p:spPr>
            <a:xfrm>
              <a:off x="4226815" y="5240584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9C8AABE-A7A7-992E-A0DC-5FDB57425850}"/>
                </a:ext>
              </a:extLst>
            </p:cNvPr>
            <p:cNvSpPr/>
            <p:nvPr/>
          </p:nvSpPr>
          <p:spPr>
            <a:xfrm>
              <a:off x="2243727" y="4497249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5E034C9-AA26-9A93-932C-2E17BEE1C8CB}"/>
                </a:ext>
              </a:extLst>
            </p:cNvPr>
            <p:cNvSpPr/>
            <p:nvPr/>
          </p:nvSpPr>
          <p:spPr>
            <a:xfrm>
              <a:off x="2379572" y="4497249"/>
              <a:ext cx="252000" cy="25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2CD7B17-D48D-9756-9930-BDF0B75AEAE8}"/>
              </a:ext>
            </a:extLst>
          </p:cNvPr>
          <p:cNvGrpSpPr/>
          <p:nvPr/>
        </p:nvGrpSpPr>
        <p:grpSpPr>
          <a:xfrm>
            <a:off x="1774765" y="3373076"/>
            <a:ext cx="2738704" cy="2125381"/>
            <a:chOff x="1767902" y="3367203"/>
            <a:chExt cx="2738704" cy="21253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C998102-2949-F9C6-48D3-A20164F0D004}"/>
                </a:ext>
              </a:extLst>
            </p:cNvPr>
            <p:cNvSpPr/>
            <p:nvPr/>
          </p:nvSpPr>
          <p:spPr>
            <a:xfrm>
              <a:off x="2241301" y="3367203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DBE7F6B-32FD-E295-3D5E-1D4AAB4B6C15}"/>
                </a:ext>
              </a:extLst>
            </p:cNvPr>
            <p:cNvSpPr/>
            <p:nvPr/>
          </p:nvSpPr>
          <p:spPr>
            <a:xfrm>
              <a:off x="2316802" y="3748313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D28D2EA-5161-E94E-8E72-82B32C141441}"/>
                </a:ext>
              </a:extLst>
            </p:cNvPr>
            <p:cNvSpPr/>
            <p:nvPr/>
          </p:nvSpPr>
          <p:spPr>
            <a:xfrm>
              <a:off x="1848170" y="4120084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ADCB417-6A1A-A38A-B3BD-107A9DF78207}"/>
                </a:ext>
              </a:extLst>
            </p:cNvPr>
            <p:cNvSpPr/>
            <p:nvPr/>
          </p:nvSpPr>
          <p:spPr>
            <a:xfrm>
              <a:off x="2375525" y="4120084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251C9E6-F52A-0B64-444C-038FC0AD005C}"/>
                </a:ext>
              </a:extLst>
            </p:cNvPr>
            <p:cNvSpPr/>
            <p:nvPr/>
          </p:nvSpPr>
          <p:spPr>
            <a:xfrm>
              <a:off x="1920049" y="3367203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2F5BC46-9677-1A76-EB73-038617CF0B22}"/>
                </a:ext>
              </a:extLst>
            </p:cNvPr>
            <p:cNvSpPr/>
            <p:nvPr/>
          </p:nvSpPr>
          <p:spPr>
            <a:xfrm>
              <a:off x="1767902" y="3748313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AA448C9-954B-9EB2-9E0E-4B745C083B98}"/>
                </a:ext>
              </a:extLst>
            </p:cNvPr>
            <p:cNvSpPr/>
            <p:nvPr/>
          </p:nvSpPr>
          <p:spPr>
            <a:xfrm>
              <a:off x="2377665" y="3367203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E7342EC-DF21-F64F-40E0-E049D70D792A}"/>
                </a:ext>
              </a:extLst>
            </p:cNvPr>
            <p:cNvSpPr/>
            <p:nvPr/>
          </p:nvSpPr>
          <p:spPr>
            <a:xfrm>
              <a:off x="1904266" y="3748313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E0C59E5-C2B0-DBE9-9780-A28503458F3C}"/>
                </a:ext>
              </a:extLst>
            </p:cNvPr>
            <p:cNvSpPr/>
            <p:nvPr/>
          </p:nvSpPr>
          <p:spPr>
            <a:xfrm>
              <a:off x="4094070" y="3367203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1802A24-B638-A21F-DFC7-8C1474EBB162}"/>
                </a:ext>
              </a:extLst>
            </p:cNvPr>
            <p:cNvSpPr/>
            <p:nvPr/>
          </p:nvSpPr>
          <p:spPr>
            <a:xfrm>
              <a:off x="4174338" y="3367203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AACF750-3C91-AAAA-44A3-AC620EE559BE}"/>
                </a:ext>
              </a:extLst>
            </p:cNvPr>
            <p:cNvSpPr/>
            <p:nvPr/>
          </p:nvSpPr>
          <p:spPr>
            <a:xfrm>
              <a:off x="4254606" y="3367203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A5A6C3B-6767-C907-28D2-EBECD68619C1}"/>
                </a:ext>
              </a:extLst>
            </p:cNvPr>
            <p:cNvSpPr/>
            <p:nvPr/>
          </p:nvSpPr>
          <p:spPr>
            <a:xfrm>
              <a:off x="3172385" y="3748313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9B2A593-7D6A-35E1-E281-71ABA10FF787}"/>
                </a:ext>
              </a:extLst>
            </p:cNvPr>
            <p:cNvSpPr/>
            <p:nvPr/>
          </p:nvSpPr>
          <p:spPr>
            <a:xfrm>
              <a:off x="3308749" y="3748313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5583B20-62F4-6FF1-09E6-5C248799288F}"/>
                </a:ext>
              </a:extLst>
            </p:cNvPr>
            <p:cNvSpPr/>
            <p:nvPr/>
          </p:nvSpPr>
          <p:spPr>
            <a:xfrm>
              <a:off x="4101665" y="3748313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31B55A5-6659-A7F4-C4B4-D0FA25874D23}"/>
                </a:ext>
              </a:extLst>
            </p:cNvPr>
            <p:cNvSpPr/>
            <p:nvPr/>
          </p:nvSpPr>
          <p:spPr>
            <a:xfrm>
              <a:off x="4238029" y="3748313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CDCA7A2-F6C4-5A10-D146-2831480FED1F}"/>
                </a:ext>
              </a:extLst>
            </p:cNvPr>
            <p:cNvSpPr/>
            <p:nvPr/>
          </p:nvSpPr>
          <p:spPr>
            <a:xfrm>
              <a:off x="3174477" y="4120084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0E60A4A-6F26-3CA2-6B51-048AABBA805B}"/>
                </a:ext>
              </a:extLst>
            </p:cNvPr>
            <p:cNvSpPr/>
            <p:nvPr/>
          </p:nvSpPr>
          <p:spPr>
            <a:xfrm>
              <a:off x="3319230" y="4120084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054992C-B379-054A-D84E-739AF45A8928}"/>
                </a:ext>
              </a:extLst>
            </p:cNvPr>
            <p:cNvSpPr/>
            <p:nvPr/>
          </p:nvSpPr>
          <p:spPr>
            <a:xfrm>
              <a:off x="4104242" y="4120084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C1399A6-5250-31EB-65AD-F901F1C32DC6}"/>
                </a:ext>
              </a:extLst>
            </p:cNvPr>
            <p:cNvSpPr/>
            <p:nvPr/>
          </p:nvSpPr>
          <p:spPr>
            <a:xfrm>
              <a:off x="4248995" y="4120084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10ADBC5-CB9F-E685-ADEE-AF5142122A0C}"/>
                </a:ext>
              </a:extLst>
            </p:cNvPr>
            <p:cNvSpPr/>
            <p:nvPr/>
          </p:nvSpPr>
          <p:spPr>
            <a:xfrm>
              <a:off x="1839464" y="4490515"/>
              <a:ext cx="252000" cy="25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B7437EE-0A6F-5FB9-92B9-67A3998D6C73}"/>
                </a:ext>
              </a:extLst>
            </p:cNvPr>
            <p:cNvSpPr/>
            <p:nvPr/>
          </p:nvSpPr>
          <p:spPr>
            <a:xfrm>
              <a:off x="3172163" y="4490515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E4253EE-89DB-0595-CAE4-20DDC97A6B01}"/>
                </a:ext>
              </a:extLst>
            </p:cNvPr>
            <p:cNvSpPr/>
            <p:nvPr/>
          </p:nvSpPr>
          <p:spPr>
            <a:xfrm>
              <a:off x="3308527" y="4490515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9511D8F-B122-4D39-3444-AAF15CF5F084}"/>
                </a:ext>
              </a:extLst>
            </p:cNvPr>
            <p:cNvSpPr/>
            <p:nvPr/>
          </p:nvSpPr>
          <p:spPr>
            <a:xfrm>
              <a:off x="4100815" y="4490515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3D4B9DC-D08A-B3E7-9DDA-E2E64F9A83B5}"/>
                </a:ext>
              </a:extLst>
            </p:cNvPr>
            <p:cNvSpPr/>
            <p:nvPr/>
          </p:nvSpPr>
          <p:spPr>
            <a:xfrm>
              <a:off x="4237179" y="4490515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088A7EE-1B42-B4F5-7082-2BC3881D650C}"/>
                </a:ext>
              </a:extLst>
            </p:cNvPr>
            <p:cNvSpPr/>
            <p:nvPr/>
          </p:nvSpPr>
          <p:spPr>
            <a:xfrm>
              <a:off x="1784204" y="4865735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9727963-86DF-657F-45C5-C208F4A0FD25}"/>
                </a:ext>
              </a:extLst>
            </p:cNvPr>
            <p:cNvSpPr/>
            <p:nvPr/>
          </p:nvSpPr>
          <p:spPr>
            <a:xfrm>
              <a:off x="1920049" y="4865735"/>
              <a:ext cx="252000" cy="25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C54BB44-10D1-A903-E95E-A23022165F6A}"/>
                </a:ext>
              </a:extLst>
            </p:cNvPr>
            <p:cNvSpPr/>
            <p:nvPr/>
          </p:nvSpPr>
          <p:spPr>
            <a:xfrm>
              <a:off x="2243277" y="4860946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7886AF6-8CED-357E-522B-2521E7DC09E6}"/>
                </a:ext>
              </a:extLst>
            </p:cNvPr>
            <p:cNvSpPr/>
            <p:nvPr/>
          </p:nvSpPr>
          <p:spPr>
            <a:xfrm>
              <a:off x="2379641" y="4860946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C436C32-FA69-DEE6-4B95-92B4D6C7617F}"/>
                </a:ext>
              </a:extLst>
            </p:cNvPr>
            <p:cNvSpPr/>
            <p:nvPr/>
          </p:nvSpPr>
          <p:spPr>
            <a:xfrm>
              <a:off x="3166724" y="4860946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771D50E-03F1-82E8-EC78-87241D30C672}"/>
                </a:ext>
              </a:extLst>
            </p:cNvPr>
            <p:cNvSpPr/>
            <p:nvPr/>
          </p:nvSpPr>
          <p:spPr>
            <a:xfrm>
              <a:off x="3303088" y="4860946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541806F-5EF3-BC2F-B956-5AA3C2E04011}"/>
                </a:ext>
              </a:extLst>
            </p:cNvPr>
            <p:cNvSpPr/>
            <p:nvPr/>
          </p:nvSpPr>
          <p:spPr>
            <a:xfrm>
              <a:off x="4102490" y="4871625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3C0FE8B-9813-E6D0-9B99-2D0F38A8DB03}"/>
                </a:ext>
              </a:extLst>
            </p:cNvPr>
            <p:cNvSpPr/>
            <p:nvPr/>
          </p:nvSpPr>
          <p:spPr>
            <a:xfrm>
              <a:off x="4247243" y="4871625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007D3A6-BA14-E88C-73A4-A5E637F20913}"/>
                </a:ext>
              </a:extLst>
            </p:cNvPr>
            <p:cNvSpPr/>
            <p:nvPr/>
          </p:nvSpPr>
          <p:spPr>
            <a:xfrm>
              <a:off x="2375525" y="5230481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501EB3F-23D1-3706-DCB1-DBB9C5925180}"/>
                </a:ext>
              </a:extLst>
            </p:cNvPr>
            <p:cNvSpPr/>
            <p:nvPr/>
          </p:nvSpPr>
          <p:spPr>
            <a:xfrm>
              <a:off x="3166293" y="5230481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737CEEA-D3A4-617C-E7E1-2D31E81A7615}"/>
                </a:ext>
              </a:extLst>
            </p:cNvPr>
            <p:cNvSpPr/>
            <p:nvPr/>
          </p:nvSpPr>
          <p:spPr>
            <a:xfrm>
              <a:off x="3311046" y="5230481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B9F5920-F59E-45E1-3DAC-B32C3737C91D}"/>
                </a:ext>
              </a:extLst>
            </p:cNvPr>
            <p:cNvSpPr/>
            <p:nvPr/>
          </p:nvSpPr>
          <p:spPr>
            <a:xfrm>
              <a:off x="2708799" y="3748313"/>
              <a:ext cx="252000" cy="25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C442302F-F913-5ED6-4F86-FE49D90B3FD1}"/>
                </a:ext>
              </a:extLst>
            </p:cNvPr>
            <p:cNvSpPr/>
            <p:nvPr/>
          </p:nvSpPr>
          <p:spPr>
            <a:xfrm>
              <a:off x="2844644" y="3748313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B4775A49-39B0-E9B2-3219-9F4E9280A6C3}"/>
                </a:ext>
              </a:extLst>
            </p:cNvPr>
            <p:cNvSpPr/>
            <p:nvPr/>
          </p:nvSpPr>
          <p:spPr>
            <a:xfrm>
              <a:off x="2708799" y="4116572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593A1F0-2851-9E93-48DB-A6BCE84DA071}"/>
                </a:ext>
              </a:extLst>
            </p:cNvPr>
            <p:cNvSpPr/>
            <p:nvPr/>
          </p:nvSpPr>
          <p:spPr>
            <a:xfrm>
              <a:off x="2844644" y="4116572"/>
              <a:ext cx="252000" cy="25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C676E4E-BD08-8799-DE05-D02DE2285B53}"/>
                </a:ext>
              </a:extLst>
            </p:cNvPr>
            <p:cNvSpPr/>
            <p:nvPr/>
          </p:nvSpPr>
          <p:spPr>
            <a:xfrm>
              <a:off x="3625818" y="3367203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806E52F1-35FE-7CF7-D6FC-FF36356A6D35}"/>
                </a:ext>
              </a:extLst>
            </p:cNvPr>
            <p:cNvSpPr/>
            <p:nvPr/>
          </p:nvSpPr>
          <p:spPr>
            <a:xfrm>
              <a:off x="3638384" y="3749294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532F629A-4299-0CAF-05FD-D87B63A33D5D}"/>
                </a:ext>
              </a:extLst>
            </p:cNvPr>
            <p:cNvSpPr/>
            <p:nvPr/>
          </p:nvSpPr>
          <p:spPr>
            <a:xfrm>
              <a:off x="3624824" y="4120690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D6401A02-5687-E487-C5F7-0E2DD828B4CC}"/>
                </a:ext>
              </a:extLst>
            </p:cNvPr>
            <p:cNvSpPr/>
            <p:nvPr/>
          </p:nvSpPr>
          <p:spPr>
            <a:xfrm>
              <a:off x="3705092" y="4120690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CB99A72E-1858-DDE2-4AF5-B65517CE8B39}"/>
                </a:ext>
              </a:extLst>
            </p:cNvPr>
            <p:cNvSpPr/>
            <p:nvPr/>
          </p:nvSpPr>
          <p:spPr>
            <a:xfrm>
              <a:off x="3785360" y="4120690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03B022B-6F43-70E6-A403-9D3B01907F39}"/>
                </a:ext>
              </a:extLst>
            </p:cNvPr>
            <p:cNvSpPr/>
            <p:nvPr/>
          </p:nvSpPr>
          <p:spPr>
            <a:xfrm>
              <a:off x="3624824" y="4497249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EA6124E-FE41-962B-35AD-7452F0233B53}"/>
                </a:ext>
              </a:extLst>
            </p:cNvPr>
            <p:cNvSpPr/>
            <p:nvPr/>
          </p:nvSpPr>
          <p:spPr>
            <a:xfrm>
              <a:off x="3640407" y="4860946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478D2E7C-3FB2-68F0-B132-A41980A5F0C7}"/>
                </a:ext>
              </a:extLst>
            </p:cNvPr>
            <p:cNvSpPr/>
            <p:nvPr/>
          </p:nvSpPr>
          <p:spPr>
            <a:xfrm>
              <a:off x="3776771" y="4860946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C062A9AC-15BC-01C9-D001-1C4053998DB1}"/>
                </a:ext>
              </a:extLst>
            </p:cNvPr>
            <p:cNvSpPr/>
            <p:nvPr/>
          </p:nvSpPr>
          <p:spPr>
            <a:xfrm>
              <a:off x="3638903" y="5237817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F9C76112-EAC2-CDF3-9AD1-F906AF4F56C1}"/>
                </a:ext>
              </a:extLst>
            </p:cNvPr>
            <p:cNvSpPr/>
            <p:nvPr/>
          </p:nvSpPr>
          <p:spPr>
            <a:xfrm>
              <a:off x="3774748" y="5237817"/>
              <a:ext cx="252000" cy="25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21595C6E-CEB0-17F2-C6E4-9BF7D35E5B14}"/>
                </a:ext>
              </a:extLst>
            </p:cNvPr>
            <p:cNvSpPr/>
            <p:nvPr/>
          </p:nvSpPr>
          <p:spPr>
            <a:xfrm>
              <a:off x="2703215" y="4487326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7FBA931D-5332-42A0-9DFB-E361C10E3E71}"/>
                </a:ext>
              </a:extLst>
            </p:cNvPr>
            <p:cNvSpPr/>
            <p:nvPr/>
          </p:nvSpPr>
          <p:spPr>
            <a:xfrm>
              <a:off x="2839579" y="4487326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FDE7856-1085-7F7C-E960-D5461EF18C38}"/>
                </a:ext>
              </a:extLst>
            </p:cNvPr>
            <p:cNvSpPr/>
            <p:nvPr/>
          </p:nvSpPr>
          <p:spPr>
            <a:xfrm>
              <a:off x="2700216" y="4866301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A1B9891-2A9C-1071-F5B1-EF9AC86427D1}"/>
                </a:ext>
              </a:extLst>
            </p:cNvPr>
            <p:cNvSpPr/>
            <p:nvPr/>
          </p:nvSpPr>
          <p:spPr>
            <a:xfrm>
              <a:off x="2836580" y="4866301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1B6FCBE8-8383-23BC-90D1-3A1BD37354DE}"/>
                </a:ext>
              </a:extLst>
            </p:cNvPr>
            <p:cNvSpPr/>
            <p:nvPr/>
          </p:nvSpPr>
          <p:spPr>
            <a:xfrm>
              <a:off x="2696673" y="5227477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5B0E4B43-065D-C828-BAB2-FE3244F6381E}"/>
                </a:ext>
              </a:extLst>
            </p:cNvPr>
            <p:cNvSpPr/>
            <p:nvPr/>
          </p:nvSpPr>
          <p:spPr>
            <a:xfrm>
              <a:off x="2841426" y="5227477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766AC442-8306-94F9-F9DB-088EEF390C84}"/>
                </a:ext>
              </a:extLst>
            </p:cNvPr>
            <p:cNvSpPr/>
            <p:nvPr/>
          </p:nvSpPr>
          <p:spPr>
            <a:xfrm>
              <a:off x="1927595" y="5227477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E2F58D52-AACA-7C5E-F3E4-1E1C65402A85}"/>
                </a:ext>
              </a:extLst>
            </p:cNvPr>
            <p:cNvSpPr/>
            <p:nvPr/>
          </p:nvSpPr>
          <p:spPr>
            <a:xfrm>
              <a:off x="2769717" y="3367203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A1FCED3D-3276-6CF5-1F7C-F555FB53600F}"/>
                </a:ext>
              </a:extLst>
            </p:cNvPr>
            <p:cNvSpPr/>
            <p:nvPr/>
          </p:nvSpPr>
          <p:spPr>
            <a:xfrm>
              <a:off x="3166401" y="3367203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54622C81-E49C-4869-87D3-0C69190AA159}"/>
                </a:ext>
              </a:extLst>
            </p:cNvPr>
            <p:cNvSpPr/>
            <p:nvPr/>
          </p:nvSpPr>
          <p:spPr>
            <a:xfrm>
              <a:off x="3302765" y="3367203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7AE6EC07-E915-623C-4186-F01969894B40}"/>
                </a:ext>
              </a:extLst>
            </p:cNvPr>
            <p:cNvSpPr/>
            <p:nvPr/>
          </p:nvSpPr>
          <p:spPr>
            <a:xfrm>
              <a:off x="4090451" y="5240584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FD5802AC-3B7D-90B2-8150-01F1CBBD2F9A}"/>
                </a:ext>
              </a:extLst>
            </p:cNvPr>
            <p:cNvSpPr/>
            <p:nvPr/>
          </p:nvSpPr>
          <p:spPr>
            <a:xfrm>
              <a:off x="4226815" y="5240584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32B5E2CE-F67B-33B2-EC97-D3C9F5386131}"/>
                </a:ext>
              </a:extLst>
            </p:cNvPr>
            <p:cNvSpPr/>
            <p:nvPr/>
          </p:nvSpPr>
          <p:spPr>
            <a:xfrm>
              <a:off x="2243727" y="4497249"/>
              <a:ext cx="252000" cy="25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4F846D86-D586-8D06-8B03-667C9C493132}"/>
                </a:ext>
              </a:extLst>
            </p:cNvPr>
            <p:cNvSpPr/>
            <p:nvPr/>
          </p:nvSpPr>
          <p:spPr>
            <a:xfrm>
              <a:off x="2379572" y="4497249"/>
              <a:ext cx="252000" cy="25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359861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4" grpId="0">
        <p:bldAsOne/>
      </p:bldGraphic>
      <p:bldGraphic spid="117" grpId="1">
        <p:bldAsOne/>
      </p:bldGraphic>
      <p:bldP spid="3" grpId="0" build="p"/>
      <p:bldP spid="118" grpId="1"/>
      <p:bldP spid="192" grpId="0"/>
      <p:bldP spid="19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D65C-195D-4C80-F0C3-97E4F0A7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Anzahl Bewertungsauflösungen zum Konsens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90F6-9D5B-6D77-3D3C-DEE83ED14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Verschieden Problemdimensionen und deren Pfadlängen: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de-DE" dirty="0"/>
              <a:t>11 bis 19 Auflösungsschritte können praktisch umgesetzt werden.</a:t>
            </a:r>
            <a:endParaRPr lang="en-DE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716A6-CD89-1170-2393-DE1109DC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9535-B26F-A74B-A7DC-ACE2AF014A15}" type="slidenum">
              <a:rPr lang="en-DE" smtClean="0"/>
              <a:pPr/>
              <a:t>17</a:t>
            </a:fld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776A8-CDFA-88E9-9122-A379499EB5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Ein Simulationsexperiment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93168B4F-DCD2-50BF-65C3-0132BDD4C6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199867"/>
                  </p:ext>
                </p:extLst>
              </p:nvPr>
            </p:nvGraphicFramePr>
            <p:xfrm>
              <a:off x="1662440" y="2598334"/>
              <a:ext cx="8719233" cy="193189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184590">
                      <a:extLst>
                        <a:ext uri="{9D8B030D-6E8A-4147-A177-3AD203B41FA5}">
                          <a16:colId xmlns:a16="http://schemas.microsoft.com/office/drawing/2014/main" val="1418483927"/>
                        </a:ext>
                      </a:extLst>
                    </a:gridCol>
                    <a:gridCol w="1184590">
                      <a:extLst>
                        <a:ext uri="{9D8B030D-6E8A-4147-A177-3AD203B41FA5}">
                          <a16:colId xmlns:a16="http://schemas.microsoft.com/office/drawing/2014/main" val="2030363485"/>
                        </a:ext>
                      </a:extLst>
                    </a:gridCol>
                    <a:gridCol w="1184590">
                      <a:extLst>
                        <a:ext uri="{9D8B030D-6E8A-4147-A177-3AD203B41FA5}">
                          <a16:colId xmlns:a16="http://schemas.microsoft.com/office/drawing/2014/main" val="3825676668"/>
                        </a:ext>
                      </a:extLst>
                    </a:gridCol>
                    <a:gridCol w="1184590">
                      <a:extLst>
                        <a:ext uri="{9D8B030D-6E8A-4147-A177-3AD203B41FA5}">
                          <a16:colId xmlns:a16="http://schemas.microsoft.com/office/drawing/2014/main" val="995158846"/>
                        </a:ext>
                      </a:extLst>
                    </a:gridCol>
                    <a:gridCol w="2348917">
                      <a:extLst>
                        <a:ext uri="{9D8B030D-6E8A-4147-A177-3AD203B41FA5}">
                          <a16:colId xmlns:a16="http://schemas.microsoft.com/office/drawing/2014/main" val="2079929425"/>
                        </a:ext>
                      </a:extLst>
                    </a:gridCol>
                    <a:gridCol w="1631956">
                      <a:extLst>
                        <a:ext uri="{9D8B030D-6E8A-4147-A177-3AD203B41FA5}">
                          <a16:colId xmlns:a16="http://schemas.microsoft.com/office/drawing/2014/main" val="3547714384"/>
                        </a:ext>
                      </a:extLst>
                    </a:gridCol>
                  </a:tblGrid>
                  <a:tr h="3863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Experten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Alternat.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Kriterien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b="1" dirty="0" smtClean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  <m:r>
                                  <a:rPr lang="en-DE" b="1" dirty="0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</m:oMath>
                            </m:oMathPara>
                          </a14:m>
                          <a:endParaRPr lang="en-DE" b="1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DE" b="1" dirty="0"/>
                            <a:t>Mittlere Pfadlänge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DE" b="1" dirty="0"/>
                            <a:t>Ges. Konflikte</a:t>
                          </a:r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3675883014"/>
                      </a:ext>
                    </a:extLst>
                  </a:tr>
                  <a:tr h="38637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dirty="0" smtClean="0">
                                        <a:latin typeface="Cambria Math" panose="02040503050406030204" pitchFamily="18" charset="0"/>
                                      </a:rPr>
                                      <m:t>1∙10</m:t>
                                    </m:r>
                                  </m:e>
                                  <m:sup>
                                    <m:r>
                                      <a:rPr lang="de-DE" b="0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793159"/>
                      </a:ext>
                    </a:extLst>
                  </a:tr>
                  <a:tr h="3863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dirty="0" smtClean="0">
                                        <a:latin typeface="Cambria Math" panose="02040503050406030204" pitchFamily="18" charset="0"/>
                                      </a:rPr>
                                      <m:t>5∙10</m:t>
                                    </m:r>
                                  </m:e>
                                  <m:sup>
                                    <m:r>
                                      <a:rPr lang="de-DE" b="0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8579076"/>
                      </a:ext>
                    </a:extLst>
                  </a:tr>
                  <a:tr h="3863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dirty="0" smtClean="0">
                                        <a:latin typeface="Cambria Math" panose="02040503050406030204" pitchFamily="18" charset="0"/>
                                      </a:rPr>
                                      <m:t>3∙10</m:t>
                                    </m:r>
                                  </m:e>
                                  <m:sup>
                                    <m:r>
                                      <a:rPr lang="de-DE" b="0" dirty="0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8285431"/>
                      </a:ext>
                    </a:extLst>
                  </a:tr>
                  <a:tr h="3863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dirty="0" smtClean="0">
                                        <a:latin typeface="Cambria Math" panose="02040503050406030204" pitchFamily="18" charset="0"/>
                                      </a:rPr>
                                      <m:t>6∙10</m:t>
                                    </m:r>
                                  </m:e>
                                  <m:sup>
                                    <m:r>
                                      <a:rPr lang="de-DE" b="0" dirty="0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39371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93168B4F-DCD2-50BF-65C3-0132BDD4C6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199867"/>
                  </p:ext>
                </p:extLst>
              </p:nvPr>
            </p:nvGraphicFramePr>
            <p:xfrm>
              <a:off x="1662440" y="2598334"/>
              <a:ext cx="8719233" cy="193189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184590">
                      <a:extLst>
                        <a:ext uri="{9D8B030D-6E8A-4147-A177-3AD203B41FA5}">
                          <a16:colId xmlns:a16="http://schemas.microsoft.com/office/drawing/2014/main" val="1418483927"/>
                        </a:ext>
                      </a:extLst>
                    </a:gridCol>
                    <a:gridCol w="1184590">
                      <a:extLst>
                        <a:ext uri="{9D8B030D-6E8A-4147-A177-3AD203B41FA5}">
                          <a16:colId xmlns:a16="http://schemas.microsoft.com/office/drawing/2014/main" val="2030363485"/>
                        </a:ext>
                      </a:extLst>
                    </a:gridCol>
                    <a:gridCol w="1184590">
                      <a:extLst>
                        <a:ext uri="{9D8B030D-6E8A-4147-A177-3AD203B41FA5}">
                          <a16:colId xmlns:a16="http://schemas.microsoft.com/office/drawing/2014/main" val="3825676668"/>
                        </a:ext>
                      </a:extLst>
                    </a:gridCol>
                    <a:gridCol w="1184590">
                      <a:extLst>
                        <a:ext uri="{9D8B030D-6E8A-4147-A177-3AD203B41FA5}">
                          <a16:colId xmlns:a16="http://schemas.microsoft.com/office/drawing/2014/main" val="995158846"/>
                        </a:ext>
                      </a:extLst>
                    </a:gridCol>
                    <a:gridCol w="2348917">
                      <a:extLst>
                        <a:ext uri="{9D8B030D-6E8A-4147-A177-3AD203B41FA5}">
                          <a16:colId xmlns:a16="http://schemas.microsoft.com/office/drawing/2014/main" val="2079929425"/>
                        </a:ext>
                      </a:extLst>
                    </a:gridCol>
                    <a:gridCol w="1631956">
                      <a:extLst>
                        <a:ext uri="{9D8B030D-6E8A-4147-A177-3AD203B41FA5}">
                          <a16:colId xmlns:a16="http://schemas.microsoft.com/office/drawing/2014/main" val="3547714384"/>
                        </a:ext>
                      </a:extLst>
                    </a:gridCol>
                  </a:tblGrid>
                  <a:tr h="3863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Experten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Alternat.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Kriterien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297872" t="-6452" r="-335106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DE" b="1" dirty="0"/>
                            <a:t>Mittlere Pfadlänge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DE" b="1" dirty="0"/>
                            <a:t>Ges. Konflikte</a:t>
                          </a:r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3675883014"/>
                      </a:ext>
                    </a:extLst>
                  </a:tr>
                  <a:tr h="38637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97872" t="-110000" r="-335106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793159"/>
                      </a:ext>
                    </a:extLst>
                  </a:tr>
                  <a:tr h="3863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97872" t="-203226" r="-335106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8579076"/>
                      </a:ext>
                    </a:extLst>
                  </a:tr>
                  <a:tr h="3863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97872" t="-313333" r="-335106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8285431"/>
                      </a:ext>
                    </a:extLst>
                  </a:tr>
                  <a:tr h="3863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97872" t="-400000" r="-335106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393719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41E29CB-614E-1619-B61D-3AB16073CD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526117"/>
              </p:ext>
            </p:extLst>
          </p:nvPr>
        </p:nvGraphicFramePr>
        <p:xfrm>
          <a:off x="6359974" y="2857543"/>
          <a:ext cx="2376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46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6" grpId="0" uiExpand="1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5C0D-0483-6AE6-7392-FDE42DB7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Analysemöglichkeiten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16962A-164C-87CF-A214-CAAAC4DE20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Beispielinfos für den Moderator:</a:t>
                </a:r>
                <a:endParaRPr lang="en-DE" dirty="0"/>
              </a:p>
              <a:p>
                <a:pPr lvl="1"/>
                <a:r>
                  <a:rPr lang="en-DE" dirty="0"/>
                  <a:t>Es gibt keine Kombination von Bewertungen, bei der Lieferant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DE" dirty="0"/>
                  <a:t> gewinnt.</a:t>
                </a:r>
              </a:p>
              <a:p>
                <a:pPr lvl="1"/>
                <a:r>
                  <a:rPr lang="en-DE" dirty="0"/>
                  <a:t>Wenn sich die Gruppe hier auf die Bewertung von </a:t>
                </a:r>
                <a:r>
                  <a:rPr lang="de-DE" dirty="0"/>
                  <a:t>Felix </a:t>
                </a:r>
                <a:r>
                  <a:rPr lang="en-DE" dirty="0"/>
                  <a:t>einigt, fliegt Lieferant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DE" dirty="0"/>
                  <a:t> raus.</a:t>
                </a:r>
              </a:p>
              <a:p>
                <a:pPr lvl="1"/>
                <a:r>
                  <a:rPr lang="en-DE" dirty="0"/>
                  <a:t>Die Bewertung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DE" i="1" dirty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DE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E" dirty="0"/>
                  <a:t>hat überhaupt keine Auswirkung auf die Entscheidung.</a:t>
                </a:r>
              </a:p>
              <a:p>
                <a:pPr lvl="2"/>
                <a:endParaRPr lang="en-DE" dirty="0"/>
              </a:p>
              <a:p>
                <a:endParaRPr lang="en-DE" dirty="0"/>
              </a:p>
              <a:p>
                <a:endParaRPr lang="en-DE" dirty="0"/>
              </a:p>
              <a:p>
                <a:r>
                  <a:rPr lang="en-DE" dirty="0"/>
                  <a:t>Das sind sehr hilfreiche Einsichten für Moderator und Gruppe.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16962A-164C-87CF-A214-CAAAC4DE20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90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A1EE7-F849-3D28-BCFB-0F411B7A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9535-B26F-A74B-A7DC-ACE2AF014A15}" type="slidenum">
              <a:rPr lang="en-DE" smtClean="0"/>
              <a:pPr/>
              <a:t>18</a:t>
            </a:fld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1DDD6-4EC0-7797-20E9-C7234377C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Wie dieses Verfahren den Moderator unterstützen kann</a:t>
            </a:r>
          </a:p>
        </p:txBody>
      </p:sp>
    </p:spTree>
    <p:extLst>
      <p:ext uri="{BB962C8B-B14F-4D97-AF65-F5344CB8AC3E}">
        <p14:creationId xmlns:p14="http://schemas.microsoft.com/office/powerpoint/2010/main" val="2972140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5" descr="A computer with a blank screen&#10;&#10;Description automatically generated with medium confidence">
            <a:extLst>
              <a:ext uri="{FF2B5EF4-FFF2-40B4-BE49-F238E27FC236}">
                <a16:creationId xmlns:a16="http://schemas.microsoft.com/office/drawing/2014/main" id="{6F1E8950-9B8E-A649-EB22-08DD7024A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00" b="12491"/>
          <a:stretch/>
        </p:blipFill>
        <p:spPr>
          <a:xfrm>
            <a:off x="2748965" y="1563627"/>
            <a:ext cx="9443035" cy="52943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40B7B7-7F30-9EEF-6BDE-D96B0CCE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dirty="0"/>
              <a:t>Ermöglicht IT-Unterstützung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C415E-AFF2-AE01-EB6A-6FD89426B9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Kleine Klärungsbausteine, effizient und interaktiv</a:t>
            </a:r>
            <a:endParaRPr lang="en-DE" dirty="0"/>
          </a:p>
        </p:txBody>
      </p:sp>
      <p:pic>
        <p:nvPicPr>
          <p:cNvPr id="7" name="Graphic 6" descr="Male profile with solid fill">
            <a:extLst>
              <a:ext uri="{FF2B5EF4-FFF2-40B4-BE49-F238E27FC236}">
                <a16:creationId xmlns:a16="http://schemas.microsoft.com/office/drawing/2014/main" id="{5A2DCE05-A307-A379-33B9-052703847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8389" y="3488856"/>
            <a:ext cx="796973" cy="796973"/>
          </a:xfrm>
          <a:prstGeom prst="rect">
            <a:avLst/>
          </a:prstGeom>
        </p:spPr>
      </p:pic>
      <p:pic>
        <p:nvPicPr>
          <p:cNvPr id="8" name="Graphic 7" descr="Female Profile with solid fill">
            <a:extLst>
              <a:ext uri="{FF2B5EF4-FFF2-40B4-BE49-F238E27FC236}">
                <a16:creationId xmlns:a16="http://schemas.microsoft.com/office/drawing/2014/main" id="{297891F5-7DE1-2222-2B89-9C73945B1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9438" y="5422851"/>
            <a:ext cx="796973" cy="796973"/>
          </a:xfrm>
          <a:prstGeom prst="rect">
            <a:avLst/>
          </a:prstGeom>
        </p:spPr>
      </p:pic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8CAB6965-66CE-7A5C-32DE-F45BE9CC12B7}"/>
              </a:ext>
            </a:extLst>
          </p:cNvPr>
          <p:cNvSpPr/>
          <p:nvPr/>
        </p:nvSpPr>
        <p:spPr>
          <a:xfrm>
            <a:off x="5458466" y="2574456"/>
            <a:ext cx="4320989" cy="854544"/>
          </a:xfrm>
          <a:prstGeom prst="wedgeRoundRectCallout">
            <a:avLst>
              <a:gd name="adj1" fmla="val -55934"/>
              <a:gd name="adj2" fmla="val -23614"/>
              <a:gd name="adj3" fmla="val 16667"/>
            </a:avLst>
          </a:prstGeom>
          <a:solidFill>
            <a:srgbClr val="006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1400" dirty="0"/>
              <a:t>Für den Lieferant “Teilelieferer A” gibt es unterschiedliche Bewertungen bezüglich der Flexibilität. Bitte erläutern Sie Ihre Bewertungen.</a:t>
            </a:r>
          </a:p>
        </p:txBody>
      </p:sp>
      <p:pic>
        <p:nvPicPr>
          <p:cNvPr id="13" name="Content Placeholder 5" descr="Robot with solid fill">
            <a:extLst>
              <a:ext uri="{FF2B5EF4-FFF2-40B4-BE49-F238E27FC236}">
                <a16:creationId xmlns:a16="http://schemas.microsoft.com/office/drawing/2014/main" id="{2793EF86-F564-529E-222B-DB9BB1385E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03083" y="2574456"/>
            <a:ext cx="914400" cy="914400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334955F-9628-B060-A905-B7A23D14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9535-B26F-A74B-A7DC-ACE2AF014A15}" type="slidenum">
              <a:rPr lang="en-DE" smtClean="0"/>
              <a:t>19</a:t>
            </a:fld>
            <a:endParaRPr lang="en-DE"/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813AF4F5-CD66-4E2F-BDDF-F2082A698FF4}"/>
              </a:ext>
            </a:extLst>
          </p:cNvPr>
          <p:cNvSpPr/>
          <p:nvPr/>
        </p:nvSpPr>
        <p:spPr>
          <a:xfrm flipH="1">
            <a:off x="5897737" y="3540230"/>
            <a:ext cx="4320989" cy="854544"/>
          </a:xfrm>
          <a:prstGeom prst="wedgeRoundRectCallout">
            <a:avLst>
              <a:gd name="adj1" fmla="val -55934"/>
              <a:gd name="adj2" fmla="val -23614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bg2">
                    <a:lumMod val="10000"/>
                  </a:schemeClr>
                </a:solidFill>
              </a:rPr>
              <a:t>“Teilelieferer A” hat beim Wettbewerb schon seine hohe Flexibilität bewiesen, die wir beim Lagerumbau in den nächsten sechs Monaten benötigen werden.</a:t>
            </a:r>
          </a:p>
        </p:txBody>
      </p:sp>
      <p:sp>
        <p:nvSpPr>
          <p:cNvPr id="21" name="Round Same-side Corner of Rectangle 20">
            <a:extLst>
              <a:ext uri="{FF2B5EF4-FFF2-40B4-BE49-F238E27FC236}">
                <a16:creationId xmlns:a16="http://schemas.microsoft.com/office/drawing/2014/main" id="{99F46D90-57D9-61AA-D0E6-01C878F792C3}"/>
              </a:ext>
            </a:extLst>
          </p:cNvPr>
          <p:cNvSpPr/>
          <p:nvPr/>
        </p:nvSpPr>
        <p:spPr>
          <a:xfrm>
            <a:off x="4455459" y="2070847"/>
            <a:ext cx="7100048" cy="232600"/>
          </a:xfrm>
          <a:prstGeom prst="round2SameRect">
            <a:avLst>
              <a:gd name="adj1" fmla="val 24374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674830-6970-47E4-1124-79374B3EE6CA}"/>
              </a:ext>
            </a:extLst>
          </p:cNvPr>
          <p:cNvSpPr/>
          <p:nvPr/>
        </p:nvSpPr>
        <p:spPr>
          <a:xfrm>
            <a:off x="4503083" y="2134078"/>
            <a:ext cx="134471" cy="1344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7FFE60C-7A65-3318-AF59-2CAE330D0479}"/>
              </a:ext>
            </a:extLst>
          </p:cNvPr>
          <p:cNvSpPr/>
          <p:nvPr/>
        </p:nvSpPr>
        <p:spPr>
          <a:xfrm>
            <a:off x="4685178" y="2134078"/>
            <a:ext cx="134471" cy="1344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018D769-E58E-0BCF-47D6-3142D3285FE5}"/>
              </a:ext>
            </a:extLst>
          </p:cNvPr>
          <p:cNvSpPr/>
          <p:nvPr/>
        </p:nvSpPr>
        <p:spPr>
          <a:xfrm>
            <a:off x="4868392" y="2134078"/>
            <a:ext cx="134471" cy="13447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E4B20-C72E-E5B4-D365-533409CB5C2C}"/>
              </a:ext>
            </a:extLst>
          </p:cNvPr>
          <p:cNvSpPr txBox="1"/>
          <p:nvPr/>
        </p:nvSpPr>
        <p:spPr>
          <a:xfrm>
            <a:off x="5051606" y="2048647"/>
            <a:ext cx="1735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0068B4"/>
                </a:solidFill>
              </a:rPr>
              <a:t>Group Decision Assistant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A67E1B-CE16-12C2-BF12-FA6239E6FA6F}"/>
              </a:ext>
            </a:extLst>
          </p:cNvPr>
          <p:cNvSpPr/>
          <p:nvPr/>
        </p:nvSpPr>
        <p:spPr>
          <a:xfrm>
            <a:off x="9724551" y="4781619"/>
            <a:ext cx="494175" cy="277793"/>
          </a:xfrm>
          <a:prstGeom prst="roundRect">
            <a:avLst>
              <a:gd name="adj" fmla="val 3333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2DA38D-E903-E5D4-219C-004503402466}"/>
              </a:ext>
            </a:extLst>
          </p:cNvPr>
          <p:cNvSpPr/>
          <p:nvPr/>
        </p:nvSpPr>
        <p:spPr>
          <a:xfrm>
            <a:off x="9735112" y="5720004"/>
            <a:ext cx="494175" cy="277793"/>
          </a:xfrm>
          <a:prstGeom prst="roundRect">
            <a:avLst>
              <a:gd name="adj" fmla="val 3333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85696-FF82-125D-A4C9-AD60D924FD77}"/>
              </a:ext>
            </a:extLst>
          </p:cNvPr>
          <p:cNvSpPr txBox="1"/>
          <p:nvPr/>
        </p:nvSpPr>
        <p:spPr>
          <a:xfrm>
            <a:off x="10503041" y="4100312"/>
            <a:ext cx="60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Felix</a:t>
            </a:r>
          </a:p>
        </p:txBody>
      </p:sp>
      <p:pic>
        <p:nvPicPr>
          <p:cNvPr id="11" name="Graphic 10" descr="Female Profile with solid fill">
            <a:extLst>
              <a:ext uri="{FF2B5EF4-FFF2-40B4-BE49-F238E27FC236}">
                <a16:creationId xmlns:a16="http://schemas.microsoft.com/office/drawing/2014/main" id="{CB57C824-BBF3-C2FF-D961-5FEF86008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8387" y="4495940"/>
            <a:ext cx="796973" cy="7969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8F1E21-33C9-6DF5-1667-9C54B72537A6}"/>
              </a:ext>
            </a:extLst>
          </p:cNvPr>
          <p:cNvSpPr txBox="1"/>
          <p:nvPr/>
        </p:nvSpPr>
        <p:spPr>
          <a:xfrm>
            <a:off x="10436419" y="510824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Marie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75F522-2DCC-11D8-FE55-4452640E8F7F}"/>
              </a:ext>
            </a:extLst>
          </p:cNvPr>
          <p:cNvSpPr txBox="1"/>
          <p:nvPr/>
        </p:nvSpPr>
        <p:spPr>
          <a:xfrm>
            <a:off x="10408387" y="603515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Sabine</a:t>
            </a:r>
          </a:p>
        </p:txBody>
      </p:sp>
    </p:spTree>
    <p:extLst>
      <p:ext uri="{BB962C8B-B14F-4D97-AF65-F5344CB8AC3E}">
        <p14:creationId xmlns:p14="http://schemas.microsoft.com/office/powerpoint/2010/main" val="118605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23EBE1-5E71-4C97-1B25-CDC22510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Motivation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7B57A-4473-1FC4-8FD7-28BE255A4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Drei Beispiele:</a:t>
            </a:r>
          </a:p>
          <a:p>
            <a:pPr lvl="1"/>
            <a:r>
              <a:rPr lang="de-DE" dirty="0"/>
              <a:t>Eine Stelle besetzen, einen Lieferanten wählen, einen Standort festlegen</a:t>
            </a:r>
            <a:endParaRPr lang="en-DE" dirty="0"/>
          </a:p>
          <a:p>
            <a:pPr lvl="2"/>
            <a:endParaRPr lang="en-DE" dirty="0"/>
          </a:p>
          <a:p>
            <a:r>
              <a:rPr lang="en-DE" dirty="0"/>
              <a:t>Bisherige Ansätze sind nicht zufriedenstellend:</a:t>
            </a:r>
          </a:p>
          <a:p>
            <a:pPr lvl="1"/>
            <a:r>
              <a:rPr lang="de-DE" dirty="0"/>
              <a:t>Sie reduzieren die Bewertungen der Gruppenmitglieder auf Mittelwerte.</a:t>
            </a:r>
          </a:p>
          <a:p>
            <a:pPr lvl="2"/>
            <a:endParaRPr lang="en-DE" dirty="0"/>
          </a:p>
          <a:p>
            <a:r>
              <a:rPr lang="en-DE" dirty="0"/>
              <a:t>Das führt zu zwei Problemen:</a:t>
            </a:r>
          </a:p>
          <a:p>
            <a:pPr lvl="1"/>
            <a:r>
              <a:rPr lang="en-DE" dirty="0"/>
              <a:t>Man erhält zwar ein (numerisches) Ergebnis, aber keinen Konsens.</a:t>
            </a:r>
          </a:p>
          <a:p>
            <a:pPr lvl="1"/>
            <a:r>
              <a:rPr lang="de-DE" dirty="0"/>
              <a:t>Die</a:t>
            </a:r>
            <a:r>
              <a:rPr lang="en-DE" dirty="0"/>
              <a:t> Entscheidung kann (unter gewissen Voraussetzungen) falsch sein.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6042B9-883C-87B9-CA2A-DD65A9DF9F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Viele wichtige Entscheidungen werden von Gruppen getroffen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C65932-94DD-DCDF-60A0-1FED5310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9535-B26F-A74B-A7DC-ACE2AF014A15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6310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1AAF-B5ED-0571-D537-13F63E78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Fazit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46D9-2A0A-429B-2DA3-10B7089F6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Ein kombinatorisches Analyse- und Konsensverfahren mit MCS</a:t>
            </a:r>
          </a:p>
          <a:p>
            <a:pPr lvl="2"/>
            <a:endParaRPr lang="de-DE" dirty="0"/>
          </a:p>
          <a:p>
            <a:r>
              <a:rPr lang="de-DE" dirty="0"/>
              <a:t>Vorteile:</a:t>
            </a:r>
          </a:p>
          <a:p>
            <a:pPr lvl="1"/>
            <a:r>
              <a:rPr lang="de-DE" dirty="0"/>
              <a:t>Bewertungen erhalten: kritische Informationen können entdeckt werden</a:t>
            </a:r>
          </a:p>
          <a:p>
            <a:pPr lvl="1"/>
            <a:r>
              <a:rPr lang="de-DE" dirty="0"/>
              <a:t>Effizienz: klärt nur Bewertungskonflikte mit Konsenswirkung</a:t>
            </a:r>
          </a:p>
          <a:p>
            <a:pPr lvl="1"/>
            <a:r>
              <a:rPr lang="en-DE" dirty="0">
                <a:sym typeface="Wingdings" pitchFamily="2" charset="2"/>
              </a:rPr>
              <a:t>Automatisierbar / Guidance: Einsichten und Klärungsbausteine</a:t>
            </a:r>
          </a:p>
          <a:p>
            <a:pPr lvl="2"/>
            <a:endParaRPr lang="en-DE" dirty="0">
              <a:sym typeface="Wingdings" pitchFamily="2" charset="2"/>
            </a:endParaRPr>
          </a:p>
          <a:p>
            <a:r>
              <a:rPr lang="en-DE" dirty="0">
                <a:sym typeface="Wingdings" pitchFamily="2" charset="2"/>
              </a:rPr>
              <a:t>Ausblick:</a:t>
            </a:r>
          </a:p>
          <a:p>
            <a:pPr lvl="1"/>
            <a:r>
              <a:rPr lang="en-DE" dirty="0">
                <a:sym typeface="Wingdings" pitchFamily="2" charset="2"/>
              </a:rPr>
              <a:t>Gibt es Konsensalgorithmen, die effizienter sind als der bisherige?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799B0-DE65-2F0C-B912-CB50E4E3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9535-B26F-A74B-A7DC-ACE2AF014A15}" type="slidenum">
              <a:rPr lang="en-DE" smtClean="0"/>
              <a:pPr/>
              <a:t>20</a:t>
            </a:fld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2FAD6-EFF5-2BF2-7C90-ACC09036E1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Expertise einer Gruppe effizient in einer Entscheidung einsetzen</a:t>
            </a:r>
          </a:p>
        </p:txBody>
      </p:sp>
    </p:spTree>
    <p:extLst>
      <p:ext uri="{BB962C8B-B14F-4D97-AF65-F5344CB8AC3E}">
        <p14:creationId xmlns:p14="http://schemas.microsoft.com/office/powerpoint/2010/main" val="2960354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BB93-7489-7020-8EE2-FD19A1D1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Diskussion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1F29B4-BBB8-E7AF-8C9F-851819DBAF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2B9F3-CE8D-CB5E-7A02-926CE0E6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9535-B26F-A74B-A7DC-ACE2AF014A15}" type="slidenum">
              <a:rPr lang="en-DE" smtClean="0"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135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23EBE1-5E71-4C97-1B25-CDC22510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Anforderungen an einen neuen Ansatz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7B57A-4473-1FC4-8FD7-28BE255A4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/>
            <a:r>
              <a:rPr lang="de-DE" dirty="0"/>
              <a:t>Anforderungen an den Prozess:</a:t>
            </a:r>
          </a:p>
          <a:p>
            <a:pPr lvl="1"/>
            <a:r>
              <a:rPr lang="de-DE" dirty="0"/>
              <a:t>Einen Konsens möglichst effizient erreichen.</a:t>
            </a:r>
          </a:p>
          <a:p>
            <a:pPr lvl="1"/>
            <a:r>
              <a:rPr lang="de-DE" dirty="0"/>
              <a:t>Minimierung der kognitiven Belastung für die Experten.</a:t>
            </a:r>
          </a:p>
          <a:p>
            <a:pPr lvl="1"/>
            <a:r>
              <a:rPr lang="de-DE" dirty="0"/>
              <a:t>Die Wirkung einzelner Bewertungen aufzeigen.</a:t>
            </a:r>
          </a:p>
          <a:p>
            <a:pPr lvl="1"/>
            <a:r>
              <a:rPr lang="de-DE" dirty="0"/>
              <a:t>Neutral sein gegenüber Bewertern und Bewertungen.</a:t>
            </a:r>
          </a:p>
          <a:p>
            <a:pPr lvl="1"/>
            <a:endParaRPr lang="de-DE" dirty="0"/>
          </a:p>
          <a:p>
            <a:r>
              <a:rPr lang="de-DE" dirty="0"/>
              <a:t>Anforderungen für den praktischen Einsatz:</a:t>
            </a:r>
          </a:p>
          <a:p>
            <a:pPr lvl="1"/>
            <a:r>
              <a:rPr lang="de-DE" dirty="0"/>
              <a:t>Digitaler Assistent für einen Moderator oder vollautomatische Moderation</a:t>
            </a:r>
          </a:p>
          <a:p>
            <a:pPr lvl="1"/>
            <a:r>
              <a:rPr lang="de-DE" dirty="0"/>
              <a:t>Online: orts- und zeitunabhängige Durchführung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6042B9-883C-87B9-CA2A-DD65A9DF9F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Was wollen wir erreichen?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39BB66-5314-DA7E-01A7-3E09E999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9535-B26F-A74B-A7DC-ACE2AF014A15}" type="slidenum">
              <a:rPr lang="en-DE" smtClean="0"/>
              <a:t>3</a:t>
            </a:fld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EC6D9-97BD-F6B1-646C-A02A40AB9127}"/>
              </a:ext>
            </a:extLst>
          </p:cNvPr>
          <p:cNvSpPr txBox="1"/>
          <p:nvPr/>
        </p:nvSpPr>
        <p:spPr>
          <a:xfrm rot="16200000">
            <a:off x="11480661" y="5992296"/>
            <a:ext cx="87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hlinkClick r:id="rId3"/>
              </a:rPr>
              <a:t>Keeney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7022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7FF4-1586-5A0B-DDAE-C6E11157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dirty="0"/>
              <a:t>(Fast alle) MCDM Standardverfahren</a:t>
            </a: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61BFF0D2-B25A-0805-4C2E-251E10824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9998"/>
            <a:ext cx="10515600" cy="836964"/>
          </a:xfrm>
        </p:spPr>
        <p:txBody>
          <a:bodyPr>
            <a:normAutofit/>
          </a:bodyPr>
          <a:lstStyle/>
          <a:p>
            <a:r>
              <a:rPr lang="de-DE" dirty="0"/>
              <a:t>Sie eignen sich nur für Entscheidungen einer einzelnen Person.</a:t>
            </a:r>
            <a:endParaRPr lang="en-DE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E742BBC2-8C6D-96B3-0330-0BDA5383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9535-B26F-A74B-A7DC-ACE2AF014A15}" type="slidenum">
              <a:rPr lang="en-DE" smtClean="0"/>
              <a:t>4</a:t>
            </a:fld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9B13A-CFC1-3131-367A-18392CB227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DE" dirty="0"/>
              <a:t>Können nur mit Einzelbewertungen umgehen</a:t>
            </a:r>
          </a:p>
        </p:txBody>
      </p:sp>
      <p:pic>
        <p:nvPicPr>
          <p:cNvPr id="8" name="Graphic 7" descr="Female Profile with solid fill">
            <a:extLst>
              <a:ext uri="{FF2B5EF4-FFF2-40B4-BE49-F238E27FC236}">
                <a16:creationId xmlns:a16="http://schemas.microsoft.com/office/drawing/2014/main" id="{571A7C7D-BAE7-4EDC-717B-923482B15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9130" y="2155274"/>
            <a:ext cx="1758820" cy="17588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7F2A98CC-12CC-31B2-46B4-76C54F1E65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9230062"/>
                  </p:ext>
                </p:extLst>
              </p:nvPr>
            </p:nvGraphicFramePr>
            <p:xfrm>
              <a:off x="4284677" y="1630185"/>
              <a:ext cx="3253530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4790">
                      <a:extLst>
                        <a:ext uri="{9D8B030D-6E8A-4147-A177-3AD203B41FA5}">
                          <a16:colId xmlns:a16="http://schemas.microsoft.com/office/drawing/2014/main" val="106954286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951295795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5746090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218334610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4186987893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443175470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12928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baseline="-25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baseline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baseline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50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862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8801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4180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34225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662446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21147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DE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9778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7F2A98CC-12CC-31B2-46B4-76C54F1E65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9230062"/>
                  </p:ext>
                </p:extLst>
              </p:nvPr>
            </p:nvGraphicFramePr>
            <p:xfrm>
              <a:off x="4284677" y="1630185"/>
              <a:ext cx="3253530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4790">
                      <a:extLst>
                        <a:ext uri="{9D8B030D-6E8A-4147-A177-3AD203B41FA5}">
                          <a16:colId xmlns:a16="http://schemas.microsoft.com/office/drawing/2014/main" val="106954286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951295795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5746090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218334610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4186987893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443175470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12928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5556" r="-513889" b="-7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000" r="-400000" b="-7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00000" r="-300000" b="-7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00000" r="-200000" b="-7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13889" r="-105556" b="-7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97297" r="-2703" b="-7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50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703" t="-96667" r="-597297" b="-6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862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703" t="-203448" r="-597297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8801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703" t="-303448" r="-597297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4180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703" t="-403448" r="-597297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34225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703" t="-486667" r="-597297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662446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703" t="-606897" r="-59729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21147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703" t="-706897" r="-59729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9778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B71B7521-1746-2920-F69A-736F8E1DBE8F}"/>
              </a:ext>
            </a:extLst>
          </p:cNvPr>
          <p:cNvSpPr/>
          <p:nvPr/>
        </p:nvSpPr>
        <p:spPr>
          <a:xfrm>
            <a:off x="4857824" y="2054969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2140C2-8BED-8BCF-9B1D-1C9CCECC9959}"/>
              </a:ext>
            </a:extLst>
          </p:cNvPr>
          <p:cNvSpPr/>
          <p:nvPr/>
        </p:nvSpPr>
        <p:spPr>
          <a:xfrm>
            <a:off x="5326456" y="2054969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4BB742-3486-FB81-B611-F1B5F3003AA4}"/>
              </a:ext>
            </a:extLst>
          </p:cNvPr>
          <p:cNvSpPr/>
          <p:nvPr/>
        </p:nvSpPr>
        <p:spPr>
          <a:xfrm>
            <a:off x="6707531" y="2054969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C31B110-1D9B-98D3-0008-AFD513902A73}"/>
              </a:ext>
            </a:extLst>
          </p:cNvPr>
          <p:cNvSpPr/>
          <p:nvPr/>
        </p:nvSpPr>
        <p:spPr>
          <a:xfrm>
            <a:off x="6251667" y="2054969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3B63A6-7549-39C1-C181-692DA77DB3D3}"/>
              </a:ext>
            </a:extLst>
          </p:cNvPr>
          <p:cNvSpPr/>
          <p:nvPr/>
        </p:nvSpPr>
        <p:spPr>
          <a:xfrm>
            <a:off x="5779483" y="2054969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681A72-A199-81EF-8ACE-E2F6F1671FE3}"/>
              </a:ext>
            </a:extLst>
          </p:cNvPr>
          <p:cNvSpPr/>
          <p:nvPr/>
        </p:nvSpPr>
        <p:spPr>
          <a:xfrm>
            <a:off x="4857824" y="2439595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C8C8ED-8907-36FF-C304-D67E540C610A}"/>
              </a:ext>
            </a:extLst>
          </p:cNvPr>
          <p:cNvSpPr/>
          <p:nvPr/>
        </p:nvSpPr>
        <p:spPr>
          <a:xfrm>
            <a:off x="5326456" y="2439595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873C26-A7E7-AD0E-E3E9-617FB1076713}"/>
              </a:ext>
            </a:extLst>
          </p:cNvPr>
          <p:cNvSpPr/>
          <p:nvPr/>
        </p:nvSpPr>
        <p:spPr>
          <a:xfrm>
            <a:off x="6707531" y="2439595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D0A9EC-46E4-4F04-746E-599738108B97}"/>
              </a:ext>
            </a:extLst>
          </p:cNvPr>
          <p:cNvSpPr/>
          <p:nvPr/>
        </p:nvSpPr>
        <p:spPr>
          <a:xfrm>
            <a:off x="6259479" y="2439595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8CFC8D-1FFD-78DC-7B51-D5EA5CF4C432}"/>
              </a:ext>
            </a:extLst>
          </p:cNvPr>
          <p:cNvSpPr/>
          <p:nvPr/>
        </p:nvSpPr>
        <p:spPr>
          <a:xfrm>
            <a:off x="5779490" y="2439595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9BF312-EE32-291A-0A3D-F0E2F599897A}"/>
              </a:ext>
            </a:extLst>
          </p:cNvPr>
          <p:cNvSpPr/>
          <p:nvPr/>
        </p:nvSpPr>
        <p:spPr>
          <a:xfrm>
            <a:off x="4857824" y="2812339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9BCE734-2509-33A9-D4E3-456D316DA854}"/>
              </a:ext>
            </a:extLst>
          </p:cNvPr>
          <p:cNvSpPr/>
          <p:nvPr/>
        </p:nvSpPr>
        <p:spPr>
          <a:xfrm>
            <a:off x="5326456" y="2812339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66863F-6580-845A-A17C-EAF169D30A6D}"/>
              </a:ext>
            </a:extLst>
          </p:cNvPr>
          <p:cNvSpPr/>
          <p:nvPr/>
        </p:nvSpPr>
        <p:spPr>
          <a:xfrm>
            <a:off x="6706075" y="2812339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67A33F-4BF3-D024-30F7-0A46302D1DEC}"/>
              </a:ext>
            </a:extLst>
          </p:cNvPr>
          <p:cNvSpPr/>
          <p:nvPr/>
        </p:nvSpPr>
        <p:spPr>
          <a:xfrm>
            <a:off x="6258809" y="2812339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6A5F0E-8E39-B69B-CCDE-CB1CA562F049}"/>
              </a:ext>
            </a:extLst>
          </p:cNvPr>
          <p:cNvSpPr/>
          <p:nvPr/>
        </p:nvSpPr>
        <p:spPr>
          <a:xfrm>
            <a:off x="5779483" y="2812339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5481E6C-0422-08F2-9CC6-7DD9F65264A1}"/>
              </a:ext>
            </a:extLst>
          </p:cNvPr>
          <p:cNvSpPr/>
          <p:nvPr/>
        </p:nvSpPr>
        <p:spPr>
          <a:xfrm>
            <a:off x="7173333" y="2054969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13DFD0-76D7-952D-045A-5CD86901D26B}"/>
              </a:ext>
            </a:extLst>
          </p:cNvPr>
          <p:cNvSpPr/>
          <p:nvPr/>
        </p:nvSpPr>
        <p:spPr>
          <a:xfrm>
            <a:off x="7173340" y="2439595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4EB841-0A2B-B481-F0F6-989C32E8FE2D}"/>
              </a:ext>
            </a:extLst>
          </p:cNvPr>
          <p:cNvSpPr/>
          <p:nvPr/>
        </p:nvSpPr>
        <p:spPr>
          <a:xfrm>
            <a:off x="7173333" y="2812339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DF0E3C-ED7B-9213-050A-5DFB66267313}"/>
              </a:ext>
            </a:extLst>
          </p:cNvPr>
          <p:cNvSpPr/>
          <p:nvPr/>
        </p:nvSpPr>
        <p:spPr>
          <a:xfrm>
            <a:off x="4859222" y="3174464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8B9348-F68C-8673-11D8-912ABFC2B1A0}"/>
              </a:ext>
            </a:extLst>
          </p:cNvPr>
          <p:cNvSpPr/>
          <p:nvPr/>
        </p:nvSpPr>
        <p:spPr>
          <a:xfrm>
            <a:off x="5327854" y="3174464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14CEF4-6DAA-DCF5-20E1-454D74C2180A}"/>
              </a:ext>
            </a:extLst>
          </p:cNvPr>
          <p:cNvSpPr/>
          <p:nvPr/>
        </p:nvSpPr>
        <p:spPr>
          <a:xfrm>
            <a:off x="6707473" y="3174464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D227A57-210C-BB5B-57E4-5D82F4883503}"/>
              </a:ext>
            </a:extLst>
          </p:cNvPr>
          <p:cNvSpPr/>
          <p:nvPr/>
        </p:nvSpPr>
        <p:spPr>
          <a:xfrm>
            <a:off x="6260207" y="3174464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FC4F752-C7DC-3C70-C581-FFD4220FF384}"/>
              </a:ext>
            </a:extLst>
          </p:cNvPr>
          <p:cNvSpPr/>
          <p:nvPr/>
        </p:nvSpPr>
        <p:spPr>
          <a:xfrm>
            <a:off x="5780881" y="3174464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43CC68-5C4B-ED55-9E3C-1EE843962875}"/>
              </a:ext>
            </a:extLst>
          </p:cNvPr>
          <p:cNvSpPr/>
          <p:nvPr/>
        </p:nvSpPr>
        <p:spPr>
          <a:xfrm>
            <a:off x="7174731" y="3174464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2C869F-59DD-42EB-3510-3DD237559FB2}"/>
              </a:ext>
            </a:extLst>
          </p:cNvPr>
          <p:cNvSpPr/>
          <p:nvPr/>
        </p:nvSpPr>
        <p:spPr>
          <a:xfrm>
            <a:off x="4859222" y="3551969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CD0D66-5167-C78B-6167-2D32DAEEABD5}"/>
              </a:ext>
            </a:extLst>
          </p:cNvPr>
          <p:cNvSpPr/>
          <p:nvPr/>
        </p:nvSpPr>
        <p:spPr>
          <a:xfrm>
            <a:off x="5327854" y="3551969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3377D4B-30F4-D506-A69A-5ED8D737703E}"/>
              </a:ext>
            </a:extLst>
          </p:cNvPr>
          <p:cNvSpPr/>
          <p:nvPr/>
        </p:nvSpPr>
        <p:spPr>
          <a:xfrm>
            <a:off x="6707473" y="3551969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7CB767B-BE44-FC96-F9AC-3C6BEF597D42}"/>
              </a:ext>
            </a:extLst>
          </p:cNvPr>
          <p:cNvSpPr/>
          <p:nvPr/>
        </p:nvSpPr>
        <p:spPr>
          <a:xfrm>
            <a:off x="6260207" y="3551969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86B4EC4-55E4-72F1-053A-166C3A5D68E5}"/>
              </a:ext>
            </a:extLst>
          </p:cNvPr>
          <p:cNvSpPr/>
          <p:nvPr/>
        </p:nvSpPr>
        <p:spPr>
          <a:xfrm>
            <a:off x="5780881" y="3551969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4644131-A0B9-59FD-A21D-5128025E42CC}"/>
              </a:ext>
            </a:extLst>
          </p:cNvPr>
          <p:cNvSpPr/>
          <p:nvPr/>
        </p:nvSpPr>
        <p:spPr>
          <a:xfrm>
            <a:off x="7174731" y="3551969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A5DE21-7BD6-6DD1-2C68-82DA452979C6}"/>
              </a:ext>
            </a:extLst>
          </p:cNvPr>
          <p:cNvSpPr/>
          <p:nvPr/>
        </p:nvSpPr>
        <p:spPr>
          <a:xfrm>
            <a:off x="4860620" y="3914094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FE6F3E-3B84-CFBC-00CD-D20C8E001505}"/>
              </a:ext>
            </a:extLst>
          </p:cNvPr>
          <p:cNvSpPr/>
          <p:nvPr/>
        </p:nvSpPr>
        <p:spPr>
          <a:xfrm>
            <a:off x="5329252" y="3914094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2226B06-F000-1B56-EECD-ADAC16B02003}"/>
              </a:ext>
            </a:extLst>
          </p:cNvPr>
          <p:cNvSpPr/>
          <p:nvPr/>
        </p:nvSpPr>
        <p:spPr>
          <a:xfrm>
            <a:off x="6708871" y="3914094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A6E39E8-BBF6-264F-0F52-17E1BD798F2F}"/>
              </a:ext>
            </a:extLst>
          </p:cNvPr>
          <p:cNvSpPr/>
          <p:nvPr/>
        </p:nvSpPr>
        <p:spPr>
          <a:xfrm>
            <a:off x="6261605" y="3914094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10D674-5CAA-5D96-5FDD-0BAC2F4CC1E3}"/>
              </a:ext>
            </a:extLst>
          </p:cNvPr>
          <p:cNvSpPr/>
          <p:nvPr/>
        </p:nvSpPr>
        <p:spPr>
          <a:xfrm>
            <a:off x="5782279" y="3914094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CA4255-7F6A-DF24-C964-72B1F364143E}"/>
              </a:ext>
            </a:extLst>
          </p:cNvPr>
          <p:cNvSpPr/>
          <p:nvPr/>
        </p:nvSpPr>
        <p:spPr>
          <a:xfrm>
            <a:off x="7176129" y="3914094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F410B9-873C-33BF-5F39-A882E732E340}"/>
              </a:ext>
            </a:extLst>
          </p:cNvPr>
          <p:cNvSpPr txBox="1"/>
          <p:nvPr/>
        </p:nvSpPr>
        <p:spPr>
          <a:xfrm>
            <a:off x="2978913" y="3691303"/>
            <a:ext cx="1019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dirty="0"/>
              <a:t>Sabine </a:t>
            </a:r>
            <a:br>
              <a:rPr lang="en-DE" dirty="0"/>
            </a:br>
            <a:r>
              <a:rPr lang="en-DE" dirty="0"/>
              <a:t>(Einkauf)</a:t>
            </a:r>
          </a:p>
        </p:txBody>
      </p:sp>
    </p:spTree>
    <p:extLst>
      <p:ext uri="{BB962C8B-B14F-4D97-AF65-F5344CB8AC3E}">
        <p14:creationId xmlns:p14="http://schemas.microsoft.com/office/powerpoint/2010/main" val="405363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7FF4-1586-5A0B-DDAE-C6E11157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dirty="0"/>
              <a:t>Das Problem mit Gruppen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AF64B-B2CD-B12F-B123-AABB0AC7D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3569"/>
            <a:ext cx="10515600" cy="1413394"/>
          </a:xfrm>
        </p:spPr>
        <p:txBody>
          <a:bodyPr>
            <a:normAutofit/>
          </a:bodyPr>
          <a:lstStyle/>
          <a:p>
            <a:r>
              <a:rPr lang="en-DE" dirty="0"/>
              <a:t>Warum?</a:t>
            </a:r>
          </a:p>
          <a:p>
            <a:pPr lvl="1"/>
            <a:r>
              <a:rPr lang="en-DE" dirty="0"/>
              <a:t>Sie bringen unterschiedliche Perspektiven / Fachwissen mit.</a:t>
            </a:r>
          </a:p>
        </p:txBody>
      </p:sp>
      <p:sp>
        <p:nvSpPr>
          <p:cNvPr id="72" name="Slide Number Placeholder 71">
            <a:extLst>
              <a:ext uri="{FF2B5EF4-FFF2-40B4-BE49-F238E27FC236}">
                <a16:creationId xmlns:a16="http://schemas.microsoft.com/office/drawing/2014/main" id="{677283AF-4545-CC02-062D-C7F774BC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9535-B26F-A74B-A7DC-ACE2AF014A15}" type="slidenum">
              <a:rPr lang="en-DE" smtClean="0"/>
              <a:t>5</a:t>
            </a:fld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9B13A-CFC1-3131-367A-18392CB227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Die Experten geben i.d.R. Bewertungskonflikte ab</a:t>
            </a:r>
          </a:p>
        </p:txBody>
      </p:sp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A0DCB698-E4B6-EADB-0AD0-3A554B5E5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1059" y="1825625"/>
            <a:ext cx="1758820" cy="1758820"/>
          </a:xfrm>
          <a:prstGeom prst="rect">
            <a:avLst/>
          </a:prstGeom>
        </p:spPr>
      </p:pic>
      <p:pic>
        <p:nvPicPr>
          <p:cNvPr id="8" name="Graphic 7" descr="Female Profile with solid fill">
            <a:extLst>
              <a:ext uri="{FF2B5EF4-FFF2-40B4-BE49-F238E27FC236}">
                <a16:creationId xmlns:a16="http://schemas.microsoft.com/office/drawing/2014/main" id="{571A7C7D-BAE7-4EDC-717B-923482B15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0125" y="1825625"/>
            <a:ext cx="1758820" cy="17588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0CC156-447D-9E65-E10B-1DE98FCC205F}"/>
              </a:ext>
            </a:extLst>
          </p:cNvPr>
          <p:cNvSpPr txBox="1"/>
          <p:nvPr/>
        </p:nvSpPr>
        <p:spPr>
          <a:xfrm>
            <a:off x="529908" y="3350973"/>
            <a:ext cx="1019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dirty="0"/>
              <a:t>Sabine </a:t>
            </a:r>
            <a:br>
              <a:rPr lang="en-DE" dirty="0"/>
            </a:br>
            <a:r>
              <a:rPr lang="en-DE" dirty="0"/>
              <a:t>(Einkauf)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657596-ECD9-B9A3-8270-D5142D29C4A2}"/>
              </a:ext>
            </a:extLst>
          </p:cNvPr>
          <p:cNvSpPr txBox="1"/>
          <p:nvPr/>
        </p:nvSpPr>
        <p:spPr>
          <a:xfrm>
            <a:off x="4208598" y="3315639"/>
            <a:ext cx="1362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dirty="0"/>
              <a:t>Marie </a:t>
            </a:r>
            <a:br>
              <a:rPr lang="en-DE" dirty="0"/>
            </a:br>
            <a:r>
              <a:rPr lang="en-DE" dirty="0"/>
              <a:t>(Produktion)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003936-22A7-AC9E-7C5A-F32B81FA07CF}"/>
              </a:ext>
            </a:extLst>
          </p:cNvPr>
          <p:cNvSpPr txBox="1"/>
          <p:nvPr/>
        </p:nvSpPr>
        <p:spPr>
          <a:xfrm>
            <a:off x="8226226" y="3315638"/>
            <a:ext cx="1028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dirty="0"/>
              <a:t>Felix</a:t>
            </a:r>
            <a:br>
              <a:rPr lang="en-DE" dirty="0"/>
            </a:br>
            <a:r>
              <a:rPr lang="en-DE" dirty="0"/>
              <a:t>(Logistik)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1">
                <a:extLst>
                  <a:ext uri="{FF2B5EF4-FFF2-40B4-BE49-F238E27FC236}">
                    <a16:creationId xmlns:a16="http://schemas.microsoft.com/office/drawing/2014/main" id="{CC6C938E-F4A3-8F09-94EC-5FAA442826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9332452"/>
                  </p:ext>
                </p:extLst>
              </p:nvPr>
            </p:nvGraphicFramePr>
            <p:xfrm>
              <a:off x="1588252" y="1815623"/>
              <a:ext cx="232395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4790">
                      <a:extLst>
                        <a:ext uri="{9D8B030D-6E8A-4147-A177-3AD203B41FA5}">
                          <a16:colId xmlns:a16="http://schemas.microsoft.com/office/drawing/2014/main" val="106954286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951295795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5746090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218334610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41869878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baseline="-25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baseline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baseline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50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862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8801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4180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34225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DE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9778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1">
                <a:extLst>
                  <a:ext uri="{FF2B5EF4-FFF2-40B4-BE49-F238E27FC236}">
                    <a16:creationId xmlns:a16="http://schemas.microsoft.com/office/drawing/2014/main" id="{CC6C938E-F4A3-8F09-94EC-5FAA442826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9332452"/>
                  </p:ext>
                </p:extLst>
              </p:nvPr>
            </p:nvGraphicFramePr>
            <p:xfrm>
              <a:off x="1588252" y="1815623"/>
              <a:ext cx="232395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4790">
                      <a:extLst>
                        <a:ext uri="{9D8B030D-6E8A-4147-A177-3AD203B41FA5}">
                          <a16:colId xmlns:a16="http://schemas.microsoft.com/office/drawing/2014/main" val="106954286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951295795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5746090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218334610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41869878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02703" t="-6667" r="-300000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208333" t="-6667" r="-208333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300000" t="-6667" r="-102703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50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2703" t="-110345" r="-400000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862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2703" t="-203333" r="-400000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8801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2703" t="-313793" r="-400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4180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34225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2703" t="-517241" r="-40000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9778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5E29E5C3-8CBF-48CF-FE33-EB77E3A9BD5D}"/>
              </a:ext>
            </a:extLst>
          </p:cNvPr>
          <p:cNvSpPr/>
          <p:nvPr/>
        </p:nvSpPr>
        <p:spPr>
          <a:xfrm>
            <a:off x="2161399" y="2240407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6422AAF-A28F-6377-2231-AC0A5339E86B}"/>
              </a:ext>
            </a:extLst>
          </p:cNvPr>
          <p:cNvSpPr/>
          <p:nvPr/>
        </p:nvSpPr>
        <p:spPr>
          <a:xfrm>
            <a:off x="2630031" y="2240407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5F9466-A1C5-2005-2EAE-DC89DC3F0DB4}"/>
              </a:ext>
            </a:extLst>
          </p:cNvPr>
          <p:cNvSpPr/>
          <p:nvPr/>
        </p:nvSpPr>
        <p:spPr>
          <a:xfrm>
            <a:off x="3103597" y="2240407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5E13746-7CDC-1F2A-62F2-B046352FB9E3}"/>
              </a:ext>
            </a:extLst>
          </p:cNvPr>
          <p:cNvSpPr/>
          <p:nvPr/>
        </p:nvSpPr>
        <p:spPr>
          <a:xfrm>
            <a:off x="2161399" y="2625033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B5CE53-65F8-C519-5712-F21E51FF5D62}"/>
              </a:ext>
            </a:extLst>
          </p:cNvPr>
          <p:cNvSpPr/>
          <p:nvPr/>
        </p:nvSpPr>
        <p:spPr>
          <a:xfrm>
            <a:off x="2630031" y="2625033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0F3BCD-F03B-BAA3-9C8F-4E3C208D7F4A}"/>
              </a:ext>
            </a:extLst>
          </p:cNvPr>
          <p:cNvSpPr/>
          <p:nvPr/>
        </p:nvSpPr>
        <p:spPr>
          <a:xfrm>
            <a:off x="3103597" y="2625033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E3BB694-5205-93B2-414C-D0A71D20E47C}"/>
              </a:ext>
            </a:extLst>
          </p:cNvPr>
          <p:cNvSpPr/>
          <p:nvPr/>
        </p:nvSpPr>
        <p:spPr>
          <a:xfrm>
            <a:off x="2161399" y="2997777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6FCB255-F67E-7FE8-AEC6-34878BFE5724}"/>
              </a:ext>
            </a:extLst>
          </p:cNvPr>
          <p:cNvSpPr/>
          <p:nvPr/>
        </p:nvSpPr>
        <p:spPr>
          <a:xfrm>
            <a:off x="2630031" y="2997777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5BFF8B9-8D28-8FAD-3606-E7C78444C274}"/>
              </a:ext>
            </a:extLst>
          </p:cNvPr>
          <p:cNvSpPr/>
          <p:nvPr/>
        </p:nvSpPr>
        <p:spPr>
          <a:xfrm>
            <a:off x="3102141" y="2997777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1" name="Table 11">
                <a:extLst>
                  <a:ext uri="{FF2B5EF4-FFF2-40B4-BE49-F238E27FC236}">
                    <a16:creationId xmlns:a16="http://schemas.microsoft.com/office/drawing/2014/main" id="{F8386D46-0A20-1B41-CC01-086D1DEE16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3705515"/>
                  </p:ext>
                </p:extLst>
              </p:nvPr>
            </p:nvGraphicFramePr>
            <p:xfrm>
              <a:off x="5525732" y="1825594"/>
              <a:ext cx="232395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4790">
                      <a:extLst>
                        <a:ext uri="{9D8B030D-6E8A-4147-A177-3AD203B41FA5}">
                          <a16:colId xmlns:a16="http://schemas.microsoft.com/office/drawing/2014/main" val="106954286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951295795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5746090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218334610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41869878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baseline="-25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baseline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baseline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50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862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8801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4180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34225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DE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9778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1" name="Table 11">
                <a:extLst>
                  <a:ext uri="{FF2B5EF4-FFF2-40B4-BE49-F238E27FC236}">
                    <a16:creationId xmlns:a16="http://schemas.microsoft.com/office/drawing/2014/main" id="{F8386D46-0A20-1B41-CC01-086D1DEE16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3705515"/>
                  </p:ext>
                </p:extLst>
              </p:nvPr>
            </p:nvGraphicFramePr>
            <p:xfrm>
              <a:off x="5525732" y="1825594"/>
              <a:ext cx="232395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4790">
                      <a:extLst>
                        <a:ext uri="{9D8B030D-6E8A-4147-A177-3AD203B41FA5}">
                          <a16:colId xmlns:a16="http://schemas.microsoft.com/office/drawing/2014/main" val="106954286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951295795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5746090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218334610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41869878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02703" t="-6897" r="-300000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08333" t="-6897" r="-208333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300000" t="-6897" r="-102703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50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703" t="-103333" r="-400000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862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703" t="-210345" r="-400000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8801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703" t="-310345" r="-40000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4180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34225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703" t="-513793" r="-400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9778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2" name="Oval 101">
            <a:extLst>
              <a:ext uri="{FF2B5EF4-FFF2-40B4-BE49-F238E27FC236}">
                <a16:creationId xmlns:a16="http://schemas.microsoft.com/office/drawing/2014/main" id="{3399A900-90A0-65C6-63DD-857DF976AC3E}"/>
              </a:ext>
            </a:extLst>
          </p:cNvPr>
          <p:cNvSpPr/>
          <p:nvPr/>
        </p:nvSpPr>
        <p:spPr>
          <a:xfrm>
            <a:off x="6098879" y="2250378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DD49866-5518-3E94-B925-4ABD306BE7C7}"/>
              </a:ext>
            </a:extLst>
          </p:cNvPr>
          <p:cNvSpPr/>
          <p:nvPr/>
        </p:nvSpPr>
        <p:spPr>
          <a:xfrm>
            <a:off x="6567511" y="2250378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BC03D1B-35DA-5B1F-7641-57652A89E9DF}"/>
              </a:ext>
            </a:extLst>
          </p:cNvPr>
          <p:cNvSpPr/>
          <p:nvPr/>
        </p:nvSpPr>
        <p:spPr>
          <a:xfrm>
            <a:off x="7041077" y="2250378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FE6F8EB-CA9A-820A-A695-B5CF09056EBC}"/>
              </a:ext>
            </a:extLst>
          </p:cNvPr>
          <p:cNvSpPr/>
          <p:nvPr/>
        </p:nvSpPr>
        <p:spPr>
          <a:xfrm>
            <a:off x="6098879" y="2635004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7EEFA45-8D25-6AE5-AC7D-1EEB528C8459}"/>
              </a:ext>
            </a:extLst>
          </p:cNvPr>
          <p:cNvSpPr/>
          <p:nvPr/>
        </p:nvSpPr>
        <p:spPr>
          <a:xfrm>
            <a:off x="6567511" y="2635004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E31F698-5F42-49F6-0CE4-157E30705319}"/>
              </a:ext>
            </a:extLst>
          </p:cNvPr>
          <p:cNvSpPr/>
          <p:nvPr/>
        </p:nvSpPr>
        <p:spPr>
          <a:xfrm>
            <a:off x="7041077" y="2635004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19573AF-3969-633D-41F6-77AB821BE939}"/>
              </a:ext>
            </a:extLst>
          </p:cNvPr>
          <p:cNvSpPr/>
          <p:nvPr/>
        </p:nvSpPr>
        <p:spPr>
          <a:xfrm>
            <a:off x="6098879" y="3007748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9F9C88E-D105-65C7-534D-FA0682ED704A}"/>
              </a:ext>
            </a:extLst>
          </p:cNvPr>
          <p:cNvSpPr/>
          <p:nvPr/>
        </p:nvSpPr>
        <p:spPr>
          <a:xfrm>
            <a:off x="6567511" y="3007748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B0D6723-7BE3-6954-FE2B-A896C8239246}"/>
              </a:ext>
            </a:extLst>
          </p:cNvPr>
          <p:cNvSpPr/>
          <p:nvPr/>
        </p:nvSpPr>
        <p:spPr>
          <a:xfrm>
            <a:off x="7039621" y="3007748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1" name="Table 11">
                <a:extLst>
                  <a:ext uri="{FF2B5EF4-FFF2-40B4-BE49-F238E27FC236}">
                    <a16:creationId xmlns:a16="http://schemas.microsoft.com/office/drawing/2014/main" id="{D03FFE26-D254-AB41-4DA0-1CA63282C5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1542170"/>
                  </p:ext>
                </p:extLst>
              </p:nvPr>
            </p:nvGraphicFramePr>
            <p:xfrm>
              <a:off x="9353449" y="1825594"/>
              <a:ext cx="232395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4790">
                      <a:extLst>
                        <a:ext uri="{9D8B030D-6E8A-4147-A177-3AD203B41FA5}">
                          <a16:colId xmlns:a16="http://schemas.microsoft.com/office/drawing/2014/main" val="106954286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951295795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5746090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218334610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41869878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baseline="-25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baseline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baseline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50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862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8801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4180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34225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DE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9778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1" name="Table 11">
                <a:extLst>
                  <a:ext uri="{FF2B5EF4-FFF2-40B4-BE49-F238E27FC236}">
                    <a16:creationId xmlns:a16="http://schemas.microsoft.com/office/drawing/2014/main" id="{D03FFE26-D254-AB41-4DA0-1CA63282C5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1542170"/>
                  </p:ext>
                </p:extLst>
              </p:nvPr>
            </p:nvGraphicFramePr>
            <p:xfrm>
              <a:off x="9353449" y="1825594"/>
              <a:ext cx="232395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4790">
                      <a:extLst>
                        <a:ext uri="{9D8B030D-6E8A-4147-A177-3AD203B41FA5}">
                          <a16:colId xmlns:a16="http://schemas.microsoft.com/office/drawing/2014/main" val="106954286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951295795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5746090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218334610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41869878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00000" t="-6897" r="-300000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205556" t="-6897" r="-208333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297297" t="-6897" r="-102703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50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t="-103333" r="-400000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862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t="-210345" r="-400000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8801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t="-310345" r="-40000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4180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34225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t="-513793" r="-400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9778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2" name="Oval 111">
            <a:extLst>
              <a:ext uri="{FF2B5EF4-FFF2-40B4-BE49-F238E27FC236}">
                <a16:creationId xmlns:a16="http://schemas.microsoft.com/office/drawing/2014/main" id="{FFA00C45-5497-C0AB-31C4-1BBE56780AB5}"/>
              </a:ext>
            </a:extLst>
          </p:cNvPr>
          <p:cNvSpPr/>
          <p:nvPr/>
        </p:nvSpPr>
        <p:spPr>
          <a:xfrm>
            <a:off x="9926596" y="2250378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CE7159F-4278-3385-5605-0CECB60BEBA5}"/>
              </a:ext>
            </a:extLst>
          </p:cNvPr>
          <p:cNvSpPr/>
          <p:nvPr/>
        </p:nvSpPr>
        <p:spPr>
          <a:xfrm>
            <a:off x="10395228" y="2250378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AF1FA1A-D54F-B817-625B-9B25E4176C54}"/>
              </a:ext>
            </a:extLst>
          </p:cNvPr>
          <p:cNvSpPr/>
          <p:nvPr/>
        </p:nvSpPr>
        <p:spPr>
          <a:xfrm>
            <a:off x="10868794" y="2250378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6264BEA-DFAD-4F84-C5E5-9A999CC5A0B7}"/>
              </a:ext>
            </a:extLst>
          </p:cNvPr>
          <p:cNvSpPr/>
          <p:nvPr/>
        </p:nvSpPr>
        <p:spPr>
          <a:xfrm>
            <a:off x="9926596" y="2635004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5144CDF-ECDE-5CA2-7331-2F7C2F2F68B2}"/>
              </a:ext>
            </a:extLst>
          </p:cNvPr>
          <p:cNvSpPr/>
          <p:nvPr/>
        </p:nvSpPr>
        <p:spPr>
          <a:xfrm>
            <a:off x="10395228" y="2635004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46D9EF9-78EF-8E27-470B-C5D6A7F6BD1C}"/>
              </a:ext>
            </a:extLst>
          </p:cNvPr>
          <p:cNvSpPr/>
          <p:nvPr/>
        </p:nvSpPr>
        <p:spPr>
          <a:xfrm>
            <a:off x="10868794" y="2635004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7BD1757-1719-1407-1C01-AA759E7D44C3}"/>
              </a:ext>
            </a:extLst>
          </p:cNvPr>
          <p:cNvSpPr/>
          <p:nvPr/>
        </p:nvSpPr>
        <p:spPr>
          <a:xfrm>
            <a:off x="9926596" y="3007748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FC737FC-5EA5-5A1F-9EA3-0292195F0522}"/>
              </a:ext>
            </a:extLst>
          </p:cNvPr>
          <p:cNvSpPr/>
          <p:nvPr/>
        </p:nvSpPr>
        <p:spPr>
          <a:xfrm>
            <a:off x="10395228" y="3007748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BB157A6-152D-72D2-8F7A-BED085AF1B11}"/>
              </a:ext>
            </a:extLst>
          </p:cNvPr>
          <p:cNvSpPr/>
          <p:nvPr/>
        </p:nvSpPr>
        <p:spPr>
          <a:xfrm>
            <a:off x="10867338" y="3007748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1" name="Doughnut 120">
            <a:extLst>
              <a:ext uri="{FF2B5EF4-FFF2-40B4-BE49-F238E27FC236}">
                <a16:creationId xmlns:a16="http://schemas.microsoft.com/office/drawing/2014/main" id="{81437A52-10D0-572F-7BFC-8E23F1113654}"/>
              </a:ext>
            </a:extLst>
          </p:cNvPr>
          <p:cNvSpPr/>
          <p:nvPr/>
        </p:nvSpPr>
        <p:spPr>
          <a:xfrm>
            <a:off x="2391118" y="2376378"/>
            <a:ext cx="718217" cy="718217"/>
          </a:xfrm>
          <a:prstGeom prst="donut">
            <a:avLst>
              <a:gd name="adj" fmla="val 101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22" name="Doughnut 121">
            <a:extLst>
              <a:ext uri="{FF2B5EF4-FFF2-40B4-BE49-F238E27FC236}">
                <a16:creationId xmlns:a16="http://schemas.microsoft.com/office/drawing/2014/main" id="{3E5EE185-C154-6ACE-6D4A-973BCF8A351C}"/>
              </a:ext>
            </a:extLst>
          </p:cNvPr>
          <p:cNvSpPr/>
          <p:nvPr/>
        </p:nvSpPr>
        <p:spPr>
          <a:xfrm>
            <a:off x="6330971" y="2385999"/>
            <a:ext cx="718217" cy="718217"/>
          </a:xfrm>
          <a:prstGeom prst="donut">
            <a:avLst>
              <a:gd name="adj" fmla="val 101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23" name="Doughnut 122">
            <a:extLst>
              <a:ext uri="{FF2B5EF4-FFF2-40B4-BE49-F238E27FC236}">
                <a16:creationId xmlns:a16="http://schemas.microsoft.com/office/drawing/2014/main" id="{B07F4B18-9F24-18FC-CB10-8A537FF8F749}"/>
              </a:ext>
            </a:extLst>
          </p:cNvPr>
          <p:cNvSpPr/>
          <p:nvPr/>
        </p:nvSpPr>
        <p:spPr>
          <a:xfrm>
            <a:off x="10161818" y="2386000"/>
            <a:ext cx="718217" cy="718217"/>
          </a:xfrm>
          <a:prstGeom prst="donut">
            <a:avLst>
              <a:gd name="adj" fmla="val 101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24" name="Doughnut 123">
            <a:extLst>
              <a:ext uri="{FF2B5EF4-FFF2-40B4-BE49-F238E27FC236}">
                <a16:creationId xmlns:a16="http://schemas.microsoft.com/office/drawing/2014/main" id="{FED728B5-2895-F1C3-2BE1-7DE68A4B8623}"/>
              </a:ext>
            </a:extLst>
          </p:cNvPr>
          <p:cNvSpPr/>
          <p:nvPr/>
        </p:nvSpPr>
        <p:spPr>
          <a:xfrm>
            <a:off x="1925287" y="2002822"/>
            <a:ext cx="718217" cy="718217"/>
          </a:xfrm>
          <a:prstGeom prst="donut">
            <a:avLst>
              <a:gd name="adj" fmla="val 101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25" name="Doughnut 124">
            <a:extLst>
              <a:ext uri="{FF2B5EF4-FFF2-40B4-BE49-F238E27FC236}">
                <a16:creationId xmlns:a16="http://schemas.microsoft.com/office/drawing/2014/main" id="{FB16A801-DE24-2137-EFB1-C7639B223EE9}"/>
              </a:ext>
            </a:extLst>
          </p:cNvPr>
          <p:cNvSpPr/>
          <p:nvPr/>
        </p:nvSpPr>
        <p:spPr>
          <a:xfrm>
            <a:off x="5865140" y="2012443"/>
            <a:ext cx="718217" cy="718217"/>
          </a:xfrm>
          <a:prstGeom prst="donut">
            <a:avLst>
              <a:gd name="adj" fmla="val 101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26" name="Doughnut 125">
            <a:extLst>
              <a:ext uri="{FF2B5EF4-FFF2-40B4-BE49-F238E27FC236}">
                <a16:creationId xmlns:a16="http://schemas.microsoft.com/office/drawing/2014/main" id="{D6426C1E-6DC0-BE6D-424D-41FA583B9A29}"/>
              </a:ext>
            </a:extLst>
          </p:cNvPr>
          <p:cNvSpPr/>
          <p:nvPr/>
        </p:nvSpPr>
        <p:spPr>
          <a:xfrm>
            <a:off x="9695987" y="2012444"/>
            <a:ext cx="718217" cy="718217"/>
          </a:xfrm>
          <a:prstGeom prst="donut">
            <a:avLst>
              <a:gd name="adj" fmla="val 101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pic>
        <p:nvPicPr>
          <p:cNvPr id="5" name="Graphic 4" descr="Female Profile with solid fill">
            <a:extLst>
              <a:ext uri="{FF2B5EF4-FFF2-40B4-BE49-F238E27FC236}">
                <a16:creationId xmlns:a16="http://schemas.microsoft.com/office/drawing/2014/main" id="{CAE01016-5016-4969-253D-8F63C5C231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39944" y="1825594"/>
            <a:ext cx="1758820" cy="175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0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5" grpId="0" animBg="1"/>
      <p:bldP spid="1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7FF4-1586-5A0B-DDAE-C6E11157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dirty="0"/>
              <a:t>Bisherige Lösungen aus dem 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E729A-B9D2-BBA6-4ED5-826C31A36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0861"/>
            <a:ext cx="10515600" cy="2382014"/>
          </a:xfrm>
        </p:spPr>
        <p:txBody>
          <a:bodyPr>
            <a:normAutofit/>
          </a:bodyPr>
          <a:lstStyle/>
          <a:p>
            <a:r>
              <a:rPr lang="en-DE" dirty="0"/>
              <a:t>Aber …</a:t>
            </a:r>
          </a:p>
          <a:p>
            <a:pPr lvl="1"/>
            <a:r>
              <a:rPr lang="en-DE" dirty="0"/>
              <a:t>Eine kritische Information kann in einem einzigen Kopf stecken. </a:t>
            </a:r>
          </a:p>
          <a:p>
            <a:pPr lvl="1"/>
            <a:r>
              <a:rPr lang="en-DE" dirty="0"/>
              <a:t>Sie geht aber in der Mittelwertbildung unter.</a:t>
            </a:r>
          </a:p>
          <a:p>
            <a:pPr lvl="1"/>
            <a:r>
              <a:rPr lang="de-DE" dirty="0"/>
              <a:t>Die Gruppe trifft dann (u.U.) die falsche Entscheidung.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9B13A-CFC1-3131-367A-18392CB227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DE" dirty="0"/>
              <a:t>Reduktion auf eine Quasi-Einzelperson durch Mittelwertbildung</a:t>
            </a:r>
          </a:p>
        </p:txBody>
      </p:sp>
      <p:sp>
        <p:nvSpPr>
          <p:cNvPr id="72" name="Slide Number Placeholder 71">
            <a:extLst>
              <a:ext uri="{FF2B5EF4-FFF2-40B4-BE49-F238E27FC236}">
                <a16:creationId xmlns:a16="http://schemas.microsoft.com/office/drawing/2014/main" id="{ED97A6DF-2B44-FCA6-DC1D-7FC500F3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9535-B26F-A74B-A7DC-ACE2AF014A15}" type="slidenum">
              <a:rPr lang="en-DE" smtClean="0"/>
              <a:t>6</a:t>
            </a:fld>
            <a:endParaRPr lang="en-DE"/>
          </a:p>
        </p:txBody>
      </p:sp>
      <p:pic>
        <p:nvPicPr>
          <p:cNvPr id="24" name="Graphic 23" descr="Male profile with solid fill">
            <a:extLst>
              <a:ext uri="{FF2B5EF4-FFF2-40B4-BE49-F238E27FC236}">
                <a16:creationId xmlns:a16="http://schemas.microsoft.com/office/drawing/2014/main" id="{F1793176-3B4D-28C8-D880-FE84A4276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0958" y="1718924"/>
            <a:ext cx="1758820" cy="1758820"/>
          </a:xfrm>
          <a:prstGeom prst="rect">
            <a:avLst/>
          </a:prstGeom>
        </p:spPr>
      </p:pic>
      <p:pic>
        <p:nvPicPr>
          <p:cNvPr id="25" name="Graphic 24" descr="Female Profile with solid fill">
            <a:extLst>
              <a:ext uri="{FF2B5EF4-FFF2-40B4-BE49-F238E27FC236}">
                <a16:creationId xmlns:a16="http://schemas.microsoft.com/office/drawing/2014/main" id="{DC1531D4-7A06-5EDD-2652-15CD9F3FDF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62529" y="2007245"/>
            <a:ext cx="1758820" cy="17588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Table 11">
                <a:extLst>
                  <a:ext uri="{FF2B5EF4-FFF2-40B4-BE49-F238E27FC236}">
                    <a16:creationId xmlns:a16="http://schemas.microsoft.com/office/drawing/2014/main" id="{DD6A6E36-17AE-8ED5-E6EB-962C7C4B48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1932847"/>
                  </p:ext>
                </p:extLst>
              </p:nvPr>
            </p:nvGraphicFramePr>
            <p:xfrm>
              <a:off x="7473792" y="1607762"/>
              <a:ext cx="232395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4790">
                      <a:extLst>
                        <a:ext uri="{9D8B030D-6E8A-4147-A177-3AD203B41FA5}">
                          <a16:colId xmlns:a16="http://schemas.microsoft.com/office/drawing/2014/main" val="106954286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951295795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5746090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218334610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41869878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baseline="-25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baseline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baseline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50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862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8801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4180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34225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DE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9778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Table 11">
                <a:extLst>
                  <a:ext uri="{FF2B5EF4-FFF2-40B4-BE49-F238E27FC236}">
                    <a16:creationId xmlns:a16="http://schemas.microsoft.com/office/drawing/2014/main" id="{DD6A6E36-17AE-8ED5-E6EB-962C7C4B48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1932847"/>
                  </p:ext>
                </p:extLst>
              </p:nvPr>
            </p:nvGraphicFramePr>
            <p:xfrm>
              <a:off x="7473792" y="1607762"/>
              <a:ext cx="232395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4790">
                      <a:extLst>
                        <a:ext uri="{9D8B030D-6E8A-4147-A177-3AD203B41FA5}">
                          <a16:colId xmlns:a16="http://schemas.microsoft.com/office/drawing/2014/main" val="106954286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951295795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5746090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218334610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41869878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00000" t="-6897" r="-300000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205556" t="-6897" r="-208333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297297" t="-6897" r="-102703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50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t="-103333" r="-400000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862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t="-210345" r="-400000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8801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t="-310345" r="-40000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4180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34225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t="-513793" r="-400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9778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10450C84-3796-1061-2E77-39629754649F}"/>
              </a:ext>
            </a:extLst>
          </p:cNvPr>
          <p:cNvSpPr/>
          <p:nvPr/>
        </p:nvSpPr>
        <p:spPr>
          <a:xfrm>
            <a:off x="8046939" y="2032546"/>
            <a:ext cx="252000" cy="252000"/>
          </a:xfrm>
          <a:prstGeom prst="ellipse">
            <a:avLst/>
          </a:prstGeom>
          <a:solidFill>
            <a:srgbClr val="BA8D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F4A044F-3289-44F3-FC8B-90E5A346C32A}"/>
              </a:ext>
            </a:extLst>
          </p:cNvPr>
          <p:cNvSpPr/>
          <p:nvPr/>
        </p:nvSpPr>
        <p:spPr>
          <a:xfrm>
            <a:off x="8515571" y="2032546"/>
            <a:ext cx="252000" cy="25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4413FF2-6947-C80A-63C1-4C0A9A29B0FC}"/>
              </a:ext>
            </a:extLst>
          </p:cNvPr>
          <p:cNvSpPr/>
          <p:nvPr/>
        </p:nvSpPr>
        <p:spPr>
          <a:xfrm>
            <a:off x="8989137" y="2032546"/>
            <a:ext cx="252000" cy="25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E9E8CA0-F0A4-7371-9C64-5174B5B58C9F}"/>
              </a:ext>
            </a:extLst>
          </p:cNvPr>
          <p:cNvSpPr/>
          <p:nvPr/>
        </p:nvSpPr>
        <p:spPr>
          <a:xfrm>
            <a:off x="8046939" y="2417172"/>
            <a:ext cx="252000" cy="252000"/>
          </a:xfrm>
          <a:prstGeom prst="ellipse">
            <a:avLst/>
          </a:prstGeom>
          <a:solidFill>
            <a:srgbClr val="D1790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616353E-4A07-2F5D-16F3-28650DFEF455}"/>
              </a:ext>
            </a:extLst>
          </p:cNvPr>
          <p:cNvSpPr/>
          <p:nvPr/>
        </p:nvSpPr>
        <p:spPr>
          <a:xfrm>
            <a:off x="8515571" y="2417172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12E2DCA-03E6-FC15-1F4D-4E2DB3160380}"/>
              </a:ext>
            </a:extLst>
          </p:cNvPr>
          <p:cNvSpPr/>
          <p:nvPr/>
        </p:nvSpPr>
        <p:spPr>
          <a:xfrm>
            <a:off x="8989137" y="2417172"/>
            <a:ext cx="252000" cy="252000"/>
          </a:xfrm>
          <a:prstGeom prst="ellipse">
            <a:avLst/>
          </a:prstGeom>
          <a:solidFill>
            <a:srgbClr val="D17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21C104E-38D7-9AA2-F168-85B0D9B24F45}"/>
              </a:ext>
            </a:extLst>
          </p:cNvPr>
          <p:cNvSpPr/>
          <p:nvPr/>
        </p:nvSpPr>
        <p:spPr>
          <a:xfrm>
            <a:off x="8046939" y="2789916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FD172EB-E61F-345E-D0BD-D0A33FE2A9C1}"/>
              </a:ext>
            </a:extLst>
          </p:cNvPr>
          <p:cNvSpPr/>
          <p:nvPr/>
        </p:nvSpPr>
        <p:spPr>
          <a:xfrm>
            <a:off x="8515571" y="2789916"/>
            <a:ext cx="252000" cy="25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0332E27-0C7F-6DF1-88B4-B77C0FEC031C}"/>
              </a:ext>
            </a:extLst>
          </p:cNvPr>
          <p:cNvSpPr/>
          <p:nvPr/>
        </p:nvSpPr>
        <p:spPr>
          <a:xfrm>
            <a:off x="8987681" y="2789916"/>
            <a:ext cx="252000" cy="252000"/>
          </a:xfrm>
          <a:prstGeom prst="ellipse">
            <a:avLst/>
          </a:prstGeom>
          <a:solidFill>
            <a:srgbClr val="A49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Cloud Callout 4">
            <a:extLst>
              <a:ext uri="{FF2B5EF4-FFF2-40B4-BE49-F238E27FC236}">
                <a16:creationId xmlns:a16="http://schemas.microsoft.com/office/drawing/2014/main" id="{A5C9AFB0-FA96-097E-600F-0C6558A1A9BE}"/>
              </a:ext>
            </a:extLst>
          </p:cNvPr>
          <p:cNvSpPr/>
          <p:nvPr/>
        </p:nvSpPr>
        <p:spPr>
          <a:xfrm>
            <a:off x="595996" y="1761013"/>
            <a:ext cx="2893577" cy="1816318"/>
          </a:xfrm>
          <a:prstGeom prst="cloudCallout">
            <a:avLst>
              <a:gd name="adj1" fmla="val 77614"/>
              <a:gd name="adj2" fmla="val -373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DD36A-FCE4-D1FF-3492-CA73C8E8F390}"/>
              </a:ext>
            </a:extLst>
          </p:cNvPr>
          <p:cNvSpPr txBox="1"/>
          <p:nvPr/>
        </p:nvSpPr>
        <p:spPr>
          <a:xfrm>
            <a:off x="625263" y="2293448"/>
            <a:ext cx="2893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</a:rPr>
              <a:t>Unser Zwischenlager </a:t>
            </a:r>
            <a:br>
              <a:rPr lang="en-DE" dirty="0">
                <a:solidFill>
                  <a:schemeClr val="bg1"/>
                </a:solidFill>
              </a:rPr>
            </a:br>
            <a:r>
              <a:rPr lang="en-DE" dirty="0">
                <a:solidFill>
                  <a:schemeClr val="bg1"/>
                </a:solidFill>
              </a:rPr>
              <a:t>wird umgebaut!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DC54C-33E2-2AC3-05D3-D164320F7AF0}"/>
              </a:ext>
            </a:extLst>
          </p:cNvPr>
          <p:cNvSpPr txBox="1"/>
          <p:nvPr/>
        </p:nvSpPr>
        <p:spPr>
          <a:xfrm rot="16200000">
            <a:off x="11232641" y="5709146"/>
            <a:ext cx="141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hlinkClick r:id="rId10"/>
              </a:rPr>
              <a:t>Nijstad</a:t>
            </a:r>
            <a:r>
              <a:rPr lang="de-DE" dirty="0">
                <a:hlinkClick r:id="rId10"/>
              </a:rPr>
              <a:t> et. al.</a:t>
            </a:r>
            <a:endParaRPr lang="en-DE" dirty="0"/>
          </a:p>
        </p:txBody>
      </p:sp>
      <p:pic>
        <p:nvPicPr>
          <p:cNvPr id="9" name="Graphic 8" descr="Female Profile with solid fill">
            <a:extLst>
              <a:ext uri="{FF2B5EF4-FFF2-40B4-BE49-F238E27FC236}">
                <a16:creationId xmlns:a16="http://schemas.microsoft.com/office/drawing/2014/main" id="{4AD51969-6F25-E623-3BE1-71390841A5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83119" y="2412985"/>
            <a:ext cx="1758820" cy="17588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619149-F004-0F1E-1051-8E18C8B27A4B}"/>
              </a:ext>
            </a:extLst>
          </p:cNvPr>
          <p:cNvSpPr txBox="1"/>
          <p:nvPr/>
        </p:nvSpPr>
        <p:spPr>
          <a:xfrm rot="16200000">
            <a:off x="11173747" y="4313220"/>
            <a:ext cx="15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13"/>
              </a:rPr>
              <a:t>De Dreu et. al.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4579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Table 11">
                <a:extLst>
                  <a:ext uri="{FF2B5EF4-FFF2-40B4-BE49-F238E27FC236}">
                    <a16:creationId xmlns:a16="http://schemas.microsoft.com/office/drawing/2014/main" id="{FB534367-7369-6680-A71F-3B36144E83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9971481"/>
                  </p:ext>
                </p:extLst>
              </p:nvPr>
            </p:nvGraphicFramePr>
            <p:xfrm>
              <a:off x="6174466" y="1824312"/>
              <a:ext cx="232395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4790">
                      <a:extLst>
                        <a:ext uri="{9D8B030D-6E8A-4147-A177-3AD203B41FA5}">
                          <a16:colId xmlns:a16="http://schemas.microsoft.com/office/drawing/2014/main" val="106954286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951295795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5746090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218334610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41869878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baseline="-25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baseline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baseline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50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862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8801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4180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34225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Table 11">
                <a:extLst>
                  <a:ext uri="{FF2B5EF4-FFF2-40B4-BE49-F238E27FC236}">
                    <a16:creationId xmlns:a16="http://schemas.microsoft.com/office/drawing/2014/main" id="{FB534367-7369-6680-A71F-3B36144E83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9971481"/>
                  </p:ext>
                </p:extLst>
              </p:nvPr>
            </p:nvGraphicFramePr>
            <p:xfrm>
              <a:off x="6174466" y="1824312"/>
              <a:ext cx="232395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4790">
                      <a:extLst>
                        <a:ext uri="{9D8B030D-6E8A-4147-A177-3AD203B41FA5}">
                          <a16:colId xmlns:a16="http://schemas.microsoft.com/office/drawing/2014/main" val="106954286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951295795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5746090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218334610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41869878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703" t="-6897" r="-300000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8333" t="-6897" r="-208333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6897" r="-102703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50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03" t="-103333" r="-40000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862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03" t="-210345" r="-40000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8801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03" t="-300000" r="-40000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4180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34225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1907FF4-1586-5A0B-DDAE-C6E11157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dirty="0"/>
              <a:t>Mit einem Hammer auf die Nuss?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E729A-B9D2-BBA6-4ED5-826C31A36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34117"/>
            <a:ext cx="10515600" cy="1942846"/>
          </a:xfrm>
        </p:spPr>
        <p:txBody>
          <a:bodyPr>
            <a:normAutofit/>
          </a:bodyPr>
          <a:lstStyle/>
          <a:p>
            <a:r>
              <a:rPr lang="de-DE" dirty="0"/>
              <a:t>Das wäre aber sehr anstrengend und zeitaufwändig! </a:t>
            </a:r>
          </a:p>
          <a:p>
            <a:pPr lvl="2"/>
            <a:endParaRPr lang="de-DE" dirty="0"/>
          </a:p>
          <a:p>
            <a:r>
              <a:rPr lang="de-DE" dirty="0"/>
              <a:t>Wir können zeigen: </a:t>
            </a:r>
          </a:p>
          <a:p>
            <a:pPr lvl="1"/>
            <a:r>
              <a:rPr lang="de-DE" dirty="0"/>
              <a:t>Das geht wesentlich effizienter!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9B13A-CFC1-3131-367A-18392CB227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DE" dirty="0"/>
              <a:t>Man könnte sämtliche Bewertungskonflikte aufklären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31301-877D-1F15-5A8C-6A75DA9A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9535-B26F-A74B-A7DC-ACE2AF014A15}" type="slidenum">
              <a:rPr lang="en-DE" smtClean="0"/>
              <a:t>7</a:t>
            </a:fld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3D423E-CE54-11C7-E9CE-98084BB409B6}"/>
              </a:ext>
            </a:extLst>
          </p:cNvPr>
          <p:cNvSpPr/>
          <p:nvPr/>
        </p:nvSpPr>
        <p:spPr>
          <a:xfrm>
            <a:off x="6658956" y="2252612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9F726A5-E007-6CD3-A15C-A650F412A6B9}"/>
              </a:ext>
            </a:extLst>
          </p:cNvPr>
          <p:cNvSpPr/>
          <p:nvPr/>
        </p:nvSpPr>
        <p:spPr>
          <a:xfrm>
            <a:off x="7604300" y="2633722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0263FE-5564-2B0D-9B15-F500981C5939}"/>
              </a:ext>
            </a:extLst>
          </p:cNvPr>
          <p:cNvSpPr/>
          <p:nvPr/>
        </p:nvSpPr>
        <p:spPr>
          <a:xfrm>
            <a:off x="7130215" y="3005493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CC3DABD-117A-868C-33AE-A963E92A1622}"/>
              </a:ext>
            </a:extLst>
          </p:cNvPr>
          <p:cNvSpPr/>
          <p:nvPr/>
        </p:nvSpPr>
        <p:spPr>
          <a:xfrm>
            <a:off x="6739224" y="2252612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91F7E27-3258-292C-1400-D9E1D111446A}"/>
              </a:ext>
            </a:extLst>
          </p:cNvPr>
          <p:cNvSpPr/>
          <p:nvPr/>
        </p:nvSpPr>
        <p:spPr>
          <a:xfrm>
            <a:off x="7140744" y="2252612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D32BCD2-4FBF-6AB8-67BE-5A6E63C76F09}"/>
              </a:ext>
            </a:extLst>
          </p:cNvPr>
          <p:cNvSpPr/>
          <p:nvPr/>
        </p:nvSpPr>
        <p:spPr>
          <a:xfrm>
            <a:off x="7216245" y="2633722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7D11184-4350-E78C-DC70-735C3598AE0A}"/>
              </a:ext>
            </a:extLst>
          </p:cNvPr>
          <p:cNvSpPr/>
          <p:nvPr/>
        </p:nvSpPr>
        <p:spPr>
          <a:xfrm>
            <a:off x="7740145" y="2633722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261376A-CDE1-1903-F562-2083EFF36D4D}"/>
              </a:ext>
            </a:extLst>
          </p:cNvPr>
          <p:cNvSpPr/>
          <p:nvPr/>
        </p:nvSpPr>
        <p:spPr>
          <a:xfrm>
            <a:off x="6747613" y="3006466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1B343C9-93D1-8E83-2723-751D1B496877}"/>
              </a:ext>
            </a:extLst>
          </p:cNvPr>
          <p:cNvSpPr/>
          <p:nvPr/>
        </p:nvSpPr>
        <p:spPr>
          <a:xfrm>
            <a:off x="7274968" y="3006466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59E5E2-1B2E-7882-7A99-AC7B0D75D1DE}"/>
              </a:ext>
            </a:extLst>
          </p:cNvPr>
          <p:cNvSpPr/>
          <p:nvPr/>
        </p:nvSpPr>
        <p:spPr>
          <a:xfrm>
            <a:off x="6819492" y="2252612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4CA15DD-EB5D-B5B9-C10E-324B2EA6DE92}"/>
              </a:ext>
            </a:extLst>
          </p:cNvPr>
          <p:cNvSpPr/>
          <p:nvPr/>
        </p:nvSpPr>
        <p:spPr>
          <a:xfrm>
            <a:off x="7672394" y="2252612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C444C24-4B9F-91C1-9F8F-316C4A6ED179}"/>
              </a:ext>
            </a:extLst>
          </p:cNvPr>
          <p:cNvSpPr/>
          <p:nvPr/>
        </p:nvSpPr>
        <p:spPr>
          <a:xfrm>
            <a:off x="6667345" y="2633722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04E60D-18D1-0FD4-8AC1-5C92069FDC48}"/>
              </a:ext>
            </a:extLst>
          </p:cNvPr>
          <p:cNvSpPr/>
          <p:nvPr/>
        </p:nvSpPr>
        <p:spPr>
          <a:xfrm>
            <a:off x="7277108" y="2252612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2042ADB-C0E1-5240-5410-D124FB5C06FB}"/>
              </a:ext>
            </a:extLst>
          </p:cNvPr>
          <p:cNvSpPr/>
          <p:nvPr/>
        </p:nvSpPr>
        <p:spPr>
          <a:xfrm>
            <a:off x="6803709" y="2633722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F3C23-F4CF-C8D8-005F-F4A1BC3B2A22}"/>
              </a:ext>
            </a:extLst>
          </p:cNvPr>
          <p:cNvSpPr txBox="1"/>
          <p:nvPr/>
        </p:nvSpPr>
        <p:spPr>
          <a:xfrm>
            <a:off x="8498416" y="3309180"/>
            <a:ext cx="132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/>
              <a:t>32 Konflikte</a:t>
            </a:r>
            <a:endParaRPr lang="en-DE" dirty="0"/>
          </a:p>
        </p:txBody>
      </p:sp>
      <p:pic>
        <p:nvPicPr>
          <p:cNvPr id="13" name="Graphic 12" descr="Male profile with solid fill">
            <a:extLst>
              <a:ext uri="{FF2B5EF4-FFF2-40B4-BE49-F238E27FC236}">
                <a16:creationId xmlns:a16="http://schemas.microsoft.com/office/drawing/2014/main" id="{08669090-0304-6348-357B-232E5C291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4249" y="1709854"/>
            <a:ext cx="1758820" cy="1758820"/>
          </a:xfrm>
          <a:prstGeom prst="rect">
            <a:avLst/>
          </a:prstGeom>
        </p:spPr>
      </p:pic>
      <p:pic>
        <p:nvPicPr>
          <p:cNvPr id="14" name="Graphic 13" descr="Female Profile with solid fill">
            <a:extLst>
              <a:ext uri="{FF2B5EF4-FFF2-40B4-BE49-F238E27FC236}">
                <a16:creationId xmlns:a16="http://schemas.microsoft.com/office/drawing/2014/main" id="{D193B369-437C-BC86-A1D0-46F6F2532C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85820" y="1998175"/>
            <a:ext cx="1758820" cy="1758820"/>
          </a:xfrm>
          <a:prstGeom prst="rect">
            <a:avLst/>
          </a:prstGeom>
        </p:spPr>
      </p:pic>
      <p:pic>
        <p:nvPicPr>
          <p:cNvPr id="15" name="Graphic 14" descr="Female Profile with solid fill">
            <a:extLst>
              <a:ext uri="{FF2B5EF4-FFF2-40B4-BE49-F238E27FC236}">
                <a16:creationId xmlns:a16="http://schemas.microsoft.com/office/drawing/2014/main" id="{FE875CE0-9177-3BCB-C355-216F7BA8BB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06410" y="2403915"/>
            <a:ext cx="1758820" cy="175882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70697C30-C628-A1D5-3712-72D2CF00C96F}"/>
              </a:ext>
            </a:extLst>
          </p:cNvPr>
          <p:cNvSpPr/>
          <p:nvPr/>
        </p:nvSpPr>
        <p:spPr>
          <a:xfrm>
            <a:off x="7604300" y="3001981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6FFE85F-77D1-AC08-D24E-0D80947DB177}"/>
              </a:ext>
            </a:extLst>
          </p:cNvPr>
          <p:cNvSpPr/>
          <p:nvPr/>
        </p:nvSpPr>
        <p:spPr>
          <a:xfrm>
            <a:off x="7740145" y="3001981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300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A392E60-5CB8-119F-24C0-E4874DCD69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122813"/>
              </p:ext>
            </p:extLst>
          </p:nvPr>
        </p:nvGraphicFramePr>
        <p:xfrm>
          <a:off x="8096530" y="3820974"/>
          <a:ext cx="3154818" cy="2507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1">
                <a:extLst>
                  <a:ext uri="{FF2B5EF4-FFF2-40B4-BE49-F238E27FC236}">
                    <a16:creationId xmlns:a16="http://schemas.microsoft.com/office/drawing/2014/main" id="{95AF65E9-7F66-B5C5-781E-545554CEFB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8589029"/>
                  </p:ext>
                </p:extLst>
              </p:nvPr>
            </p:nvGraphicFramePr>
            <p:xfrm>
              <a:off x="1000227" y="3641762"/>
              <a:ext cx="232395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4790">
                      <a:extLst>
                        <a:ext uri="{9D8B030D-6E8A-4147-A177-3AD203B41FA5}">
                          <a16:colId xmlns:a16="http://schemas.microsoft.com/office/drawing/2014/main" val="106954286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951295795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5746090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218334610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41869878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baseline="-25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baseline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baseline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50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862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8801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4180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34225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1">
                <a:extLst>
                  <a:ext uri="{FF2B5EF4-FFF2-40B4-BE49-F238E27FC236}">
                    <a16:creationId xmlns:a16="http://schemas.microsoft.com/office/drawing/2014/main" id="{95AF65E9-7F66-B5C5-781E-545554CEFB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8589029"/>
                  </p:ext>
                </p:extLst>
              </p:nvPr>
            </p:nvGraphicFramePr>
            <p:xfrm>
              <a:off x="1000227" y="3641762"/>
              <a:ext cx="232395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4790">
                      <a:extLst>
                        <a:ext uri="{9D8B030D-6E8A-4147-A177-3AD203B41FA5}">
                          <a16:colId xmlns:a16="http://schemas.microsoft.com/office/drawing/2014/main" val="106954286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951295795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5746090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218334610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41869878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897" r="-302703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5556" t="-6897" r="-211111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7297" t="-6897" r="-105405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50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3333" r="-40270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862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10345" r="-402703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8801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0000" r="-402703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4180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34225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AF02A5-AB95-DA7B-F03E-268226F6232C}"/>
                  </a:ext>
                </a:extLst>
              </p:cNvPr>
              <p:cNvSpPr txBox="1"/>
              <p:nvPr/>
            </p:nvSpPr>
            <p:spPr>
              <a:xfrm>
                <a:off x="4511342" y="5987018"/>
                <a:ext cx="3482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Instanz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D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AF02A5-AB95-DA7B-F03E-268226F62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342" y="5987018"/>
                <a:ext cx="3482734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8" name="Table 11">
                <a:extLst>
                  <a:ext uri="{FF2B5EF4-FFF2-40B4-BE49-F238E27FC236}">
                    <a16:creationId xmlns:a16="http://schemas.microsoft.com/office/drawing/2014/main" id="{F31118D3-8083-2F05-D1EC-13CA2A4DF6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1017127"/>
                  </p:ext>
                </p:extLst>
              </p:nvPr>
            </p:nvGraphicFramePr>
            <p:xfrm>
              <a:off x="4836435" y="3641762"/>
              <a:ext cx="232395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4790">
                      <a:extLst>
                        <a:ext uri="{9D8B030D-6E8A-4147-A177-3AD203B41FA5}">
                          <a16:colId xmlns:a16="http://schemas.microsoft.com/office/drawing/2014/main" val="106954286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951295795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5746090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218334610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41869878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baseline="-25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baseline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baseline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50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862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8801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4180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0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31582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dirty="0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de-DE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34225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8" name="Table 11">
                <a:extLst>
                  <a:ext uri="{FF2B5EF4-FFF2-40B4-BE49-F238E27FC236}">
                    <a16:creationId xmlns:a16="http://schemas.microsoft.com/office/drawing/2014/main" id="{F31118D3-8083-2F05-D1EC-13CA2A4DF6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1017127"/>
                  </p:ext>
                </p:extLst>
              </p:nvPr>
            </p:nvGraphicFramePr>
            <p:xfrm>
              <a:off x="4836435" y="3641762"/>
              <a:ext cx="232395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4790">
                      <a:extLst>
                        <a:ext uri="{9D8B030D-6E8A-4147-A177-3AD203B41FA5}">
                          <a16:colId xmlns:a16="http://schemas.microsoft.com/office/drawing/2014/main" val="106954286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951295795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5746090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218334610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41869878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000" t="-6897" r="-300000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5556" t="-6897" r="-208333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7297" t="-6897" r="-102703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50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03333" r="-400000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862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210345" r="-400000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8801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310345" r="-40000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4180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0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31582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513793" r="-400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34225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1907FF4-1586-5A0B-DDAE-C6E11157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Effizient alle Bewertungen berücksichtigen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26B5C6D-74F9-3BDD-23CE-E09D44955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28005"/>
            <a:ext cx="3359727" cy="3848958"/>
          </a:xfrm>
        </p:spPr>
        <p:txBody>
          <a:bodyPr/>
          <a:lstStyle/>
          <a:p>
            <a:r>
              <a:rPr lang="en-DE" dirty="0"/>
              <a:t>Erzeuge jede Instanz als Kombination aller Konflikte als Input für eine klassische Methode.</a:t>
            </a:r>
          </a:p>
        </p:txBody>
      </p:sp>
      <p:sp>
        <p:nvSpPr>
          <p:cNvPr id="72" name="Slide Number Placeholder 71">
            <a:extLst>
              <a:ext uri="{FF2B5EF4-FFF2-40B4-BE49-F238E27FC236}">
                <a16:creationId xmlns:a16="http://schemas.microsoft.com/office/drawing/2014/main" id="{698A3CFF-B692-F401-9077-29021D2F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9535-B26F-A74B-A7DC-ACE2AF014A15}" type="slidenum">
              <a:rPr lang="en-DE" smtClean="0"/>
              <a:pPr/>
              <a:t>8</a:t>
            </a:fld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9B13A-CFC1-3131-367A-18392CB227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Combinatorial Multi-Criteria Acceptability Analysis (CMAA)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BA5D8FF-CF2A-4DCF-6C15-89D3528F985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16138" y="2328005"/>
            <a:ext cx="3359727" cy="3848958"/>
          </a:xfrm>
        </p:spPr>
        <p:txBody>
          <a:bodyPr/>
          <a:lstStyle/>
          <a:p>
            <a:r>
              <a:rPr lang="en-DE" dirty="0"/>
              <a:t>Erfasse für jede Instanz …</a:t>
            </a:r>
          </a:p>
          <a:p>
            <a:pPr lvl="1"/>
            <a:r>
              <a:rPr lang="en-GB" dirty="0"/>
              <a:t>w</a:t>
            </a:r>
            <a:r>
              <a:rPr lang="en-DE" dirty="0"/>
              <a:t>elche Auswahl von Bewertungen darin enthalten ist.</a:t>
            </a:r>
          </a:p>
          <a:p>
            <a:pPr lvl="1"/>
            <a:r>
              <a:rPr lang="en-DE" dirty="0"/>
              <a:t>welche Alternative gewinnt.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90A867A-AC2B-A80C-9CB3-1CFC81A8D57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994076" y="2328005"/>
            <a:ext cx="3359727" cy="3848958"/>
          </a:xfrm>
        </p:spPr>
        <p:txBody>
          <a:bodyPr/>
          <a:lstStyle/>
          <a:p>
            <a:r>
              <a:rPr lang="en-DE" dirty="0"/>
              <a:t>Analyse der Ergebnisse</a:t>
            </a:r>
          </a:p>
          <a:p>
            <a:pPr lvl="1"/>
            <a:r>
              <a:rPr lang="en-DE" dirty="0"/>
              <a:t>Acceptability Index je Alternative</a:t>
            </a:r>
          </a:p>
          <a:p>
            <a:pPr lvl="1"/>
            <a:r>
              <a:rPr lang="de-DE" dirty="0"/>
              <a:t>Ableiten </a:t>
            </a:r>
            <a:r>
              <a:rPr lang="en-DE" dirty="0"/>
              <a:t>spannender Statistiken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2FCC8E-38A6-104F-657F-8DC631C8719B}"/>
              </a:ext>
            </a:extLst>
          </p:cNvPr>
          <p:cNvSpPr/>
          <p:nvPr/>
        </p:nvSpPr>
        <p:spPr>
          <a:xfrm>
            <a:off x="1484717" y="4070062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C93668-EF45-33CB-1DA5-21DCF3D9AA8C}"/>
              </a:ext>
            </a:extLst>
          </p:cNvPr>
          <p:cNvSpPr/>
          <p:nvPr/>
        </p:nvSpPr>
        <p:spPr>
          <a:xfrm>
            <a:off x="1955976" y="4822943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540737C-C580-7F55-03C6-E3102B643065}"/>
              </a:ext>
            </a:extLst>
          </p:cNvPr>
          <p:cNvSpPr/>
          <p:nvPr/>
        </p:nvSpPr>
        <p:spPr>
          <a:xfrm>
            <a:off x="1564985" y="4070062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795C027-331B-001A-F352-79F0F0FA6AF5}"/>
              </a:ext>
            </a:extLst>
          </p:cNvPr>
          <p:cNvSpPr/>
          <p:nvPr/>
        </p:nvSpPr>
        <p:spPr>
          <a:xfrm>
            <a:off x="1966505" y="4070062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F01FB4E-0199-486C-3667-4F8F2C37EBD4}"/>
              </a:ext>
            </a:extLst>
          </p:cNvPr>
          <p:cNvSpPr/>
          <p:nvPr/>
        </p:nvSpPr>
        <p:spPr>
          <a:xfrm>
            <a:off x="2042006" y="4451172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CF5A062-1E80-C54F-803D-7D5C49E81B41}"/>
              </a:ext>
            </a:extLst>
          </p:cNvPr>
          <p:cNvSpPr/>
          <p:nvPr/>
        </p:nvSpPr>
        <p:spPr>
          <a:xfrm>
            <a:off x="1573374" y="4823916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851167E-60A9-C979-2DB4-677C6F61F790}"/>
              </a:ext>
            </a:extLst>
          </p:cNvPr>
          <p:cNvSpPr/>
          <p:nvPr/>
        </p:nvSpPr>
        <p:spPr>
          <a:xfrm>
            <a:off x="2100729" y="4823916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E915760-51A0-316C-7D53-0E09D8747FDE}"/>
              </a:ext>
            </a:extLst>
          </p:cNvPr>
          <p:cNvSpPr/>
          <p:nvPr/>
        </p:nvSpPr>
        <p:spPr>
          <a:xfrm>
            <a:off x="1645253" y="4070062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FF53D11-1000-058E-3D37-7846FBCB2C48}"/>
              </a:ext>
            </a:extLst>
          </p:cNvPr>
          <p:cNvSpPr/>
          <p:nvPr/>
        </p:nvSpPr>
        <p:spPr>
          <a:xfrm>
            <a:off x="1493106" y="4451172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776B895-BFBF-26FD-666A-4619B475CE50}"/>
              </a:ext>
            </a:extLst>
          </p:cNvPr>
          <p:cNvSpPr/>
          <p:nvPr/>
        </p:nvSpPr>
        <p:spPr>
          <a:xfrm>
            <a:off x="5409582" y="4078428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FA0BE9C-93A5-F7BC-B6BD-34036B918FD8}"/>
              </a:ext>
            </a:extLst>
          </p:cNvPr>
          <p:cNvSpPr/>
          <p:nvPr/>
        </p:nvSpPr>
        <p:spPr>
          <a:xfrm>
            <a:off x="5872410" y="4078428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537645C-1847-BD81-B9A5-9F6802C08CBF}"/>
              </a:ext>
            </a:extLst>
          </p:cNvPr>
          <p:cNvSpPr/>
          <p:nvPr/>
        </p:nvSpPr>
        <p:spPr>
          <a:xfrm>
            <a:off x="6323982" y="4451172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7DDAFB6-AECA-8306-0C9D-266FAC8896B6}"/>
              </a:ext>
            </a:extLst>
          </p:cNvPr>
          <p:cNvSpPr/>
          <p:nvPr/>
        </p:nvSpPr>
        <p:spPr>
          <a:xfrm>
            <a:off x="5878214" y="4451172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65D3090-720B-2B0C-0F2D-542822EEA033}"/>
              </a:ext>
            </a:extLst>
          </p:cNvPr>
          <p:cNvSpPr/>
          <p:nvPr/>
        </p:nvSpPr>
        <p:spPr>
          <a:xfrm>
            <a:off x="5409582" y="4807296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0D4E2AC-C4CE-8369-EED8-A61CDAF5C889}"/>
              </a:ext>
            </a:extLst>
          </p:cNvPr>
          <p:cNvSpPr/>
          <p:nvPr/>
        </p:nvSpPr>
        <p:spPr>
          <a:xfrm>
            <a:off x="5868616" y="4807296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99DC478-FEDF-640C-6EC7-2291BE517E0D}"/>
              </a:ext>
            </a:extLst>
          </p:cNvPr>
          <p:cNvSpPr/>
          <p:nvPr/>
        </p:nvSpPr>
        <p:spPr>
          <a:xfrm>
            <a:off x="6329316" y="4080577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84D8DCB-3F25-43A7-9C4D-9B936AA0441F}"/>
              </a:ext>
            </a:extLst>
          </p:cNvPr>
          <p:cNvSpPr/>
          <p:nvPr/>
        </p:nvSpPr>
        <p:spPr>
          <a:xfrm>
            <a:off x="5409582" y="4442862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1F5F09E-67FD-5807-E126-546F04D42378}"/>
              </a:ext>
            </a:extLst>
          </p:cNvPr>
          <p:cNvSpPr/>
          <p:nvPr/>
        </p:nvSpPr>
        <p:spPr>
          <a:xfrm>
            <a:off x="6323982" y="4807296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4" name="Table 11">
                <a:extLst>
                  <a:ext uri="{FF2B5EF4-FFF2-40B4-BE49-F238E27FC236}">
                    <a16:creationId xmlns:a16="http://schemas.microsoft.com/office/drawing/2014/main" id="{BE743F6C-B60F-6F48-06E6-B4B011BB02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0272287"/>
                  </p:ext>
                </p:extLst>
              </p:nvPr>
            </p:nvGraphicFramePr>
            <p:xfrm>
              <a:off x="4836435" y="3641762"/>
              <a:ext cx="232395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4790">
                      <a:extLst>
                        <a:ext uri="{9D8B030D-6E8A-4147-A177-3AD203B41FA5}">
                          <a16:colId xmlns:a16="http://schemas.microsoft.com/office/drawing/2014/main" val="106954286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951295795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5746090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218334610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41869878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baseline="-25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baseline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baseline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50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862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8801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4180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0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0747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dirty="0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de-DE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34225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4" name="Table 11">
                <a:extLst>
                  <a:ext uri="{FF2B5EF4-FFF2-40B4-BE49-F238E27FC236}">
                    <a16:creationId xmlns:a16="http://schemas.microsoft.com/office/drawing/2014/main" id="{BE743F6C-B60F-6F48-06E6-B4B011BB02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0272287"/>
                  </p:ext>
                </p:extLst>
              </p:nvPr>
            </p:nvGraphicFramePr>
            <p:xfrm>
              <a:off x="4836435" y="3641762"/>
              <a:ext cx="232395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4790">
                      <a:extLst>
                        <a:ext uri="{9D8B030D-6E8A-4147-A177-3AD203B41FA5}">
                          <a16:colId xmlns:a16="http://schemas.microsoft.com/office/drawing/2014/main" val="106954286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951295795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357460908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218334610"/>
                        </a:ext>
                      </a:extLst>
                    </a:gridCol>
                    <a:gridCol w="464790">
                      <a:extLst>
                        <a:ext uri="{9D8B030D-6E8A-4147-A177-3AD203B41FA5}">
                          <a16:colId xmlns:a16="http://schemas.microsoft.com/office/drawing/2014/main" val="41869878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0000" t="-6897" r="-300000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5556" t="-6897" r="-208333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97297" t="-6897" r="-102703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50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103333" r="-400000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862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210345" r="-400000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8801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310345" r="-40000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4180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0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0747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513793" r="-400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34225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6" name="Oval 105">
            <a:extLst>
              <a:ext uri="{FF2B5EF4-FFF2-40B4-BE49-F238E27FC236}">
                <a16:creationId xmlns:a16="http://schemas.microsoft.com/office/drawing/2014/main" id="{1CFE245D-2449-5160-E0C2-51CDD56BCD94}"/>
              </a:ext>
            </a:extLst>
          </p:cNvPr>
          <p:cNvSpPr/>
          <p:nvPr/>
        </p:nvSpPr>
        <p:spPr>
          <a:xfrm>
            <a:off x="5866606" y="4078751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91A28DE-F04C-0897-877E-FDDA06E39757}"/>
              </a:ext>
            </a:extLst>
          </p:cNvPr>
          <p:cNvSpPr/>
          <p:nvPr/>
        </p:nvSpPr>
        <p:spPr>
          <a:xfrm>
            <a:off x="5872410" y="4451495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6FE0D57-74EB-7190-41EF-84949B74F74C}"/>
              </a:ext>
            </a:extLst>
          </p:cNvPr>
          <p:cNvSpPr/>
          <p:nvPr/>
        </p:nvSpPr>
        <p:spPr>
          <a:xfrm>
            <a:off x="5403778" y="4807619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680032F-A362-5506-B7B7-4B4B259C8186}"/>
              </a:ext>
            </a:extLst>
          </p:cNvPr>
          <p:cNvSpPr/>
          <p:nvPr/>
        </p:nvSpPr>
        <p:spPr>
          <a:xfrm>
            <a:off x="5403778" y="4443185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B46A2D5-E097-11AA-4C50-B426C2E9242F}"/>
              </a:ext>
            </a:extLst>
          </p:cNvPr>
          <p:cNvSpPr/>
          <p:nvPr/>
        </p:nvSpPr>
        <p:spPr>
          <a:xfrm>
            <a:off x="6318178" y="4804511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BE4CF64-EB8C-E828-3056-86DAF90C1C4B}"/>
              </a:ext>
            </a:extLst>
          </p:cNvPr>
          <p:cNvSpPr/>
          <p:nvPr/>
        </p:nvSpPr>
        <p:spPr>
          <a:xfrm>
            <a:off x="6318178" y="4450849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7266FA8-5F3E-0C73-CC67-478138E5C802}"/>
              </a:ext>
            </a:extLst>
          </p:cNvPr>
          <p:cNvSpPr/>
          <p:nvPr/>
        </p:nvSpPr>
        <p:spPr>
          <a:xfrm>
            <a:off x="6326130" y="4081970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7A38147-6F4F-FC70-868B-70DF6EA32867}"/>
              </a:ext>
            </a:extLst>
          </p:cNvPr>
          <p:cNvSpPr/>
          <p:nvPr/>
        </p:nvSpPr>
        <p:spPr>
          <a:xfrm>
            <a:off x="5860994" y="4804511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A477E3-1B08-962E-E3A1-BDAFBD6593E3}"/>
              </a:ext>
            </a:extLst>
          </p:cNvPr>
          <p:cNvSpPr/>
          <p:nvPr/>
        </p:nvSpPr>
        <p:spPr>
          <a:xfrm>
            <a:off x="5394569" y="4081970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A026B2D-1763-DAE2-FC48-530448480B9A}"/>
              </a:ext>
            </a:extLst>
          </p:cNvPr>
          <p:cNvSpPr/>
          <p:nvPr/>
        </p:nvSpPr>
        <p:spPr>
          <a:xfrm>
            <a:off x="2299949" y="1771563"/>
            <a:ext cx="436227" cy="4362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4B127DB-FD29-3D44-E0CE-D01A2A68AAB6}"/>
              </a:ext>
            </a:extLst>
          </p:cNvPr>
          <p:cNvSpPr/>
          <p:nvPr/>
        </p:nvSpPr>
        <p:spPr>
          <a:xfrm>
            <a:off x="5877888" y="1771562"/>
            <a:ext cx="436227" cy="4362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47339B2-141B-0D35-BA64-65284579A5A9}"/>
              </a:ext>
            </a:extLst>
          </p:cNvPr>
          <p:cNvSpPr/>
          <p:nvPr/>
        </p:nvSpPr>
        <p:spPr>
          <a:xfrm>
            <a:off x="9455826" y="1772305"/>
            <a:ext cx="436227" cy="4362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EEF5EC-3CEA-3CAB-68ED-1DD2B332A231}"/>
                  </a:ext>
                </a:extLst>
              </p:cNvPr>
              <p:cNvSpPr txBox="1"/>
              <p:nvPr/>
            </p:nvSpPr>
            <p:spPr>
              <a:xfrm>
                <a:off x="981129" y="5987018"/>
                <a:ext cx="2743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Alle Instanzen </a:t>
                </a:r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D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EEF5EC-3CEA-3CAB-68ED-1DD2B332A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29" y="5987018"/>
                <a:ext cx="2743200" cy="369332"/>
              </a:xfrm>
              <a:prstGeom prst="rect">
                <a:avLst/>
              </a:prstGeom>
              <a:blipFill>
                <a:blip r:embed="rId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C70810-7CBF-2D93-03E7-C792BA71D9A6}"/>
                  </a:ext>
                </a:extLst>
              </p:cNvPr>
              <p:cNvSpPr txBox="1"/>
              <p:nvPr/>
            </p:nvSpPr>
            <p:spPr>
              <a:xfrm>
                <a:off x="4881109" y="5987018"/>
                <a:ext cx="2743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Instanz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D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C70810-7CBF-2D93-03E7-C792BA71D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109" y="5987018"/>
                <a:ext cx="2743200" cy="369332"/>
              </a:xfrm>
              <a:prstGeom prst="rect">
                <a:avLst/>
              </a:prstGeom>
              <a:blipFill>
                <a:blip r:embed="rId9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6B19C4A6-0274-A253-63E8-F31F71140EBD}"/>
              </a:ext>
            </a:extLst>
          </p:cNvPr>
          <p:cNvSpPr/>
          <p:nvPr/>
        </p:nvSpPr>
        <p:spPr>
          <a:xfrm>
            <a:off x="2102869" y="4070062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BA0BB45-4135-735D-6AA6-1517D4E91044}"/>
              </a:ext>
            </a:extLst>
          </p:cNvPr>
          <p:cNvSpPr/>
          <p:nvPr/>
        </p:nvSpPr>
        <p:spPr>
          <a:xfrm>
            <a:off x="1629470" y="4451172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E58643-1CF5-BF33-55A0-AA6DD792F1D8}"/>
              </a:ext>
            </a:extLst>
          </p:cNvPr>
          <p:cNvSpPr/>
          <p:nvPr/>
        </p:nvSpPr>
        <p:spPr>
          <a:xfrm>
            <a:off x="2430515" y="4454684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843DE8-94FF-209C-15FE-03E8A72F47ED}"/>
              </a:ext>
            </a:extLst>
          </p:cNvPr>
          <p:cNvSpPr/>
          <p:nvPr/>
        </p:nvSpPr>
        <p:spPr>
          <a:xfrm>
            <a:off x="2566360" y="4454684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A2D9F7-C8EF-9900-F1CA-745FA6FE6071}"/>
              </a:ext>
            </a:extLst>
          </p:cNvPr>
          <p:cNvSpPr/>
          <p:nvPr/>
        </p:nvSpPr>
        <p:spPr>
          <a:xfrm>
            <a:off x="2498609" y="4073574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B90EDC-EB76-4561-4918-67B5FD02011C}"/>
              </a:ext>
            </a:extLst>
          </p:cNvPr>
          <p:cNvSpPr/>
          <p:nvPr/>
        </p:nvSpPr>
        <p:spPr>
          <a:xfrm>
            <a:off x="2430515" y="4822943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2AA9CB8-A0F6-721B-36D8-81ABFAFF3B55}"/>
              </a:ext>
            </a:extLst>
          </p:cNvPr>
          <p:cNvSpPr/>
          <p:nvPr/>
        </p:nvSpPr>
        <p:spPr>
          <a:xfrm>
            <a:off x="2566360" y="4822943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501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3" grpId="0"/>
      <p:bldP spid="3" grpId="1"/>
      <p:bldP spid="15" grpId="0" build="p"/>
      <p:bldP spid="16" grpId="0" build="p"/>
      <p:bldP spid="83" grpId="0" animBg="1"/>
      <p:bldP spid="83" grpId="1" animBg="1"/>
      <p:bldP spid="84" grpId="0" animBg="1"/>
      <p:bldP spid="84" grpId="1" animBg="1"/>
      <p:bldP spid="86" grpId="0" animBg="1"/>
      <p:bldP spid="86" grpId="1" animBg="1"/>
      <p:bldP spid="91" grpId="0" animBg="1"/>
      <p:bldP spid="91" grpId="1" animBg="1"/>
      <p:bldP spid="93" grpId="0" animBg="1"/>
      <p:bldP spid="93" grpId="1" animBg="1"/>
      <p:bldP spid="94" grpId="0" animBg="1"/>
      <p:bldP spid="94" grpId="1" animBg="1"/>
      <p:bldP spid="96" grpId="0" animBg="1"/>
      <p:bldP spid="96" grpId="1" animBg="1"/>
      <p:bldP spid="98" grpId="0" animBg="1"/>
      <p:bldP spid="98" grpId="1" animBg="1"/>
      <p:bldP spid="100" grpId="0" animBg="1"/>
      <p:bldP spid="100" grpId="1" animBg="1"/>
      <p:bldP spid="106" grpId="0" animBg="1"/>
      <p:bldP spid="108" grpId="0" animBg="1"/>
      <p:bldP spid="109" grpId="0" animBg="1"/>
      <p:bldP spid="112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8" grpId="0" animBg="1"/>
      <p:bldP spid="20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D9B5-71FB-3DB0-CC72-F3BAE852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Kombinatorische Explosion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23B7E-F7CB-69E5-BA3E-A8E3C3BBFB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DE" dirty="0"/>
                  <a:t>Entwicklung von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DE" dirty="0"/>
                  <a:t> und der Rechenzeit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DE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E" dirty="0"/>
                  <a:t>für Entscheidungen mit </a:t>
                </a:r>
              </a:p>
              <a:p>
                <a:pPr lvl="1"/>
                <a:r>
                  <a:rPr lang="en-DE" b="1" dirty="0"/>
                  <a:t>drei</a:t>
                </a:r>
                <a:r>
                  <a:rPr lang="en-DE" dirty="0"/>
                  <a:t> Experten, </a:t>
                </a:r>
                <a:r>
                  <a:rPr lang="en-DE" b="1" dirty="0"/>
                  <a:t>zehn</a:t>
                </a:r>
                <a:r>
                  <a:rPr lang="en-DE" dirty="0"/>
                  <a:t> Alternativen und </a:t>
                </a:r>
                <a:r>
                  <a:rPr lang="en-DE" b="1" dirty="0"/>
                  <a:t>sechs</a:t>
                </a:r>
                <a:r>
                  <a:rPr lang="en-DE" dirty="0"/>
                  <a:t> Kriterien</a:t>
                </a:r>
              </a:p>
              <a:p>
                <a:endParaRPr lang="en-DE" dirty="0"/>
              </a:p>
              <a:p>
                <a:endParaRPr lang="en-DE" dirty="0"/>
              </a:p>
              <a:p>
                <a:endParaRPr lang="en-DE" dirty="0"/>
              </a:p>
              <a:p>
                <a:endParaRPr lang="en-DE" dirty="0"/>
              </a:p>
              <a:p>
                <a:endParaRPr lang="en-DE" dirty="0"/>
              </a:p>
              <a:p>
                <a:r>
                  <a:rPr lang="en-DE" dirty="0"/>
                  <a:t>Daher wird die Monte Carlo Simulation eingesetzt.</a:t>
                </a:r>
              </a:p>
              <a:p>
                <a:endParaRPr lang="en-DE" dirty="0"/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23B7E-F7CB-69E5-BA3E-A8E3C3BBFB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6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61B28-0C8A-2483-87A9-1D102472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9535-B26F-A74B-A7DC-ACE2AF014A15}" type="slidenum">
              <a:rPr lang="en-DE" smtClean="0"/>
              <a:t>9</a:t>
            </a:fld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472F9-143F-95B6-A5B7-7C68F1DC3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Schon mittelgroße Entscheidungen sind zu aufwendig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70AF20E-B297-B11B-3481-921EE75C5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3119362"/>
                  </p:ext>
                </p:extLst>
              </p:nvPr>
            </p:nvGraphicFramePr>
            <p:xfrm>
              <a:off x="3470563" y="3100734"/>
              <a:ext cx="4313959" cy="11125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46745">
                      <a:extLst>
                        <a:ext uri="{9D8B030D-6E8A-4147-A177-3AD203B41FA5}">
                          <a16:colId xmlns:a16="http://schemas.microsoft.com/office/drawing/2014/main" val="2057346535"/>
                        </a:ext>
                      </a:extLst>
                    </a:gridCol>
                    <a:gridCol w="2067214">
                      <a:extLst>
                        <a:ext uri="{9D8B030D-6E8A-4147-A177-3AD203B41FA5}">
                          <a16:colId xmlns:a16="http://schemas.microsoft.com/office/drawing/2014/main" val="17881604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b="1" dirty="0"/>
                            <a:t>Bewertungskonflikte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70%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4288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de-DE" b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de-DE" b="0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</m:oMath>
                            </m:oMathPara>
                          </a14:m>
                          <a:endParaRPr lang="en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9 Trilliarden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18678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DE" b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DE" smtClean="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</m:oMath>
                          </a14:m>
                          <a:r>
                            <a:rPr lang="en-DE" dirty="0"/>
                            <a:t> in Jahren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1 Milliarde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6583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70AF20E-B297-B11B-3481-921EE75C5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3119362"/>
                  </p:ext>
                </p:extLst>
              </p:nvPr>
            </p:nvGraphicFramePr>
            <p:xfrm>
              <a:off x="3470563" y="3100734"/>
              <a:ext cx="4313959" cy="11125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46745">
                      <a:extLst>
                        <a:ext uri="{9D8B030D-6E8A-4147-A177-3AD203B41FA5}">
                          <a16:colId xmlns:a16="http://schemas.microsoft.com/office/drawing/2014/main" val="2057346535"/>
                        </a:ext>
                      </a:extLst>
                    </a:gridCol>
                    <a:gridCol w="2067214">
                      <a:extLst>
                        <a:ext uri="{9D8B030D-6E8A-4147-A177-3AD203B41FA5}">
                          <a16:colId xmlns:a16="http://schemas.microsoft.com/office/drawing/2014/main" val="17881604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b="1" dirty="0"/>
                            <a:t>Bewertungskonflikte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b="1" dirty="0"/>
                            <a:t>70%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4288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t="-106667" r="-92655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9 Trilliarden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18678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t="-213793" r="-9265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1 Milliarde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65839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Graphic 6" descr="Lightning bolt with solid fill">
            <a:extLst>
              <a:ext uri="{FF2B5EF4-FFF2-40B4-BE49-F238E27FC236}">
                <a16:creationId xmlns:a16="http://schemas.microsoft.com/office/drawing/2014/main" id="{600B9F31-CD87-6A8B-69EC-232EFBC2F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3517" y="2831447"/>
            <a:ext cx="2339693" cy="23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6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36398</TotalTime>
  <Words>1185</Words>
  <Application>Microsoft Macintosh PowerPoint</Application>
  <PresentationFormat>Widescreen</PresentationFormat>
  <Paragraphs>408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System Font Regular</vt:lpstr>
      <vt:lpstr>Office Theme</vt:lpstr>
      <vt:lpstr>Effiziente und eindeutige Gruppenentscheidungen mit  Monte Carlo Simulation</vt:lpstr>
      <vt:lpstr>Motivation</vt:lpstr>
      <vt:lpstr>Anforderungen an einen neuen Ansatz</vt:lpstr>
      <vt:lpstr>(Fast alle) MCDM Standardverfahren</vt:lpstr>
      <vt:lpstr>Das Problem mit Gruppen</vt:lpstr>
      <vt:lpstr>Bisherige Lösungen aus dem OR </vt:lpstr>
      <vt:lpstr>Mit einem Hammer auf die Nuss?</vt:lpstr>
      <vt:lpstr>Effizient alle Bewertungen berücksichtigen</vt:lpstr>
      <vt:lpstr>Kombinatorische Explosion</vt:lpstr>
      <vt:lpstr>Monte Carlo Simulation</vt:lpstr>
      <vt:lpstr>Genauigkeitsbetrachtung</vt:lpstr>
      <vt:lpstr>Visualisierung der Genauigkeit</vt:lpstr>
      <vt:lpstr>In wenigen Schritten zum Konsens</vt:lpstr>
      <vt:lpstr>In wenigen Schritten zum Konsens</vt:lpstr>
      <vt:lpstr>Beispiel eines Bewertungskonflikts</vt:lpstr>
      <vt:lpstr>Das Bild am Ende des Konsensprozesses</vt:lpstr>
      <vt:lpstr>Anzahl Bewertungsauflösungen zum Konsens</vt:lpstr>
      <vt:lpstr>Analysemöglichkeiten</vt:lpstr>
      <vt:lpstr>Ermöglicht IT-Unterstützung</vt:lpstr>
      <vt:lpstr>Fazit</vt:lpstr>
      <vt:lpstr>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Simulation in  IT-gestützten Gruppenentscheidungen</dc:title>
  <dc:creator>Jana Görs</dc:creator>
  <cp:lastModifiedBy>Jana Görs</cp:lastModifiedBy>
  <cp:revision>244</cp:revision>
  <dcterms:created xsi:type="dcterms:W3CDTF">2023-02-01T07:47:06Z</dcterms:created>
  <dcterms:modified xsi:type="dcterms:W3CDTF">2023-03-06T11:36:41Z</dcterms:modified>
</cp:coreProperties>
</file>