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67" r:id="rId4"/>
    <p:sldId id="268" r:id="rId5"/>
    <p:sldId id="269" r:id="rId6"/>
    <p:sldId id="271" r:id="rId7"/>
    <p:sldId id="263" r:id="rId8"/>
    <p:sldId id="264" r:id="rId9"/>
    <p:sldId id="270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F7DD87-C948-A651-62A0-BD680359E38E}" v="14" dt="2025-08-17T15:35:54.302"/>
    <p1510:client id="{DCC5D9AC-3946-7D50-BA78-167C841A250D}" v="2" dt="2025-08-18T18:38:19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44964-E8C3-4072-B950-CF0D5BACA813}" type="datetimeFigureOut">
              <a:t>18.08.2025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5A4DC-8F47-4979-9020-8804EF1C87B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451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Nico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5A4DC-8F47-4979-9020-8804EF1C87B4}" type="slidenum"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9831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Niklas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5A4DC-8F47-4979-9020-8804EF1C87B4}" type="slidenum"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7266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Nico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5A4DC-8F47-4979-9020-8804EF1C87B4}" type="slidenum"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107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Niklas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5A4DC-8F47-4979-9020-8804EF1C87B4}" type="slidenum"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4287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0AD38-8347-E0BC-CC39-2DBC6431C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7A5B0BA-B053-FC3C-42C2-A66051348F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E2981AA-38EE-8471-5499-49A18FD0D6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Niklas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7071F8A-1D66-C686-4140-97C329D2B0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5A4DC-8F47-4979-9020-8804EF1C87B4}" type="slidenum"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810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FB6AE-B0B7-E991-D88A-F27EECD0C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D6515C1-8347-00D3-8396-D175A60EC0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60D0A97-58A0-4CBB-8FF5-BC85D8D7B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Niklas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FEB9FB4-10B1-5278-46BB-E0DD96A750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5A4DC-8F47-4979-9020-8804EF1C87B4}" type="slidenum"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902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A5F42-91BE-E8B9-614D-CC045EA16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83B14AB-832B-75A9-C211-992D163D3C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749A588-8B42-FF5F-8D3E-FB1841BE17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Niklas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D41F860-DEA1-487A-EA6D-2190A5CC5C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5A4DC-8F47-4979-9020-8804EF1C87B4}" type="slidenum"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8709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>
                <a:ea typeface="Calibri"/>
                <a:cs typeface="Calibri"/>
              </a:rPr>
              <a:t>Tobi</a:t>
            </a:r>
          </a:p>
          <a:p>
            <a:pPr marL="171450" indent="-171450">
              <a:buFont typeface="Arial"/>
              <a:buChar char="•"/>
            </a:pPr>
            <a:r>
              <a:rPr lang="de-DE">
                <a:ea typeface="Calibri"/>
                <a:cs typeface="Calibri"/>
              </a:rPr>
              <a:t>Filesystem: Ermöglicht Zugriff auf das Dateisystem des Geräts</a:t>
            </a:r>
          </a:p>
          <a:p>
            <a:pPr marL="171450" indent="-171450">
              <a:buFont typeface="Arial"/>
              <a:buChar char="•"/>
            </a:pPr>
            <a:r>
              <a:rPr lang="de-DE" err="1">
                <a:ea typeface="Calibri"/>
                <a:cs typeface="Calibri"/>
              </a:rPr>
              <a:t>Capacitor</a:t>
            </a:r>
            <a:r>
              <a:rPr lang="de-DE">
                <a:ea typeface="Calibri"/>
                <a:cs typeface="Calibri"/>
              </a:rPr>
              <a:t>-File-Picker: Ermöglicht Auswahl von Dateien aus dem Dateisystem</a:t>
            </a:r>
          </a:p>
          <a:p>
            <a:pPr marL="171450" indent="-171450">
              <a:buFont typeface="Arial"/>
              <a:buChar char="•"/>
            </a:pPr>
            <a:r>
              <a:rPr lang="de-DE" err="1">
                <a:ea typeface="Calibri"/>
                <a:cs typeface="Calibri"/>
              </a:rPr>
              <a:t>Capacitor</a:t>
            </a:r>
            <a:r>
              <a:rPr lang="de-DE">
                <a:ea typeface="Calibri"/>
                <a:cs typeface="Calibri"/>
              </a:rPr>
              <a:t>-File-Opener: Ermöglicht Öffnen von Dateien mit externen Apps</a:t>
            </a:r>
          </a:p>
          <a:p>
            <a:pPr marL="171450" indent="-171450">
              <a:buFont typeface="Arial"/>
              <a:buChar char="•"/>
            </a:pPr>
            <a:r>
              <a:rPr lang="de-DE" err="1">
                <a:ea typeface="Calibri"/>
                <a:cs typeface="Calibri"/>
              </a:rPr>
              <a:t>Ionicons</a:t>
            </a:r>
            <a:r>
              <a:rPr lang="de-DE">
                <a:ea typeface="Calibri"/>
                <a:cs typeface="Calibri"/>
              </a:rPr>
              <a:t>: Fertige Icons von Ionic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5A4DC-8F47-4979-9020-8804EF1C87B4}" type="slidenum"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7392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de-DE">
                <a:ea typeface="Calibri" panose="020F0502020204030204"/>
                <a:cs typeface="Calibri" panose="020F0502020204030204"/>
              </a:rPr>
              <a:t>Tobi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/>
              <a:t>Ordner anlegen</a:t>
            </a:r>
            <a:endParaRPr lang="de-DE">
              <a:ea typeface="Calibri"/>
              <a:cs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/>
              <a:t>Navigieren durch Ordnerstruktur</a:t>
            </a:r>
            <a:endParaRPr lang="de-DE">
              <a:ea typeface="Calibri"/>
              <a:cs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/>
              <a:t>Datei hinzufügen</a:t>
            </a:r>
            <a:endParaRPr lang="de-DE">
              <a:ea typeface="Calibri"/>
              <a:cs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/>
              <a:t>Datei öffnen</a:t>
            </a:r>
            <a:endParaRPr lang="de-DE">
              <a:ea typeface="Calibri"/>
              <a:cs typeface="Calibri"/>
            </a:endParaRP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Font typeface="Arial"/>
              <a:buChar char="•"/>
            </a:pPr>
            <a:r>
              <a:rPr lang="de-DE"/>
              <a:t>Datei löschen</a:t>
            </a:r>
            <a:endParaRPr lang="de-DE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5A4DC-8F47-4979-9020-8804EF1C87B4}" type="slidenum"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95756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78ADF-C94D-EF34-19BD-DD12BE977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2BB59B5-DCBC-0563-B85B-A72BEFAD5C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2ACEC6E-5614-04B1-2516-757623144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Niklas</a:t>
            </a:r>
            <a:br>
              <a:rPr lang="en-US">
                <a:ea typeface="Calibri"/>
                <a:cs typeface="+mn-lt"/>
              </a:rPr>
            </a:br>
            <a:r>
              <a:rPr lang="de-DE"/>
              <a:t>Behebt Darstellungsprobleme bei Android-Apps, bei denen Inhalte durch Systemleisten oder die Tastatur überlappt werden.</a:t>
            </a:r>
            <a:endParaRPr lang="en-US"/>
          </a:p>
          <a:p>
            <a:endParaRPr lang="en-US">
              <a:ea typeface="Calibri"/>
              <a:cs typeface="+mn-lt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76645CA-2973-8429-5288-3F69A9C58C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5A4DC-8F47-4979-9020-8804EF1C87B4}" type="slidenum"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7935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18.08.2025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18.08.2025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18.08.2025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18.08.2025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18.08.2025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18.08.2025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18.08.2025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18.08.2025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18.08.2025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18.08.2025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18.08.2025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18.08.2025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de-DE" sz="4800">
                <a:solidFill>
                  <a:srgbClr val="FFFFFF"/>
                </a:solidFill>
              </a:rPr>
              <a:t>Dateimanager-App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de-DE">
                <a:solidFill>
                  <a:srgbClr val="FFFFFF"/>
                </a:solidFill>
              </a:rPr>
              <a:t>Ein Dateiverwaltungssystem für Android</a:t>
            </a:r>
          </a:p>
          <a:p>
            <a:pPr algn="r"/>
            <a:r>
              <a:rPr lang="de-DE">
                <a:solidFill>
                  <a:srgbClr val="FFFFFF"/>
                </a:solidFill>
              </a:rPr>
              <a:t>mit Ionic, Vue und Capacitor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0AE399B-1746-B341-7E87-F3DCFDB1B1CC}"/>
              </a:ext>
            </a:extLst>
          </p:cNvPr>
          <p:cNvSpPr txBox="1"/>
          <p:nvPr/>
        </p:nvSpPr>
        <p:spPr>
          <a:xfrm>
            <a:off x="8789774" y="6539895"/>
            <a:ext cx="3399917" cy="3162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1400">
                <a:solidFill>
                  <a:schemeClr val="bg1"/>
                </a:solidFill>
              </a:rPr>
              <a:t>Niklas Ebner, Tobias Hägele, Nico Schmid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Vielen Dank für eure Aufmerksamkeit!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67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Anforderungen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de-DE" sz="1900"/>
          </a:p>
          <a:p>
            <a:endParaRPr lang="de-DE" sz="1900">
              <a:ea typeface="+mn-lt"/>
              <a:cs typeface="+mn-lt"/>
            </a:endParaRPr>
          </a:p>
          <a:p>
            <a:endParaRPr lang="de-DE" sz="1900">
              <a:ea typeface="+mn-lt"/>
              <a:cs typeface="+mn-lt"/>
            </a:endParaRPr>
          </a:p>
          <a:p>
            <a:endParaRPr lang="de-DE" sz="1900"/>
          </a:p>
          <a:p>
            <a:r>
              <a:rPr lang="de-DE" sz="1900"/>
              <a:t>Listenansicht</a:t>
            </a:r>
          </a:p>
          <a:p>
            <a:r>
              <a:rPr lang="de-DE" sz="1900">
                <a:ea typeface="+mn-lt"/>
                <a:cs typeface="+mn-lt"/>
              </a:rPr>
              <a:t>Neue Dateien in internes Appverzeichnis</a:t>
            </a:r>
          </a:p>
          <a:p>
            <a:r>
              <a:rPr lang="de-DE" sz="1900"/>
              <a:t>Benennung erforderlich</a:t>
            </a:r>
          </a:p>
          <a:p>
            <a:r>
              <a:rPr lang="de-DE" sz="1900">
                <a:ea typeface="+mn-lt"/>
                <a:cs typeface="+mn-lt"/>
              </a:rPr>
              <a:t>Öffnen möglich</a:t>
            </a:r>
            <a:endParaRPr lang="de-DE" sz="1900"/>
          </a:p>
          <a:p>
            <a:r>
              <a:rPr lang="de-DE" sz="1900">
                <a:ea typeface="+mn-lt"/>
                <a:cs typeface="+mn-lt"/>
              </a:rPr>
              <a:t>Navigation </a:t>
            </a:r>
            <a:endParaRPr lang="de-DE" sz="1900"/>
          </a:p>
          <a:p>
            <a:r>
              <a:rPr lang="de-DE" sz="1900"/>
              <a:t>Löschen möglich</a:t>
            </a:r>
          </a:p>
          <a:p>
            <a:r>
              <a:rPr lang="de-DE" sz="1900"/>
              <a:t>Erkennbar durch Icons</a:t>
            </a:r>
          </a:p>
        </p:txBody>
      </p:sp>
      <p:pic>
        <p:nvPicPr>
          <p:cNvPr id="4" name="Grafik 3" descr="Android ">
            <a:extLst>
              <a:ext uri="{FF2B5EF4-FFF2-40B4-BE49-F238E27FC236}">
                <a16:creationId xmlns:a16="http://schemas.microsoft.com/office/drawing/2014/main" id="{02D3F835-C60E-33FD-31B8-E634970C1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349" y="742294"/>
            <a:ext cx="844833" cy="838499"/>
          </a:xfrm>
          <a:prstGeom prst="rect">
            <a:avLst/>
          </a:prstGeom>
        </p:spPr>
      </p:pic>
      <p:pic>
        <p:nvPicPr>
          <p:cNvPr id="6" name="Grafik 5" descr="Ein Bild, das Symbol, Design enthält.&#10;&#10;KI-generierte Inhalte können fehlerhaft sein.">
            <a:extLst>
              <a:ext uri="{FF2B5EF4-FFF2-40B4-BE49-F238E27FC236}">
                <a16:creationId xmlns:a16="http://schemas.microsoft.com/office/drawing/2014/main" id="{95BCE10F-854E-6434-CF94-D3348654B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2922" y="1931310"/>
            <a:ext cx="734578" cy="698183"/>
          </a:xfrm>
          <a:prstGeom prst="rect">
            <a:avLst/>
          </a:prstGeom>
        </p:spPr>
      </p:pic>
      <p:pic>
        <p:nvPicPr>
          <p:cNvPr id="7" name="Grafik 6" descr="Ein Bild, das Symbol, Design enthält.&#10;&#10;KI-generierte Inhalte können fehlerhaft sein.">
            <a:extLst>
              <a:ext uri="{FF2B5EF4-FFF2-40B4-BE49-F238E27FC236}">
                <a16:creationId xmlns:a16="http://schemas.microsoft.com/office/drawing/2014/main" id="{73255238-2F49-D3CC-65D9-673DC1240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7165" y="1930788"/>
            <a:ext cx="675581" cy="70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02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88B36D-4EC0-B147-F0A7-E1040E3CF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63C2F-7779-BC46-F6DF-76E81F672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Umsetzung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D66E1-9F9A-49F8-BFB5-7DA2753AB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de-DE" sz="2000" b="1" dirty="0"/>
              <a:t>Pfadnavigation:</a:t>
            </a:r>
            <a:endParaRPr lang="de-DE" b="1" dirty="0"/>
          </a:p>
          <a:p>
            <a:pPr marL="0" indent="0">
              <a:buNone/>
            </a:pPr>
            <a:endParaRPr lang="de-DE" sz="2000"/>
          </a:p>
          <a:p>
            <a:pPr marL="0" indent="0">
              <a:buNone/>
            </a:pPr>
            <a:r>
              <a:rPr lang="de-DE" sz="2000" dirty="0"/>
              <a:t>Aktueller Pfad wird als Liste von Ordnernamen gespeichert:</a:t>
            </a:r>
            <a:endParaRPr lang="de-DE" dirty="0"/>
          </a:p>
          <a:p>
            <a:pPr marL="0" indent="0">
              <a:buNone/>
            </a:pPr>
            <a:endParaRPr lang="de-DE" sz="2000" dirty="0"/>
          </a:p>
          <a:p>
            <a:endParaRPr lang="de-DE" sz="2000"/>
          </a:p>
          <a:p>
            <a:endParaRPr lang="de-DE" sz="2000"/>
          </a:p>
          <a:p>
            <a:endParaRPr lang="de-DE" sz="2000"/>
          </a:p>
          <a:p>
            <a:pPr marL="0" indent="0">
              <a:buNone/>
            </a:pPr>
            <a:r>
              <a:rPr lang="de-DE" sz="2000" dirty="0"/>
              <a:t>Ein </a:t>
            </a:r>
            <a:r>
              <a:rPr lang="de-DE" sz="2000" dirty="0" err="1"/>
              <a:t>computed</a:t>
            </a:r>
            <a:r>
              <a:rPr lang="de-DE" sz="2000" dirty="0"/>
              <a:t> Property erzeugt daraus automatisch den aktuellen Verzeichnispfad: </a:t>
            </a:r>
            <a:br>
              <a:rPr lang="de-DE" sz="2000" dirty="0"/>
            </a:br>
            <a:endParaRPr lang="de-DE" sz="2000"/>
          </a:p>
          <a:p>
            <a:endParaRPr lang="de-DE" sz="2000" b="1">
              <a:ea typeface="+mn-lt"/>
              <a:cs typeface="+mn-lt"/>
            </a:endParaRPr>
          </a:p>
          <a:p>
            <a:endParaRPr lang="de-DE" sz="2000" b="1"/>
          </a:p>
          <a:p>
            <a:endParaRPr lang="de-DE" sz="200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2F2E21C-9E5F-C082-1F1C-29CFA7D20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162" y="4845693"/>
            <a:ext cx="6762750" cy="4572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31A0186-1AAA-1925-9A78-7BBD23117E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39" t="21428" r="317" b="2381"/>
          <a:stretch>
            <a:fillRect/>
          </a:stretch>
        </p:blipFill>
        <p:spPr>
          <a:xfrm>
            <a:off x="4904162" y="2453077"/>
            <a:ext cx="3917296" cy="391887"/>
          </a:xfrm>
          <a:prstGeom prst="rect">
            <a:avLst/>
          </a:prstGeom>
        </p:spPr>
      </p:pic>
      <p:pic>
        <p:nvPicPr>
          <p:cNvPr id="9" name="Grafik 8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CAD44F88-4DC2-6E08-9AFF-552D5E7FA4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2250" y="2969721"/>
            <a:ext cx="625061" cy="614019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42DA3419-C833-564E-2325-17C71397793D}"/>
              </a:ext>
            </a:extLst>
          </p:cNvPr>
          <p:cNvSpPr txBox="1"/>
          <p:nvPr/>
        </p:nvSpPr>
        <p:spPr>
          <a:xfrm>
            <a:off x="8519583" y="3090333"/>
            <a:ext cx="3143250" cy="3810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[Test 1, Test 2, Test 3]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CBE8E43-0A85-8A76-2182-415D0F0F4F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03258" y="3180821"/>
            <a:ext cx="2533650" cy="200025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2E0922A4-DF2C-9328-BECF-63FC5CA76F00}"/>
              </a:ext>
            </a:extLst>
          </p:cNvPr>
          <p:cNvSpPr txBox="1"/>
          <p:nvPr/>
        </p:nvSpPr>
        <p:spPr>
          <a:xfrm>
            <a:off x="4815416" y="5355166"/>
            <a:ext cx="2243667" cy="3810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[Test 1, Test 2, Test 3]</a:t>
            </a:r>
          </a:p>
        </p:txBody>
      </p:sp>
      <p:pic>
        <p:nvPicPr>
          <p:cNvPr id="17" name="Grafik 1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00E5FF96-22DA-56B8-7DCC-BC27CB4692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083" y="5234554"/>
            <a:ext cx="625061" cy="61401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8361127A-23D0-B543-8A1F-9E61AF98C471}"/>
              </a:ext>
            </a:extLst>
          </p:cNvPr>
          <p:cNvSpPr txBox="1"/>
          <p:nvPr/>
        </p:nvSpPr>
        <p:spPr>
          <a:xfrm>
            <a:off x="7884582" y="5355166"/>
            <a:ext cx="3143250" cy="3810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Test 1/Test 2/Test 3</a:t>
            </a:r>
          </a:p>
        </p:txBody>
      </p:sp>
    </p:spTree>
    <p:extLst>
      <p:ext uri="{BB962C8B-B14F-4D97-AF65-F5344CB8AC3E}">
        <p14:creationId xmlns:p14="http://schemas.microsoft.com/office/powerpoint/2010/main" val="153115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B6D260-E069-D840-E765-361EFF98B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80BC3A3-CE27-C50D-EB44-70BC2AF08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1A6C3E-39C3-BC0B-A15A-72F36F83A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EF8F4B-4321-8B80-46FE-DF0B063E3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B4757D-911D-310F-6C43-8B990EBE7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CF6137-D6B2-6BA6-B3B8-527A30324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D079B1-664F-2F16-A85E-0033F9085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87A92A-D629-8E4E-833D-48007E13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798EAA-C83D-648A-5225-15E234416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Umsetzung</a:t>
            </a:r>
          </a:p>
        </p:txBody>
      </p:sp>
      <p:pic>
        <p:nvPicPr>
          <p:cNvPr id="5" name="Grafik 4" descr="Ein Bild, das Text, Screenshot, Schrift, Software enthält.&#10;&#10;KI-generierte Inhalte können fehlerhaft sein.">
            <a:extLst>
              <a:ext uri="{FF2B5EF4-FFF2-40B4-BE49-F238E27FC236}">
                <a16:creationId xmlns:a16="http://schemas.microsoft.com/office/drawing/2014/main" id="{6ACF44BB-75E6-B076-0BF4-97F8013A4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9517" y="1936811"/>
            <a:ext cx="6861485" cy="460051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8013044-214D-7F72-4CB5-7FE724C8B7E6}"/>
              </a:ext>
            </a:extLst>
          </p:cNvPr>
          <p:cNvSpPr txBox="1"/>
          <p:nvPr/>
        </p:nvSpPr>
        <p:spPr>
          <a:xfrm>
            <a:off x="4036483" y="289983"/>
            <a:ext cx="7685616" cy="1635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950"/>
              </a:lnSpc>
            </a:pPr>
            <a:r>
              <a:rPr lang="de-DE" sz="2000" b="1">
                <a:cs typeface="Segoe UI"/>
              </a:rPr>
              <a:t>Verzeichnisanzeige &amp; Dateioperationen:</a:t>
            </a:r>
            <a:r>
              <a:rPr lang="de-DE" sz="2000">
                <a:cs typeface="Segoe UI"/>
              </a:rPr>
              <a:t>​</a:t>
            </a:r>
          </a:p>
          <a:p>
            <a:pPr>
              <a:lnSpc>
                <a:spcPts val="1950"/>
              </a:lnSpc>
            </a:pPr>
            <a:endParaRPr lang="de-DE" sz="2000">
              <a:cs typeface="Segoe UI"/>
            </a:endParaRPr>
          </a:p>
          <a:p>
            <a:pPr marL="228600" indent="-228600">
              <a:lnSpc>
                <a:spcPts val="1950"/>
              </a:lnSpc>
              <a:buFont typeface=""/>
              <a:buChar char="•"/>
            </a:pPr>
            <a:r>
              <a:rPr lang="de-DE" sz="2000">
                <a:cs typeface="Arial"/>
              </a:rPr>
              <a:t>Die Funktion </a:t>
            </a:r>
            <a:r>
              <a:rPr lang="de-DE" sz="2000" err="1">
                <a:cs typeface="Arial"/>
              </a:rPr>
              <a:t>loadDirectory</a:t>
            </a:r>
            <a:r>
              <a:rPr lang="de-DE" sz="2000">
                <a:cs typeface="Arial"/>
              </a:rPr>
              <a:t>() lädt alle Dateien und Ordner des aktuellen Verzeichnisses​</a:t>
            </a:r>
          </a:p>
          <a:p>
            <a:pPr marL="228600" indent="-228600">
              <a:lnSpc>
                <a:spcPts val="1950"/>
              </a:lnSpc>
              <a:buFont typeface=""/>
              <a:buChar char="•"/>
            </a:pPr>
            <a:r>
              <a:rPr lang="de-DE" sz="2000">
                <a:cs typeface="Arial"/>
              </a:rPr>
              <a:t>Nach jeder Aktion (z. B. Löschen, Hinzufügen) wird </a:t>
            </a:r>
            <a:r>
              <a:rPr lang="de-DE" sz="2000" err="1">
                <a:cs typeface="Arial"/>
              </a:rPr>
              <a:t>loadDirectory</a:t>
            </a:r>
            <a:r>
              <a:rPr lang="de-DE" sz="2000">
                <a:cs typeface="Arial"/>
              </a:rPr>
              <a:t>() erneut aufgerufen</a:t>
            </a:r>
            <a:r>
              <a:rPr lang="en-US" sz="2000">
                <a:cs typeface="Arial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35933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A1AC27-1A23-A127-CD5D-3FD26CD34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C54309D-82D7-DD29-4B5F-8D14D5455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D6AA61B-24EB-9441-4241-C14096EB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7D5683-8F0E-1F55-324F-64F0E36D4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9B0CF0-6BEA-1326-5972-06D18D8C0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A0A020-F803-CD66-C6F0-CBD34F6BF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FFD7A57-57F9-C233-7FA0-0771234E8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2FD9F1-7C6A-27E3-A9E4-1A7ABF7BB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2C275-180E-487A-3FC9-155B34181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Umsetzung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01F4F-24A2-E396-86DE-0FF2465B1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8297" y="-500709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z="2000" dirty="0">
                <a:ea typeface="+mn-lt"/>
                <a:cs typeface="+mn-lt"/>
              </a:rPr>
              <a:t>Anzeige erfolgt in einer dynamischen </a:t>
            </a:r>
            <a:r>
              <a:rPr lang="de-DE" sz="2000" dirty="0" err="1">
                <a:latin typeface="Aptos"/>
              </a:rPr>
              <a:t>ion</a:t>
            </a:r>
            <a:r>
              <a:rPr lang="de-DE" sz="2000" dirty="0">
                <a:latin typeface="Aptos"/>
              </a:rPr>
              <a:t>-list</a:t>
            </a:r>
            <a:r>
              <a:rPr lang="de-DE" sz="2000" dirty="0">
                <a:ea typeface="+mn-lt"/>
                <a:cs typeface="+mn-lt"/>
              </a:rPr>
              <a:t> mit Symbolen und Namen</a:t>
            </a:r>
            <a:endParaRPr lang="de-DE" sz="2000" dirty="0"/>
          </a:p>
          <a:p>
            <a:endParaRPr lang="de-DE" sz="2000"/>
          </a:p>
          <a:p>
            <a:endParaRPr lang="de-DE" sz="2000">
              <a:ea typeface="+mn-lt"/>
              <a:cs typeface="+mn-lt"/>
            </a:endParaRPr>
          </a:p>
          <a:p>
            <a:endParaRPr lang="de-DE" sz="2000">
              <a:ea typeface="+mn-lt"/>
              <a:cs typeface="+mn-lt"/>
            </a:endParaRPr>
          </a:p>
          <a:p>
            <a:endParaRPr lang="de-DE" sz="2000">
              <a:ea typeface="+mn-lt"/>
              <a:cs typeface="+mn-lt"/>
            </a:endParaRPr>
          </a:p>
          <a:p>
            <a:endParaRPr lang="de-DE" sz="2000">
              <a:ea typeface="+mn-lt"/>
              <a:cs typeface="+mn-lt"/>
            </a:endParaRPr>
          </a:p>
          <a:p>
            <a:endParaRPr lang="de-DE" sz="2000">
              <a:ea typeface="+mn-lt"/>
              <a:cs typeface="+mn-lt"/>
            </a:endParaRPr>
          </a:p>
          <a:p>
            <a:endParaRPr lang="de-DE" sz="2000" dirty="0"/>
          </a:p>
          <a:p>
            <a:endParaRPr lang="de-DE" sz="2000"/>
          </a:p>
        </p:txBody>
      </p:sp>
      <p:pic>
        <p:nvPicPr>
          <p:cNvPr id="4" name="Grafik 3" descr="Ein Bild, das Text, Screenshot, Software enthält.&#10;&#10;KI-generierte Inhalte können fehlerhaft sein.">
            <a:extLst>
              <a:ext uri="{FF2B5EF4-FFF2-40B4-BE49-F238E27FC236}">
                <a16:creationId xmlns:a16="http://schemas.microsoft.com/office/drawing/2014/main" id="{12E63333-7B43-940A-70A8-39850AF95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630" y="1049548"/>
            <a:ext cx="6199346" cy="549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71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517139-C0A1-A0DC-1760-5A800CAB2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7E844B-D29B-C5B5-A339-BFF7DDCAE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70E9F2-999B-075A-5E63-16FF53BF9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74021D-5C88-2FF5-672E-F5530BDFC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19624D-79AD-B22B-C6B7-9954C53E5E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D6C7DC-4AFC-04CC-AC6C-F410E4129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C994633-B5B6-34D1-3B06-C067208F9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E02C0E7-DBD7-FDC6-AE2A-DEEC5480F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79580-EFD8-49FA-9AEB-3E40CFA61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Umsetzung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13A6-41BD-5659-B92D-576E109EF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de-DE" sz="2000" b="1" dirty="0">
                <a:ea typeface="+mn-lt"/>
                <a:cs typeface="+mn-lt"/>
              </a:rPr>
              <a:t>Datenstruktur für Dateien und Ordner:</a:t>
            </a:r>
            <a:endParaRPr lang="de-DE" sz="2000" dirty="0"/>
          </a:p>
          <a:p>
            <a:r>
              <a:rPr lang="de-DE" sz="2000" dirty="0">
                <a:ea typeface="+mn-lt"/>
                <a:cs typeface="+mn-lt"/>
              </a:rPr>
              <a:t>Einheitliches Objektformat zur Darstellung im UI:</a:t>
            </a:r>
            <a:endParaRPr lang="de-DE" sz="2000" dirty="0"/>
          </a:p>
          <a:p>
            <a:endParaRPr lang="de-DE" sz="2000">
              <a:ea typeface="+mn-lt"/>
              <a:cs typeface="+mn-lt"/>
            </a:endParaRPr>
          </a:p>
          <a:p>
            <a:endParaRPr lang="de-DE" sz="2000">
              <a:ea typeface="+mn-lt"/>
              <a:cs typeface="+mn-lt"/>
            </a:endParaRPr>
          </a:p>
          <a:p>
            <a:r>
              <a:rPr lang="de-DE" sz="2000" dirty="0">
                <a:ea typeface="+mn-lt"/>
                <a:cs typeface="+mn-lt"/>
              </a:rPr>
              <a:t>Erlaubt einfache und einheitliche Behandlung von Dateien und Ordnern in der Ansicht</a:t>
            </a:r>
            <a:endParaRPr lang="de-DE" sz="2000" dirty="0"/>
          </a:p>
          <a:p>
            <a:endParaRPr lang="de-DE" sz="2000"/>
          </a:p>
        </p:txBody>
      </p:sp>
      <p:pic>
        <p:nvPicPr>
          <p:cNvPr id="7" name="Grafik 6" descr="Ein Bild, das Text, Screenshot, Schrift, Grafiken enthält.&#10;&#10;KI-generierte Inhalte können fehlerhaft sein.">
            <a:extLst>
              <a:ext uri="{FF2B5EF4-FFF2-40B4-BE49-F238E27FC236}">
                <a16:creationId xmlns:a16="http://schemas.microsoft.com/office/drawing/2014/main" id="{B1297402-BBBE-390B-F12D-3663DCB65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453" y="2958571"/>
            <a:ext cx="6825873" cy="67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1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Verwendete Plugins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de-DE" sz="2000" b="1" dirty="0" err="1"/>
              <a:t>Capacitor</a:t>
            </a:r>
            <a:r>
              <a:rPr lang="de-DE" sz="2000" b="1" dirty="0"/>
              <a:t> &amp; Ionic-Plugins:</a:t>
            </a:r>
          </a:p>
          <a:p>
            <a:r>
              <a:rPr lang="de-DE" sz="2000" dirty="0"/>
              <a:t>@capacitor/filesystem – Zugriff auf Dateisystem</a:t>
            </a:r>
          </a:p>
          <a:p>
            <a:r>
              <a:rPr lang="de-DE" sz="2000" dirty="0"/>
              <a:t>@capawesome/capacitor-file-picker – Dateiimport vom Gerät</a:t>
            </a:r>
          </a:p>
          <a:p>
            <a:r>
              <a:rPr lang="de-DE" sz="2000" dirty="0"/>
              <a:t>@capawesome-team/capacitor-file-opener – Datei in externer App öffnen</a:t>
            </a:r>
          </a:p>
          <a:p>
            <a:pPr marL="0" indent="0">
              <a:buNone/>
            </a:pPr>
            <a:endParaRPr lang="de-DE" sz="2000"/>
          </a:p>
          <a:p>
            <a:pPr marL="0" indent="0">
              <a:buNone/>
            </a:pPr>
            <a:r>
              <a:rPr lang="de-DE" sz="2000" b="1" dirty="0"/>
              <a:t>UI-Komponenten:</a:t>
            </a:r>
          </a:p>
          <a:p>
            <a:r>
              <a:rPr lang="de-DE" sz="2000" dirty="0" err="1"/>
              <a:t>Ionicons</a:t>
            </a:r>
            <a:r>
              <a:rPr lang="de-DE" sz="2000" dirty="0"/>
              <a:t> - z. B. </a:t>
            </a:r>
            <a:r>
              <a:rPr lang="de-DE" sz="2000" dirty="0" err="1"/>
              <a:t>addOutline</a:t>
            </a:r>
            <a:r>
              <a:rPr lang="de-DE" sz="2000" dirty="0"/>
              <a:t>, </a:t>
            </a:r>
            <a:r>
              <a:rPr lang="de-DE" sz="2000" dirty="0" err="1"/>
              <a:t>trashOutline</a:t>
            </a:r>
            <a:endParaRPr lang="de-DE" sz="2000" dirty="0"/>
          </a:p>
        </p:txBody>
      </p:sp>
      <p:pic>
        <p:nvPicPr>
          <p:cNvPr id="4" name="Grafik 3" descr="File:Ionicons add.svg - Wikimedia Commons">
            <a:extLst>
              <a:ext uri="{FF2B5EF4-FFF2-40B4-BE49-F238E27FC236}">
                <a16:creationId xmlns:a16="http://schemas.microsoft.com/office/drawing/2014/main" id="{F7D6F604-54CC-06D2-A928-18133770E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372" y="5342979"/>
            <a:ext cx="762781" cy="762781"/>
          </a:xfrm>
          <a:prstGeom prst="rect">
            <a:avLst/>
          </a:prstGeom>
        </p:spPr>
      </p:pic>
      <p:pic>
        <p:nvPicPr>
          <p:cNvPr id="5" name="Grafik 4" descr="Trash outline Icon | Ionicons Iconpack | ionic">
            <a:extLst>
              <a:ext uri="{FF2B5EF4-FFF2-40B4-BE49-F238E27FC236}">
                <a16:creationId xmlns:a16="http://schemas.microsoft.com/office/drawing/2014/main" id="{B5AAF68F-A997-8FBB-86DC-A7702FABF4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372" y="5342979"/>
            <a:ext cx="787764" cy="76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5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Live Demo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96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E469B4-C2B1-74B0-4D77-19E25D403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5BC3C5-47B2-8941-E3C1-628A17F2F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32A3ED-0127-7C41-0D14-4B57BB0D3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B35800-AADA-BE0F-6F58-46270B2CC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8CE245-7FA0-1A4A-D4DB-F28A722BDD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2E8115-6026-0405-8D57-08CDC3EEF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0EA202-26FD-F5BE-D569-15605A0D0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B368E-CBAF-6F6D-5263-71EAF8872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Aufgetretene Probleme: Überlappende Systemleiste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C39E5-467D-F99D-F3AE-FCFFF1A3A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548" y="587201"/>
            <a:ext cx="4509057" cy="3847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de-DE" sz="2000" b="1"/>
              <a:t>Problem:</a:t>
            </a:r>
          </a:p>
        </p:txBody>
      </p:sp>
      <p:pic>
        <p:nvPicPr>
          <p:cNvPr id="4" name="Grafik 3" descr="Ein Bild, das Text, Screenshot, Software, Display enthält.&#10;&#10;KI-generierte Inhalte können fehlerhaft sein.">
            <a:extLst>
              <a:ext uri="{FF2B5EF4-FFF2-40B4-BE49-F238E27FC236}">
                <a16:creationId xmlns:a16="http://schemas.microsoft.com/office/drawing/2014/main" id="{07F6ACCC-76C6-982B-BA10-5652D60769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327" b="68787"/>
          <a:stretch>
            <a:fillRect/>
          </a:stretch>
        </p:blipFill>
        <p:spPr>
          <a:xfrm>
            <a:off x="7809278" y="249458"/>
            <a:ext cx="3808851" cy="2601775"/>
          </a:xfrm>
          <a:prstGeom prst="rect">
            <a:avLst/>
          </a:prstGeom>
        </p:spPr>
      </p:pic>
      <p:pic>
        <p:nvPicPr>
          <p:cNvPr id="19" name="Grafik 18" descr="Ein Bild, das Text, Screenshot, Software, Display enthält.&#10;&#10;KI-generierte Inhalte können fehlerhaft sein.">
            <a:extLst>
              <a:ext uri="{FF2B5EF4-FFF2-40B4-BE49-F238E27FC236}">
                <a16:creationId xmlns:a16="http://schemas.microsoft.com/office/drawing/2014/main" id="{703F31AD-BEC6-5E3F-55DA-3988B592954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4" r="-376" b="68019"/>
          <a:stretch>
            <a:fillRect/>
          </a:stretch>
        </p:blipFill>
        <p:spPr>
          <a:xfrm>
            <a:off x="7806727" y="3889550"/>
            <a:ext cx="3834685" cy="2746417"/>
          </a:xfrm>
          <a:prstGeom prst="rect">
            <a:avLst/>
          </a:prstGeom>
        </p:spPr>
      </p:pic>
      <p:sp>
        <p:nvSpPr>
          <p:cNvPr id="35" name="Textfeld 34">
            <a:extLst>
              <a:ext uri="{FF2B5EF4-FFF2-40B4-BE49-F238E27FC236}">
                <a16:creationId xmlns:a16="http://schemas.microsoft.com/office/drawing/2014/main" id="{9347F821-DEC3-9813-618C-CACC54D16822}"/>
              </a:ext>
            </a:extLst>
          </p:cNvPr>
          <p:cNvSpPr txBox="1"/>
          <p:nvPr/>
        </p:nvSpPr>
        <p:spPr>
          <a:xfrm>
            <a:off x="8278173" y="2867774"/>
            <a:ext cx="282379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de-DE" sz="2000">
                <a:latin typeface="Roboto"/>
                <a:ea typeface="Roboto"/>
                <a:cs typeface="Roboto"/>
              </a:rPr>
              <a:t>Plugin: </a:t>
            </a:r>
            <a:r>
              <a:rPr lang="de-DE" sz="2000" err="1">
                <a:latin typeface="Roboto"/>
                <a:ea typeface="Roboto"/>
                <a:cs typeface="Roboto"/>
              </a:rPr>
              <a:t>capacitor</a:t>
            </a:r>
            <a:r>
              <a:rPr lang="de-DE" sz="2000">
                <a:latin typeface="Roboto"/>
                <a:ea typeface="Roboto"/>
                <a:cs typeface="Roboto"/>
              </a:rPr>
              <a:t>-</a:t>
            </a:r>
            <a:r>
              <a:rPr lang="de-DE" sz="2000" err="1">
                <a:latin typeface="Roboto"/>
                <a:ea typeface="Roboto"/>
                <a:cs typeface="Roboto"/>
              </a:rPr>
              <a:t>android</a:t>
            </a:r>
            <a:r>
              <a:rPr lang="de-DE" sz="2000">
                <a:latin typeface="Roboto"/>
                <a:ea typeface="Roboto"/>
                <a:cs typeface="Roboto"/>
              </a:rPr>
              <a:t>-</a:t>
            </a:r>
            <a:r>
              <a:rPr lang="de-DE" sz="2000" err="1">
                <a:latin typeface="Roboto"/>
                <a:ea typeface="Roboto"/>
                <a:cs typeface="Roboto"/>
              </a:rPr>
              <a:t>edge</a:t>
            </a:r>
            <a:r>
              <a:rPr lang="de-DE" sz="2000">
                <a:latin typeface="Roboto"/>
                <a:ea typeface="Roboto"/>
                <a:cs typeface="Roboto"/>
              </a:rPr>
              <a:t>-</a:t>
            </a:r>
            <a:r>
              <a:rPr lang="de-DE" sz="2000" err="1">
                <a:latin typeface="Roboto"/>
                <a:ea typeface="Roboto"/>
                <a:cs typeface="Roboto"/>
              </a:rPr>
              <a:t>to</a:t>
            </a:r>
            <a:r>
              <a:rPr lang="de-DE" sz="2000">
                <a:latin typeface="Roboto"/>
                <a:ea typeface="Roboto"/>
                <a:cs typeface="Roboto"/>
              </a:rPr>
              <a:t>-</a:t>
            </a:r>
            <a:r>
              <a:rPr lang="de-DE" sz="2000" err="1">
                <a:latin typeface="Roboto"/>
                <a:ea typeface="Roboto"/>
                <a:cs typeface="Roboto"/>
              </a:rPr>
              <a:t>edge</a:t>
            </a:r>
            <a:r>
              <a:rPr lang="de-DE" sz="2000">
                <a:latin typeface="Roboto"/>
                <a:ea typeface="Roboto"/>
                <a:cs typeface="Roboto"/>
              </a:rPr>
              <a:t>-support</a:t>
            </a:r>
            <a:endParaRPr lang="de-DE" sz="2000"/>
          </a:p>
        </p:txBody>
      </p:sp>
      <p:pic>
        <p:nvPicPr>
          <p:cNvPr id="37" name="Grafik 36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EAA20CA5-D0AA-A7E2-EB75-221072259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7810417" y="2969721"/>
            <a:ext cx="625061" cy="61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7893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Breitbild</PresentationFormat>
  <Slides>10</Slides>
  <Notes>10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1" baseType="lpstr">
      <vt:lpstr>Larissa</vt:lpstr>
      <vt:lpstr>Dateimanager-App</vt:lpstr>
      <vt:lpstr>Anforderungen</vt:lpstr>
      <vt:lpstr>Umsetzung</vt:lpstr>
      <vt:lpstr>Umsetzung</vt:lpstr>
      <vt:lpstr>Umsetzung</vt:lpstr>
      <vt:lpstr>Umsetzung</vt:lpstr>
      <vt:lpstr>Verwendete Plugins</vt:lpstr>
      <vt:lpstr>Live Demo</vt:lpstr>
      <vt:lpstr>Aufgetretene Probleme: Überlappende Systemleiste</vt:lpstr>
      <vt:lpstr>Vielen Dank für eure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50</cp:revision>
  <dcterms:created xsi:type="dcterms:W3CDTF">2025-07-24T09:12:30Z</dcterms:created>
  <dcterms:modified xsi:type="dcterms:W3CDTF">2025-08-18T18:39:13Z</dcterms:modified>
</cp:coreProperties>
</file>