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74" r:id="rId7"/>
    <p:sldId id="268" r:id="rId8"/>
    <p:sldId id="269" r:id="rId9"/>
    <p:sldId id="270" r:id="rId10"/>
    <p:sldId id="271" r:id="rId11"/>
    <p:sldId id="272" r:id="rId12"/>
    <p:sldId id="288" r:id="rId13"/>
    <p:sldId id="273" r:id="rId14"/>
    <p:sldId id="265" r:id="rId15"/>
    <p:sldId id="275" r:id="rId16"/>
    <p:sldId id="276" r:id="rId17"/>
    <p:sldId id="277" r:id="rId18"/>
    <p:sldId id="278" r:id="rId19"/>
    <p:sldId id="279" r:id="rId20"/>
    <p:sldId id="280" r:id="rId21"/>
    <p:sldId id="28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956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D5A0-FA90-4D30-A207-038B63D84D7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DB02-5F44-4DE0-92EF-35E4B2F0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9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D5A0-FA90-4D30-A207-038B63D84D7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DB02-5F44-4DE0-92EF-35E4B2F0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4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D5A0-FA90-4D30-A207-038B63D84D7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DB02-5F44-4DE0-92EF-35E4B2F0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8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D5A0-FA90-4D30-A207-038B63D84D7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DB02-5F44-4DE0-92EF-35E4B2F0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9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D5A0-FA90-4D30-A207-038B63D84D7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DB02-5F44-4DE0-92EF-35E4B2F0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0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D5A0-FA90-4D30-A207-038B63D84D7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DB02-5F44-4DE0-92EF-35E4B2F0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7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D5A0-FA90-4D30-A207-038B63D84D7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DB02-5F44-4DE0-92EF-35E4B2F0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0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D5A0-FA90-4D30-A207-038B63D84D7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DB02-5F44-4DE0-92EF-35E4B2F0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1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D5A0-FA90-4D30-A207-038B63D84D7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DB02-5F44-4DE0-92EF-35E4B2F0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8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D5A0-FA90-4D30-A207-038B63D84D7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DB02-5F44-4DE0-92EF-35E4B2F0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4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D5A0-FA90-4D30-A207-038B63D84D7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DB02-5F44-4DE0-92EF-35E4B2F0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3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2D5A0-FA90-4D30-A207-038B63D84D7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7DB02-5F44-4DE0-92EF-35E4B2F0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6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b="1" dirty="0" smtClean="0"/>
              <a:t>CLASSIFICATION TREES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585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640" y="78373"/>
            <a:ext cx="4785360" cy="3004461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96091" y="289560"/>
            <a:ext cx="6940732" cy="39558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D" b="1" dirty="0" smtClean="0">
                <a:solidFill>
                  <a:srgbClr val="C00000"/>
                </a:solidFill>
              </a:rPr>
              <a:t>Outlook is the winner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just"/>
            <a:r>
              <a:rPr lang="en-US" sz="2400" dirty="0" smtClean="0"/>
              <a:t>Now that we have discovered the root of our decision tree we must now recursively find the nodes that should go below Sunny, Overcast, and Rain.</a:t>
            </a:r>
            <a:endParaRPr lang="en-US" sz="2400" dirty="0" smtClean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noProof="1" smtClean="0">
                <a:solidFill>
                  <a:srgbClr val="C00000"/>
                </a:solidFill>
              </a:rPr>
              <a:t>G(Outlook=Rain, Humidity) = 0.971 – [2/5*E(Outlook=Rain &amp; Humidity=high) + 3/5*E(Outlook=Rain &amp; Humidity=normal]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noProof="1" smtClean="0">
                <a:solidFill>
                  <a:srgbClr val="C00000"/>
                </a:solidFill>
              </a:rPr>
              <a:t>G(Outlook=Rain, Humidity) = 0.02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noProof="1" smtClean="0">
                <a:solidFill>
                  <a:srgbClr val="C00000"/>
                </a:solidFill>
              </a:rPr>
              <a:t>G(Outlook=Rain,Windy) = 0.971- [3/5*0 + 2/5*0]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noProof="1" smtClean="0">
                <a:solidFill>
                  <a:srgbClr val="C00000"/>
                </a:solidFill>
              </a:rPr>
              <a:t>G(Outlook=Rain,Windy) = 0.971</a:t>
            </a:r>
          </a:p>
          <a:p>
            <a:pPr algn="just"/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640" y="3187338"/>
            <a:ext cx="4785360" cy="359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2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801" y="335991"/>
            <a:ext cx="6191575" cy="4353574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78822" y="5066211"/>
            <a:ext cx="11508377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0" hangingPunct="0"/>
            <a:r>
              <a:rPr lang="en-US" sz="2200" b="1" dirty="0" smtClean="0">
                <a:solidFill>
                  <a:srgbClr val="C00000"/>
                </a:solidFill>
                <a:cs typeface="Times New Roman" pitchFamily="18" charset="0"/>
              </a:rPr>
              <a:t>(</a:t>
            </a:r>
            <a:r>
              <a:rPr lang="en-US" sz="2200" b="1" dirty="0">
                <a:solidFill>
                  <a:srgbClr val="C00000"/>
                </a:solidFill>
                <a:cs typeface="Times New Roman" pitchFamily="18" charset="0"/>
              </a:rPr>
              <a:t>Outlook = Sunny </a:t>
            </a:r>
            <a:r>
              <a:rPr lang="en-US" sz="2200" b="1" dirty="0">
                <a:solidFill>
                  <a:srgbClr val="C00000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200" b="1" dirty="0">
                <a:solidFill>
                  <a:srgbClr val="C00000"/>
                </a:solidFill>
                <a:cs typeface="Times New Roman" pitchFamily="18" charset="0"/>
              </a:rPr>
              <a:t> Humidity = Normal) </a:t>
            </a:r>
            <a:r>
              <a:rPr lang="en-US" sz="2200" b="1" dirty="0">
                <a:solidFill>
                  <a:srgbClr val="C00000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sz="2200" b="1" dirty="0">
                <a:solidFill>
                  <a:srgbClr val="C00000"/>
                </a:solidFill>
                <a:cs typeface="Times New Roman" pitchFamily="18" charset="0"/>
              </a:rPr>
              <a:t> (Outlook = Overcast) </a:t>
            </a:r>
            <a:r>
              <a:rPr lang="en-US" sz="2200" b="1" dirty="0">
                <a:solidFill>
                  <a:srgbClr val="C00000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sz="2200" b="1" dirty="0">
                <a:solidFill>
                  <a:srgbClr val="C00000"/>
                </a:solidFill>
                <a:cs typeface="Times New Roman" pitchFamily="18" charset="0"/>
              </a:rPr>
              <a:t> (Outlook = Rain </a:t>
            </a:r>
            <a:r>
              <a:rPr lang="en-US" sz="2200" b="1" dirty="0">
                <a:solidFill>
                  <a:srgbClr val="C00000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200" b="1" dirty="0">
                <a:solidFill>
                  <a:srgbClr val="C00000"/>
                </a:solidFill>
                <a:cs typeface="Times New Roman" pitchFamily="18" charset="0"/>
              </a:rPr>
              <a:t> Wind = Weak)</a:t>
            </a:r>
            <a:endParaRPr lang="en-US" sz="2200" b="1" dirty="0">
              <a:solidFill>
                <a:srgbClr val="C00000"/>
              </a:solidFill>
              <a:cs typeface="Times New Roman" pitchFamily="18" charset="0"/>
              <a:sym typeface="Symbol" pitchFamily="18" charset="2"/>
            </a:endParaRPr>
          </a:p>
          <a:p>
            <a:pPr algn="just" eaLnBrk="0" hangingPunct="0"/>
            <a:r>
              <a:rPr lang="en-US" sz="1400" dirty="0">
                <a:cs typeface="Times New Roman" pitchFamily="18" charset="0"/>
                <a:sym typeface="Symbol" pitchFamily="18" charset="2"/>
              </a:rPr>
              <a:t> </a:t>
            </a:r>
            <a:endParaRPr lang="en-US" sz="1000" dirty="0">
              <a:cs typeface="Times New Roman" pitchFamily="18" charset="0"/>
              <a:sym typeface="Symbol" pitchFamily="18" charset="2"/>
            </a:endParaRPr>
          </a:p>
          <a:p>
            <a:pPr algn="ctr" eaLnBrk="0" hangingPunct="0"/>
            <a:r>
              <a:rPr lang="en-US" dirty="0">
                <a:cs typeface="Times New Roman" pitchFamily="18" charset="0"/>
                <a:sym typeface="Symbol" pitchFamily="18" charset="2"/>
              </a:rPr>
              <a:t>[See: Tom M. Mitchell, </a:t>
            </a:r>
            <a:r>
              <a:rPr lang="en-US" i="1" dirty="0">
                <a:cs typeface="Times New Roman" pitchFamily="18" charset="0"/>
                <a:sym typeface="Symbol" pitchFamily="18" charset="2"/>
              </a:rPr>
              <a:t>Machine Learning,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McGraw-Hill, 1997]</a:t>
            </a:r>
          </a:p>
          <a:p>
            <a:pPr algn="just" eaLnBrk="0" hangingPunct="0"/>
            <a:endParaRPr lang="en-US" sz="1400" dirty="0">
              <a:cs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8326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8193"/>
            <a:ext cx="6479176" cy="6270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741" y="542107"/>
            <a:ext cx="5805720" cy="573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3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495700" y="394652"/>
            <a:ext cx="8229600" cy="5699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 dirty="0">
                <a:solidFill>
                  <a:srgbClr val="C00000"/>
                </a:solidFill>
              </a:rPr>
              <a:t>GINI </a:t>
            </a:r>
            <a:r>
              <a:rPr lang="en-US" altLang="en-US" sz="3600" b="1" dirty="0" smtClean="0">
                <a:solidFill>
                  <a:srgbClr val="C00000"/>
                </a:solidFill>
              </a:rPr>
              <a:t>INDEX : Measure of Impurity</a:t>
            </a:r>
            <a:endParaRPr lang="en-US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476103" y="1129938"/>
            <a:ext cx="8229600" cy="3463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/>
              <a:t>Gini Index for a given node t :</a:t>
            </a:r>
          </a:p>
          <a:p>
            <a:endParaRPr lang="en-US" altLang="en-US" sz="2400" dirty="0" smtClean="0"/>
          </a:p>
          <a:p>
            <a:pPr lvl="2"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 lvl="2"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marL="457200" lvl="1" indent="0">
              <a:buNone/>
            </a:pPr>
            <a:r>
              <a:rPr lang="en-US" altLang="en-US" dirty="0" smtClean="0"/>
              <a:t>(NOTE: </a:t>
            </a:r>
            <a:r>
              <a:rPr lang="en-US" altLang="en-US" i="1" dirty="0" smtClean="0"/>
              <a:t>p( j | t) </a:t>
            </a:r>
            <a:r>
              <a:rPr lang="en-US" altLang="en-US" dirty="0" smtClean="0"/>
              <a:t>is the relative frequency of class j at node t).</a:t>
            </a:r>
          </a:p>
          <a:p>
            <a:pPr lvl="2"/>
            <a:r>
              <a:rPr lang="en-US" altLang="en-US" sz="2200" dirty="0" smtClean="0"/>
              <a:t>Maximum (1 - 1/</a:t>
            </a:r>
            <a:r>
              <a:rPr lang="en-US" altLang="en-US" sz="2200" dirty="0" err="1" smtClean="0"/>
              <a:t>n</a:t>
            </a:r>
            <a:r>
              <a:rPr lang="en-US" altLang="en-US" sz="2200" baseline="-25000" dirty="0" err="1" smtClean="0"/>
              <a:t>c</a:t>
            </a:r>
            <a:r>
              <a:rPr lang="en-US" altLang="en-US" sz="2200" dirty="0" smtClean="0"/>
              <a:t>) when records are equally distributed among all classes, implying least interesting information</a:t>
            </a:r>
          </a:p>
          <a:p>
            <a:pPr lvl="2"/>
            <a:r>
              <a:rPr lang="en-US" altLang="en-US" sz="2200" dirty="0" smtClean="0"/>
              <a:t>Minimum (0.0) when all records belong to one class, implying most interesting information</a:t>
            </a:r>
            <a:endParaRPr lang="en-US" altLang="en-US" sz="2200" baseline="-25000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140886"/>
              </p:ext>
            </p:extLst>
          </p:nvPr>
        </p:nvGraphicFramePr>
        <p:xfrm>
          <a:off x="3762103" y="1769287"/>
          <a:ext cx="3352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Equation" r:id="rId3" imgW="1612900" imgH="355600" progId="Equation.3">
                  <p:embed/>
                </p:oleObj>
              </mc:Choice>
              <mc:Fallback>
                <p:oleObj name="Equation" r:id="rId3" imgW="1612900" imgH="355600" progId="Equation.3">
                  <p:embed/>
                  <p:pic>
                    <p:nvPicPr>
                      <p:cNvPr id="337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103" y="1769287"/>
                        <a:ext cx="3352800" cy="7366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809815"/>
              </p:ext>
            </p:extLst>
          </p:nvPr>
        </p:nvGraphicFramePr>
        <p:xfrm>
          <a:off x="2732319" y="4759236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Document" r:id="rId5" imgW="3284220" imgH="1970532" progId="Word.Document.8">
                  <p:embed/>
                </p:oleObj>
              </mc:Choice>
              <mc:Fallback>
                <p:oleObj name="Document" r:id="rId5" imgW="3284220" imgH="1970532" progId="Word.Document.8">
                  <p:embed/>
                  <p:pic>
                    <p:nvPicPr>
                      <p:cNvPr id="337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319" y="4759236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918160"/>
              </p:ext>
            </p:extLst>
          </p:nvPr>
        </p:nvGraphicFramePr>
        <p:xfrm>
          <a:off x="6008919" y="4759236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Document" r:id="rId7" imgW="3284220" imgH="1970532" progId="Word.Document.8">
                  <p:embed/>
                </p:oleObj>
              </mc:Choice>
              <mc:Fallback>
                <p:oleObj name="Document" r:id="rId7" imgW="3284220" imgH="1970532" progId="Word.Document.8">
                  <p:embed/>
                  <p:pic>
                    <p:nvPicPr>
                      <p:cNvPr id="337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8919" y="4759236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332151"/>
              </p:ext>
            </p:extLst>
          </p:nvPr>
        </p:nvGraphicFramePr>
        <p:xfrm>
          <a:off x="7685319" y="4759236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Document" r:id="rId9" imgW="3284220" imgH="1970532" progId="Word.Document.8">
                  <p:embed/>
                </p:oleObj>
              </mc:Choice>
              <mc:Fallback>
                <p:oleObj name="Document" r:id="rId9" imgW="3284220" imgH="1970532" progId="Word.Document.8">
                  <p:embed/>
                  <p:pic>
                    <p:nvPicPr>
                      <p:cNvPr id="337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5319" y="4759236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249474"/>
              </p:ext>
            </p:extLst>
          </p:nvPr>
        </p:nvGraphicFramePr>
        <p:xfrm>
          <a:off x="4408719" y="4759236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Document" r:id="rId11" imgW="3284220" imgH="1970532" progId="Word.Document.8">
                  <p:embed/>
                </p:oleObj>
              </mc:Choice>
              <mc:Fallback>
                <p:oleObj name="Document" r:id="rId11" imgW="3284220" imgH="1970532" progId="Word.Document.8">
                  <p:embed/>
                  <p:pic>
                    <p:nvPicPr>
                      <p:cNvPr id="338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8719" y="4759236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807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76549" y="277813"/>
            <a:ext cx="8229600" cy="1139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 smtClean="0">
                <a:solidFill>
                  <a:srgbClr val="C00000"/>
                </a:solidFill>
              </a:rPr>
              <a:t>Examples for computing GINI</a:t>
            </a:r>
            <a:endParaRPr lang="en-US" altLang="en-US" sz="4000" b="1" dirty="0">
              <a:solidFill>
                <a:srgbClr val="C00000"/>
              </a:solidFill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028122"/>
              </p:ext>
            </p:extLst>
          </p:nvPr>
        </p:nvGraphicFramePr>
        <p:xfrm>
          <a:off x="1776549" y="2339975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Document" r:id="rId3" imgW="3238500" imgH="1357884" progId="Word.Document.8">
                  <p:embed/>
                </p:oleObj>
              </mc:Choice>
              <mc:Fallback>
                <p:oleObj name="Document" r:id="rId3" imgW="3238500" imgH="1357884" progId="Word.Document.8">
                  <p:embed/>
                  <p:pic>
                    <p:nvPicPr>
                      <p:cNvPr id="3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549" y="2339975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42511"/>
              </p:ext>
            </p:extLst>
          </p:nvPr>
        </p:nvGraphicFramePr>
        <p:xfrm>
          <a:off x="1852749" y="5181600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Document" r:id="rId5" imgW="3238500" imgH="1382268" progId="Word.Document.8">
                  <p:embed/>
                </p:oleObj>
              </mc:Choice>
              <mc:Fallback>
                <p:oleObj name="Document" r:id="rId5" imgW="3238500" imgH="1382268" progId="Word.Document.8">
                  <p:embed/>
                  <p:pic>
                    <p:nvPicPr>
                      <p:cNvPr id="348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749" y="5181600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834500"/>
              </p:ext>
            </p:extLst>
          </p:nvPr>
        </p:nvGraphicFramePr>
        <p:xfrm>
          <a:off x="1852749" y="38179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Document" r:id="rId7" imgW="3238500" imgH="1357884" progId="Word.Document.8">
                  <p:embed/>
                </p:oleObj>
              </mc:Choice>
              <mc:Fallback>
                <p:oleObj name="Document" r:id="rId7" imgW="3238500" imgH="1357884" progId="Word.Document.8">
                  <p:embed/>
                  <p:pic>
                    <p:nvPicPr>
                      <p:cNvPr id="348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749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6357" y="2274660"/>
            <a:ext cx="5181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+mn-lt"/>
              </a:rPr>
              <a:t>P(C1) = 0/6 = 0     P(C2) = 6/6 = 1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+mn-lt"/>
              </a:rPr>
              <a:t>Gini = 1 – P(C1)</a:t>
            </a:r>
            <a:r>
              <a:rPr lang="en-US" altLang="en-US" sz="2400" b="1" baseline="30000" dirty="0">
                <a:latin typeface="+mn-lt"/>
              </a:rPr>
              <a:t>2 </a:t>
            </a:r>
            <a:r>
              <a:rPr lang="en-US" altLang="en-US" sz="2400" b="1" dirty="0">
                <a:latin typeface="+mn-lt"/>
              </a:rPr>
              <a:t>– P(C2)</a:t>
            </a:r>
            <a:r>
              <a:rPr lang="en-US" altLang="en-US" sz="2400" b="1" baseline="30000" dirty="0">
                <a:latin typeface="+mn-lt"/>
              </a:rPr>
              <a:t>2</a:t>
            </a:r>
            <a:r>
              <a:rPr lang="en-US" altLang="en-US" sz="2400" b="1" dirty="0">
                <a:latin typeface="+mn-lt"/>
              </a:rPr>
              <a:t> = 1 – 0 – 1 = 0 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272"/>
              </p:ext>
            </p:extLst>
          </p:nvPr>
        </p:nvGraphicFramePr>
        <p:xfrm>
          <a:off x="3949338" y="1114425"/>
          <a:ext cx="3352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Equation" r:id="rId9" imgW="1612900" imgH="355600" progId="Equation.3">
                  <p:embed/>
                </p:oleObj>
              </mc:Choice>
              <mc:Fallback>
                <p:oleObj name="Equation" r:id="rId9" imgW="1612900" imgH="355600" progId="Equation.3">
                  <p:embed/>
                  <p:pic>
                    <p:nvPicPr>
                      <p:cNvPr id="348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338" y="1114425"/>
                        <a:ext cx="3352800" cy="7366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639493" y="3687308"/>
            <a:ext cx="5181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+mn-lt"/>
              </a:rPr>
              <a:t>P(C1) = 1/6          P(C2) = 5/6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+mn-lt"/>
              </a:rPr>
              <a:t>Gini = 1 – (1/6)</a:t>
            </a:r>
            <a:r>
              <a:rPr lang="en-US" altLang="en-US" sz="2400" b="1" baseline="30000">
                <a:latin typeface="+mn-lt"/>
              </a:rPr>
              <a:t>2 </a:t>
            </a:r>
            <a:r>
              <a:rPr lang="en-US" altLang="en-US" sz="2400" b="1">
                <a:latin typeface="+mn-lt"/>
              </a:rPr>
              <a:t>– (5/6)</a:t>
            </a:r>
            <a:r>
              <a:rPr lang="en-US" altLang="en-US" sz="2400" b="1" baseline="30000">
                <a:latin typeface="+mn-lt"/>
              </a:rPr>
              <a:t>2</a:t>
            </a:r>
            <a:r>
              <a:rPr lang="en-US" altLang="en-US" sz="2400" b="1">
                <a:latin typeface="+mn-lt"/>
              </a:rPr>
              <a:t> = 0.278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639493" y="4974770"/>
            <a:ext cx="5181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+mn-lt"/>
              </a:rPr>
              <a:t>P(C1) = 2/6          P(C2) = 4/6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+mn-lt"/>
              </a:rPr>
              <a:t>Gini = 1 – (2/6)</a:t>
            </a:r>
            <a:r>
              <a:rPr lang="en-US" altLang="en-US" sz="2400" b="1" baseline="30000">
                <a:latin typeface="+mn-lt"/>
              </a:rPr>
              <a:t>2 </a:t>
            </a:r>
            <a:r>
              <a:rPr lang="en-US" altLang="en-US" sz="2400" b="1">
                <a:latin typeface="+mn-lt"/>
              </a:rPr>
              <a:t>– (4/6)</a:t>
            </a:r>
            <a:r>
              <a:rPr lang="en-US" altLang="en-US" sz="2400" b="1" baseline="30000">
                <a:latin typeface="+mn-lt"/>
              </a:rPr>
              <a:t>2</a:t>
            </a:r>
            <a:r>
              <a:rPr lang="en-US" altLang="en-US" sz="2400" b="1">
                <a:latin typeface="+mn-lt"/>
              </a:rPr>
              <a:t> = 0.444</a:t>
            </a:r>
          </a:p>
        </p:txBody>
      </p:sp>
    </p:spTree>
    <p:extLst>
      <p:ext uri="{BB962C8B-B14F-4D97-AF65-F5344CB8AC3E}">
        <p14:creationId xmlns:p14="http://schemas.microsoft.com/office/powerpoint/2010/main" val="1738155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82915" y="366870"/>
            <a:ext cx="8229600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 smtClean="0">
                <a:solidFill>
                  <a:srgbClr val="C00000"/>
                </a:solidFill>
              </a:rPr>
              <a:t>Splitting Based on GINI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182915" y="1319257"/>
            <a:ext cx="8382000" cy="36446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/>
              <a:t>When a node p is split into k partitions (children), the quality of split is computed as,</a:t>
            </a:r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 smtClean="0"/>
              <a:t>	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 smtClean="0"/>
              <a:t>	where,	</a:t>
            </a:r>
            <a:r>
              <a:rPr lang="en-US" altLang="en-US" sz="2400" dirty="0" err="1" smtClean="0"/>
              <a:t>n</a:t>
            </a:r>
            <a:r>
              <a:rPr lang="en-US" altLang="en-US" sz="2400" baseline="-25000" dirty="0" err="1" smtClean="0"/>
              <a:t>i</a:t>
            </a:r>
            <a:r>
              <a:rPr lang="en-US" altLang="en-US" sz="2400" dirty="0" smtClean="0"/>
              <a:t> = number of records at child </a:t>
            </a:r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 smtClean="0"/>
              <a:t>    		n</a:t>
            </a:r>
            <a:r>
              <a:rPr lang="en-US" altLang="en-US" sz="2400" baseline="-25000" dirty="0" smtClean="0"/>
              <a:t> </a:t>
            </a:r>
            <a:r>
              <a:rPr lang="en-US" altLang="en-US" sz="2400" dirty="0" smtClean="0"/>
              <a:t> = number of records at node p.</a:t>
            </a:r>
            <a:endParaRPr lang="en-US" altLang="en-US" sz="3200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977874"/>
              </p:ext>
            </p:extLst>
          </p:nvPr>
        </p:nvGraphicFramePr>
        <p:xfrm>
          <a:off x="4032795" y="2306863"/>
          <a:ext cx="3886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3" imgW="1511300" imgH="431800" progId="Equation.3">
                  <p:embed/>
                </p:oleObj>
              </mc:Choice>
              <mc:Fallback>
                <p:oleObj name="Equation" r:id="rId3" imgW="1511300" imgH="431800" progId="Equation.3">
                  <p:embed/>
                  <p:pic>
                    <p:nvPicPr>
                      <p:cNvPr id="358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795" y="2306863"/>
                        <a:ext cx="3886200" cy="11049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917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06119" y="573087"/>
            <a:ext cx="9631680" cy="533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 smtClean="0">
                <a:solidFill>
                  <a:srgbClr val="C00000"/>
                </a:solidFill>
              </a:rPr>
              <a:t>Binary Attributes: Computing GINI Index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06119" y="1447800"/>
            <a:ext cx="856964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+mn-lt"/>
              </a:rPr>
              <a:t>Splits into two partitions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Effect of Weighing partitions: </a:t>
            </a:r>
          </a:p>
          <a:p>
            <a:pPr lvl="1" eaLnBrk="1" hangingPunct="1"/>
            <a:r>
              <a:rPr lang="en-US" altLang="en-US" dirty="0">
                <a:latin typeface="+mn-lt"/>
              </a:rPr>
              <a:t>Larger and Purer Partitions are sought for.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5420359" y="3167063"/>
            <a:ext cx="1057899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B?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4845684" y="3624263"/>
            <a:ext cx="1161027" cy="725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953760" y="3624263"/>
            <a:ext cx="1240869" cy="725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572634" y="3740150"/>
            <a:ext cx="56554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061835" y="3740150"/>
            <a:ext cx="48570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429760" y="4349750"/>
            <a:ext cx="981384" cy="341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617335" y="4349750"/>
            <a:ext cx="981384" cy="341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Node N2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131586"/>
              </p:ext>
            </p:extLst>
          </p:nvPr>
        </p:nvGraphicFramePr>
        <p:xfrm>
          <a:off x="8844279" y="2895600"/>
          <a:ext cx="2075877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Document" r:id="rId3" imgW="3177540" imgH="3054096" progId="Word.Document.8">
                  <p:embed/>
                </p:oleObj>
              </mc:Choice>
              <mc:Fallback>
                <p:oleObj name="Document" r:id="rId3" imgW="3177540" imgH="3054096" progId="Word.Document.8">
                  <p:embed/>
                  <p:pic>
                    <p:nvPicPr>
                      <p:cNvPr id="3687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4279" y="2895600"/>
                        <a:ext cx="2075877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832258"/>
              </p:ext>
            </p:extLst>
          </p:nvPr>
        </p:nvGraphicFramePr>
        <p:xfrm>
          <a:off x="5039359" y="4953000"/>
          <a:ext cx="1996035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Document" r:id="rId5" imgW="3265932" imgH="2548128" progId="Word.Document.8">
                  <p:embed/>
                </p:oleObj>
              </mc:Choice>
              <mc:Fallback>
                <p:oleObj name="Document" r:id="rId5" imgW="3265932" imgH="2548128" progId="Word.Document.8">
                  <p:embed/>
                  <p:pic>
                    <p:nvPicPr>
                      <p:cNvPr id="368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9359" y="4953000"/>
                        <a:ext cx="1996035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229359" y="4170680"/>
            <a:ext cx="2554925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Gini(N1) </a:t>
            </a:r>
            <a:br>
              <a:rPr lang="en-US" altLang="en-US" sz="2000" b="1">
                <a:latin typeface="Arial" panose="020B0604020202020204" pitchFamily="34" charset="0"/>
              </a:rPr>
            </a:br>
            <a:r>
              <a:rPr lang="en-US" altLang="en-US" sz="2000" b="1">
                <a:latin typeface="Arial" panose="020B0604020202020204" pitchFamily="34" charset="0"/>
              </a:rPr>
              <a:t>= 1 – (5/6)</a:t>
            </a:r>
            <a:r>
              <a:rPr lang="en-US" altLang="en-US" sz="2000" b="1" baseline="30000">
                <a:latin typeface="Arial" panose="020B0604020202020204" pitchFamily="34" charset="0"/>
              </a:rPr>
              <a:t>2 </a:t>
            </a:r>
            <a:r>
              <a:rPr lang="en-US" altLang="en-US" sz="2000" b="1">
                <a:latin typeface="Arial" panose="020B0604020202020204" pitchFamily="34" charset="0"/>
              </a:rPr>
              <a:t>– (2/6)</a:t>
            </a:r>
            <a:r>
              <a:rPr lang="en-US" altLang="en-US" sz="2000" b="1" baseline="30000">
                <a:latin typeface="Arial" panose="020B0604020202020204" pitchFamily="34" charset="0"/>
              </a:rPr>
              <a:t>2</a:t>
            </a:r>
            <a:r>
              <a:rPr lang="en-US" altLang="en-US" sz="2000" b="1">
                <a:latin typeface="Arial" panose="020B0604020202020204" pitchFamily="34" charset="0"/>
              </a:rPr>
              <a:t> </a:t>
            </a:r>
            <a:br>
              <a:rPr lang="en-US" altLang="en-US" sz="2000" b="1">
                <a:latin typeface="Arial" panose="020B0604020202020204" pitchFamily="34" charset="0"/>
              </a:rPr>
            </a:br>
            <a:r>
              <a:rPr lang="en-US" altLang="en-US" sz="2000" b="1">
                <a:latin typeface="Arial" panose="020B0604020202020204" pitchFamily="34" charset="0"/>
              </a:rPr>
              <a:t>= 0.194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Gini(N2) </a:t>
            </a:r>
            <a:br>
              <a:rPr lang="en-US" altLang="en-US" sz="2000" b="1">
                <a:latin typeface="Arial" panose="020B0604020202020204" pitchFamily="34" charset="0"/>
              </a:rPr>
            </a:br>
            <a:r>
              <a:rPr lang="en-US" altLang="en-US" sz="2000" b="1">
                <a:latin typeface="Arial" panose="020B0604020202020204" pitchFamily="34" charset="0"/>
              </a:rPr>
              <a:t>= 1 – (1/6)</a:t>
            </a:r>
            <a:r>
              <a:rPr lang="en-US" altLang="en-US" sz="2000" b="1" baseline="30000">
                <a:latin typeface="Arial" panose="020B0604020202020204" pitchFamily="34" charset="0"/>
              </a:rPr>
              <a:t>2 </a:t>
            </a:r>
            <a:r>
              <a:rPr lang="en-US" altLang="en-US" sz="2000" b="1">
                <a:latin typeface="Arial" panose="020B0604020202020204" pitchFamily="34" charset="0"/>
              </a:rPr>
              <a:t>– (4/6)</a:t>
            </a:r>
            <a:r>
              <a:rPr lang="en-US" altLang="en-US" sz="2000" b="1" baseline="30000">
                <a:latin typeface="Arial" panose="020B0604020202020204" pitchFamily="34" charset="0"/>
              </a:rPr>
              <a:t>2</a:t>
            </a:r>
            <a:r>
              <a:rPr lang="en-US" altLang="en-US" sz="2000" b="1">
                <a:latin typeface="Arial" panose="020B0604020202020204" pitchFamily="34" charset="0"/>
              </a:rPr>
              <a:t> </a:t>
            </a:r>
            <a:br>
              <a:rPr lang="en-US" altLang="en-US" sz="2000" b="1">
                <a:latin typeface="Arial" panose="020B0604020202020204" pitchFamily="34" charset="0"/>
              </a:rPr>
            </a:br>
            <a:r>
              <a:rPr lang="en-US" altLang="en-US" sz="2000" b="1">
                <a:latin typeface="Arial" panose="020B0604020202020204" pitchFamily="34" charset="0"/>
              </a:rPr>
              <a:t>= 0.528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221917" y="5118437"/>
            <a:ext cx="369823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Gini(Children) </a:t>
            </a:r>
            <a:br>
              <a:rPr lang="en-US" altLang="en-US" sz="2000" b="1" dirty="0">
                <a:latin typeface="Arial" panose="020B0604020202020204" pitchFamily="34" charset="0"/>
              </a:rPr>
            </a:br>
            <a:r>
              <a:rPr lang="en-US" altLang="en-US" sz="2000" b="1" dirty="0">
                <a:latin typeface="Arial" panose="020B0604020202020204" pitchFamily="34" charset="0"/>
              </a:rPr>
              <a:t>= 7/12 * 0.194 </a:t>
            </a:r>
            <a:r>
              <a:rPr lang="en-US" altLang="en-US" sz="2000" b="1" dirty="0" smtClean="0">
                <a:latin typeface="Arial" panose="020B0604020202020204" pitchFamily="34" charset="0"/>
              </a:rPr>
              <a:t>+ 5/12 </a:t>
            </a:r>
            <a:r>
              <a:rPr lang="en-US" altLang="en-US" sz="2000" b="1" dirty="0">
                <a:latin typeface="Arial" panose="020B0604020202020204" pitchFamily="34" charset="0"/>
              </a:rPr>
              <a:t>* 0.528</a:t>
            </a:r>
            <a:br>
              <a:rPr lang="en-US" altLang="en-US" sz="2000" b="1" dirty="0">
                <a:latin typeface="Arial" panose="020B0604020202020204" pitchFamily="34" charset="0"/>
              </a:rPr>
            </a:br>
            <a:r>
              <a:rPr lang="en-US" altLang="en-US" sz="2000" b="1" dirty="0">
                <a:latin typeface="Arial" panose="020B0604020202020204" pitchFamily="34" charset="0"/>
              </a:rPr>
              <a:t>= 0.333</a:t>
            </a:r>
          </a:p>
        </p:txBody>
      </p:sp>
    </p:spTree>
    <p:extLst>
      <p:ext uri="{BB962C8B-B14F-4D97-AF65-F5344CB8AC3E}">
        <p14:creationId xmlns:p14="http://schemas.microsoft.com/office/powerpoint/2010/main" val="2968568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06120" y="401320"/>
            <a:ext cx="9514840" cy="533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 smtClean="0">
                <a:solidFill>
                  <a:srgbClr val="C00000"/>
                </a:solidFill>
              </a:rPr>
              <a:t>Categorical Attributes: Computing Gini Index</a:t>
            </a:r>
            <a:endParaRPr lang="en-US" alt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06120" y="1544637"/>
            <a:ext cx="8229600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/>
              <a:t>For each distinct value, gather counts for each class in the dataset</a:t>
            </a:r>
          </a:p>
          <a:p>
            <a:r>
              <a:rPr lang="en-US" altLang="en-US" sz="2400" dirty="0" smtClean="0"/>
              <a:t>Use the count matrix to make decisions</a:t>
            </a:r>
            <a:endParaRPr lang="en-US" altLang="en-US" sz="2400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224686"/>
              </p:ext>
            </p:extLst>
          </p:nvPr>
        </p:nvGraphicFramePr>
        <p:xfrm>
          <a:off x="4617720" y="3810000"/>
          <a:ext cx="260985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Document" r:id="rId3" imgW="5849112" imgH="4005072" progId="Word.Document.8">
                  <p:embed/>
                </p:oleObj>
              </mc:Choice>
              <mc:Fallback>
                <p:oleObj name="Document" r:id="rId3" imgW="5849112" imgH="4005072" progId="Word.Document.8">
                  <p:embed/>
                  <p:pic>
                    <p:nvPicPr>
                      <p:cNvPr id="378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7720" y="3810000"/>
                        <a:ext cx="2609850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949925"/>
              </p:ext>
            </p:extLst>
          </p:nvPr>
        </p:nvGraphicFramePr>
        <p:xfrm>
          <a:off x="7113270" y="3810000"/>
          <a:ext cx="260985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name="Document" r:id="rId5" imgW="5849112" imgH="4005072" progId="Word.Document.8">
                  <p:embed/>
                </p:oleObj>
              </mc:Choice>
              <mc:Fallback>
                <p:oleObj name="Document" r:id="rId5" imgW="5849112" imgH="4005072" progId="Word.Document.8">
                  <p:embed/>
                  <p:pic>
                    <p:nvPicPr>
                      <p:cNvPr id="378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3270" y="3810000"/>
                        <a:ext cx="2609850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464312"/>
              </p:ext>
            </p:extLst>
          </p:nvPr>
        </p:nvGraphicFramePr>
        <p:xfrm>
          <a:off x="1036320" y="3810000"/>
          <a:ext cx="274478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Document" r:id="rId7" imgW="6205728" imgH="3191256" progId="Word.Document.8">
                  <p:embed/>
                </p:oleObj>
              </mc:Choice>
              <mc:Fallback>
                <p:oleObj name="Document" r:id="rId7" imgW="6205728" imgH="3191256" progId="Word.Document.8">
                  <p:embed/>
                  <p:pic>
                    <p:nvPicPr>
                      <p:cNvPr id="378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320" y="3810000"/>
                        <a:ext cx="2744788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4312920" y="2971800"/>
            <a:ext cx="1588" cy="2438400"/>
          </a:xfrm>
          <a:prstGeom prst="line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647508" y="2868613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Multi-way split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451158" y="2868613"/>
            <a:ext cx="31384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Two-way split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(find best partition of values)</a:t>
            </a:r>
          </a:p>
        </p:txBody>
      </p:sp>
    </p:spTree>
    <p:extLst>
      <p:ext uri="{BB962C8B-B14F-4D97-AF65-F5344CB8AC3E}">
        <p14:creationId xmlns:p14="http://schemas.microsoft.com/office/powerpoint/2010/main" val="3237539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290320" y="277813"/>
            <a:ext cx="9499600" cy="1139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 smtClean="0">
                <a:solidFill>
                  <a:srgbClr val="C00000"/>
                </a:solidFill>
              </a:rPr>
              <a:t>Continuous Attributes: Computing Gini Index</a:t>
            </a:r>
            <a:endParaRPr lang="en-US" alt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45440" y="1049337"/>
            <a:ext cx="5889943" cy="5453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 smtClean="0"/>
              <a:t>Use Binary Decisions based on one value</a:t>
            </a:r>
          </a:p>
          <a:p>
            <a:r>
              <a:rPr lang="en-US" altLang="en-US" sz="2200" dirty="0" smtClean="0"/>
              <a:t>Several Choices for the splitting value</a:t>
            </a:r>
          </a:p>
          <a:p>
            <a:pPr lvl="1"/>
            <a:r>
              <a:rPr lang="en-US" altLang="en-US" sz="2200" dirty="0" smtClean="0"/>
              <a:t>Number of possible splitting values </a:t>
            </a:r>
            <a:br>
              <a:rPr lang="en-US" altLang="en-US" sz="2200" dirty="0" smtClean="0"/>
            </a:br>
            <a:r>
              <a:rPr lang="en-US" altLang="en-US" sz="2200" dirty="0" smtClean="0"/>
              <a:t>= Number of distinct values</a:t>
            </a:r>
          </a:p>
          <a:p>
            <a:r>
              <a:rPr lang="en-US" altLang="en-US" sz="2200" dirty="0" smtClean="0"/>
              <a:t>Each splitting value has a count matrix associated with it</a:t>
            </a:r>
          </a:p>
          <a:p>
            <a:pPr lvl="1"/>
            <a:r>
              <a:rPr lang="en-US" altLang="en-US" sz="2200" dirty="0" smtClean="0"/>
              <a:t>Class counts in each of the partitions, A &lt; v and A </a:t>
            </a:r>
            <a:r>
              <a:rPr lang="en-US" altLang="en-US" sz="2200" dirty="0" smtClean="0">
                <a:sym typeface="Symbol" panose="05050102010706020507" pitchFamily="18" charset="2"/>
              </a:rPr>
              <a:t></a:t>
            </a:r>
            <a:r>
              <a:rPr lang="en-US" altLang="en-US" sz="2200" dirty="0" smtClean="0"/>
              <a:t> v</a:t>
            </a:r>
          </a:p>
          <a:p>
            <a:r>
              <a:rPr lang="en-US" altLang="en-US" sz="2200" dirty="0" smtClean="0"/>
              <a:t>Simple method to choose best v</a:t>
            </a:r>
          </a:p>
          <a:p>
            <a:pPr lvl="1"/>
            <a:r>
              <a:rPr lang="en-US" altLang="en-US" sz="2200" dirty="0" smtClean="0"/>
              <a:t>For each v, scan the database to gather count matrix and compute its Gini index</a:t>
            </a:r>
          </a:p>
          <a:p>
            <a:pPr lvl="1"/>
            <a:r>
              <a:rPr lang="en-US" altLang="en-US" sz="2200" dirty="0" smtClean="0"/>
              <a:t>Computationally Inefficient! Repetition of work.</a:t>
            </a:r>
            <a:endParaRPr lang="en-US" altLang="en-US" sz="2200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223749"/>
              </p:ext>
            </p:extLst>
          </p:nvPr>
        </p:nvGraphicFramePr>
        <p:xfrm>
          <a:off x="6440170" y="955040"/>
          <a:ext cx="5101590" cy="5547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Document" r:id="rId3" imgW="5415994" imgH="5779818" progId="Word.Document.8">
                  <p:embed/>
                </p:oleObj>
              </mc:Choice>
              <mc:Fallback>
                <p:oleObj name="Document" r:id="rId3" imgW="5415994" imgH="5779818" progId="Word.Document.8">
                  <p:embed/>
                  <p:pic>
                    <p:nvPicPr>
                      <p:cNvPr id="389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274"/>
                      <a:stretch>
                        <a:fillRect/>
                      </a:stretch>
                    </p:blipFill>
                    <p:spPr bwMode="auto">
                      <a:xfrm>
                        <a:off x="6440170" y="955040"/>
                        <a:ext cx="5101590" cy="5547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7876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" y="3088640"/>
            <a:ext cx="10924540" cy="3664747"/>
            <a:chOff x="144" y="2360"/>
            <a:chExt cx="5784" cy="1652"/>
          </a:xfrm>
        </p:grpSpPr>
        <p:graphicFrame>
          <p:nvGraphicFramePr>
            <p:cNvPr id="3" name="Object 5"/>
            <p:cNvGraphicFramePr>
              <a:graphicFrameLocks noChangeAspect="1"/>
            </p:cNvGraphicFramePr>
            <p:nvPr/>
          </p:nvGraphicFramePr>
          <p:xfrm>
            <a:off x="956" y="2360"/>
            <a:ext cx="4972" cy="1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3" name="Document" r:id="rId3" imgW="10585704" imgH="3558540" progId="Word.Document.8">
                    <p:embed/>
                  </p:oleObj>
                </mc:Choice>
                <mc:Fallback>
                  <p:oleObj name="Document" r:id="rId3" imgW="10585704" imgH="3558540" progId="Word.Document.8">
                    <p:embed/>
                    <p:pic>
                      <p:nvPicPr>
                        <p:cNvPr id="3994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6" y="2360"/>
                          <a:ext cx="4972" cy="16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Line 6"/>
            <p:cNvSpPr>
              <a:spLocks noChangeShapeType="1"/>
            </p:cNvSpPr>
            <p:nvPr/>
          </p:nvSpPr>
          <p:spPr bwMode="auto">
            <a:xfrm>
              <a:off x="1152" y="2880"/>
              <a:ext cx="192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144" y="2928"/>
              <a:ext cx="1200" cy="212"/>
              <a:chOff x="144" y="2832"/>
              <a:chExt cx="1200" cy="212"/>
            </a:xfrm>
          </p:grpSpPr>
          <p:sp>
            <p:nvSpPr>
              <p:cNvPr id="7" name="Text Box 8"/>
              <p:cNvSpPr txBox="1">
                <a:spLocks noChangeArrowheads="1"/>
              </p:cNvSpPr>
              <p:nvPr/>
            </p:nvSpPr>
            <p:spPr bwMode="auto">
              <a:xfrm>
                <a:off x="144" y="2832"/>
                <a:ext cx="100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9271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defTabSz="9271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defTabSz="9271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defTabSz="9271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defTabSz="9271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defTabSz="9271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defTabSz="9271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defTabSz="9271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defTabSz="9271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buClr>
                    <a:schemeClr val="accent2"/>
                  </a:buClr>
                  <a:buSzTx/>
                  <a:buFont typeface="Monotype Sorts" pitchFamily="2" charset="2"/>
                  <a:buNone/>
                </a:pPr>
                <a:r>
                  <a:rPr kumimoji="1" lang="en-US" altLang="en-US" sz="1600" b="1">
                    <a:latin typeface="Arial" panose="020B0604020202020204" pitchFamily="34" charset="0"/>
                  </a:rPr>
                  <a:t>Split Positions</a:t>
                </a:r>
              </a:p>
            </p:txBody>
          </p:sp>
          <p:sp>
            <p:nvSpPr>
              <p:cNvPr id="8" name="Line 9"/>
              <p:cNvSpPr>
                <a:spLocks noChangeShapeType="1"/>
              </p:cNvSpPr>
              <p:nvPr/>
            </p:nvSpPr>
            <p:spPr bwMode="auto">
              <a:xfrm>
                <a:off x="1152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144" y="2736"/>
              <a:ext cx="10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Sorted Values</a:t>
              </a:r>
            </a:p>
          </p:txBody>
        </p:sp>
      </p:grp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364062" y="1138713"/>
            <a:ext cx="9974498" cy="1524000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/>
              <a:t>For efficient computation: for each attribute,</a:t>
            </a:r>
          </a:p>
          <a:p>
            <a:pPr lvl="1"/>
            <a:r>
              <a:rPr lang="en-US" altLang="en-US" sz="2200" dirty="0" smtClean="0"/>
              <a:t>Sort the attribute on values</a:t>
            </a:r>
          </a:p>
          <a:p>
            <a:pPr lvl="1"/>
            <a:r>
              <a:rPr lang="en-US" altLang="en-US" sz="2200" dirty="0" smtClean="0"/>
              <a:t>Linearly scan these values, each time updating the count matrix and computing </a:t>
            </a:r>
            <a:r>
              <a:rPr lang="en-US" altLang="en-US" sz="2200" dirty="0" err="1" smtClean="0"/>
              <a:t>gini</a:t>
            </a:r>
            <a:r>
              <a:rPr lang="en-US" altLang="en-US" sz="2200" dirty="0" smtClean="0"/>
              <a:t> index</a:t>
            </a:r>
          </a:p>
          <a:p>
            <a:pPr lvl="1"/>
            <a:r>
              <a:rPr lang="en-US" altLang="en-US" sz="2200" dirty="0" smtClean="0"/>
              <a:t>Choose the split position that has the least </a:t>
            </a:r>
            <a:r>
              <a:rPr lang="en-US" altLang="en-US" sz="2200" dirty="0" err="1" smtClean="0"/>
              <a:t>gini</a:t>
            </a:r>
            <a:r>
              <a:rPr lang="en-US" altLang="en-US" sz="2200" dirty="0" smtClean="0"/>
              <a:t> index</a:t>
            </a:r>
            <a:endParaRPr lang="en-US" altLang="en-US" sz="2200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290320" y="277813"/>
            <a:ext cx="9499600" cy="1139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 smtClean="0">
                <a:solidFill>
                  <a:srgbClr val="C00000"/>
                </a:solidFill>
              </a:rPr>
              <a:t>Continuous Attributes: Computing Gini Index</a:t>
            </a:r>
            <a:endParaRPr lang="en-US" altLang="en-US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404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1336" y="782993"/>
            <a:ext cx="1046334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Decision tree </a:t>
            </a:r>
            <a:r>
              <a:rPr lang="en-GB" sz="2400" dirty="0" smtClean="0"/>
              <a:t>(DT) is </a:t>
            </a:r>
            <a:r>
              <a:rPr lang="en-GB" sz="2400" dirty="0"/>
              <a:t>one of the most popular machine learning algorithms used </a:t>
            </a:r>
            <a:r>
              <a:rPr lang="en-GB" sz="2400" dirty="0" smtClean="0"/>
              <a:t>for both classification and regression problems. Today we are going to talk about the use of DT for classification, so </a:t>
            </a:r>
            <a:r>
              <a:rPr lang="en-GB" sz="2400" dirty="0"/>
              <a:t>let’s get started!!!</a:t>
            </a:r>
          </a:p>
          <a:p>
            <a:endParaRPr lang="en-GB" sz="2400" b="0" i="0" dirty="0" smtClean="0">
              <a:effectLst/>
            </a:endParaRPr>
          </a:p>
          <a:p>
            <a:r>
              <a:rPr lang="en-GB" sz="2400" b="0" i="0" dirty="0" smtClean="0">
                <a:effectLst/>
              </a:rPr>
              <a:t>We have couple of other algorithms there, so why do we have to choose Decision trees?? Well, there might be many reasons but I believe a few </a:t>
            </a:r>
            <a:r>
              <a:rPr lang="en-GB" sz="2400" b="0" i="0" dirty="0" smtClean="0">
                <a:effectLst/>
              </a:rPr>
              <a:t>of which </a:t>
            </a:r>
            <a:r>
              <a:rPr lang="en-GB" sz="2400" b="0" i="0" dirty="0" smtClean="0">
                <a:effectLst/>
              </a:rPr>
              <a:t>are</a:t>
            </a:r>
          </a:p>
          <a:p>
            <a:endParaRPr lang="en-GB" sz="2400" b="0" i="0" dirty="0" smtClean="0">
              <a:effectLst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400" b="0" i="0" dirty="0" smtClean="0">
                <a:effectLst/>
              </a:rPr>
              <a:t>Decision tress often mimic the human level thinking so its so simple to understand the data and make some good interpretations.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b="0" i="0" dirty="0" smtClean="0">
                <a:effectLst/>
              </a:rPr>
              <a:t>Decision trees actually make you see the logic for the data to interpret(not like black box algorithms like </a:t>
            </a:r>
            <a:r>
              <a:rPr lang="en-GB" sz="2400" b="0" i="0" dirty="0" err="1" smtClean="0">
                <a:effectLst/>
              </a:rPr>
              <a:t>SVM,NN,etc</a:t>
            </a:r>
            <a:r>
              <a:rPr lang="en-GB" sz="2400" b="0" i="0" dirty="0" smtClean="0">
                <a:effectLst/>
              </a:rPr>
              <a:t>..)</a:t>
            </a:r>
            <a:endParaRPr lang="en-GB" sz="2400" b="0" i="0" dirty="0">
              <a:effectLst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901336" y="213080"/>
            <a:ext cx="8229600" cy="5699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altLang="en-US" sz="3600" b="1" dirty="0" smtClean="0">
                <a:solidFill>
                  <a:srgbClr val="C00000"/>
                </a:solidFill>
              </a:rPr>
              <a:t>BACKGROUND</a:t>
            </a:r>
            <a:endParaRPr lang="en-US" alt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50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077552"/>
              </p:ext>
            </p:extLst>
          </p:nvPr>
        </p:nvGraphicFramePr>
        <p:xfrm>
          <a:off x="948738" y="1106993"/>
          <a:ext cx="7681952" cy="4403938"/>
        </p:xfrm>
        <a:graphic>
          <a:graphicData uri="http://schemas.openxmlformats.org/drawingml/2006/table">
            <a:tbl>
              <a:tblPr/>
              <a:tblGrid>
                <a:gridCol w="1920488">
                  <a:extLst>
                    <a:ext uri="{9D8B030D-6E8A-4147-A177-3AD203B41FA5}">
                      <a16:colId xmlns:a16="http://schemas.microsoft.com/office/drawing/2014/main" val="3695342881"/>
                    </a:ext>
                  </a:extLst>
                </a:gridCol>
                <a:gridCol w="1920488">
                  <a:extLst>
                    <a:ext uri="{9D8B030D-6E8A-4147-A177-3AD203B41FA5}">
                      <a16:colId xmlns:a16="http://schemas.microsoft.com/office/drawing/2014/main" val="4101481968"/>
                    </a:ext>
                  </a:extLst>
                </a:gridCol>
                <a:gridCol w="1920488">
                  <a:extLst>
                    <a:ext uri="{9D8B030D-6E8A-4147-A177-3AD203B41FA5}">
                      <a16:colId xmlns:a16="http://schemas.microsoft.com/office/drawing/2014/main" val="4120589302"/>
                    </a:ext>
                  </a:extLst>
                </a:gridCol>
                <a:gridCol w="1920488">
                  <a:extLst>
                    <a:ext uri="{9D8B030D-6E8A-4147-A177-3AD203B41FA5}">
                      <a16:colId xmlns:a16="http://schemas.microsoft.com/office/drawing/2014/main" val="2386322000"/>
                    </a:ext>
                  </a:extLst>
                </a:gridCol>
              </a:tblGrid>
              <a:tr h="395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>
                          <a:effectLst/>
                        </a:rPr>
                        <a:t>Class</a:t>
                      </a:r>
                    </a:p>
                  </a:txBody>
                  <a:tcPr marL="70639" marR="70639" marT="70639" marB="7063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>
                          <a:effectLst/>
                        </a:rPr>
                        <a:t>Var1</a:t>
                      </a:r>
                    </a:p>
                  </a:txBody>
                  <a:tcPr marL="70639" marR="70639" marT="70639" marB="7063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>
                          <a:effectLst/>
                        </a:rPr>
                        <a:t>Var2</a:t>
                      </a:r>
                    </a:p>
                  </a:txBody>
                  <a:tcPr marL="70639" marR="70639" marT="70639" marB="7063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1">
                        <a:effectLst/>
                      </a:endParaRPr>
                    </a:p>
                  </a:txBody>
                  <a:tcPr marL="70639" marR="70639" marT="70639" marB="7063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629582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A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0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33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700">
                        <a:effectLst/>
                      </a:endParaRP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255223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A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0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54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700">
                        <a:effectLst/>
                      </a:endParaRP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963411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A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0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56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700">
                        <a:effectLst/>
                      </a:endParaRP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165801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A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0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42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700" dirty="0">
                        <a:effectLst/>
                      </a:endParaRP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335284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A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1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50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700">
                        <a:effectLst/>
                      </a:endParaRP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561755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B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1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55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700">
                        <a:effectLst/>
                      </a:endParaRP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939831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B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1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31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700" dirty="0">
                        <a:effectLst/>
                      </a:endParaRP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44485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B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0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-4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700">
                        <a:effectLst/>
                      </a:endParaRP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336420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B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1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77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700">
                        <a:effectLst/>
                      </a:endParaRP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681734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B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0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49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4766" marR="84766" marT="42383" marB="42383">
                    <a:lnL>
                      <a:noFill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4604362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01187" y="454075"/>
            <a:ext cx="109292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examples on hand-calculations. </a:t>
            </a:r>
            <a:r>
              <a:rPr lang="en-GB" sz="2800" b="1" i="0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Let’s try Var1 == 1 and Var2 &gt;=32.</a:t>
            </a:r>
            <a:endParaRPr lang="en-US" sz="2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34446" y="937174"/>
            <a:ext cx="6278880" cy="560153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b="1" i="0" dirty="0" err="1" smtClean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GB" sz="2400" b="1" i="0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1 == 1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000" b="0" i="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Baseline of Split: Var1 has 4 instances (4/10) where it’s equal to 1 and 6 instances (6/10) where it’s equal to 0.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000" b="0" i="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Var1 == 1 &amp; Class == A: 1 / 4 instances have class equal to 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b="0" i="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Var1 == 1 &amp; Class == B: 3 / 4 instances have class equal to B.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000" b="1" i="0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Gini Index here is 1-((1/4)^2 + (3/4)^2) = 0.375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000" b="0" i="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Var1 == 0 &amp; Class== A: 4 / 6 instances have class equal to 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b="0" i="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Var1 == 0 &amp; Class == B: 2 / 6 instances have class equal to B.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000" b="1" i="0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Gini Index here is 1-((4/6)^2 + (2/6)^2) = 0.4444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b="0" i="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then weight and sum each of the splits based on the baseline / proportion of the data each split takes up.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000" b="1" i="0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4/10 * 0.375 + 6/10 * 0.444 = 0.41667</a:t>
            </a:r>
            <a:endParaRPr lang="en-GB" sz="2000" b="1" i="0" dirty="0">
              <a:solidFill>
                <a:srgbClr val="C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15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077552"/>
              </p:ext>
            </p:extLst>
          </p:nvPr>
        </p:nvGraphicFramePr>
        <p:xfrm>
          <a:off x="948738" y="1106993"/>
          <a:ext cx="7681952" cy="4403938"/>
        </p:xfrm>
        <a:graphic>
          <a:graphicData uri="http://schemas.openxmlformats.org/drawingml/2006/table">
            <a:tbl>
              <a:tblPr/>
              <a:tblGrid>
                <a:gridCol w="1920488">
                  <a:extLst>
                    <a:ext uri="{9D8B030D-6E8A-4147-A177-3AD203B41FA5}">
                      <a16:colId xmlns:a16="http://schemas.microsoft.com/office/drawing/2014/main" val="3695342881"/>
                    </a:ext>
                  </a:extLst>
                </a:gridCol>
                <a:gridCol w="1920488">
                  <a:extLst>
                    <a:ext uri="{9D8B030D-6E8A-4147-A177-3AD203B41FA5}">
                      <a16:colId xmlns:a16="http://schemas.microsoft.com/office/drawing/2014/main" val="4101481968"/>
                    </a:ext>
                  </a:extLst>
                </a:gridCol>
                <a:gridCol w="1920488">
                  <a:extLst>
                    <a:ext uri="{9D8B030D-6E8A-4147-A177-3AD203B41FA5}">
                      <a16:colId xmlns:a16="http://schemas.microsoft.com/office/drawing/2014/main" val="4120589302"/>
                    </a:ext>
                  </a:extLst>
                </a:gridCol>
                <a:gridCol w="1920488">
                  <a:extLst>
                    <a:ext uri="{9D8B030D-6E8A-4147-A177-3AD203B41FA5}">
                      <a16:colId xmlns:a16="http://schemas.microsoft.com/office/drawing/2014/main" val="2386322000"/>
                    </a:ext>
                  </a:extLst>
                </a:gridCol>
              </a:tblGrid>
              <a:tr h="395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>
                          <a:effectLst/>
                        </a:rPr>
                        <a:t>Class</a:t>
                      </a:r>
                    </a:p>
                  </a:txBody>
                  <a:tcPr marL="70639" marR="70639" marT="70639" marB="7063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>
                          <a:effectLst/>
                        </a:rPr>
                        <a:t>Var1</a:t>
                      </a:r>
                    </a:p>
                  </a:txBody>
                  <a:tcPr marL="70639" marR="70639" marT="70639" marB="7063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dirty="0">
                          <a:effectLst/>
                        </a:rPr>
                        <a:t>Var2</a:t>
                      </a:r>
                    </a:p>
                  </a:txBody>
                  <a:tcPr marL="70639" marR="70639" marT="70639" marB="7063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1">
                        <a:effectLst/>
                      </a:endParaRPr>
                    </a:p>
                  </a:txBody>
                  <a:tcPr marL="70639" marR="70639" marT="70639" marB="7063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629582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A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0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33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700">
                        <a:effectLst/>
                      </a:endParaRP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255223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A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0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54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700">
                        <a:effectLst/>
                      </a:endParaRP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963411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A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0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56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700">
                        <a:effectLst/>
                      </a:endParaRP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165801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A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0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42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700" dirty="0">
                        <a:effectLst/>
                      </a:endParaRP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335284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A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1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50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700">
                        <a:effectLst/>
                      </a:endParaRP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561755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B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1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55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700">
                        <a:effectLst/>
                      </a:endParaRP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939831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B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1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31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700" dirty="0">
                        <a:effectLst/>
                      </a:endParaRP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44485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B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0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-4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700">
                        <a:effectLst/>
                      </a:endParaRP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336420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B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1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77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700">
                        <a:effectLst/>
                      </a:endParaRP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681734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B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0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49</a:t>
                      </a:r>
                    </a:p>
                  </a:txBody>
                  <a:tcPr marL="70639" marR="70639" marT="70639" marB="706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4766" marR="84766" marT="42383" marB="42383">
                    <a:lnL>
                      <a:noFill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4604362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634940" y="990767"/>
            <a:ext cx="6409014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b="1" i="0" dirty="0" err="1" smtClean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GB" sz="2400" b="1" i="0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2 &gt;= 32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0" i="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Baseline of Split: Var2 has 8 instances (8/10) where it’s equal &gt;=32 and 2 instances (2/10) when it’s less than 32.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0" i="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Var2 &gt;= 32 &amp; Class == A: 5 / 8 instances have class equal to 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0" i="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Var2 &gt;= 32 &amp; Class == B: 3 / 8 instances have class equal to B.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sz="2000" b="1" i="0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Gini Index here is 1-((5/8)^2 + (3/8)^2) = 0.46875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0" i="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Var2 &lt; 32 &amp; Class == A: 0 / 2 instances have class equal to 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0" i="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Var2 &lt; 32 &amp; Class == B: 2 / 2 instances have class equal to B.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sz="2000" b="1" i="0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Gini Index here is 1-((0/2)^2 + (2/2)^2) = 0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0" i="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then weight and sum each of the splits based on the baseline / proportion of the data each split takes up.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sz="2000" b="1" i="0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8/10 * 0.46875 + 2/10 * 0 = 0.375</a:t>
            </a:r>
            <a:endParaRPr lang="en-GB" sz="2000" b="1" i="0" dirty="0">
              <a:solidFill>
                <a:srgbClr val="C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1187" y="454075"/>
            <a:ext cx="109292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examples on hand-calculations. </a:t>
            </a:r>
            <a:r>
              <a:rPr lang="en-GB" sz="2800" b="1" i="0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Let’s try Var1 == 1 and Var2 &gt;=32.</a:t>
            </a:r>
            <a:endParaRPr lang="en-US" sz="2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389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1" y="1518551"/>
            <a:ext cx="6531428" cy="42813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02137" y="783770"/>
            <a:ext cx="4741818" cy="574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dirty="0" smtClean="0"/>
              <a:t>As it is shown on the left, DT which is used for classifying bank loan application for a customer may look like this.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dirty="0" smtClean="0"/>
              <a:t>Here we can see the logic how it is making the decision. It’s simple and clear.</a:t>
            </a:r>
            <a:endParaRPr lang="en-GB" sz="22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dirty="0"/>
              <a:t>A </a:t>
            </a:r>
            <a:r>
              <a:rPr lang="en-GB" sz="2200" dirty="0" smtClean="0"/>
              <a:t>DT is </a:t>
            </a:r>
            <a:r>
              <a:rPr lang="en-GB" sz="2200" dirty="0"/>
              <a:t>a tree where each node represents a feature(attribute), each link(branch) represents a decision(rule) and each leaf represents an </a:t>
            </a:r>
            <a:r>
              <a:rPr lang="en-GB" sz="2200" dirty="0" smtClean="0"/>
              <a:t>outcome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dirty="0" smtClean="0"/>
              <a:t>The </a:t>
            </a:r>
            <a:r>
              <a:rPr lang="en-GB" sz="2200" dirty="0"/>
              <a:t>whole idea is to create a tree like this for the entire data and process a single outcome at every </a:t>
            </a:r>
            <a:r>
              <a:rPr lang="en-GB" sz="2200" dirty="0" smtClean="0"/>
              <a:t>leaf.</a:t>
            </a:r>
            <a:endParaRPr lang="en-GB" sz="22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07872" y="213857"/>
            <a:ext cx="8229600" cy="5699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altLang="en-US" sz="3600" b="1" dirty="0" smtClean="0">
                <a:solidFill>
                  <a:srgbClr val="C00000"/>
                </a:solidFill>
              </a:rPr>
              <a:t>WHAT DOES IT LOOK LIKE ?</a:t>
            </a:r>
            <a:endParaRPr lang="en-US" alt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58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764" y="1046929"/>
            <a:ext cx="1101198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0" i="0" dirty="0" smtClean="0">
                <a:effectLst/>
              </a:rPr>
              <a:t>There are couple of algorithms there to build a decision tree , we only talk about a few which are</a:t>
            </a:r>
          </a:p>
          <a:p>
            <a:pPr lvl="1"/>
            <a:endParaRPr lang="en-GB" sz="2400" b="0" i="0" dirty="0" smtClean="0">
              <a:effectLst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400" b="0" i="0" dirty="0" smtClean="0">
                <a:effectLst/>
              </a:rPr>
              <a:t>ID3 (Iterative </a:t>
            </a:r>
            <a:r>
              <a:rPr lang="en-GB" sz="2400" b="0" i="0" dirty="0" err="1" smtClean="0">
                <a:effectLst/>
              </a:rPr>
              <a:t>Dichotomiser</a:t>
            </a:r>
            <a:r>
              <a:rPr lang="en-GB" sz="2400" b="0" i="0" dirty="0" smtClean="0">
                <a:effectLst/>
              </a:rPr>
              <a:t> 3) → uses </a:t>
            </a:r>
            <a:r>
              <a:rPr lang="en-GB" sz="2400" b="1" i="1" dirty="0" smtClean="0">
                <a:effectLst/>
              </a:rPr>
              <a:t>Entropy function </a:t>
            </a:r>
            <a:r>
              <a:rPr lang="en-GB" sz="2400" b="0" i="0" dirty="0" smtClean="0">
                <a:effectLst/>
              </a:rPr>
              <a:t>and </a:t>
            </a:r>
            <a:r>
              <a:rPr lang="en-GB" sz="2400" b="1" i="1" u="none" strike="noStrike" dirty="0" smtClean="0">
                <a:effectLst/>
              </a:rPr>
              <a:t>Information gain</a:t>
            </a:r>
            <a:r>
              <a:rPr lang="en-GB" sz="2400" b="1" i="1" dirty="0" smtClean="0">
                <a:effectLst/>
              </a:rPr>
              <a:t> </a:t>
            </a:r>
            <a:r>
              <a:rPr lang="en-GB" sz="2400" b="0" i="0" dirty="0" smtClean="0">
                <a:effectLst/>
              </a:rPr>
              <a:t>as metrics.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b="0" i="0" dirty="0" smtClean="0">
                <a:effectLst/>
              </a:rPr>
              <a:t>CART (Classification and Regression Trees) → uses </a:t>
            </a:r>
            <a:r>
              <a:rPr lang="en-GB" sz="2400" b="1" i="1" dirty="0" smtClean="0">
                <a:effectLst/>
              </a:rPr>
              <a:t>Gini index(Classification)</a:t>
            </a:r>
            <a:r>
              <a:rPr lang="en-GB" sz="2400" b="0" i="0" dirty="0" smtClean="0">
                <a:effectLst/>
              </a:rPr>
              <a:t> as metric.</a:t>
            </a:r>
          </a:p>
          <a:p>
            <a:endParaRPr lang="en-GB" sz="2400" b="0" i="0" dirty="0" smtClean="0">
              <a:effectLst/>
            </a:endParaRPr>
          </a:p>
          <a:p>
            <a:r>
              <a:rPr lang="en-GB" sz="2800" b="0" i="0" dirty="0" smtClean="0">
                <a:effectLst/>
              </a:rPr>
              <a:t>Lets just first build decision tree for classification problem using above ID3 algorithm.</a:t>
            </a:r>
            <a:endParaRPr lang="en-GB" sz="2800" b="0" i="0" dirty="0">
              <a:effectLst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74764" y="228822"/>
            <a:ext cx="8229600" cy="5699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 dirty="0" smtClean="0">
                <a:solidFill>
                  <a:srgbClr val="C00000"/>
                </a:solidFill>
              </a:rPr>
              <a:t>SOME OF ALGORITHMS</a:t>
            </a:r>
            <a:endParaRPr lang="en-US" alt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25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" y="971823"/>
            <a:ext cx="3967707" cy="53244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49931" y="875211"/>
            <a:ext cx="7550332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We have four X values (outlook</a:t>
            </a:r>
            <a:r>
              <a:rPr lang="en-GB" sz="2400" dirty="0" smtClean="0"/>
              <a:t>, temp, humidity </a:t>
            </a:r>
            <a:r>
              <a:rPr lang="en-GB" sz="2400" dirty="0"/>
              <a:t>and </a:t>
            </a:r>
            <a:r>
              <a:rPr lang="en-GB" sz="2400" dirty="0" smtClean="0"/>
              <a:t>wind) </a:t>
            </a:r>
            <a:r>
              <a:rPr lang="en-GB" sz="2400" dirty="0"/>
              <a:t>being categorical and one y value (play Y or N) also being categorical.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 smtClean="0"/>
              <a:t>So </a:t>
            </a:r>
            <a:r>
              <a:rPr lang="en-GB" sz="2400" dirty="0"/>
              <a:t>we need to learn the mapping (what machine learning always does) between X and y.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This is a binary classification problem, lets build the tree using the </a:t>
            </a:r>
            <a:r>
              <a:rPr lang="en-GB" sz="2400" b="1" i="1" dirty="0"/>
              <a:t>ID3</a:t>
            </a:r>
            <a:r>
              <a:rPr lang="en-GB" sz="2400" dirty="0"/>
              <a:t> algorithm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To create a tree, we need to have a root node first and we know that nodes are </a:t>
            </a:r>
            <a:r>
              <a:rPr lang="en-GB" sz="2400" dirty="0" smtClean="0"/>
              <a:t>features/attributes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400" dirty="0"/>
          </a:p>
          <a:p>
            <a:pPr algn="just">
              <a:spcAft>
                <a:spcPts val="600"/>
              </a:spcAft>
            </a:pPr>
            <a:r>
              <a:rPr lang="en-GB" sz="2800" b="1" dirty="0" smtClean="0">
                <a:solidFill>
                  <a:srgbClr val="FF0000"/>
                </a:solidFill>
              </a:rPr>
              <a:t>So </a:t>
            </a:r>
            <a:r>
              <a:rPr lang="en-GB" sz="2800" b="1" dirty="0">
                <a:solidFill>
                  <a:srgbClr val="FF0000"/>
                </a:solidFill>
              </a:rPr>
              <a:t>which one do we need to pick first??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3" y="133395"/>
            <a:ext cx="8229600" cy="5699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altLang="en-US" sz="3600" b="1" dirty="0" smtClean="0">
                <a:solidFill>
                  <a:srgbClr val="C00000"/>
                </a:solidFill>
              </a:rPr>
              <a:t>ID3 ALGORITHM : EXAMPLES</a:t>
            </a:r>
            <a:endParaRPr lang="en-US" alt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97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31965" y="1214845"/>
            <a:ext cx="853004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GB" sz="2800" dirty="0" smtClean="0"/>
              <a:t>1.Compute the entropy for data-set</a:t>
            </a:r>
          </a:p>
          <a:p>
            <a:pPr algn="just">
              <a:spcAft>
                <a:spcPts val="600"/>
              </a:spcAft>
            </a:pPr>
            <a:r>
              <a:rPr lang="en-GB" sz="2800" dirty="0" smtClean="0"/>
              <a:t>2.for every attribute/feature: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400" dirty="0" smtClean="0"/>
              <a:t>calculate entropy for all categorical values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400" dirty="0" smtClean="0"/>
              <a:t>take average information entropy for the current attribute</a:t>
            </a:r>
          </a:p>
          <a:p>
            <a:pPr marL="8001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 smtClean="0"/>
              <a:t>calculate gain for the current attribute</a:t>
            </a:r>
            <a:endParaRPr lang="en-GB" sz="2800" dirty="0" smtClean="0"/>
          </a:p>
          <a:p>
            <a:pPr algn="just">
              <a:spcAft>
                <a:spcPts val="600"/>
              </a:spcAft>
            </a:pPr>
            <a:r>
              <a:rPr lang="en-GB" sz="2800" dirty="0" smtClean="0"/>
              <a:t>3. pick the highest gain attribute.</a:t>
            </a:r>
          </a:p>
          <a:p>
            <a:pPr algn="just">
              <a:spcAft>
                <a:spcPts val="600"/>
              </a:spcAft>
            </a:pPr>
            <a:r>
              <a:rPr lang="en-GB" sz="2800" dirty="0" smtClean="0"/>
              <a:t>4. Repeat until we get the tree we desired.</a:t>
            </a:r>
            <a:endParaRPr lang="en-US" sz="28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31965" y="329337"/>
            <a:ext cx="8229600" cy="5699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altLang="en-US" sz="3600" b="1" dirty="0" smtClean="0">
                <a:solidFill>
                  <a:srgbClr val="C00000"/>
                </a:solidFill>
              </a:rPr>
              <a:t>ID3 ALGORITHM : EXAMPLES</a:t>
            </a:r>
            <a:endParaRPr lang="en-US" alt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51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/>
              <p:cNvSpPr txBox="1">
                <a:spLocks noChangeArrowheads="1"/>
              </p:cNvSpPr>
              <p:nvPr/>
            </p:nvSpPr>
            <p:spPr>
              <a:xfrm>
                <a:off x="881745" y="1086393"/>
                <a:ext cx="10075818" cy="411480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400" u="sng" dirty="0" smtClean="0">
                    <a:cs typeface="Times New Roman" pitchFamily="18" charset="0"/>
                  </a:rPr>
                  <a:t>Determining which attribute is best (Entropy &amp; Gain)</a:t>
                </a:r>
                <a:endParaRPr lang="en-US" sz="2400" dirty="0" smtClean="0">
                  <a:cs typeface="Times New Roman" pitchFamily="18" charset="0"/>
                </a:endParaRPr>
              </a:p>
              <a:p>
                <a:pPr algn="just"/>
                <a:r>
                  <a:rPr lang="en-US" sz="2400" b="1" dirty="0" smtClean="0">
                    <a:solidFill>
                      <a:srgbClr val="FF0000"/>
                    </a:solidFill>
                    <a:cs typeface="Times New Roman" pitchFamily="18" charset="0"/>
                  </a:rPr>
                  <a:t>Entropy (E)</a:t>
                </a:r>
                <a:r>
                  <a:rPr lang="en-US" sz="2400" dirty="0" smtClean="0">
                    <a:cs typeface="Times New Roman" pitchFamily="18" charset="0"/>
                  </a:rPr>
                  <a:t> is the minimum number of bits needed in order to classify an arbitrary example as yes or no</a:t>
                </a:r>
              </a:p>
              <a:p>
                <a:pPr algn="just"/>
                <a:r>
                  <a:rPr lang="en-US" sz="2400" dirty="0" smtClean="0">
                    <a:cs typeface="Times New Roman" pitchFamily="18" charset="0"/>
                  </a:rPr>
                  <a:t>E(S)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D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  <m:t>𝑖</m:t>
                        </m:r>
                      </m:sub>
                      <m:sup>
                        <m:r>
                          <a:rPr lang="en-ID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  <m:t>𝑐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dirty="0" smtClean="0">
                            <a:cs typeface="Times New Roman" pitchFamily="18" charset="0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sz="2400" dirty="0" smtClean="0">
                            <a:cs typeface="Times New Roman" pitchFamily="18" charset="0"/>
                          </a:rPr>
                          <m:t>pi</m:t>
                        </m:r>
                        <m:r>
                          <m:rPr>
                            <m:nor/>
                          </m:rPr>
                          <a:rPr lang="en-US" sz="2400" dirty="0" smtClean="0">
                            <a:cs typeface="Times New Roman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 smtClean="0">
                            <a:cs typeface="Times New Roman" pitchFamily="18" charset="0"/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en-US" sz="2400" baseline="-30000" dirty="0" smtClean="0">
                            <a:cs typeface="Times New Roman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400" dirty="0" smtClean="0">
                            <a:cs typeface="Times New Roman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 smtClean="0">
                            <a:cs typeface="Times New Roman" pitchFamily="18" charset="0"/>
                          </a:rPr>
                          <m:t>pi</m:t>
                        </m:r>
                      </m:e>
                    </m:nary>
                  </m:oMath>
                </a14:m>
                <a:endParaRPr lang="en-US" sz="2400" baseline="-30000" dirty="0" smtClean="0">
                  <a:cs typeface="Times New Roman" pitchFamily="18" charset="0"/>
                </a:endParaRPr>
              </a:p>
              <a:p>
                <a:pPr lvl="1" algn="just"/>
                <a:r>
                  <a:rPr lang="en-US" sz="2000" dirty="0" smtClean="0">
                    <a:cs typeface="Times New Roman" pitchFamily="18" charset="0"/>
                  </a:rPr>
                  <a:t>Where S is a set of training examples,</a:t>
                </a:r>
              </a:p>
              <a:p>
                <a:pPr lvl="1" algn="just"/>
                <a:r>
                  <a:rPr lang="en-US" sz="2000" dirty="0" smtClean="0">
                    <a:cs typeface="Times New Roman" pitchFamily="18" charset="0"/>
                  </a:rPr>
                  <a:t>c is the number of classes, and</a:t>
                </a:r>
              </a:p>
              <a:p>
                <a:pPr lvl="1" algn="just"/>
                <a:r>
                  <a:rPr lang="en-US" sz="2000" dirty="0" smtClean="0">
                    <a:cs typeface="Times New Roman" pitchFamily="18" charset="0"/>
                  </a:rPr>
                  <a:t>p</a:t>
                </a:r>
                <a:r>
                  <a:rPr lang="en-US" sz="2000" baseline="-25000" dirty="0" smtClean="0">
                    <a:cs typeface="Times New Roman" pitchFamily="18" charset="0"/>
                  </a:rPr>
                  <a:t>i</a:t>
                </a:r>
                <a:r>
                  <a:rPr lang="en-US" sz="2000" dirty="0" smtClean="0">
                    <a:cs typeface="Times New Roman" pitchFamily="18" charset="0"/>
                  </a:rPr>
                  <a:t> is the proportion of the training set that is of class </a:t>
                </a:r>
                <a:r>
                  <a:rPr lang="en-US" sz="2000" dirty="0" err="1" smtClean="0">
                    <a:cs typeface="Times New Roman" pitchFamily="18" charset="0"/>
                  </a:rPr>
                  <a:t>i</a:t>
                </a:r>
                <a:endParaRPr lang="en-US" sz="2000" dirty="0" smtClean="0">
                  <a:cs typeface="Times New Roman" pitchFamily="18" charset="0"/>
                </a:endParaRPr>
              </a:p>
              <a:p>
                <a:pPr algn="just"/>
                <a:r>
                  <a:rPr lang="en-US" sz="2400" dirty="0" smtClean="0">
                    <a:cs typeface="Times New Roman" pitchFamily="18" charset="0"/>
                  </a:rPr>
                  <a:t>For our entropy equation 0 log</a:t>
                </a:r>
                <a:r>
                  <a:rPr lang="en-US" sz="2400" baseline="-30000" dirty="0" smtClean="0">
                    <a:cs typeface="Times New Roman" pitchFamily="18" charset="0"/>
                  </a:rPr>
                  <a:t>2</a:t>
                </a:r>
                <a:r>
                  <a:rPr lang="en-US" sz="2400" dirty="0" smtClean="0">
                    <a:cs typeface="Times New Roman" pitchFamily="18" charset="0"/>
                  </a:rPr>
                  <a:t> 0 = 0</a:t>
                </a:r>
              </a:p>
              <a:p>
                <a:pPr algn="just"/>
                <a:r>
                  <a:rPr lang="en-US" sz="2400" b="1" dirty="0" smtClean="0">
                    <a:solidFill>
                      <a:srgbClr val="FF0000"/>
                    </a:solidFill>
                    <a:cs typeface="Times New Roman" pitchFamily="18" charset="0"/>
                  </a:rPr>
                  <a:t>The information gain G(S,A) </a:t>
                </a:r>
                <a:r>
                  <a:rPr lang="en-US" sz="2400" dirty="0" smtClean="0">
                    <a:cs typeface="Times New Roman" pitchFamily="18" charset="0"/>
                  </a:rPr>
                  <a:t>where A is an attribute</a:t>
                </a:r>
              </a:p>
              <a:p>
                <a:pPr algn="just"/>
                <a:r>
                  <a:rPr lang="en-US" sz="2400" dirty="0" smtClean="0">
                    <a:cs typeface="Times New Roman" pitchFamily="18" charset="0"/>
                  </a:rPr>
                  <a:t>G(S,A) </a:t>
                </a:r>
                <a:r>
                  <a:rPr lang="en-US" sz="2400" dirty="0" smtClean="0">
                    <a:cs typeface="Times New Roman" pitchFamily="18" charset="0"/>
                    <a:sym typeface="Symbol" pitchFamily="18" charset="2"/>
                  </a:rPr>
                  <a:t></a:t>
                </a:r>
                <a:r>
                  <a:rPr lang="en-US" sz="2400" dirty="0" smtClean="0">
                    <a:cs typeface="Times New Roman" pitchFamily="18" charset="0"/>
                  </a:rPr>
                  <a:t> E(S) - </a:t>
                </a:r>
                <a:r>
                  <a:rPr lang="en-US" sz="2400" dirty="0" smtClean="0">
                    <a:cs typeface="Times New Roman" pitchFamily="18" charset="0"/>
                    <a:sym typeface="Symbol" pitchFamily="18" charset="2"/>
                  </a:rPr>
                  <a:t></a:t>
                </a:r>
                <a:r>
                  <a:rPr lang="en-US" sz="2400" baseline="-30000" dirty="0" smtClean="0">
                    <a:cs typeface="Times New Roman" pitchFamily="18" charset="0"/>
                  </a:rPr>
                  <a:t>v in Values(A)  </a:t>
                </a:r>
                <a:r>
                  <a:rPr lang="en-US" sz="2400" dirty="0" smtClean="0">
                    <a:cs typeface="Times New Roman" pitchFamily="18" charset="0"/>
                  </a:rPr>
                  <a:t>(|</a:t>
                </a:r>
                <a:r>
                  <a:rPr lang="en-US" sz="2400" dirty="0" err="1" smtClean="0">
                    <a:cs typeface="Times New Roman" pitchFamily="18" charset="0"/>
                  </a:rPr>
                  <a:t>S</a:t>
                </a:r>
                <a:r>
                  <a:rPr lang="en-US" sz="2400" baseline="-30000" dirty="0" err="1" smtClean="0">
                    <a:cs typeface="Times New Roman" pitchFamily="18" charset="0"/>
                  </a:rPr>
                  <a:t>v</a:t>
                </a:r>
                <a:r>
                  <a:rPr lang="en-US" sz="2400" dirty="0" smtClean="0">
                    <a:cs typeface="Times New Roman" pitchFamily="18" charset="0"/>
                  </a:rPr>
                  <a:t>| / |S|)  * E(</a:t>
                </a:r>
                <a:r>
                  <a:rPr lang="en-US" sz="2400" dirty="0" err="1" smtClean="0">
                    <a:cs typeface="Times New Roman" pitchFamily="18" charset="0"/>
                  </a:rPr>
                  <a:t>Sv</a:t>
                </a:r>
                <a:r>
                  <a:rPr lang="en-US" sz="2400" dirty="0" smtClean="0">
                    <a:cs typeface="Times New Roman" pitchFamily="18" charset="0"/>
                  </a:rPr>
                  <a:t>) 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45" y="1086393"/>
                <a:ext cx="10075818" cy="4114800"/>
              </a:xfrm>
              <a:prstGeom prst="rect">
                <a:avLst/>
              </a:prstGeom>
              <a:blipFill>
                <a:blip r:embed="rId2"/>
                <a:stretch>
                  <a:fillRect l="-847" t="-2074" r="-907" b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81745" y="185647"/>
            <a:ext cx="8229600" cy="5699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altLang="en-US" sz="3600" b="1" dirty="0" smtClean="0">
                <a:solidFill>
                  <a:srgbClr val="C00000"/>
                </a:solidFill>
              </a:rPr>
              <a:t>ID3 ALGORITHM : EXAMPLES</a:t>
            </a:r>
            <a:endParaRPr lang="en-US" alt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9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714102" y="315685"/>
            <a:ext cx="10885715" cy="61243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noProof="1" smtClean="0">
                <a:solidFill>
                  <a:srgbClr val="C00000"/>
                </a:solidFill>
              </a:rPr>
              <a:t>Let’s Try an Example!</a:t>
            </a:r>
          </a:p>
          <a:p>
            <a:r>
              <a:rPr lang="en-US" sz="2400" noProof="1" smtClean="0"/>
              <a:t>Let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noProof="1" smtClean="0">
                <a:solidFill>
                  <a:srgbClr val="C00000"/>
                </a:solidFill>
              </a:rPr>
              <a:t>E([X+,X-]) represent that there are X positive training elements and X negative elements.</a:t>
            </a:r>
          </a:p>
          <a:p>
            <a:r>
              <a:rPr lang="en-US" sz="2400" noProof="1" smtClean="0"/>
              <a:t>Therefore the Entropy for the training data, E(S), can be represented as E([9+,5-]) because of the 14 training examples 9 of them are </a:t>
            </a:r>
            <a:r>
              <a:rPr lang="en-US" sz="2400" b="1" noProof="1" smtClean="0">
                <a:solidFill>
                  <a:srgbClr val="FF0000"/>
                </a:solidFill>
              </a:rPr>
              <a:t>yes</a:t>
            </a:r>
            <a:r>
              <a:rPr lang="en-US" sz="2400" b="1" noProof="1" smtClean="0"/>
              <a:t> </a:t>
            </a:r>
            <a:r>
              <a:rPr lang="en-US" sz="2400" noProof="1" smtClean="0"/>
              <a:t>and 5 of them are </a:t>
            </a:r>
            <a:r>
              <a:rPr lang="en-US" sz="2400" b="1" noProof="1" smtClean="0">
                <a:solidFill>
                  <a:srgbClr val="FF0000"/>
                </a:solidFill>
              </a:rPr>
              <a:t>no</a:t>
            </a:r>
            <a:r>
              <a:rPr lang="en-US" sz="2400" noProof="1" smtClean="0"/>
              <a:t>.</a:t>
            </a:r>
          </a:p>
          <a:p>
            <a:r>
              <a:rPr lang="en-US" sz="2400" noProof="1" smtClean="0"/>
              <a:t>Let’s start off by calculating the Entropy of the Training Set.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noProof="1" smtClean="0">
                <a:solidFill>
                  <a:srgbClr val="C00000"/>
                </a:solidFill>
              </a:rPr>
              <a:t>E(S) = E([9+,5-]) = (-9/14 log</a:t>
            </a:r>
            <a:r>
              <a:rPr lang="en-US" sz="2000" baseline="-25000" noProof="1" smtClean="0">
                <a:solidFill>
                  <a:srgbClr val="C00000"/>
                </a:solidFill>
              </a:rPr>
              <a:t>2</a:t>
            </a:r>
            <a:r>
              <a:rPr lang="en-US" sz="2000" noProof="1" smtClean="0">
                <a:solidFill>
                  <a:srgbClr val="C00000"/>
                </a:solidFill>
              </a:rPr>
              <a:t> 9/14) + (-5/14 log</a:t>
            </a:r>
            <a:r>
              <a:rPr lang="en-US" sz="2000" baseline="-25000" noProof="1" smtClean="0">
                <a:solidFill>
                  <a:srgbClr val="C00000"/>
                </a:solidFill>
              </a:rPr>
              <a:t>2</a:t>
            </a:r>
            <a:r>
              <a:rPr lang="en-US" sz="2000" noProof="1" smtClean="0">
                <a:solidFill>
                  <a:srgbClr val="C00000"/>
                </a:solidFill>
              </a:rPr>
              <a:t> 5/14) = 0.94</a:t>
            </a:r>
            <a:endParaRPr lang="en-US" noProof="1" smtClean="0">
              <a:solidFill>
                <a:srgbClr val="C00000"/>
              </a:solidFill>
            </a:endParaRPr>
          </a:p>
          <a:p>
            <a:r>
              <a:rPr lang="en-US" sz="2400" noProof="1" smtClean="0"/>
              <a:t>Next we will need to calculate the information gain G(S,A) for each attribute A where A is taken from the set {Outlook, Temperature, Humidity, Wind}.</a:t>
            </a:r>
          </a:p>
          <a:p>
            <a:r>
              <a:rPr lang="en-US" sz="2400" b="1" noProof="1" smtClean="0"/>
              <a:t>The information gain for Outlook is: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noProof="1" smtClean="0">
                <a:solidFill>
                  <a:srgbClr val="C00000"/>
                </a:solidFill>
              </a:rPr>
              <a:t>G(S,Outlook) = E(S) – [5/14 * E(Outlook=sunny) + 4/14 * E(Outlook = overcast) + 5/14 * 			       E(Outlook=rain)]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noProof="1" smtClean="0">
                <a:solidFill>
                  <a:srgbClr val="C00000"/>
                </a:solidFill>
              </a:rPr>
              <a:t>G(S,Outlook) = E([9+,5-]) – [5/14*E(2+,3-) + 4/14*E([4+,0-]) + 5/14*E([3+,2-])]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noProof="1" smtClean="0">
                <a:solidFill>
                  <a:srgbClr val="C00000"/>
                </a:solidFill>
              </a:rPr>
              <a:t>G(S,Outlook) = 0.94 – [5/14*0.971 + 4/14*0.0 + 5/14*0.971]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noProof="1" smtClean="0">
                <a:solidFill>
                  <a:srgbClr val="C00000"/>
                </a:solidFill>
              </a:rPr>
              <a:t>G(S,Outlook) = 0.246</a:t>
            </a:r>
          </a:p>
          <a:p>
            <a:endParaRPr lang="en-US" sz="2400" noProof="1" smtClean="0"/>
          </a:p>
        </p:txBody>
      </p:sp>
    </p:spTree>
    <p:extLst>
      <p:ext uri="{BB962C8B-B14F-4D97-AF65-F5344CB8AC3E}">
        <p14:creationId xmlns:p14="http://schemas.microsoft.com/office/powerpoint/2010/main" val="205881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844731" y="498566"/>
            <a:ext cx="10715898" cy="57454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400" b="1" noProof="1" smtClean="0"/>
              <a:t>The information gain for Temperature:</a:t>
            </a:r>
            <a:endParaRPr lang="id-ID" sz="2400" b="1" noProof="1" smtClean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000" noProof="1" smtClean="0">
                <a:solidFill>
                  <a:srgbClr val="C00000"/>
                </a:solidFill>
              </a:rPr>
              <a:t>G(S,Temperature) = 0.94 – [4/14*E(Temperature=hot) + 6/14*E(Temperature=mild) 				+ 4/14*E(Temperature=cool)]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000" noProof="1" smtClean="0">
                <a:solidFill>
                  <a:srgbClr val="C00000"/>
                </a:solidFill>
              </a:rPr>
              <a:t>G(S,Temperature) = 0.94 – [4/14*E([2+,2-]) +  6/14*E([4+,2-]) + 4/14*E([3+,1-])]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000" noProof="1" smtClean="0">
                <a:solidFill>
                  <a:srgbClr val="C00000"/>
                </a:solidFill>
              </a:rPr>
              <a:t>G(S,Temperature) = 0.94 – [4/14 + 6/14*0.918 + 4/14*0.811]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000" b="1" noProof="1" smtClean="0">
                <a:solidFill>
                  <a:srgbClr val="C00000"/>
                </a:solidFill>
              </a:rPr>
              <a:t>G(S,Temperature) = 0.029</a:t>
            </a:r>
          </a:p>
          <a:p>
            <a:r>
              <a:rPr lang="id-ID" sz="2400" b="1" noProof="1" smtClean="0"/>
              <a:t>The information gain for Humadity: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000" noProof="1" smtClean="0">
                <a:solidFill>
                  <a:srgbClr val="C00000"/>
                </a:solidFill>
              </a:rPr>
              <a:t>G(S,Humidity) = 0.94 – [7/14*E(Humidity=high) + 7/14*E(Humidity=normal)]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000" noProof="1" smtClean="0">
                <a:solidFill>
                  <a:srgbClr val="C00000"/>
                </a:solidFill>
              </a:rPr>
              <a:t>G(S,Humidity = 0.94 – [7/14*E([3+,4-]) + 7/14*E([6+,1-])]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000" noProof="1" smtClean="0">
                <a:solidFill>
                  <a:srgbClr val="C00000"/>
                </a:solidFill>
              </a:rPr>
              <a:t>G(S,Humidity = 0.94 – [7/14*0.985 + 7/14*0.592]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000" b="1" noProof="1" smtClean="0">
                <a:solidFill>
                  <a:srgbClr val="C00000"/>
                </a:solidFill>
              </a:rPr>
              <a:t>G(S,Humidity) = 0.1515</a:t>
            </a:r>
          </a:p>
          <a:p>
            <a:r>
              <a:rPr lang="id-ID" sz="2400" b="1" noProof="1" smtClean="0"/>
              <a:t>The information gain for Wind</a:t>
            </a:r>
            <a:r>
              <a:rPr lang="en-ID" sz="2400" b="1" noProof="1" smtClean="0"/>
              <a:t>y</a:t>
            </a:r>
            <a:r>
              <a:rPr lang="id-ID" sz="2400" b="1" noProof="1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000" noProof="1" smtClean="0">
                <a:solidFill>
                  <a:srgbClr val="C00000"/>
                </a:solidFill>
              </a:rPr>
              <a:t>G(S,Wind</a:t>
            </a:r>
            <a:r>
              <a:rPr lang="en-ID" sz="2000" noProof="1" smtClean="0">
                <a:solidFill>
                  <a:srgbClr val="C00000"/>
                </a:solidFill>
              </a:rPr>
              <a:t>y</a:t>
            </a:r>
            <a:r>
              <a:rPr lang="id-ID" sz="2000" noProof="1" smtClean="0">
                <a:solidFill>
                  <a:srgbClr val="C00000"/>
                </a:solidFill>
              </a:rPr>
              <a:t>) = 0.94 – [8/14*0.811 + 6/14*1.00]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000" b="1" noProof="1" smtClean="0">
                <a:solidFill>
                  <a:srgbClr val="C00000"/>
                </a:solidFill>
              </a:rPr>
              <a:t>G(S,Wind</a:t>
            </a:r>
            <a:r>
              <a:rPr lang="en-ID" sz="2000" b="1" noProof="1" smtClean="0">
                <a:solidFill>
                  <a:srgbClr val="C00000"/>
                </a:solidFill>
              </a:rPr>
              <a:t>y</a:t>
            </a:r>
            <a:r>
              <a:rPr lang="id-ID" sz="2000" b="1" noProof="1" smtClean="0">
                <a:solidFill>
                  <a:srgbClr val="C00000"/>
                </a:solidFill>
              </a:rPr>
              <a:t>) = 0.048</a:t>
            </a:r>
          </a:p>
          <a:p>
            <a:endParaRPr lang="id-ID" sz="2400" b="1" noProof="1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76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1098</Words>
  <Application>Microsoft Office PowerPoint</Application>
  <PresentationFormat>Widescreen</PresentationFormat>
  <Paragraphs>224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Monotype Sorts</vt:lpstr>
      <vt:lpstr>Symbol</vt:lpstr>
      <vt:lpstr>Times New Roman</vt:lpstr>
      <vt:lpstr>Wingdings</vt:lpstr>
      <vt:lpstr>Office Theme</vt:lpstr>
      <vt:lpstr>Equation</vt:lpstr>
      <vt:lpstr>Document</vt:lpstr>
      <vt:lpstr>CLASSIFICATION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45</cp:revision>
  <dcterms:created xsi:type="dcterms:W3CDTF">2020-05-17T02:25:16Z</dcterms:created>
  <dcterms:modified xsi:type="dcterms:W3CDTF">2020-05-18T07:27:15Z</dcterms:modified>
</cp:coreProperties>
</file>