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9" r:id="rId5"/>
    <p:sldId id="260" r:id="rId6"/>
    <p:sldId id="258" r:id="rId7"/>
    <p:sldId id="263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7498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0384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10310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2827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96967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89083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22028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88113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4678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6275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8261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295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4629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2393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2672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9740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0303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40750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9876-198A-309D-2412-817BE2ADD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151857"/>
            <a:ext cx="9440034" cy="1828801"/>
          </a:xfrm>
        </p:spPr>
        <p:txBody>
          <a:bodyPr/>
          <a:lstStyle/>
          <a:p>
            <a:r>
              <a:rPr lang="en-GB" dirty="0"/>
              <a:t>MRSP Project – Group 1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E9934-E55F-0E3B-F145-97A6A073C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8490" y="3608439"/>
            <a:ext cx="4395019" cy="3249561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Task 1: Sheikh Muhammad Mujtaba</a:t>
            </a:r>
          </a:p>
          <a:p>
            <a:pPr algn="l"/>
            <a:r>
              <a:rPr lang="en-GB" dirty="0"/>
              <a:t>Task 2: Muhammad Behzad Hussain </a:t>
            </a:r>
          </a:p>
          <a:p>
            <a:pPr algn="l"/>
            <a:r>
              <a:rPr lang="en-GB" dirty="0"/>
              <a:t>Task 3: Atif Iqbal</a:t>
            </a:r>
          </a:p>
          <a:p>
            <a:pPr algn="l"/>
            <a:r>
              <a:rPr lang="en-GB" dirty="0"/>
              <a:t>Task 4: </a:t>
            </a:r>
            <a:r>
              <a:rPr lang="en-GB" dirty="0" err="1"/>
              <a:t>Shaurya</a:t>
            </a:r>
            <a:r>
              <a:rPr lang="en-GB" dirty="0"/>
              <a:t> Kalia</a:t>
            </a:r>
          </a:p>
          <a:p>
            <a:pPr algn="l"/>
            <a:r>
              <a:rPr lang="en-GB" dirty="0"/>
              <a:t>Task 5: Niklas Nymark</a:t>
            </a:r>
          </a:p>
        </p:txBody>
      </p:sp>
    </p:spTree>
    <p:extLst>
      <p:ext uri="{BB962C8B-B14F-4D97-AF65-F5344CB8AC3E}">
        <p14:creationId xmlns:p14="http://schemas.microsoft.com/office/powerpoint/2010/main" val="3539243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767D-D7AA-C232-BAAA-58E3729A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5587B-089A-FA17-708E-B876B3A8E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66450"/>
            <a:ext cx="10353762" cy="4719483"/>
          </a:xfrm>
        </p:spPr>
        <p:txBody>
          <a:bodyPr>
            <a:normAutofit/>
          </a:bodyPr>
          <a:lstStyle/>
          <a:p>
            <a:r>
              <a:rPr lang="en-GB" sz="3200" dirty="0"/>
              <a:t>Results from objective and subjective were mostly similar</a:t>
            </a:r>
          </a:p>
          <a:p>
            <a:r>
              <a:rPr lang="en-GB" sz="3200" dirty="0"/>
              <a:t>Opera hall was the most different environment</a:t>
            </a:r>
          </a:p>
          <a:p>
            <a:r>
              <a:rPr lang="en-GB" sz="3200" dirty="0"/>
              <a:t>According to the subjective test, small office was most similar to the original audio</a:t>
            </a:r>
          </a:p>
          <a:p>
            <a:r>
              <a:rPr lang="en-GB" sz="3200" dirty="0"/>
              <a:t>According to objective test, reverb hall and small office were equally similar to the original audio</a:t>
            </a:r>
            <a:endParaRPr lang="en-FI" sz="3200" dirty="0"/>
          </a:p>
        </p:txBody>
      </p:sp>
    </p:spTree>
    <p:extLst>
      <p:ext uri="{BB962C8B-B14F-4D97-AF65-F5344CB8AC3E}">
        <p14:creationId xmlns:p14="http://schemas.microsoft.com/office/powerpoint/2010/main" val="376603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0E23-A51C-9B25-B65E-5FF6E46E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of the project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E433-A154-5175-1985-0F2E86ABA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29094"/>
            <a:ext cx="10353762" cy="4058751"/>
          </a:xfrm>
        </p:spPr>
        <p:txBody>
          <a:bodyPr>
            <a:normAutofit/>
          </a:bodyPr>
          <a:lstStyle/>
          <a:p>
            <a:r>
              <a:rPr lang="en-GB" sz="3200" dirty="0"/>
              <a:t>Study how the environment a sound is played in affects it</a:t>
            </a:r>
          </a:p>
          <a:p>
            <a:r>
              <a:rPr lang="en-GB" sz="3200" dirty="0"/>
              <a:t>Objective test: Perceptual Loss Function</a:t>
            </a:r>
          </a:p>
          <a:p>
            <a:r>
              <a:rPr lang="en-GB" sz="3200" dirty="0"/>
              <a:t>Subjective test: MUSHRA test</a:t>
            </a:r>
          </a:p>
          <a:p>
            <a:r>
              <a:rPr lang="en-GB" sz="3200" dirty="0"/>
              <a:t>Compare results of objective and subjective tests</a:t>
            </a:r>
            <a:endParaRPr lang="en-FI" sz="3200" dirty="0"/>
          </a:p>
        </p:txBody>
      </p:sp>
    </p:spTree>
    <p:extLst>
      <p:ext uri="{BB962C8B-B14F-4D97-AF65-F5344CB8AC3E}">
        <p14:creationId xmlns:p14="http://schemas.microsoft.com/office/powerpoint/2010/main" val="213795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F653-F9C2-B65E-1EAC-BCE0EA04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Used audio &amp; environments</a:t>
            </a:r>
            <a:endParaRPr lang="en-FI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4E8865-506B-BB10-89E0-B7B515C18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221" y="2196537"/>
            <a:ext cx="5693077" cy="4058751"/>
          </a:xfrm>
        </p:spPr>
        <p:txBody>
          <a:bodyPr>
            <a:normAutofit/>
          </a:bodyPr>
          <a:lstStyle/>
          <a:p>
            <a:r>
              <a:rPr lang="en-GB" sz="3200" dirty="0"/>
              <a:t>Drum</a:t>
            </a:r>
          </a:p>
          <a:p>
            <a:r>
              <a:rPr lang="en-GB" sz="3200" dirty="0"/>
              <a:t>Instrumental mix</a:t>
            </a:r>
          </a:p>
          <a:p>
            <a:r>
              <a:rPr lang="en-GB" sz="3200" dirty="0"/>
              <a:t>Piano</a:t>
            </a:r>
          </a:p>
          <a:p>
            <a:r>
              <a:rPr lang="en-GB" sz="3200" dirty="0"/>
              <a:t>Speech</a:t>
            </a:r>
          </a:p>
          <a:p>
            <a:r>
              <a:rPr lang="en-GB" sz="3200" dirty="0"/>
              <a:t>Trumpet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21DF3F7-E3DE-6F42-F0A4-E10FB5B76673}"/>
              </a:ext>
            </a:extLst>
          </p:cNvPr>
          <p:cNvSpPr txBox="1">
            <a:spLocks/>
          </p:cNvSpPr>
          <p:nvPr/>
        </p:nvSpPr>
        <p:spPr>
          <a:xfrm>
            <a:off x="6990330" y="2196537"/>
            <a:ext cx="5693077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Small office</a:t>
            </a:r>
          </a:p>
          <a:p>
            <a:r>
              <a:rPr lang="en-GB" sz="3200" dirty="0"/>
              <a:t>Opera hall</a:t>
            </a:r>
          </a:p>
          <a:p>
            <a:r>
              <a:rPr lang="en-GB" sz="3200" dirty="0"/>
              <a:t>Reverb hall</a:t>
            </a:r>
          </a:p>
        </p:txBody>
      </p:sp>
    </p:spTree>
    <p:extLst>
      <p:ext uri="{BB962C8B-B14F-4D97-AF65-F5344CB8AC3E}">
        <p14:creationId xmlns:p14="http://schemas.microsoft.com/office/powerpoint/2010/main" val="412325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FEEA-D9D1-0831-22C3-10EF23AB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Perceptual Loss test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6411A-04C3-E7C2-39C0-34B2720F2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47081"/>
            <a:ext cx="10353762" cy="4058751"/>
          </a:xfrm>
        </p:spPr>
        <p:txBody>
          <a:bodyPr>
            <a:normAutofit/>
          </a:bodyPr>
          <a:lstStyle/>
          <a:p>
            <a:r>
              <a:rPr lang="en-GB" sz="3200" dirty="0"/>
              <a:t>Compares two audio files to each other</a:t>
            </a:r>
          </a:p>
          <a:p>
            <a:r>
              <a:rPr lang="en-GB" sz="3200" dirty="0"/>
              <a:t>Output is a loss value, bigger loss = bigger difference</a:t>
            </a:r>
          </a:p>
          <a:p>
            <a:r>
              <a:rPr lang="en-GB" sz="3200" dirty="0"/>
              <a:t>We compared the sound in different environments to the original audio</a:t>
            </a:r>
          </a:p>
          <a:p>
            <a:r>
              <a:rPr lang="en-GB" sz="3200" dirty="0"/>
              <a:t>We used the python function provided to us by the professor</a:t>
            </a:r>
            <a:endParaRPr lang="en-FI" sz="3200" dirty="0"/>
          </a:p>
        </p:txBody>
      </p:sp>
    </p:spTree>
    <p:extLst>
      <p:ext uri="{BB962C8B-B14F-4D97-AF65-F5344CB8AC3E}">
        <p14:creationId xmlns:p14="http://schemas.microsoft.com/office/powerpoint/2010/main" val="266085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CDCC-28C0-2227-7A97-1C28D97D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Perceptual Loss results</a:t>
            </a:r>
            <a:endParaRPr lang="en-FI" dirty="0"/>
          </a:p>
        </p:txBody>
      </p:sp>
      <p:pic>
        <p:nvPicPr>
          <p:cNvPr id="6" name="Content Placeholder 5" descr="A graph showing the difference between a function and a function&#10;&#10;Description automatically generated with medium confidence">
            <a:extLst>
              <a:ext uri="{FF2B5EF4-FFF2-40B4-BE49-F238E27FC236}">
                <a16:creationId xmlns:a16="http://schemas.microsoft.com/office/drawing/2014/main" id="{F755AB8D-ABD2-E012-832D-989B2051A3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3" y="2641450"/>
            <a:ext cx="5341443" cy="3208743"/>
          </a:xfrm>
        </p:spPr>
      </p:pic>
      <p:pic>
        <p:nvPicPr>
          <p:cNvPr id="8" name="Content Placeholder 7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AFA69637-F494-3771-07CC-FCC8C6EE28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426" y="2655768"/>
            <a:ext cx="5338211" cy="320874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67F218-05AC-B48A-BD22-2CA53B4020A9}"/>
              </a:ext>
            </a:extLst>
          </p:cNvPr>
          <p:cNvSpPr txBox="1"/>
          <p:nvPr/>
        </p:nvSpPr>
        <p:spPr>
          <a:xfrm>
            <a:off x="4365973" y="1780426"/>
            <a:ext cx="3449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100%: most difference to original</a:t>
            </a:r>
          </a:p>
          <a:p>
            <a:r>
              <a:rPr lang="en-GB" dirty="0">
                <a:solidFill>
                  <a:schemeClr val="tx2"/>
                </a:solidFill>
              </a:rPr>
              <a:t>0%: least difference to original</a:t>
            </a:r>
            <a:endParaRPr lang="en-FI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3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D7BA-07DE-6C8D-C071-4E8F6A9B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MUSHRA listening experiment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89A7E-B209-D4B3-28BB-A3DE3B69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48759"/>
            <a:ext cx="10491624" cy="4058751"/>
          </a:xfrm>
        </p:spPr>
        <p:txBody>
          <a:bodyPr>
            <a:normAutofit/>
          </a:bodyPr>
          <a:lstStyle/>
          <a:p>
            <a:r>
              <a:rPr lang="en-GB" sz="3200" dirty="0"/>
              <a:t>18 participants</a:t>
            </a:r>
          </a:p>
          <a:p>
            <a:r>
              <a:rPr lang="en-GB" sz="3200" dirty="0"/>
              <a:t>Listeners compared dry audio to modified environment audio</a:t>
            </a:r>
          </a:p>
          <a:p>
            <a:r>
              <a:rPr lang="en-GB" sz="3200" dirty="0"/>
              <a:t>Asked to rate the similarity between 0 (least) – 100 (most)</a:t>
            </a:r>
          </a:p>
          <a:p>
            <a:r>
              <a:rPr lang="en-GB" sz="3200" dirty="0"/>
              <a:t>We applied the ANOVA test to the results</a:t>
            </a:r>
            <a:endParaRPr lang="en-FI" sz="3200" dirty="0"/>
          </a:p>
        </p:txBody>
      </p:sp>
    </p:spTree>
    <p:extLst>
      <p:ext uri="{BB962C8B-B14F-4D97-AF65-F5344CB8AC3E}">
        <p14:creationId xmlns:p14="http://schemas.microsoft.com/office/powerpoint/2010/main" val="35046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ED90-2C84-A5D7-29CE-51792616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MUSHRA test software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BF00C-40DB-E7C8-DE1C-7CF248611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93004"/>
            <a:ext cx="10353762" cy="4058751"/>
          </a:xfrm>
        </p:spPr>
        <p:txBody>
          <a:bodyPr/>
          <a:lstStyle/>
          <a:p>
            <a:r>
              <a:rPr lang="en-GB" sz="3200" dirty="0"/>
              <a:t>“scale” app for </a:t>
            </a:r>
            <a:r>
              <a:rPr lang="en-GB" sz="3200" dirty="0" err="1"/>
              <a:t>Matlab</a:t>
            </a:r>
            <a:r>
              <a:rPr lang="en-GB" sz="3200" dirty="0"/>
              <a:t> was used</a:t>
            </a:r>
          </a:p>
          <a:p>
            <a:r>
              <a:rPr lang="en-GB" sz="3200" dirty="0"/>
              <a:t>Results are stored as tables in .mat files</a:t>
            </a:r>
          </a:p>
          <a:p>
            <a:r>
              <a:rPr lang="en-GB" sz="3200" dirty="0"/>
              <a:t>Figures are drawn by the application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56835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B79A-765B-8918-BAE2-B12BAD83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955" y="-247290"/>
            <a:ext cx="7252160" cy="1600200"/>
          </a:xfrm>
        </p:spPr>
        <p:txBody>
          <a:bodyPr>
            <a:normAutofit/>
          </a:bodyPr>
          <a:lstStyle/>
          <a:p>
            <a:r>
              <a:rPr lang="en-GB" sz="4000" dirty="0"/>
              <a:t>MUSHRA test results</a:t>
            </a:r>
            <a:endParaRPr lang="en-FI" sz="4000" dirty="0"/>
          </a:p>
        </p:txBody>
      </p:sp>
      <p:pic>
        <p:nvPicPr>
          <p:cNvPr id="6" name="Content Placeholder 5" descr="A graph with lines and dots&#10;&#10;Description automatically generated with medium confidence">
            <a:extLst>
              <a:ext uri="{FF2B5EF4-FFF2-40B4-BE49-F238E27FC236}">
                <a16:creationId xmlns:a16="http://schemas.microsoft.com/office/drawing/2014/main" id="{4863518A-745C-03AA-712F-D75458912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39" y="1937930"/>
            <a:ext cx="7590226" cy="405974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2F5AD-D986-C906-86AA-3BCC5C1BB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2923" y="1810109"/>
            <a:ext cx="3982064" cy="4492368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400" dirty="0"/>
              <a:t> drum: red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dirty="0"/>
              <a:t> instrumental mix: brown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dirty="0"/>
              <a:t> piano: light green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dirty="0"/>
              <a:t> speech: dark green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dirty="0"/>
              <a:t> trumpet: blue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dirty="0"/>
              <a:t> 100 means most similar to original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dirty="0"/>
              <a:t> 0 means least similar to original</a:t>
            </a:r>
          </a:p>
        </p:txBody>
      </p:sp>
    </p:spTree>
    <p:extLst>
      <p:ext uri="{BB962C8B-B14F-4D97-AF65-F5344CB8AC3E}">
        <p14:creationId xmlns:p14="http://schemas.microsoft.com/office/powerpoint/2010/main" val="72540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07B8-5AEC-8B2F-7C62-86E95E9E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415898"/>
            <a:ext cx="10353762" cy="970450"/>
          </a:xfrm>
        </p:spPr>
        <p:txBody>
          <a:bodyPr/>
          <a:lstStyle/>
          <a:p>
            <a:r>
              <a:rPr lang="en-GB" dirty="0"/>
              <a:t>ANOVA results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1B148-13E6-E739-C061-F137CC0EC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710" y="1956616"/>
            <a:ext cx="2381465" cy="193941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l-GR" sz="3200" dirty="0"/>
              <a:t>α=0.05</a:t>
            </a:r>
            <a:endParaRPr lang="en-GB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139920-5816-9995-6D81-299A33046C70}"/>
              </a:ext>
            </a:extLst>
          </p:cNvPr>
          <p:cNvSpPr txBox="1">
            <a:spLocks/>
          </p:cNvSpPr>
          <p:nvPr/>
        </p:nvSpPr>
        <p:spPr>
          <a:xfrm>
            <a:off x="4037002" y="1956616"/>
            <a:ext cx="7319256" cy="46703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GB" sz="3200" dirty="0"/>
              <a:t>p-values:</a:t>
            </a:r>
          </a:p>
          <a:p>
            <a:r>
              <a:rPr lang="en-GB" sz="3200" dirty="0"/>
              <a:t>0.00014818 for drum</a:t>
            </a:r>
          </a:p>
          <a:p>
            <a:r>
              <a:rPr lang="en-GB" sz="3200" dirty="0"/>
              <a:t>0.003438 for instrumental mix</a:t>
            </a:r>
          </a:p>
          <a:p>
            <a:r>
              <a:rPr lang="en-GB" sz="3200" dirty="0"/>
              <a:t>0.0001407 for piano</a:t>
            </a:r>
          </a:p>
          <a:p>
            <a:r>
              <a:rPr lang="en-GB" sz="3200" dirty="0"/>
              <a:t>0.000092682 for speech</a:t>
            </a:r>
          </a:p>
          <a:p>
            <a:r>
              <a:rPr lang="en-GB" sz="3200" dirty="0"/>
              <a:t>0.01008 for trumpet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731914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45</TotalTime>
  <Words>312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Wingdings 2</vt:lpstr>
      <vt:lpstr>Slate</vt:lpstr>
      <vt:lpstr>MRSP Project – Group 1</vt:lpstr>
      <vt:lpstr>Goals of the project</vt:lpstr>
      <vt:lpstr>Used audio &amp; environments</vt:lpstr>
      <vt:lpstr>Perceptual Loss test</vt:lpstr>
      <vt:lpstr>Perceptual Loss results</vt:lpstr>
      <vt:lpstr>MUSHRA listening experiment</vt:lpstr>
      <vt:lpstr>MUSHRA test software</vt:lpstr>
      <vt:lpstr>MUSHRA test results</vt:lpstr>
      <vt:lpstr>ANOVA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Nymark</dc:creator>
  <cp:lastModifiedBy>Niklas Nymark</cp:lastModifiedBy>
  <cp:revision>26</cp:revision>
  <dcterms:created xsi:type="dcterms:W3CDTF">2024-07-31T20:47:56Z</dcterms:created>
  <dcterms:modified xsi:type="dcterms:W3CDTF">2024-08-07T17:26:49Z</dcterms:modified>
</cp:coreProperties>
</file>