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Barlow ExtraLight"/>
      <p:regular r:id="rId11"/>
      <p:bold r:id="rId12"/>
      <p:italic r:id="rId13"/>
      <p:boldItalic r:id="rId14"/>
    </p:embeddedFont>
    <p:embeddedFont>
      <p:font typeface="Hepta Slab Medium"/>
      <p:regular r:id="rId15"/>
      <p:bold r:id="rId16"/>
    </p:embeddedFont>
    <p:embeddedFont>
      <p:font typeface="Hepta Slab Light"/>
      <p:regular r:id="rId17"/>
      <p:bold r:id="rId18"/>
    </p:embeddedFont>
    <p:embeddedFont>
      <p:font typeface="Hepta Slab"/>
      <p:regular r:id="rId19"/>
      <p:bold r:id="rId20"/>
    </p:embeddedFont>
    <p:embeddedFont>
      <p:font typeface="Barlow Medium"/>
      <p:regular r:id="rId21"/>
      <p:bold r:id="rId22"/>
      <p:italic r:id="rId23"/>
      <p:boldItalic r:id="rId24"/>
    </p:embeddedFont>
    <p:embeddedFont>
      <p:font typeface="Barlow Light"/>
      <p:regular r:id="rId25"/>
      <p:bold r:id="rId26"/>
      <p:italic r:id="rId27"/>
      <p:boldItalic r:id="rId28"/>
    </p:embeddedFont>
    <p:embeddedFont>
      <p:font typeface="Barlow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ptaSlab-bold.fntdata"/><Relationship Id="rId22" Type="http://schemas.openxmlformats.org/officeDocument/2006/relationships/font" Target="fonts/BarlowMedium-bold.fntdata"/><Relationship Id="rId21" Type="http://schemas.openxmlformats.org/officeDocument/2006/relationships/font" Target="fonts/BarlowMedium-regular.fntdata"/><Relationship Id="rId24" Type="http://schemas.openxmlformats.org/officeDocument/2006/relationships/font" Target="fonts/BarlowMedium-boldItalic.fntdata"/><Relationship Id="rId23" Type="http://schemas.openxmlformats.org/officeDocument/2006/relationships/font" Target="fonts/Barlow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Light-bold.fntdata"/><Relationship Id="rId25" Type="http://schemas.openxmlformats.org/officeDocument/2006/relationships/font" Target="fonts/BarlowLight-regular.fntdata"/><Relationship Id="rId28" Type="http://schemas.openxmlformats.org/officeDocument/2006/relationships/font" Target="fonts/BarlowLight-boldItalic.fntdata"/><Relationship Id="rId27" Type="http://schemas.openxmlformats.org/officeDocument/2006/relationships/font" Target="fonts/Barlow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italic.fntdata"/><Relationship Id="rId30" Type="http://schemas.openxmlformats.org/officeDocument/2006/relationships/font" Target="fonts/Barlow-bold.fntdata"/><Relationship Id="rId11" Type="http://schemas.openxmlformats.org/officeDocument/2006/relationships/font" Target="fonts/BarlowExtraLight-regular.fntdata"/><Relationship Id="rId10" Type="http://schemas.openxmlformats.org/officeDocument/2006/relationships/slide" Target="slides/slide5.xml"/><Relationship Id="rId32" Type="http://schemas.openxmlformats.org/officeDocument/2006/relationships/font" Target="fonts/Barlow-boldItalic.fntdata"/><Relationship Id="rId13" Type="http://schemas.openxmlformats.org/officeDocument/2006/relationships/font" Target="fonts/BarlowExtraLight-italic.fntdata"/><Relationship Id="rId12" Type="http://schemas.openxmlformats.org/officeDocument/2006/relationships/font" Target="fonts/BarlowExtraLight-bold.fntdata"/><Relationship Id="rId15" Type="http://schemas.openxmlformats.org/officeDocument/2006/relationships/font" Target="fonts/HeptaSlabMedium-regular.fntdata"/><Relationship Id="rId14" Type="http://schemas.openxmlformats.org/officeDocument/2006/relationships/font" Target="fonts/BarlowExtraLight-boldItalic.fntdata"/><Relationship Id="rId17" Type="http://schemas.openxmlformats.org/officeDocument/2006/relationships/font" Target="fonts/HeptaSlabLight-regular.fntdata"/><Relationship Id="rId16" Type="http://schemas.openxmlformats.org/officeDocument/2006/relationships/font" Target="fonts/HeptaSlabMedium-bold.fntdata"/><Relationship Id="rId19" Type="http://schemas.openxmlformats.org/officeDocument/2006/relationships/font" Target="fonts/HeptaSlab-regular.fntdata"/><Relationship Id="rId18" Type="http://schemas.openxmlformats.org/officeDocument/2006/relationships/font" Target="fonts/HeptaSlab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c0fb506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c0fb506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c0fb5062f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c0fb5062f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1c0fb5062f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1c0fb5062f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1c0fb5062f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1c0fb5062f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1c0fb5062f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1c0fb5062f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632850" y="235875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Web Games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with </a:t>
            </a:r>
            <a:endParaRPr/>
          </a:p>
        </p:txBody>
      </p:sp>
      <p:pic>
        <p:nvPicPr>
          <p:cNvPr id="327" name="Google Shape;32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650" y="1977375"/>
            <a:ext cx="2934700" cy="29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>
            <p:ph type="title"/>
          </p:nvPr>
        </p:nvSpPr>
        <p:spPr>
          <a:xfrm>
            <a:off x="617225" y="164950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Tower Defense </a:t>
            </a:r>
            <a:endParaRPr/>
          </a:p>
        </p:txBody>
      </p:sp>
      <p:sp>
        <p:nvSpPr>
          <p:cNvPr id="333" name="Google Shape;333;p48"/>
          <p:cNvSpPr txBox="1"/>
          <p:nvPr/>
        </p:nvSpPr>
        <p:spPr>
          <a:xfrm>
            <a:off x="617213" y="1162050"/>
            <a:ext cx="23622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Scenes</a:t>
            </a:r>
            <a:endParaRPr sz="22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34" name="Google Shape;334;p48"/>
          <p:cNvSpPr txBox="1"/>
          <p:nvPr/>
        </p:nvSpPr>
        <p:spPr>
          <a:xfrm>
            <a:off x="3414713" y="1162050"/>
            <a:ext cx="23622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Time vs Velocity</a:t>
            </a:r>
            <a:endParaRPr sz="22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35" name="Google Shape;335;p48"/>
          <p:cNvSpPr txBox="1"/>
          <p:nvPr/>
        </p:nvSpPr>
        <p:spPr>
          <a:xfrm>
            <a:off x="6004313" y="1162050"/>
            <a:ext cx="23622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Overlays/Depth</a:t>
            </a:r>
            <a:endParaRPr sz="22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36" name="Google Shape;336;p48"/>
          <p:cNvSpPr txBox="1"/>
          <p:nvPr/>
        </p:nvSpPr>
        <p:spPr>
          <a:xfrm>
            <a:off x="617100" y="1933575"/>
            <a:ext cx="23622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Can set up multiple scenes (phase.scene) to swap through to allow for multiple screen like a selection scene and the game play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37" name="Google Shape;337;p48"/>
          <p:cNvSpPr txBox="1"/>
          <p:nvPr/>
        </p:nvSpPr>
        <p:spPr>
          <a:xfrm>
            <a:off x="3414725" y="1933575"/>
            <a:ext cx="23622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Originally the shapes </a:t>
            </a: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traveled</a:t>
            </a: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using time which lead to a speed issue, so setting up a path </a:t>
            </a: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length</a:t>
            </a: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made it easy to change it to velocity 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38" name="Google Shape;338;p48"/>
          <p:cNvSpPr txBox="1"/>
          <p:nvPr/>
        </p:nvSpPr>
        <p:spPr>
          <a:xfrm>
            <a:off x="6004325" y="1933575"/>
            <a:ext cx="23622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Creating overlays to display information was easier than I originally </a:t>
            </a: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expected</a:t>
            </a: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using .setOrigin and .setDepth which also controlled the shapes and towers with simple numerical </a:t>
            </a: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depths 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type="title"/>
          </p:nvPr>
        </p:nvSpPr>
        <p:spPr>
          <a:xfrm>
            <a:off x="617225" y="164950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Paintball Shooter </a:t>
            </a:r>
            <a:endParaRPr/>
          </a:p>
        </p:txBody>
      </p:sp>
      <p:sp>
        <p:nvSpPr>
          <p:cNvPr id="344" name="Google Shape;344;p49"/>
          <p:cNvSpPr txBox="1"/>
          <p:nvPr/>
        </p:nvSpPr>
        <p:spPr>
          <a:xfrm>
            <a:off x="109275" y="422300"/>
            <a:ext cx="3278400" cy="1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Physics System: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Arcade Physics (this.physics)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Collision detection (this.physics.add.collider)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Phaser also comes with MatterJS 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Velocity-based movement (setVelocity, moveTo)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Group physics (staticGroup for walls, dynamic groups for bullets)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Allows the easy creation of actors (player, enemies) and the scripted movement of non-player actors through the physics system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5" name="Google Shape;345;p49"/>
          <p:cNvSpPr txBox="1"/>
          <p:nvPr/>
        </p:nvSpPr>
        <p:spPr>
          <a:xfrm>
            <a:off x="3562525" y="961675"/>
            <a:ext cx="3089100" cy="26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Graphics and Rendering: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Basic shape drawing (circles, rectangles)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6" name="Google Shape;346;p49"/>
          <p:cNvSpPr txBox="1"/>
          <p:nvPr/>
        </p:nvSpPr>
        <p:spPr>
          <a:xfrm>
            <a:off x="6778475" y="487750"/>
            <a:ext cx="20106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with NextJS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7" name="Google Shape;347;p49"/>
          <p:cNvSpPr txBox="1"/>
          <p:nvPr/>
        </p:nvSpPr>
        <p:spPr>
          <a:xfrm>
            <a:off x="3784825" y="2098200"/>
            <a:ext cx="2644500" cy="25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AI Logic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Made much easier to program actions based on movement, allowing enemies to react to seeing the player, losing sight of the player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8" name="Google Shape;348;p49"/>
          <p:cNvSpPr txBox="1"/>
          <p:nvPr/>
        </p:nvSpPr>
        <p:spPr>
          <a:xfrm>
            <a:off x="7061025" y="1349350"/>
            <a:ext cx="204600" cy="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9" name="Google Shape;349;p49"/>
          <p:cNvSpPr txBox="1"/>
          <p:nvPr/>
        </p:nvSpPr>
        <p:spPr>
          <a:xfrm>
            <a:off x="6651625" y="1155675"/>
            <a:ext cx="1862100" cy="27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Hosted with Vercel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Deploy NextJS projects directly from GitHub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type="title"/>
          </p:nvPr>
        </p:nvSpPr>
        <p:spPr>
          <a:xfrm>
            <a:off x="617225" y="164950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Asteroid Shooter </a:t>
            </a:r>
            <a:endParaRPr/>
          </a:p>
        </p:txBody>
      </p:sp>
      <p:sp>
        <p:nvSpPr>
          <p:cNvPr id="355" name="Google Shape;355;p50"/>
          <p:cNvSpPr txBox="1"/>
          <p:nvPr/>
        </p:nvSpPr>
        <p:spPr>
          <a:xfrm>
            <a:off x="284125" y="1041550"/>
            <a:ext cx="3278400" cy="1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Physics System: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(this.physics): Basic physics system to handle collision, gravity, and movement.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(this.physics.add.collider): Handles collisions between lasers and asteroids, and ensures objects don't move out of bounds.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LaserGroup Class: Manages laser projectiles using object pooling for efficiency (recycles lasers when they're no longer needed).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6" name="Google Shape;356;p50"/>
          <p:cNvSpPr txBox="1"/>
          <p:nvPr/>
        </p:nvSpPr>
        <p:spPr>
          <a:xfrm>
            <a:off x="3562525" y="961675"/>
            <a:ext cx="3089100" cy="26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Graphics and Rendering: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Asset Management: Textures are preloaded using this.load.image for the player, laser, and asteroid.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Text Rendering: Score is displayed using this.add.text with styling to create clear, readable UI elements.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7" name="Google Shape;357;p50"/>
          <p:cNvSpPr txBox="1"/>
          <p:nvPr/>
        </p:nvSpPr>
        <p:spPr>
          <a:xfrm>
            <a:off x="6762300" y="326350"/>
            <a:ext cx="20106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Game Controls: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Movement: Controlled via arrow keys or keyboard input (rotate and move in 8 directions).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Shooting: The space bar fires lasers with physics-based trajectory.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Asteroids and Collisions: Asteroids are generated dynamically and destroyed on laser collision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/>
        </p:nvSpPr>
        <p:spPr>
          <a:xfrm>
            <a:off x="480420" y="29062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TILED w/ Phaser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pic>
        <p:nvPicPr>
          <p:cNvPr id="363" name="Google Shape;36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750" y="175550"/>
            <a:ext cx="5736451" cy="322675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1"/>
          <p:cNvSpPr txBox="1"/>
          <p:nvPr/>
        </p:nvSpPr>
        <p:spPr>
          <a:xfrm>
            <a:off x="393400" y="1129250"/>
            <a:ext cx="2433300" cy="3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Tool for sprite creation and level design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Pretty 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intuitive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to build a 2d level, using layers and a click and place system for the imported sprites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Many options for 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sprites and animations online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-"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