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5" r:id="rId10"/>
    <p:sldId id="264" r:id="rId11"/>
    <p:sldId id="265" r:id="rId12"/>
    <p:sldId id="266" r:id="rId13"/>
    <p:sldId id="277" r:id="rId14"/>
    <p:sldId id="268" r:id="rId15"/>
    <p:sldId id="267" r:id="rId16"/>
    <p:sldId id="272" r:id="rId17"/>
    <p:sldId id="269" r:id="rId18"/>
    <p:sldId id="279" r:id="rId19"/>
    <p:sldId id="270" r:id="rId20"/>
    <p:sldId id="280" r:id="rId21"/>
    <p:sldId id="271" r:id="rId22"/>
    <p:sldId id="273" r:id="rId23"/>
    <p:sldId id="274" r:id="rId24"/>
    <p:sldId id="278" r:id="rId2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114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53356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98602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40132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SzPct val="100000"/>
              <a:defRPr sz="5200"/>
            </a:lvl1pPr>
            <a:lvl2pPr lvl="1" algn="ctr" rtl="0">
              <a:spcBef>
                <a:spcPts val="0"/>
              </a:spcBef>
              <a:buSzPct val="100000"/>
              <a:defRPr sz="5200"/>
            </a:lvl2pPr>
            <a:lvl3pPr lvl="2" algn="ctr" rtl="0">
              <a:spcBef>
                <a:spcPts val="0"/>
              </a:spcBef>
              <a:buSzPct val="100000"/>
              <a:defRPr sz="5200"/>
            </a:lvl3pPr>
            <a:lvl4pPr lvl="3" algn="ctr" rtl="0">
              <a:spcBef>
                <a:spcPts val="0"/>
              </a:spcBef>
              <a:buSzPct val="100000"/>
              <a:defRPr sz="5200"/>
            </a:lvl4pPr>
            <a:lvl5pPr lvl="4" algn="ctr" rtl="0">
              <a:spcBef>
                <a:spcPts val="0"/>
              </a:spcBef>
              <a:buSzPct val="100000"/>
              <a:defRPr sz="5200"/>
            </a:lvl5pPr>
            <a:lvl6pPr lvl="5" algn="ctr" rtl="0">
              <a:spcBef>
                <a:spcPts val="0"/>
              </a:spcBef>
              <a:buSzPct val="100000"/>
              <a:defRPr sz="5200"/>
            </a:lvl6pPr>
            <a:lvl7pPr lvl="6" algn="ctr" rtl="0">
              <a:spcBef>
                <a:spcPts val="0"/>
              </a:spcBef>
              <a:buSzPct val="100000"/>
              <a:defRPr sz="5200"/>
            </a:lvl7pPr>
            <a:lvl8pPr lvl="7" algn="ctr" rtl="0">
              <a:spcBef>
                <a:spcPts val="0"/>
              </a:spcBef>
              <a:buSzPct val="100000"/>
              <a:defRPr sz="5200"/>
            </a:lvl8pPr>
            <a:lvl9pPr lvl="8" algn="ctr" rtl="0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  <a:endParaRPr lang="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SzPct val="100000"/>
              <a:defRPr sz="12000"/>
            </a:lvl1pPr>
            <a:lvl2pPr lvl="1" algn="ctr" rtl="0">
              <a:spcBef>
                <a:spcPts val="0"/>
              </a:spcBef>
              <a:buSzPct val="100000"/>
              <a:defRPr sz="12000"/>
            </a:lvl2pPr>
            <a:lvl3pPr lvl="2" algn="ctr" rtl="0">
              <a:spcBef>
                <a:spcPts val="0"/>
              </a:spcBef>
              <a:buSzPct val="100000"/>
              <a:defRPr sz="12000"/>
            </a:lvl3pPr>
            <a:lvl4pPr lvl="3" algn="ctr" rtl="0">
              <a:spcBef>
                <a:spcPts val="0"/>
              </a:spcBef>
              <a:buSzPct val="100000"/>
              <a:defRPr sz="12000"/>
            </a:lvl4pPr>
            <a:lvl5pPr lvl="4" algn="ctr" rtl="0">
              <a:spcBef>
                <a:spcPts val="0"/>
              </a:spcBef>
              <a:buSzPct val="100000"/>
              <a:defRPr sz="12000"/>
            </a:lvl5pPr>
            <a:lvl6pPr lvl="5" algn="ctr" rtl="0">
              <a:spcBef>
                <a:spcPts val="0"/>
              </a:spcBef>
              <a:buSzPct val="100000"/>
              <a:defRPr sz="12000"/>
            </a:lvl6pPr>
            <a:lvl7pPr lvl="6" algn="ctr" rtl="0">
              <a:spcBef>
                <a:spcPts val="0"/>
              </a:spcBef>
              <a:buSzPct val="100000"/>
              <a:defRPr sz="12000"/>
            </a:lvl7pPr>
            <a:lvl8pPr lvl="7" algn="ctr" rtl="0">
              <a:spcBef>
                <a:spcPts val="0"/>
              </a:spcBef>
              <a:buSzPct val="100000"/>
              <a:defRPr sz="12000"/>
            </a:lvl8pPr>
            <a:lvl9pPr lvl="8" algn="ctr" rtl="0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defRPr/>
            </a:lvl1pPr>
            <a:lvl2pPr lvl="1" algn="ctr" rtl="0">
              <a:spcBef>
                <a:spcPts val="0"/>
              </a:spcBef>
              <a:defRPr/>
            </a:lvl2pPr>
            <a:lvl3pPr lvl="2" algn="ctr" rtl="0">
              <a:spcBef>
                <a:spcPts val="0"/>
              </a:spcBef>
              <a:defRPr/>
            </a:lvl3pPr>
            <a:lvl4pPr lvl="3" algn="ctr" rtl="0">
              <a:spcBef>
                <a:spcPts val="0"/>
              </a:spcBef>
              <a:defRPr/>
            </a:lvl4pPr>
            <a:lvl5pPr lvl="4" algn="ctr" rtl="0">
              <a:spcBef>
                <a:spcPts val="0"/>
              </a:spcBef>
              <a:defRPr/>
            </a:lvl5pPr>
            <a:lvl6pPr lvl="5" algn="ctr" rtl="0">
              <a:spcBef>
                <a:spcPts val="0"/>
              </a:spcBef>
              <a:defRPr/>
            </a:lvl6pPr>
            <a:lvl7pPr lvl="6" algn="ctr" rtl="0">
              <a:spcBef>
                <a:spcPts val="0"/>
              </a:spcBef>
              <a:defRPr/>
            </a:lvl7pPr>
            <a:lvl8pPr lvl="7" algn="ctr" rtl="0">
              <a:spcBef>
                <a:spcPts val="0"/>
              </a:spcBef>
              <a:defRPr/>
            </a:lvl8pPr>
            <a:lvl9pPr lvl="8" algn="ctr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  <a:endParaRPr lang="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  <a:endParaRPr lang="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SzPct val="100000"/>
              <a:defRPr sz="3600"/>
            </a:lvl1pPr>
            <a:lvl2pPr lvl="1" algn="ctr" rtl="0">
              <a:spcBef>
                <a:spcPts val="0"/>
              </a:spcBef>
              <a:buSzPct val="100000"/>
              <a:defRPr sz="3600"/>
            </a:lvl2pPr>
            <a:lvl3pPr lvl="2" algn="ctr" rtl="0">
              <a:spcBef>
                <a:spcPts val="0"/>
              </a:spcBef>
              <a:buSzPct val="100000"/>
              <a:defRPr sz="3600"/>
            </a:lvl3pPr>
            <a:lvl4pPr lvl="3" algn="ctr" rtl="0">
              <a:spcBef>
                <a:spcPts val="0"/>
              </a:spcBef>
              <a:buSzPct val="100000"/>
              <a:defRPr sz="3600"/>
            </a:lvl4pPr>
            <a:lvl5pPr lvl="4" algn="ctr" rtl="0">
              <a:spcBef>
                <a:spcPts val="0"/>
              </a:spcBef>
              <a:buSzPct val="100000"/>
              <a:defRPr sz="3600"/>
            </a:lvl5pPr>
            <a:lvl6pPr lvl="5" algn="ctr" rtl="0">
              <a:spcBef>
                <a:spcPts val="0"/>
              </a:spcBef>
              <a:buSzPct val="100000"/>
              <a:defRPr sz="3600"/>
            </a:lvl6pPr>
            <a:lvl7pPr lvl="6" algn="ctr" rtl="0">
              <a:spcBef>
                <a:spcPts val="0"/>
              </a:spcBef>
              <a:buSzPct val="100000"/>
              <a:defRPr sz="3600"/>
            </a:lvl7pPr>
            <a:lvl8pPr lvl="7" algn="ctr" rtl="0">
              <a:spcBef>
                <a:spcPts val="0"/>
              </a:spcBef>
              <a:buSzPct val="100000"/>
              <a:defRPr sz="3600"/>
            </a:lvl8pPr>
            <a:lvl9pPr lvl="8" algn="ctr" rtl="0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  <a:endParaRPr lang="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  <a:endParaRPr lang="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  <a:endParaRPr lang="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  <a:endParaRPr lang="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  <a:endParaRPr lang="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defRPr sz="4800"/>
            </a:lvl1pPr>
            <a:lvl2pPr lvl="1" rtl="0">
              <a:spcBef>
                <a:spcPts val="0"/>
              </a:spcBef>
              <a:buSzPct val="100000"/>
              <a:defRPr sz="4800"/>
            </a:lvl2pPr>
            <a:lvl3pPr lvl="2" rtl="0">
              <a:spcBef>
                <a:spcPts val="0"/>
              </a:spcBef>
              <a:buSzPct val="100000"/>
              <a:defRPr sz="4800"/>
            </a:lvl3pPr>
            <a:lvl4pPr lvl="3" rtl="0">
              <a:spcBef>
                <a:spcPts val="0"/>
              </a:spcBef>
              <a:buSzPct val="100000"/>
              <a:defRPr sz="4800"/>
            </a:lvl4pPr>
            <a:lvl5pPr lvl="4" rtl="0">
              <a:spcBef>
                <a:spcPts val="0"/>
              </a:spcBef>
              <a:buSzPct val="100000"/>
              <a:defRPr sz="4800"/>
            </a:lvl5pPr>
            <a:lvl6pPr lvl="5" rtl="0">
              <a:spcBef>
                <a:spcPts val="0"/>
              </a:spcBef>
              <a:buSzPct val="100000"/>
              <a:defRPr sz="4800"/>
            </a:lvl6pPr>
            <a:lvl7pPr lvl="6" rtl="0">
              <a:spcBef>
                <a:spcPts val="0"/>
              </a:spcBef>
              <a:buSzPct val="100000"/>
              <a:defRPr sz="4800"/>
            </a:lvl7pPr>
            <a:lvl8pPr lvl="7" rtl="0">
              <a:spcBef>
                <a:spcPts val="0"/>
              </a:spcBef>
              <a:buSzPct val="100000"/>
              <a:defRPr sz="4800"/>
            </a:lvl8pPr>
            <a:lvl9pPr lvl="8" rtl="0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  <a:endParaRPr lang="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SzPct val="100000"/>
              <a:defRPr sz="4200"/>
            </a:lvl1pPr>
            <a:lvl2pPr lvl="1" algn="ctr" rtl="0">
              <a:spcBef>
                <a:spcPts val="0"/>
              </a:spcBef>
              <a:buSzPct val="100000"/>
              <a:defRPr sz="4200"/>
            </a:lvl2pPr>
            <a:lvl3pPr lvl="2" algn="ctr" rtl="0">
              <a:spcBef>
                <a:spcPts val="0"/>
              </a:spcBef>
              <a:buSzPct val="100000"/>
              <a:defRPr sz="4200"/>
            </a:lvl3pPr>
            <a:lvl4pPr lvl="3" algn="ctr" rtl="0">
              <a:spcBef>
                <a:spcPts val="0"/>
              </a:spcBef>
              <a:buSzPct val="100000"/>
              <a:defRPr sz="4200"/>
            </a:lvl4pPr>
            <a:lvl5pPr lvl="4" algn="ctr" rtl="0">
              <a:spcBef>
                <a:spcPts val="0"/>
              </a:spcBef>
              <a:buSzPct val="100000"/>
              <a:defRPr sz="4200"/>
            </a:lvl5pPr>
            <a:lvl6pPr lvl="5" algn="ctr" rtl="0">
              <a:spcBef>
                <a:spcPts val="0"/>
              </a:spcBef>
              <a:buSzPct val="100000"/>
              <a:defRPr sz="4200"/>
            </a:lvl6pPr>
            <a:lvl7pPr lvl="6" algn="ctr" rtl="0">
              <a:spcBef>
                <a:spcPts val="0"/>
              </a:spcBef>
              <a:buSzPct val="100000"/>
              <a:defRPr sz="4200"/>
            </a:lvl7pPr>
            <a:lvl8pPr lvl="7" algn="ctr" rtl="0">
              <a:spcBef>
                <a:spcPts val="0"/>
              </a:spcBef>
              <a:buSzPct val="100000"/>
              <a:defRPr sz="4200"/>
            </a:lvl8pPr>
            <a:lvl9pPr lvl="8" algn="ctr" rtl="0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  <a:endParaRPr lang="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  <a:endParaRPr lang="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defRPr sz="1800">
                <a:solidFill>
                  <a:schemeClr val="lt2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fld id="{00000000-1234-1234-1234-123412341234}" type="slidenum">
              <a:rPr lang="fr" sz="1000">
                <a:solidFill>
                  <a:schemeClr val="lt2"/>
                </a:solidFill>
              </a:rPr>
              <a:t>‹#›</a:t>
            </a:fld>
            <a:endParaRPr lang="fr" sz="1000">
              <a:solidFill>
                <a:schemeClr val="lt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Forensic Challenge</a:t>
            </a:r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Team 3 - RK NK AN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 dirty="0"/>
              <a:t>4) First Invoice Fraud</a:t>
            </a:r>
          </a:p>
        </p:txBody>
      </p:sp>
      <p:sp>
        <p:nvSpPr>
          <p:cNvPr id="6" name="Shape 74"/>
          <p:cNvSpPr txBox="1">
            <a:spLocks/>
          </p:cNvSpPr>
          <p:nvPr/>
        </p:nvSpPr>
        <p:spPr>
          <a:xfrm>
            <a:off x="311700" y="1017725"/>
            <a:ext cx="8520600" cy="363740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28600"/>
            <a:r>
              <a:rPr lang="en-GB" b="1" dirty="0"/>
              <a:t>Obtained by: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GB" dirty="0"/>
              <a:t>Checking first invoice in 		 , received by </a:t>
            </a:r>
            <a:r>
              <a:rPr lang="en-GB" i="1" dirty="0"/>
              <a:t>u8248.</a:t>
            </a:r>
            <a:endParaRPr lang="en-GB" dirty="0"/>
          </a:p>
          <a:p>
            <a:pPr marL="228600"/>
            <a:endParaRPr lang="en-GB" b="1" dirty="0"/>
          </a:p>
          <a:p>
            <a:pPr marL="228600"/>
            <a:r>
              <a:rPr lang="en-GB" b="1" dirty="0"/>
              <a:t>Observations: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GB" dirty="0"/>
              <a:t>User </a:t>
            </a:r>
            <a:r>
              <a:rPr lang="en-GB" i="1" dirty="0"/>
              <a:t>u8284 </a:t>
            </a:r>
            <a:r>
              <a:rPr lang="en-GB" dirty="0"/>
              <a:t>is most likely one of possibly several fraudsters.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GB" dirty="0"/>
              <a:t>Investigate vendor account (VD-0588) the first invoice is to.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1859" y="1398258"/>
            <a:ext cx="1558848" cy="763051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 dirty="0"/>
              <a:t>4) First Invoice Fraud – </a:t>
            </a:r>
            <a:r>
              <a:rPr lang="en-GB" dirty="0"/>
              <a:t>Tracing Back</a:t>
            </a:r>
            <a:endParaRPr lang="fr" dirty="0"/>
          </a:p>
        </p:txBody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857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endParaRPr dirty="0"/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4" name="Shape 74"/>
          <p:cNvSpPr txBox="1">
            <a:spLocks/>
          </p:cNvSpPr>
          <p:nvPr/>
        </p:nvSpPr>
        <p:spPr>
          <a:xfrm>
            <a:off x="311700" y="1017725"/>
            <a:ext cx="8520600" cy="363740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514350" indent="-285750">
              <a:buFont typeface="Arial" panose="020B0604020202020204" pitchFamily="34" charset="0"/>
              <a:buChar char="•"/>
            </a:pPr>
            <a:r>
              <a:rPr lang="en-GB" dirty="0"/>
              <a:t>VD-0588 was created by a different user </a:t>
            </a:r>
            <a:r>
              <a:rPr lang="en-GB" i="1" dirty="0"/>
              <a:t>u8204 </a:t>
            </a:r>
            <a:r>
              <a:rPr lang="en-GB" dirty="0"/>
              <a:t>in 2002.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GB" dirty="0"/>
              <a:t>Precedes </a:t>
            </a:r>
            <a:r>
              <a:rPr lang="en-GB" i="1" dirty="0"/>
              <a:t>u8284, </a:t>
            </a:r>
            <a:r>
              <a:rPr lang="en-GB" dirty="0"/>
              <a:t>so probably irrelevant.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GB" dirty="0"/>
              <a:t>When was </a:t>
            </a:r>
            <a:r>
              <a:rPr lang="en-GB" i="1" dirty="0"/>
              <a:t>u8284 </a:t>
            </a:r>
            <a:r>
              <a:rPr lang="en-GB" dirty="0"/>
              <a:t>created?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5) Date of first fraud</a:t>
            </a:r>
          </a:p>
        </p:txBody>
      </p:sp>
      <p:sp>
        <p:nvSpPr>
          <p:cNvPr id="10" name="Shape 74"/>
          <p:cNvSpPr txBox="1">
            <a:spLocks/>
          </p:cNvSpPr>
          <p:nvPr/>
        </p:nvSpPr>
        <p:spPr>
          <a:xfrm>
            <a:off x="311700" y="1017725"/>
            <a:ext cx="8520600" cy="363740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28600"/>
            <a:r>
              <a:rPr lang="en-GB" b="1" dirty="0"/>
              <a:t>Obtained by: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GB" dirty="0"/>
              <a:t>Checking creation date of </a:t>
            </a:r>
            <a:r>
              <a:rPr lang="en-GB" i="1" dirty="0"/>
              <a:t>u8248.</a:t>
            </a:r>
            <a:endParaRPr lang="en-GB" b="1" dirty="0"/>
          </a:p>
          <a:p>
            <a:pPr marL="228600"/>
            <a:r>
              <a:rPr lang="en-GB" b="1" dirty="0"/>
              <a:t>Observations: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GB" dirty="0"/>
              <a:t>User </a:t>
            </a:r>
            <a:r>
              <a:rPr lang="en-GB" i="1" dirty="0"/>
              <a:t>u8284 </a:t>
            </a:r>
            <a:r>
              <a:rPr lang="en-GB" dirty="0"/>
              <a:t>was created by another user </a:t>
            </a:r>
            <a:r>
              <a:rPr lang="en-GB" i="1" dirty="0"/>
              <a:t>u3977.</a:t>
            </a:r>
            <a:endParaRPr lang="en-GB" dirty="0"/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GB" i="1" dirty="0"/>
              <a:t>u3977 </a:t>
            </a:r>
            <a:r>
              <a:rPr lang="en-GB" dirty="0"/>
              <a:t>was the CFO.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GB" dirty="0"/>
              <a:t>However</a:t>
            </a:r>
            <a:r>
              <a:rPr lang="en-GB" i="1" dirty="0"/>
              <a:t>, u8284 </a:t>
            </a:r>
            <a:r>
              <a:rPr lang="en-GB" dirty="0"/>
              <a:t>was not listed under the CFO, but rather EMP-0011.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GB" dirty="0"/>
              <a:t>EMP-0011 had 2 user accounts </a:t>
            </a:r>
            <a:r>
              <a:rPr lang="en-GB" i="1" dirty="0"/>
              <a:t>u8204 &amp; u8284. </a:t>
            </a:r>
            <a:endParaRPr lang="en-GB" dirty="0"/>
          </a:p>
          <a:p>
            <a:pPr marL="5143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 dirty="0"/>
              <a:t>5) Date of first fraud – </a:t>
            </a:r>
            <a:r>
              <a:rPr lang="en-GB" dirty="0"/>
              <a:t>Part 2</a:t>
            </a:r>
            <a:endParaRPr lang="fr" dirty="0"/>
          </a:p>
        </p:txBody>
      </p:sp>
      <p:sp>
        <p:nvSpPr>
          <p:cNvPr id="10" name="Shape 74"/>
          <p:cNvSpPr txBox="1">
            <a:spLocks/>
          </p:cNvSpPr>
          <p:nvPr/>
        </p:nvSpPr>
        <p:spPr>
          <a:xfrm>
            <a:off x="311700" y="1017725"/>
            <a:ext cx="8520600" cy="363740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514350" indent="-285750">
              <a:buFont typeface="Arial" panose="020B0604020202020204" pitchFamily="34" charset="0"/>
              <a:buChar char="•"/>
            </a:pPr>
            <a:r>
              <a:rPr lang="en-GB" dirty="0"/>
              <a:t>Was EMP-0011 aware?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GB" dirty="0"/>
              <a:t>Were they part of the fraud?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40200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6) Suspicious log entries</a:t>
            </a:r>
          </a:p>
        </p:txBody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fontAlgn="base"/>
            <a:r>
              <a:rPr lang="en-GB" b="1" dirty="0"/>
              <a:t>Obtained by</a:t>
            </a:r>
            <a:r>
              <a:rPr lang="en-GB" dirty="0"/>
              <a:t>: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GB" dirty="0"/>
              <a:t>Querying log for Date/Time outside working hours (night, weekends).</a:t>
            </a:r>
          </a:p>
          <a:p>
            <a:pPr fontAlgn="base"/>
            <a:r>
              <a:rPr lang="en-GB" b="1" dirty="0"/>
              <a:t>Observations: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GB" dirty="0"/>
              <a:t>User </a:t>
            </a:r>
            <a:r>
              <a:rPr lang="en-GB" i="1" dirty="0"/>
              <a:t>u3977</a:t>
            </a:r>
            <a:r>
              <a:rPr lang="en-GB" dirty="0"/>
              <a:t> logged on once on Sunday, created on account </a:t>
            </a:r>
            <a:r>
              <a:rPr lang="en-GB" i="1" dirty="0"/>
              <a:t>u8284</a:t>
            </a:r>
            <a:r>
              <a:rPr lang="en-GB" dirty="0"/>
              <a:t>.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GB" dirty="0"/>
              <a:t>User </a:t>
            </a:r>
            <a:r>
              <a:rPr lang="en-GB" i="1" dirty="0"/>
              <a:t>u8284</a:t>
            </a:r>
            <a:r>
              <a:rPr lang="en-GB" dirty="0"/>
              <a:t> logged in out of office hours (typically at night).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-"/>
            </a:pPr>
            <a:r>
              <a:rPr lang="fr"/>
              <a:t>Strangely short delay between input and approval of transaction (21s or 58s), instead of a few days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fr"/>
              <a:t>Approved at random hour instead of midnight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fr"/>
              <a:t>Always late at night</a:t>
            </a:r>
          </a:p>
          <a:p>
            <a:pPr marL="457200" lvl="0" indent="-228600">
              <a:spcBef>
                <a:spcPts val="0"/>
              </a:spcBef>
              <a:buChar char="-"/>
            </a:pPr>
            <a:r>
              <a:rPr lang="fr"/>
              <a:t>By the same user</a:t>
            </a:r>
          </a:p>
        </p:txBody>
      </p:sp>
      <p:pic>
        <p:nvPicPr>
          <p:cNvPr id="120" name="Shape 120" descr="6susp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614" y="0"/>
            <a:ext cx="8106769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Oval 1"/>
          <p:cNvSpPr/>
          <p:nvPr/>
        </p:nvSpPr>
        <p:spPr>
          <a:xfrm>
            <a:off x="6747164" y="581891"/>
            <a:ext cx="367145" cy="77585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/>
          <p:cNvSpPr/>
          <p:nvPr/>
        </p:nvSpPr>
        <p:spPr>
          <a:xfrm>
            <a:off x="6747163" y="4052454"/>
            <a:ext cx="367145" cy="5749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hape 145" descr="timelin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86565"/>
            <a:ext cx="9144000" cy="18329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 dirty="0"/>
              <a:t>7) Total Amount of the fraud</a:t>
            </a:r>
          </a:p>
        </p:txBody>
      </p:sp>
      <p:sp>
        <p:nvSpPr>
          <p:cNvPr id="7" name="Shape 74"/>
          <p:cNvSpPr txBox="1">
            <a:spLocks/>
          </p:cNvSpPr>
          <p:nvPr/>
        </p:nvSpPr>
        <p:spPr>
          <a:xfrm>
            <a:off x="311700" y="1017725"/>
            <a:ext cx="8520600" cy="363740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28600"/>
            <a:r>
              <a:rPr lang="en-GB" b="1" dirty="0"/>
              <a:t>Obtained by: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GB" dirty="0"/>
              <a:t>Summing		 ,   , where the receiving user was </a:t>
            </a:r>
            <a:r>
              <a:rPr lang="en-GB" i="1" dirty="0"/>
              <a:t>u8284.</a:t>
            </a:r>
            <a:endParaRPr lang="en-GB" dirty="0"/>
          </a:p>
          <a:p>
            <a:pPr marL="228600"/>
            <a:endParaRPr lang="en-GB" b="1" dirty="0"/>
          </a:p>
          <a:p>
            <a:pPr marL="228600"/>
            <a:r>
              <a:rPr lang="en-GB" b="1" dirty="0"/>
              <a:t>Observations: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GB" dirty="0"/>
              <a:t>Fraud money was composed of:</a:t>
            </a:r>
          </a:p>
          <a:p>
            <a:pPr marL="514350" lvl="1" indent="-285750">
              <a:buFont typeface="Arial" panose="020B0604020202020204" pitchFamily="34" charset="0"/>
              <a:buChar char="•"/>
            </a:pPr>
            <a:r>
              <a:rPr lang="en-GB" dirty="0"/>
              <a:t>1015000 CHF that left the company.</a:t>
            </a:r>
          </a:p>
          <a:p>
            <a:pPr marL="514350" lvl="1" indent="-285750">
              <a:buFont typeface="Arial" panose="020B0604020202020204" pitchFamily="34" charset="0"/>
              <a:buChar char="•"/>
            </a:pPr>
            <a:r>
              <a:rPr lang="en-GB" dirty="0"/>
              <a:t>100 CHF submitted to initial vendor created by </a:t>
            </a:r>
            <a:r>
              <a:rPr lang="en-GB" i="1" dirty="0"/>
              <a:t>u8204.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8641" y="1458255"/>
            <a:ext cx="1521189" cy="744617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transu828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5089" y="-1"/>
            <a:ext cx="5903246" cy="4206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nvoiceu828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946" y="4206402"/>
            <a:ext cx="6964507" cy="937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24620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8) Suspicious Invoice Approvals</a:t>
            </a:r>
          </a:p>
        </p:txBody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fontAlgn="base"/>
            <a:r>
              <a:rPr lang="en-GB" b="1" dirty="0"/>
              <a:t>Noticed from: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GB" dirty="0"/>
              <a:t>Strangely short delay between input and approval of transaction (21s or 58s), instead of a few days.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GB" dirty="0"/>
              <a:t>Approved at random hour instead of midnight.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GB" dirty="0"/>
              <a:t>Always late at night, by </a:t>
            </a:r>
            <a:r>
              <a:rPr lang="en-GB" i="1" dirty="0"/>
              <a:t>u8284</a:t>
            </a:r>
            <a:r>
              <a:rPr lang="en-GB" dirty="0"/>
              <a:t>.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Technologies</a:t>
            </a:r>
          </a:p>
        </p:txBody>
      </p:sp>
      <p:pic>
        <p:nvPicPr>
          <p:cNvPr id="61" name="Shape 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200" y="1353625"/>
            <a:ext cx="2201125" cy="2801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Shape 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75712" y="3191974"/>
            <a:ext cx="3803925" cy="74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Shape 6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75725" y="1249962"/>
            <a:ext cx="2966451" cy="1404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 dirty="0"/>
              <a:t>8) Suspicious Invoice Approvals – </a:t>
            </a:r>
            <a:r>
              <a:rPr lang="en-GB" dirty="0"/>
              <a:t>Part 2</a:t>
            </a:r>
            <a:endParaRPr lang="fr" dirty="0"/>
          </a:p>
        </p:txBody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fontAlgn="base"/>
            <a:r>
              <a:rPr lang="en-GB" b="1" dirty="0"/>
              <a:t>Obtained by: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GB" dirty="0"/>
              <a:t>Counting distinct	          approved by</a:t>
            </a:r>
            <a:r>
              <a:rPr lang="en-GB" i="1" dirty="0"/>
              <a:t> u8284.</a:t>
            </a:r>
            <a:endParaRPr lang="en-GB" dirty="0"/>
          </a:p>
          <a:p>
            <a:pPr fontAlgn="base"/>
            <a:endParaRPr lang="en-GB" dirty="0"/>
          </a:p>
          <a:p>
            <a:pPr fontAlgn="base"/>
            <a:r>
              <a:rPr lang="en-GB" b="1" dirty="0"/>
              <a:t>Observations:</a:t>
            </a:r>
            <a:endParaRPr lang="en-GB" dirty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GB" dirty="0"/>
              <a:t>Random approval times by </a:t>
            </a:r>
            <a:r>
              <a:rPr lang="en-GB" i="1" dirty="0"/>
              <a:t>u8284 </a:t>
            </a:r>
            <a:r>
              <a:rPr lang="en-GB" dirty="0"/>
              <a:t>deviate from norm batch approval at midnight.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2839" y="1506746"/>
            <a:ext cx="1345597" cy="811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9959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9) Consecutive Purchase Orders</a:t>
            </a:r>
          </a:p>
        </p:txBody>
      </p:sp>
      <p:sp>
        <p:nvSpPr>
          <p:cNvPr id="5" name="Shape 13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fontAlgn="base"/>
            <a:r>
              <a:rPr lang="en-GB" b="1" dirty="0"/>
              <a:t>Obtained by: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GB" dirty="0"/>
              <a:t>Acquire 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GB" dirty="0"/>
              <a:t>Determine consecutive </a:t>
            </a:r>
            <a:r>
              <a:rPr lang="en-GB" i="1" dirty="0" err="1"/>
              <a:t>po_id</a:t>
            </a:r>
            <a:r>
              <a:rPr lang="en-GB" dirty="0" err="1"/>
              <a:t>s</a:t>
            </a:r>
            <a:endParaRPr lang="en-GB" dirty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GB" dirty="0"/>
              <a:t>Eliminate consecutive </a:t>
            </a:r>
            <a:r>
              <a:rPr lang="en-GB" i="1" dirty="0" err="1"/>
              <a:t>po_id</a:t>
            </a:r>
            <a:r>
              <a:rPr lang="en-GB" dirty="0" err="1"/>
              <a:t>s</a:t>
            </a:r>
            <a:r>
              <a:rPr lang="en-GB" dirty="0"/>
              <a:t> not by the same vendor.</a:t>
            </a:r>
          </a:p>
          <a:p>
            <a:pPr fontAlgn="base"/>
            <a:r>
              <a:rPr lang="en-GB" b="1" dirty="0"/>
              <a:t>Observations:</a:t>
            </a:r>
            <a:endParaRPr lang="en-GB" dirty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GB" dirty="0"/>
              <a:t>Some consecutive purchase orders were by </a:t>
            </a:r>
            <a:r>
              <a:rPr lang="en-GB" i="1" dirty="0"/>
              <a:t>u8284, </a:t>
            </a:r>
            <a:r>
              <a:rPr lang="en-GB" dirty="0"/>
              <a:t>but not enough to stand out.</a:t>
            </a:r>
            <a:endParaRPr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9690" y="1336990"/>
            <a:ext cx="1994349" cy="955937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title"/>
          </p:nvPr>
        </p:nvSpPr>
        <p:spPr>
          <a:xfrm>
            <a:off x="311700" y="1747275"/>
            <a:ext cx="8520600" cy="1127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fr" sz="4800"/>
              <a:t>The Story of the Fraud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/>
        </p:nvSpPr>
        <p:spPr>
          <a:xfrm>
            <a:off x="779100" y="2397750"/>
            <a:ext cx="309000" cy="272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162" name="Shape 162"/>
          <p:cNvCxnSpPr/>
          <p:nvPr/>
        </p:nvCxnSpPr>
        <p:spPr>
          <a:xfrm>
            <a:off x="933600" y="1747350"/>
            <a:ext cx="0" cy="650400"/>
          </a:xfrm>
          <a:prstGeom prst="straightConnector1">
            <a:avLst/>
          </a:prstGeom>
          <a:noFill/>
          <a:ln w="2857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63" name="Shape 163"/>
          <p:cNvCxnSpPr/>
          <p:nvPr/>
        </p:nvCxnSpPr>
        <p:spPr>
          <a:xfrm>
            <a:off x="-620250" y="1444725"/>
            <a:ext cx="37800" cy="0"/>
          </a:xfrm>
          <a:prstGeom prst="straightConnector1">
            <a:avLst/>
          </a:prstGeom>
          <a:noFill/>
          <a:ln w="2857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64" name="Shape 164"/>
          <p:cNvSpPr txBox="1"/>
          <p:nvPr/>
        </p:nvSpPr>
        <p:spPr>
          <a:xfrm>
            <a:off x="1466700" y="3214700"/>
            <a:ext cx="2049900" cy="79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>
                <a:solidFill>
                  <a:srgbClr val="EFEFEF"/>
                </a:solidFill>
              </a:rPr>
              <a:t>CFO tests waters by putting 100 CHF into old testing account.</a:t>
            </a:r>
          </a:p>
        </p:txBody>
      </p:sp>
      <p:cxnSp>
        <p:nvCxnSpPr>
          <p:cNvPr id="165" name="Shape 165"/>
          <p:cNvCxnSpPr>
            <a:stCxn id="166" idx="2"/>
          </p:cNvCxnSpPr>
          <p:nvPr/>
        </p:nvCxnSpPr>
        <p:spPr>
          <a:xfrm rot="10800000">
            <a:off x="1088250" y="2533950"/>
            <a:ext cx="1248900" cy="0"/>
          </a:xfrm>
          <a:prstGeom prst="straightConnector1">
            <a:avLst/>
          </a:prstGeom>
          <a:noFill/>
          <a:ln w="2857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67" name="Shape 167"/>
          <p:cNvSpPr txBox="1"/>
          <p:nvPr/>
        </p:nvSpPr>
        <p:spPr>
          <a:xfrm>
            <a:off x="378150" y="2739275"/>
            <a:ext cx="1110900" cy="414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>
                <a:solidFill>
                  <a:srgbClr val="EFEFEF"/>
                </a:solidFill>
              </a:rPr>
              <a:t>11-01-2015</a:t>
            </a:r>
          </a:p>
        </p:txBody>
      </p:sp>
      <p:sp>
        <p:nvSpPr>
          <p:cNvPr id="168" name="Shape 168"/>
          <p:cNvSpPr txBox="1"/>
          <p:nvPr/>
        </p:nvSpPr>
        <p:spPr>
          <a:xfrm>
            <a:off x="1936200" y="1952087"/>
            <a:ext cx="1110900" cy="414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>
                <a:solidFill>
                  <a:srgbClr val="EFEFEF"/>
                </a:solidFill>
              </a:rPr>
              <a:t>12-01-2015</a:t>
            </a:r>
          </a:p>
        </p:txBody>
      </p:sp>
      <p:sp>
        <p:nvSpPr>
          <p:cNvPr id="166" name="Shape 166"/>
          <p:cNvSpPr/>
          <p:nvPr/>
        </p:nvSpPr>
        <p:spPr>
          <a:xfrm>
            <a:off x="2337150" y="2397750"/>
            <a:ext cx="309000" cy="272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9" name="Shape 169"/>
          <p:cNvSpPr txBox="1"/>
          <p:nvPr/>
        </p:nvSpPr>
        <p:spPr>
          <a:xfrm>
            <a:off x="243175" y="801725"/>
            <a:ext cx="2049900" cy="983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>
                <a:solidFill>
                  <a:srgbClr val="EFEFEF"/>
                </a:solidFill>
              </a:rPr>
              <a:t>John Smith (CFO) creates u8248, registering it under another employee.</a:t>
            </a:r>
          </a:p>
        </p:txBody>
      </p:sp>
      <p:cxnSp>
        <p:nvCxnSpPr>
          <p:cNvPr id="170" name="Shape 170"/>
          <p:cNvCxnSpPr/>
          <p:nvPr/>
        </p:nvCxnSpPr>
        <p:spPr>
          <a:xfrm>
            <a:off x="2491650" y="2670150"/>
            <a:ext cx="0" cy="650400"/>
          </a:xfrm>
          <a:prstGeom prst="straightConnector1">
            <a:avLst/>
          </a:prstGeom>
          <a:noFill/>
          <a:ln w="2857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71" name="Shape 171"/>
          <p:cNvCxnSpPr/>
          <p:nvPr/>
        </p:nvCxnSpPr>
        <p:spPr>
          <a:xfrm rot="10800000">
            <a:off x="2646150" y="2533950"/>
            <a:ext cx="1248900" cy="0"/>
          </a:xfrm>
          <a:prstGeom prst="straightConnector1">
            <a:avLst/>
          </a:prstGeom>
          <a:noFill/>
          <a:ln w="2857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72" name="Shape 172"/>
          <p:cNvSpPr txBox="1"/>
          <p:nvPr/>
        </p:nvSpPr>
        <p:spPr>
          <a:xfrm>
            <a:off x="3404750" y="2787887"/>
            <a:ext cx="1110900" cy="414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>
                <a:solidFill>
                  <a:srgbClr val="EFEFEF"/>
                </a:solidFill>
              </a:rPr>
              <a:t>30-01-2015</a:t>
            </a:r>
          </a:p>
        </p:txBody>
      </p:sp>
      <p:sp>
        <p:nvSpPr>
          <p:cNvPr id="173" name="Shape 173"/>
          <p:cNvSpPr/>
          <p:nvPr/>
        </p:nvSpPr>
        <p:spPr>
          <a:xfrm>
            <a:off x="3805700" y="2397750"/>
            <a:ext cx="309000" cy="272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174" name="Shape 174"/>
          <p:cNvCxnSpPr/>
          <p:nvPr/>
        </p:nvCxnSpPr>
        <p:spPr>
          <a:xfrm>
            <a:off x="3960200" y="1747350"/>
            <a:ext cx="0" cy="650400"/>
          </a:xfrm>
          <a:prstGeom prst="straightConnector1">
            <a:avLst/>
          </a:prstGeom>
          <a:noFill/>
          <a:ln w="2857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75" name="Shape 175"/>
          <p:cNvSpPr txBox="1"/>
          <p:nvPr/>
        </p:nvSpPr>
        <p:spPr>
          <a:xfrm>
            <a:off x="2935250" y="991050"/>
            <a:ext cx="2049900" cy="79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 dirty="0">
                <a:solidFill>
                  <a:srgbClr val="EFEFEF"/>
                </a:solidFill>
              </a:rPr>
              <a:t>CFO adds an external account and sends it 5000 CHF.</a:t>
            </a:r>
          </a:p>
        </p:txBody>
      </p:sp>
      <p:cxnSp>
        <p:nvCxnSpPr>
          <p:cNvPr id="176" name="Shape 176"/>
          <p:cNvCxnSpPr/>
          <p:nvPr/>
        </p:nvCxnSpPr>
        <p:spPr>
          <a:xfrm rot="10800000">
            <a:off x="4114700" y="2533950"/>
            <a:ext cx="1248900" cy="0"/>
          </a:xfrm>
          <a:prstGeom prst="straightConnector1">
            <a:avLst/>
          </a:prstGeom>
          <a:noFill/>
          <a:ln w="2857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77" name="Shape 177"/>
          <p:cNvSpPr/>
          <p:nvPr/>
        </p:nvSpPr>
        <p:spPr>
          <a:xfrm>
            <a:off x="5363600" y="2397750"/>
            <a:ext cx="309000" cy="272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8" name="Shape 178"/>
          <p:cNvSpPr txBox="1"/>
          <p:nvPr/>
        </p:nvSpPr>
        <p:spPr>
          <a:xfrm>
            <a:off x="5852180" y="1060970"/>
            <a:ext cx="2164100" cy="414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dirty="0">
                <a:solidFill>
                  <a:srgbClr val="EFEFEF"/>
                </a:solidFill>
              </a:rPr>
              <a:t>Steals ~1 million CHF</a:t>
            </a:r>
            <a:endParaRPr lang="fr" dirty="0">
              <a:solidFill>
                <a:srgbClr val="EFEFEF"/>
              </a:solidFill>
            </a:endParaRPr>
          </a:p>
        </p:txBody>
      </p:sp>
      <p:sp>
        <p:nvSpPr>
          <p:cNvPr id="179" name="Shape 179"/>
          <p:cNvSpPr txBox="1"/>
          <p:nvPr/>
        </p:nvSpPr>
        <p:spPr>
          <a:xfrm>
            <a:off x="4647650" y="3282750"/>
            <a:ext cx="2049900" cy="79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 dirty="0">
                <a:solidFill>
                  <a:srgbClr val="EFEFEF"/>
                </a:solidFill>
              </a:rPr>
              <a:t>CFO adds another 3 external accounts.</a:t>
            </a:r>
          </a:p>
        </p:txBody>
      </p:sp>
      <p:cxnSp>
        <p:nvCxnSpPr>
          <p:cNvPr id="180" name="Shape 180"/>
          <p:cNvCxnSpPr>
            <a:cxnSpLocks/>
            <a:stCxn id="23" idx="2"/>
            <a:endCxn id="177" idx="6"/>
          </p:cNvCxnSpPr>
          <p:nvPr/>
        </p:nvCxnSpPr>
        <p:spPr>
          <a:xfrm flipH="1">
            <a:off x="5672600" y="2533949"/>
            <a:ext cx="2408450" cy="1"/>
          </a:xfrm>
          <a:prstGeom prst="straightConnector1">
            <a:avLst/>
          </a:prstGeom>
          <a:noFill/>
          <a:ln w="2857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2" name="Shape 174"/>
          <p:cNvCxnSpPr/>
          <p:nvPr/>
        </p:nvCxnSpPr>
        <p:spPr>
          <a:xfrm>
            <a:off x="5518100" y="2670137"/>
            <a:ext cx="0" cy="650400"/>
          </a:xfrm>
          <a:prstGeom prst="straightConnector1">
            <a:avLst/>
          </a:prstGeom>
          <a:noFill/>
          <a:ln w="2857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3" name="Shape 173"/>
          <p:cNvSpPr/>
          <p:nvPr/>
        </p:nvSpPr>
        <p:spPr>
          <a:xfrm>
            <a:off x="8081050" y="2397749"/>
            <a:ext cx="309000" cy="272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" name="Shape 178"/>
          <p:cNvSpPr txBox="1"/>
          <p:nvPr/>
        </p:nvSpPr>
        <p:spPr>
          <a:xfrm>
            <a:off x="7680100" y="2739275"/>
            <a:ext cx="1110900" cy="414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 dirty="0">
                <a:solidFill>
                  <a:srgbClr val="EFEFEF"/>
                </a:solidFill>
              </a:rPr>
              <a:t>13-11-2016</a:t>
            </a:r>
          </a:p>
        </p:txBody>
      </p:sp>
      <p:sp>
        <p:nvSpPr>
          <p:cNvPr id="26" name="Shape 179"/>
          <p:cNvSpPr txBox="1"/>
          <p:nvPr/>
        </p:nvSpPr>
        <p:spPr>
          <a:xfrm>
            <a:off x="7570681" y="1824847"/>
            <a:ext cx="1329737" cy="5326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dirty="0">
                <a:solidFill>
                  <a:srgbClr val="EFEFEF"/>
                </a:solidFill>
              </a:rPr>
              <a:t>Fraud activity stops.</a:t>
            </a:r>
            <a:endParaRPr lang="fr" dirty="0">
              <a:solidFill>
                <a:srgbClr val="EFEFEF"/>
              </a:solidFill>
            </a:endParaRPr>
          </a:p>
        </p:txBody>
      </p:sp>
      <p:cxnSp>
        <p:nvCxnSpPr>
          <p:cNvPr id="30" name="Shape 180"/>
          <p:cNvCxnSpPr>
            <a:cxnSpLocks/>
          </p:cNvCxnSpPr>
          <p:nvPr/>
        </p:nvCxnSpPr>
        <p:spPr>
          <a:xfrm flipH="1">
            <a:off x="5518100" y="1510433"/>
            <a:ext cx="2717450" cy="0"/>
          </a:xfrm>
          <a:prstGeom prst="straightConnector1">
            <a:avLst/>
          </a:prstGeom>
          <a:noFill/>
          <a:ln w="28575" cap="flat" cmpd="sng">
            <a:solidFill>
              <a:srgbClr val="FFC000"/>
            </a:solidFill>
            <a:prstDash val="dash"/>
            <a:round/>
            <a:headEnd type="triangle" w="med" len="med"/>
            <a:tailEnd type="triangle" w="med" len="med"/>
          </a:ln>
        </p:spPr>
      </p:cxnSp>
      <p:sp>
        <p:nvSpPr>
          <p:cNvPr id="32" name="Shape 178"/>
          <p:cNvSpPr txBox="1"/>
          <p:nvPr/>
        </p:nvSpPr>
        <p:spPr>
          <a:xfrm>
            <a:off x="4962799" y="2038568"/>
            <a:ext cx="1110900" cy="414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 dirty="0">
                <a:solidFill>
                  <a:srgbClr val="EFEFEF"/>
                </a:solidFill>
              </a:rPr>
              <a:t>17-03-2015</a:t>
            </a:r>
          </a:p>
        </p:txBody>
      </p:sp>
      <p:sp>
        <p:nvSpPr>
          <p:cNvPr id="7" name="Rectangle 6"/>
          <p:cNvSpPr/>
          <p:nvPr/>
        </p:nvSpPr>
        <p:spPr>
          <a:xfrm>
            <a:off x="4454820" y="2417862"/>
            <a:ext cx="2343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 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FFFFFF"/>
                </a:solidFill>
                <a:latin typeface="Arial" panose="020B0604020202020204" pitchFamily="34" charset="0"/>
              </a:rPr>
              <a:t>How to Prevent / Recommendations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ADADAD"/>
                </a:solidFill>
                <a:latin typeface="Arial" panose="020B0604020202020204" pitchFamily="34" charset="0"/>
              </a:rPr>
              <a:t>Restrict rights to create users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ADADAD"/>
                </a:solidFill>
                <a:latin typeface="Arial" panose="020B0604020202020204" pitchFamily="34" charset="0"/>
              </a:rPr>
              <a:t>Enforce Employee - </a:t>
            </a:r>
            <a:r>
              <a:rPr lang="en-GB" dirty="0" err="1">
                <a:solidFill>
                  <a:srgbClr val="ADADAD"/>
                </a:solidFill>
                <a:latin typeface="Arial" panose="020B0604020202020204" pitchFamily="34" charset="0"/>
              </a:rPr>
              <a:t>SysemUser</a:t>
            </a:r>
            <a:r>
              <a:rPr lang="en-GB" dirty="0">
                <a:solidFill>
                  <a:srgbClr val="ADADAD"/>
                </a:solidFill>
                <a:latin typeface="Arial" panose="020B0604020202020204" pitchFamily="34" charset="0"/>
              </a:rPr>
              <a:t> cardinality to 1:1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ADADAD"/>
                </a:solidFill>
                <a:latin typeface="Arial" panose="020B0604020202020204" pitchFamily="34" charset="0"/>
              </a:rPr>
              <a:t>Clean up database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ADADAD"/>
                </a:solidFill>
                <a:latin typeface="Arial" panose="020B0604020202020204" pitchFamily="34" charset="0"/>
              </a:rPr>
              <a:t>Set up notifications / alerts</a:t>
            </a:r>
          </a:p>
          <a:p>
            <a:pPr marL="285750" lvl="8" indent="-285750" fontAlgn="base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ADADAD"/>
                </a:solidFill>
                <a:latin typeface="Arial" panose="020B0604020202020204" pitchFamily="34" charset="0"/>
              </a:rPr>
              <a:t>for actions outside office hours</a:t>
            </a:r>
          </a:p>
          <a:p>
            <a:pPr marL="285750" lvl="1" indent="-285750" fontAlgn="base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ADADAD"/>
                </a:solidFill>
                <a:latin typeface="Arial" panose="020B0604020202020204" pitchFamily="34" charset="0"/>
              </a:rPr>
              <a:t>user creation</a:t>
            </a:r>
          </a:p>
          <a:p>
            <a:pPr marL="285750" lvl="1" indent="-285750" fontAlgn="base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ADADAD"/>
                </a:solidFill>
                <a:latin typeface="Arial" panose="020B0604020202020204" pitchFamily="34" charset="0"/>
              </a:rPr>
              <a:t>logins from unusual machines</a:t>
            </a:r>
          </a:p>
          <a:p>
            <a:br>
              <a:rPr lang="en-GB" dirty="0"/>
            </a:b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82626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311700" y="1747275"/>
            <a:ext cx="8520600" cy="1127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fr" sz="4800"/>
              <a:t>The Challenges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>
              <a:spcBef>
                <a:spcPts val="0"/>
              </a:spcBef>
              <a:buAutoNum type="arabicParenR"/>
            </a:pPr>
            <a:r>
              <a:rPr lang="fr" dirty="0"/>
              <a:t> # Incomplete Vendors</a:t>
            </a:r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28600" lvl="0">
              <a:spcBef>
                <a:spcPts val="0"/>
              </a:spcBef>
            </a:pPr>
            <a:r>
              <a:rPr lang="en-GB" b="1" dirty="0"/>
              <a:t>Obtained by:</a:t>
            </a:r>
          </a:p>
          <a:p>
            <a:pPr marL="514350" lvl="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GB" dirty="0"/>
              <a:t>Counting rows with missing entries in</a:t>
            </a:r>
          </a:p>
          <a:p>
            <a:pPr marL="514350" lvl="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GB" dirty="0"/>
          </a:p>
          <a:p>
            <a:pPr marL="228600"/>
            <a:r>
              <a:rPr lang="en-GB" b="1" dirty="0"/>
              <a:t>Observations:</a:t>
            </a:r>
          </a:p>
          <a:p>
            <a:pPr marL="514350" lvl="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GB" dirty="0"/>
              <a:t>Missing entries are </a:t>
            </a:r>
            <a:r>
              <a:rPr lang="en-GB"/>
              <a:t>largely unimportant parts </a:t>
            </a:r>
            <a:r>
              <a:rPr lang="en-GB" dirty="0"/>
              <a:t>of addresses.</a:t>
            </a:r>
          </a:p>
          <a:p>
            <a:pPr marL="514350" lvl="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GB" dirty="0"/>
              <a:t>Not immediately indicative of fraud.</a:t>
            </a:r>
            <a:endParaRPr lang="fr" dirty="0"/>
          </a:p>
          <a:p>
            <a:pPr marL="228600" lvl="0">
              <a:spcBef>
                <a:spcPts val="0"/>
              </a:spcBef>
            </a:pP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2772" y="1440288"/>
            <a:ext cx="3073373" cy="103274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 dirty="0"/>
              <a:t>2) Duplicate Transactions</a:t>
            </a:r>
          </a:p>
        </p:txBody>
      </p:sp>
      <p:sp>
        <p:nvSpPr>
          <p:cNvPr id="6" name="Shape 74"/>
          <p:cNvSpPr txBox="1">
            <a:spLocks/>
          </p:cNvSpPr>
          <p:nvPr/>
        </p:nvSpPr>
        <p:spPr>
          <a:xfrm>
            <a:off x="311700" y="1200966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28600"/>
            <a:r>
              <a:rPr lang="en-GB" b="1" dirty="0"/>
              <a:t>Obtained by: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GB" dirty="0"/>
              <a:t>Group rows in 		  , keeping those having a count &gt; 1.</a:t>
            </a:r>
          </a:p>
          <a:p>
            <a:pPr marL="228600"/>
            <a:endParaRPr lang="en-GB" b="1" dirty="0"/>
          </a:p>
          <a:p>
            <a:pPr marL="228600"/>
            <a:r>
              <a:rPr lang="en-GB" b="1" dirty="0"/>
              <a:t>Observations: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GB" dirty="0"/>
              <a:t>Duplicate amounts were </a:t>
            </a:r>
            <a:r>
              <a:rPr lang="en-GB" b="1" dirty="0"/>
              <a:t>all</a:t>
            </a:r>
            <a:r>
              <a:rPr lang="en-GB" dirty="0"/>
              <a:t> rounded numbers (</a:t>
            </a:r>
            <a:r>
              <a:rPr lang="en-GB" dirty="0" err="1"/>
              <a:t>e.g</a:t>
            </a:r>
            <a:r>
              <a:rPr lang="en-GB" dirty="0"/>
              <a:t> 5000.00).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GB" dirty="0"/>
              <a:t>All approved by user </a:t>
            </a:r>
            <a:r>
              <a:rPr lang="en-GB" i="1" dirty="0"/>
              <a:t>u8284.</a:t>
            </a:r>
            <a:endParaRPr lang="fr" dirty="0"/>
          </a:p>
          <a:p>
            <a:pPr marL="228600"/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1331" y="1429566"/>
            <a:ext cx="1712740" cy="103278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Shape 85" descr="2duplicat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4592" y="0"/>
            <a:ext cx="791481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/>
          <p:cNvSpPr/>
          <p:nvPr/>
        </p:nvSpPr>
        <p:spPr>
          <a:xfrm>
            <a:off x="2438400" y="96982"/>
            <a:ext cx="83127" cy="1454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>
                <a:solidFill>
                  <a:schemeClr val="tx1"/>
                </a:solidFill>
              </a:ln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3) Split Payments</a:t>
            </a:r>
          </a:p>
        </p:txBody>
      </p:sp>
      <p:sp>
        <p:nvSpPr>
          <p:cNvPr id="6" name="Shape 74"/>
          <p:cNvSpPr txBox="1">
            <a:spLocks/>
          </p:cNvSpPr>
          <p:nvPr/>
        </p:nvSpPr>
        <p:spPr>
          <a:xfrm>
            <a:off x="311700" y="1017725"/>
            <a:ext cx="8520600" cy="363740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28600"/>
            <a:r>
              <a:rPr lang="en-GB" b="1" dirty="0"/>
              <a:t>Obtained by: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GB" dirty="0"/>
              <a:t>Group rows in 		  , having a count &gt; 1.</a:t>
            </a:r>
          </a:p>
          <a:p>
            <a:pPr marL="228600"/>
            <a:endParaRPr lang="en-GB" b="1" dirty="0"/>
          </a:p>
          <a:p>
            <a:pPr marL="228600"/>
            <a:r>
              <a:rPr lang="en-GB" b="1" dirty="0"/>
              <a:t>Observations: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GB" dirty="0"/>
              <a:t>Split amounts were (again) </a:t>
            </a:r>
            <a:r>
              <a:rPr lang="en-GB" b="1" dirty="0"/>
              <a:t>all</a:t>
            </a:r>
            <a:r>
              <a:rPr lang="en-GB" dirty="0"/>
              <a:t> rounded numbers (</a:t>
            </a:r>
            <a:r>
              <a:rPr lang="en-GB" dirty="0" err="1"/>
              <a:t>e.g</a:t>
            </a:r>
            <a:r>
              <a:rPr lang="en-GB" dirty="0"/>
              <a:t> 5000.00).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GB" dirty="0"/>
              <a:t>Again, all approved by user </a:t>
            </a:r>
            <a:r>
              <a:rPr lang="en-GB" i="1" dirty="0"/>
              <a:t>u8284.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7476" y="1416692"/>
            <a:ext cx="1615759" cy="97430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Shape 96" descr="3splitpayment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8469" y="0"/>
            <a:ext cx="6747061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311700" y="1747275"/>
            <a:ext cx="8520600" cy="1127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GB" sz="4800" dirty="0"/>
              <a:t>Why Split Payments?</a:t>
            </a:r>
            <a:endParaRPr lang="fr" sz="4800" dirty="0"/>
          </a:p>
        </p:txBody>
      </p:sp>
    </p:spTree>
    <p:extLst>
      <p:ext uri="{BB962C8B-B14F-4D97-AF65-F5344CB8AC3E}">
        <p14:creationId xmlns:p14="http://schemas.microsoft.com/office/powerpoint/2010/main" val="144098366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-dark-2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</TotalTime>
  <Words>475</Words>
  <Application>Microsoft Office PowerPoint</Application>
  <PresentationFormat>On-screen Show (16:9)</PresentationFormat>
  <Paragraphs>106</Paragraphs>
  <Slides>24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6" baseType="lpstr">
      <vt:lpstr>Arial</vt:lpstr>
      <vt:lpstr>simple-dark-2</vt:lpstr>
      <vt:lpstr>Forensic Challenge</vt:lpstr>
      <vt:lpstr>Technologies</vt:lpstr>
      <vt:lpstr>The Challenges</vt:lpstr>
      <vt:lpstr> # Incomplete Vendors</vt:lpstr>
      <vt:lpstr>2) Duplicate Transactions</vt:lpstr>
      <vt:lpstr>PowerPoint Presentation</vt:lpstr>
      <vt:lpstr>3) Split Payments</vt:lpstr>
      <vt:lpstr>PowerPoint Presentation</vt:lpstr>
      <vt:lpstr>Why Split Payments?</vt:lpstr>
      <vt:lpstr>4) First Invoice Fraud</vt:lpstr>
      <vt:lpstr>4) First Invoice Fraud – Tracing Back</vt:lpstr>
      <vt:lpstr>5) Date of first fraud</vt:lpstr>
      <vt:lpstr>5) Date of first fraud – Part 2</vt:lpstr>
      <vt:lpstr>6) Suspicious log entries</vt:lpstr>
      <vt:lpstr>PowerPoint Presentation</vt:lpstr>
      <vt:lpstr>PowerPoint Presentation</vt:lpstr>
      <vt:lpstr>7) Total Amount of the fraud</vt:lpstr>
      <vt:lpstr>PowerPoint Presentation</vt:lpstr>
      <vt:lpstr>8) Suspicious Invoice Approvals</vt:lpstr>
      <vt:lpstr>8) Suspicious Invoice Approvals – Part 2</vt:lpstr>
      <vt:lpstr>9) Consecutive Purchase Orders</vt:lpstr>
      <vt:lpstr>The Story of the Fraud</vt:lpstr>
      <vt:lpstr>PowerPoint Presentation</vt:lpstr>
      <vt:lpstr>How to Prevent / Recommendations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Forensic Challenge</dc:title>
  <cp:lastModifiedBy>Niklas Zwingenberger</cp:lastModifiedBy>
  <cp:revision>66</cp:revision>
  <dcterms:modified xsi:type="dcterms:W3CDTF">2017-04-08T08:38:12Z</dcterms:modified>
</cp:coreProperties>
</file>