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0"/>
  </p:notesMasterIdLst>
  <p:handoutMasterIdLst>
    <p:handoutMasterId r:id="rId41"/>
  </p:handoutMasterIdLst>
  <p:sldIdLst>
    <p:sldId id="335" r:id="rId2"/>
    <p:sldId id="408" r:id="rId3"/>
    <p:sldId id="256" r:id="rId4"/>
    <p:sldId id="257" r:id="rId5"/>
    <p:sldId id="261" r:id="rId6"/>
    <p:sldId id="262" r:id="rId7"/>
    <p:sldId id="258" r:id="rId8"/>
    <p:sldId id="320" r:id="rId9"/>
    <p:sldId id="259" r:id="rId10"/>
    <p:sldId id="260" r:id="rId11"/>
    <p:sldId id="321" r:id="rId12"/>
    <p:sldId id="263" r:id="rId13"/>
    <p:sldId id="264" r:id="rId14"/>
    <p:sldId id="322" r:id="rId15"/>
    <p:sldId id="265" r:id="rId16"/>
    <p:sldId id="266" r:id="rId17"/>
    <p:sldId id="323" r:id="rId18"/>
    <p:sldId id="267" r:id="rId19"/>
    <p:sldId id="325" r:id="rId20"/>
    <p:sldId id="324" r:id="rId21"/>
    <p:sldId id="409" r:id="rId22"/>
    <p:sldId id="410" r:id="rId23"/>
    <p:sldId id="411" r:id="rId24"/>
    <p:sldId id="412" r:id="rId25"/>
    <p:sldId id="403" r:id="rId26"/>
    <p:sldId id="282" r:id="rId27"/>
    <p:sldId id="295" r:id="rId28"/>
    <p:sldId id="283" r:id="rId29"/>
    <p:sldId id="375" r:id="rId30"/>
    <p:sldId id="376" r:id="rId31"/>
    <p:sldId id="284" r:id="rId32"/>
    <p:sldId id="290" r:id="rId33"/>
    <p:sldId id="291" r:id="rId34"/>
    <p:sldId id="297" r:id="rId35"/>
    <p:sldId id="296" r:id="rId36"/>
    <p:sldId id="396" r:id="rId37"/>
    <p:sldId id="407" r:id="rId38"/>
    <p:sldId id="300" r:id="rId39"/>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charset="0"/>
        <a:ea typeface="MS PGothic" pitchFamily="34" charset="-128"/>
        <a:cs typeface="+mn-cs"/>
      </a:defRPr>
    </a:lvl1pPr>
    <a:lvl2pPr marL="457200" algn="l" rtl="0" eaLnBrk="0" fontAlgn="base" hangingPunct="0">
      <a:spcBef>
        <a:spcPct val="0"/>
      </a:spcBef>
      <a:spcAft>
        <a:spcPct val="0"/>
      </a:spcAft>
      <a:defRPr sz="1600" kern="1200">
        <a:solidFill>
          <a:schemeClr val="tx1"/>
        </a:solidFill>
        <a:latin typeface="Helvetica" charset="0"/>
        <a:ea typeface="MS PGothic" pitchFamily="34" charset="-128"/>
        <a:cs typeface="+mn-cs"/>
      </a:defRPr>
    </a:lvl2pPr>
    <a:lvl3pPr marL="914400" algn="l" rtl="0" eaLnBrk="0" fontAlgn="base" hangingPunct="0">
      <a:spcBef>
        <a:spcPct val="0"/>
      </a:spcBef>
      <a:spcAft>
        <a:spcPct val="0"/>
      </a:spcAft>
      <a:defRPr sz="1600" kern="1200">
        <a:solidFill>
          <a:schemeClr val="tx1"/>
        </a:solidFill>
        <a:latin typeface="Helvetica" charset="0"/>
        <a:ea typeface="MS PGothic" pitchFamily="34" charset="-128"/>
        <a:cs typeface="+mn-cs"/>
      </a:defRPr>
    </a:lvl3pPr>
    <a:lvl4pPr marL="1371600" algn="l" rtl="0" eaLnBrk="0" fontAlgn="base" hangingPunct="0">
      <a:spcBef>
        <a:spcPct val="0"/>
      </a:spcBef>
      <a:spcAft>
        <a:spcPct val="0"/>
      </a:spcAft>
      <a:defRPr sz="1600" kern="1200">
        <a:solidFill>
          <a:schemeClr val="tx1"/>
        </a:solidFill>
        <a:latin typeface="Helvetica" charset="0"/>
        <a:ea typeface="MS PGothic" pitchFamily="34" charset="-128"/>
        <a:cs typeface="+mn-cs"/>
      </a:defRPr>
    </a:lvl4pPr>
    <a:lvl5pPr marL="1828800" algn="l" rtl="0" eaLnBrk="0" fontAlgn="base" hangingPunct="0">
      <a:spcBef>
        <a:spcPct val="0"/>
      </a:spcBef>
      <a:spcAft>
        <a:spcPct val="0"/>
      </a:spcAft>
      <a:defRPr sz="1600" kern="1200">
        <a:solidFill>
          <a:schemeClr val="tx1"/>
        </a:solidFill>
        <a:latin typeface="Helvetica" charset="0"/>
        <a:ea typeface="MS PGothic" pitchFamily="34" charset="-128"/>
        <a:cs typeface="+mn-cs"/>
      </a:defRPr>
    </a:lvl5pPr>
    <a:lvl6pPr marL="2286000" algn="l" defTabSz="914400" rtl="0" eaLnBrk="1" latinLnBrk="0" hangingPunct="1">
      <a:defRPr sz="1600" kern="1200">
        <a:solidFill>
          <a:schemeClr val="tx1"/>
        </a:solidFill>
        <a:latin typeface="Helvetica" charset="0"/>
        <a:ea typeface="MS PGothic" pitchFamily="34" charset="-128"/>
        <a:cs typeface="+mn-cs"/>
      </a:defRPr>
    </a:lvl6pPr>
    <a:lvl7pPr marL="2743200" algn="l" defTabSz="914400" rtl="0" eaLnBrk="1" latinLnBrk="0" hangingPunct="1">
      <a:defRPr sz="1600" kern="1200">
        <a:solidFill>
          <a:schemeClr val="tx1"/>
        </a:solidFill>
        <a:latin typeface="Helvetica" charset="0"/>
        <a:ea typeface="MS PGothic" pitchFamily="34" charset="-128"/>
        <a:cs typeface="+mn-cs"/>
      </a:defRPr>
    </a:lvl7pPr>
    <a:lvl8pPr marL="3200400" algn="l" defTabSz="914400" rtl="0" eaLnBrk="1" latinLnBrk="0" hangingPunct="1">
      <a:defRPr sz="1600" kern="1200">
        <a:solidFill>
          <a:schemeClr val="tx1"/>
        </a:solidFill>
        <a:latin typeface="Helvetica" charset="0"/>
        <a:ea typeface="MS PGothic" pitchFamily="34" charset="-128"/>
        <a:cs typeface="+mn-cs"/>
      </a:defRPr>
    </a:lvl8pPr>
    <a:lvl9pPr marL="3657600" algn="l" defTabSz="914400" rtl="0" eaLnBrk="1" latinLnBrk="0" hangingPunct="1">
      <a:defRPr sz="1600" kern="1200">
        <a:solidFill>
          <a:schemeClr val="tx1"/>
        </a:solidFill>
        <a:latin typeface="Helvetica"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68" autoAdjust="0"/>
  </p:normalViewPr>
  <p:slideViewPr>
    <p:cSldViewPr snapToGrid="0">
      <p:cViewPr varScale="1">
        <p:scale>
          <a:sx n="76" d="100"/>
          <a:sy n="76" d="100"/>
        </p:scale>
        <p:origin x="-1794" y="-90"/>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ea typeface="+mn-ea"/>
                <a:cs typeface="+mn-cs"/>
              </a:defRPr>
            </a:lvl1pPr>
          </a:lstStyle>
          <a:p>
            <a:pPr>
              <a:defRPr/>
            </a:pPr>
            <a:endParaRPr lang="en-US"/>
          </a:p>
        </p:txBody>
      </p:sp>
      <p:sp>
        <p:nvSpPr>
          <p:cNvPr id="267267"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ea typeface="+mn-ea"/>
                <a:cs typeface="+mn-cs"/>
              </a:defRPr>
            </a:lvl1pPr>
          </a:lstStyle>
          <a:p>
            <a:pPr>
              <a:defRPr/>
            </a:pPr>
            <a:endParaRPr lang="en-US"/>
          </a:p>
        </p:txBody>
      </p:sp>
      <p:sp>
        <p:nvSpPr>
          <p:cNvPr id="267268"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ea typeface="+mn-ea"/>
                <a:cs typeface="+mn-cs"/>
              </a:defRPr>
            </a:lvl1pPr>
          </a:lstStyle>
          <a:p>
            <a:pPr>
              <a:defRPr/>
            </a:pPr>
            <a:endParaRPr lang="en-US"/>
          </a:p>
        </p:txBody>
      </p:sp>
      <p:sp>
        <p:nvSpPr>
          <p:cNvPr id="267269"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fld id="{5E553C11-504A-40B5-B5BE-825716897D35}"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ea typeface="+mn-ea"/>
                <a:cs typeface="+mn-cs"/>
              </a:defRPr>
            </a:lvl1pPr>
          </a:lstStyle>
          <a:p>
            <a:pPr>
              <a:defRPr/>
            </a:pPr>
            <a:endParaRPr lang="en-US"/>
          </a:p>
        </p:txBody>
      </p:sp>
      <p:sp>
        <p:nvSpPr>
          <p:cNvPr id="240643"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ea typeface="+mn-ea"/>
                <a:cs typeface="+mn-cs"/>
              </a:defRPr>
            </a:lvl1pPr>
          </a:lstStyle>
          <a:p>
            <a:pPr>
              <a:defRPr/>
            </a:pPr>
            <a:endParaRPr lang="en-US"/>
          </a:p>
        </p:txBody>
      </p:sp>
      <p:sp>
        <p:nvSpPr>
          <p:cNvPr id="15364" name="Rectangle 4"/>
          <p:cNvSpPr>
            <a:spLocks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240645"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ea typeface="+mn-ea"/>
                <a:cs typeface="+mn-cs"/>
              </a:defRPr>
            </a:lvl1pPr>
          </a:lstStyle>
          <a:p>
            <a:pPr>
              <a:defRPr/>
            </a:pPr>
            <a:endParaRPr lang="en-US"/>
          </a:p>
        </p:txBody>
      </p:sp>
      <p:sp>
        <p:nvSpPr>
          <p:cNvPr id="240647"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fld id="{D965EF3D-19D2-493A-B255-66F90966F19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C5F07091-1E1F-4FA2-A671-A6B417C5D487}" type="slidenum">
              <a:rPr lang="en-US"/>
              <a:pPr/>
              <a:t>1</a:t>
            </a:fld>
            <a:endParaRPr lang="en-US"/>
          </a:p>
        </p:txBody>
      </p:sp>
      <p:sp>
        <p:nvSpPr>
          <p:cNvPr id="17410" name="Rectangle 2"/>
          <p:cNvSpPr>
            <a:spLocks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F5DD31C3-1CF4-4813-B490-FEE4C2F14832}" type="slidenum">
              <a:rPr lang="en-US"/>
              <a:pPr/>
              <a:t>10</a:t>
            </a:fld>
            <a:endParaRPr lang="en-US"/>
          </a:p>
        </p:txBody>
      </p:sp>
      <p:sp>
        <p:nvSpPr>
          <p:cNvPr id="35842" name="Rectangle 2"/>
          <p:cNvSpPr>
            <a:spLocks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p:spPr>
        <p:txBody>
          <a:bodyPr/>
          <a:lstStyle/>
          <a:p>
            <a:fld id="{285F4925-FEB5-4A0E-9A4F-01A05C126E9C}" type="slidenum">
              <a:rPr lang="en-US"/>
              <a:pPr/>
              <a:t>11</a:t>
            </a:fld>
            <a:endParaRPr lang="en-US"/>
          </a:p>
        </p:txBody>
      </p:sp>
      <p:sp>
        <p:nvSpPr>
          <p:cNvPr id="37890" name="Rectangle 2"/>
          <p:cNvSpPr>
            <a:spLocks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p:spPr>
        <p:txBody>
          <a:bodyPr/>
          <a:lstStyle/>
          <a:p>
            <a:fld id="{D23646D2-DE99-45E9-9764-CE0CBAFFE567}" type="slidenum">
              <a:rPr lang="en-US"/>
              <a:pPr/>
              <a:t>12</a:t>
            </a:fld>
            <a:endParaRPr lang="en-US"/>
          </a:p>
        </p:txBody>
      </p:sp>
      <p:sp>
        <p:nvSpPr>
          <p:cNvPr id="39938" name="Rectangle 2"/>
          <p:cNvSpPr>
            <a:spLocks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p:spPr>
        <p:txBody>
          <a:bodyPr/>
          <a:lstStyle/>
          <a:p>
            <a:fld id="{5D9F650E-5D3E-4D7F-981F-5023CD8BC867}" type="slidenum">
              <a:rPr lang="en-US"/>
              <a:pPr/>
              <a:t>13</a:t>
            </a:fld>
            <a:endParaRPr lang="en-US"/>
          </a:p>
        </p:txBody>
      </p:sp>
      <p:sp>
        <p:nvSpPr>
          <p:cNvPr id="41986" name="Rectangle 2"/>
          <p:cNvSpPr>
            <a:spLocks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3C19B566-4D09-4246-9597-BDD4AA958C5D}" type="slidenum">
              <a:rPr lang="en-US"/>
              <a:pPr/>
              <a:t>14</a:t>
            </a:fld>
            <a:endParaRPr lang="en-US"/>
          </a:p>
        </p:txBody>
      </p:sp>
      <p:sp>
        <p:nvSpPr>
          <p:cNvPr id="44034" name="Rectangle 2"/>
          <p:cNvSpPr>
            <a:spLocks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A63B9A1A-9383-40EF-9688-63985FF46398}" type="slidenum">
              <a:rPr lang="en-US"/>
              <a:pPr/>
              <a:t>15</a:t>
            </a:fld>
            <a:endParaRPr lang="en-US"/>
          </a:p>
        </p:txBody>
      </p:sp>
      <p:sp>
        <p:nvSpPr>
          <p:cNvPr id="46082" name="Rectangle 2"/>
          <p:cNvSpPr>
            <a:spLocks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p:spPr>
        <p:txBody>
          <a:bodyPr/>
          <a:lstStyle/>
          <a:p>
            <a:fld id="{A7EAF82E-D53F-4FCA-8132-4A697581418F}" type="slidenum">
              <a:rPr lang="en-US"/>
              <a:pPr/>
              <a:t>16</a:t>
            </a:fld>
            <a:endParaRPr lang="en-US"/>
          </a:p>
        </p:txBody>
      </p:sp>
      <p:sp>
        <p:nvSpPr>
          <p:cNvPr id="48130" name="Rectangle 2"/>
          <p:cNvSpPr>
            <a:spLocks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p:spPr>
        <p:txBody>
          <a:bodyPr/>
          <a:lstStyle/>
          <a:p>
            <a:fld id="{73715723-2C39-4DD0-890C-67584C7342C5}" type="slidenum">
              <a:rPr lang="en-US"/>
              <a:pPr/>
              <a:t>17</a:t>
            </a:fld>
            <a:endParaRPr lang="en-US"/>
          </a:p>
        </p:txBody>
      </p:sp>
      <p:sp>
        <p:nvSpPr>
          <p:cNvPr id="50178" name="Rectangle 2"/>
          <p:cNvSpPr>
            <a:spLocks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p:spPr>
        <p:txBody>
          <a:bodyPr/>
          <a:lstStyle/>
          <a:p>
            <a:fld id="{3098DFD5-09DF-41E1-90B6-D7DF05177127}" type="slidenum">
              <a:rPr lang="en-US"/>
              <a:pPr/>
              <a:t>18</a:t>
            </a:fld>
            <a:endParaRPr lang="en-US"/>
          </a:p>
        </p:txBody>
      </p:sp>
      <p:sp>
        <p:nvSpPr>
          <p:cNvPr id="52226" name="Rectangle 2"/>
          <p:cNvSpPr>
            <a:spLocks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p:spPr>
        <p:txBody>
          <a:bodyPr/>
          <a:lstStyle/>
          <a:p>
            <a:fld id="{4D8288D5-9702-4EA9-8707-72BF9D2CA969}" type="slidenum">
              <a:rPr lang="en-US"/>
              <a:pPr/>
              <a:t>19</a:t>
            </a:fld>
            <a:endParaRPr lang="en-US"/>
          </a:p>
        </p:txBody>
      </p:sp>
      <p:sp>
        <p:nvSpPr>
          <p:cNvPr id="54274" name="Rectangle 2"/>
          <p:cNvSpPr>
            <a:spLocks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1F8C5E5D-8FFE-4257-A058-A5C3C5B8428F}" type="slidenum">
              <a:rPr lang="en-US"/>
              <a:pPr/>
              <a:t>2</a:t>
            </a:fld>
            <a:endParaRPr lang="en-US"/>
          </a:p>
        </p:txBody>
      </p:sp>
      <p:sp>
        <p:nvSpPr>
          <p:cNvPr id="19458" name="Rectangle 2"/>
          <p:cNvSpPr>
            <a:spLocks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p:spPr>
        <p:txBody>
          <a:bodyPr/>
          <a:lstStyle/>
          <a:p>
            <a:fld id="{7363E8E7-1CDB-4519-9C87-812F05F5D211}" type="slidenum">
              <a:rPr lang="en-US"/>
              <a:pPr/>
              <a:t>20</a:t>
            </a:fld>
            <a:endParaRPr lang="en-US"/>
          </a:p>
        </p:txBody>
      </p:sp>
      <p:sp>
        <p:nvSpPr>
          <p:cNvPr id="56322" name="Rectangle 2"/>
          <p:cNvSpPr>
            <a:spLocks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txBox="1">
            <a:spLocks noGrp="1" noChangeArrowheads="1"/>
          </p:cNvSpPr>
          <p:nvPr/>
        </p:nvSpPr>
        <p:spPr bwMode="auto">
          <a:xfrm>
            <a:off x="3965575" y="8820150"/>
            <a:ext cx="3032125" cy="463550"/>
          </a:xfrm>
          <a:prstGeom prst="rect">
            <a:avLst/>
          </a:prstGeom>
          <a:noFill/>
          <a:ln w="9525">
            <a:noFill/>
            <a:miter lim="800000"/>
            <a:headEnd/>
            <a:tailEnd/>
          </a:ln>
        </p:spPr>
        <p:txBody>
          <a:bodyPr wrap="none" lIns="93027" tIns="46514" rIns="93027" bIns="46514" anchor="b"/>
          <a:lstStyle/>
          <a:p>
            <a:pPr algn="r" defTabSz="930275"/>
            <a:fld id="{2E06DE86-4E86-4ADB-8C62-111056EF9980}" type="slidenum">
              <a:rPr lang="en-US" sz="1300"/>
              <a:pPr algn="r" defTabSz="930275"/>
              <a:t>21</a:t>
            </a:fld>
            <a:endParaRPr lang="en-US" sz="1300"/>
          </a:p>
        </p:txBody>
      </p:sp>
      <p:sp>
        <p:nvSpPr>
          <p:cNvPr id="58370" name="Rectangle 2"/>
          <p:cNvSpPr>
            <a:spLocks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noChangeArrowheads="1"/>
          </p:cNvSpPr>
          <p:nvPr/>
        </p:nvSpPr>
        <p:spPr bwMode="auto">
          <a:xfrm>
            <a:off x="3965575" y="8820150"/>
            <a:ext cx="3032125" cy="463550"/>
          </a:xfrm>
          <a:prstGeom prst="rect">
            <a:avLst/>
          </a:prstGeom>
          <a:noFill/>
          <a:ln w="9525">
            <a:noFill/>
            <a:miter lim="800000"/>
            <a:headEnd/>
            <a:tailEnd/>
          </a:ln>
        </p:spPr>
        <p:txBody>
          <a:bodyPr wrap="none" lIns="93027" tIns="46514" rIns="93027" bIns="46514" anchor="b"/>
          <a:lstStyle/>
          <a:p>
            <a:pPr algn="r" defTabSz="930275"/>
            <a:fld id="{D0AB4446-B60B-4996-834F-CD500257D5FC}" type="slidenum">
              <a:rPr lang="en-US" sz="1300"/>
              <a:pPr algn="r" defTabSz="930275"/>
              <a:t>22</a:t>
            </a:fld>
            <a:endParaRPr lang="en-US" sz="1300"/>
          </a:p>
        </p:txBody>
      </p:sp>
      <p:sp>
        <p:nvSpPr>
          <p:cNvPr id="60418" name="Rectangle 2"/>
          <p:cNvSpPr>
            <a:spLocks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5575" y="8820150"/>
            <a:ext cx="3032125" cy="463550"/>
          </a:xfrm>
          <a:prstGeom prst="rect">
            <a:avLst/>
          </a:prstGeom>
          <a:noFill/>
          <a:ln w="9525">
            <a:noFill/>
            <a:miter lim="800000"/>
            <a:headEnd/>
            <a:tailEnd/>
          </a:ln>
        </p:spPr>
        <p:txBody>
          <a:bodyPr wrap="none" lIns="93027" tIns="46514" rIns="93027" bIns="46514" anchor="b"/>
          <a:lstStyle/>
          <a:p>
            <a:pPr algn="r" defTabSz="930275"/>
            <a:fld id="{4BE45989-5FDB-4D36-A943-2678B4184549}" type="slidenum">
              <a:rPr lang="en-US" sz="1300"/>
              <a:pPr algn="r" defTabSz="930275"/>
              <a:t>23</a:t>
            </a:fld>
            <a:endParaRPr lang="en-US" sz="1300"/>
          </a:p>
        </p:txBody>
      </p:sp>
      <p:sp>
        <p:nvSpPr>
          <p:cNvPr id="62466" name="Rectangle 2"/>
          <p:cNvSpPr>
            <a:spLocks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txBox="1">
            <a:spLocks noGrp="1" noChangeArrowheads="1"/>
          </p:cNvSpPr>
          <p:nvPr/>
        </p:nvSpPr>
        <p:spPr bwMode="auto">
          <a:xfrm>
            <a:off x="3965575" y="8820150"/>
            <a:ext cx="3032125" cy="463550"/>
          </a:xfrm>
          <a:prstGeom prst="rect">
            <a:avLst/>
          </a:prstGeom>
          <a:noFill/>
          <a:ln w="9525">
            <a:noFill/>
            <a:miter lim="800000"/>
            <a:headEnd/>
            <a:tailEnd/>
          </a:ln>
        </p:spPr>
        <p:txBody>
          <a:bodyPr wrap="none" lIns="93027" tIns="46514" rIns="93027" bIns="46514" anchor="b"/>
          <a:lstStyle/>
          <a:p>
            <a:pPr algn="r" defTabSz="930275"/>
            <a:fld id="{52F581BD-74C7-4476-B63D-2012BDFABCD9}" type="slidenum">
              <a:rPr lang="en-US" sz="1300"/>
              <a:pPr algn="r" defTabSz="930275"/>
              <a:t>24</a:t>
            </a:fld>
            <a:endParaRPr lang="en-US" sz="1300"/>
          </a:p>
        </p:txBody>
      </p:sp>
      <p:sp>
        <p:nvSpPr>
          <p:cNvPr id="64514" name="Rectangle 2"/>
          <p:cNvSpPr>
            <a:spLocks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p:spPr>
        <p:txBody>
          <a:bodyPr/>
          <a:lstStyle/>
          <a:p>
            <a:fld id="{919B290D-7F9E-438D-BF45-A55DC9F9762E}" type="slidenum">
              <a:rPr lang="en-US"/>
              <a:pPr/>
              <a:t>26</a:t>
            </a:fld>
            <a:endParaRPr lang="en-US"/>
          </a:p>
        </p:txBody>
      </p:sp>
      <p:sp>
        <p:nvSpPr>
          <p:cNvPr id="67586" name="Rectangle 2"/>
          <p:cNvSpPr>
            <a:spLocks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p:spPr>
        <p:txBody>
          <a:bodyPr/>
          <a:lstStyle/>
          <a:p>
            <a:fld id="{B00B34F9-DB48-4A90-99CD-2EBF2D757FD8}" type="slidenum">
              <a:rPr lang="en-US"/>
              <a:pPr/>
              <a:t>27</a:t>
            </a:fld>
            <a:endParaRPr lang="en-US"/>
          </a:p>
        </p:txBody>
      </p:sp>
      <p:sp>
        <p:nvSpPr>
          <p:cNvPr id="69634" name="Rectangle 2"/>
          <p:cNvSpPr>
            <a:spLocks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p:spPr>
        <p:txBody>
          <a:bodyPr/>
          <a:lstStyle/>
          <a:p>
            <a:fld id="{8E847711-8661-41D4-9C28-3859862E9432}" type="slidenum">
              <a:rPr lang="en-US"/>
              <a:pPr/>
              <a:t>28</a:t>
            </a:fld>
            <a:endParaRPr lang="en-US"/>
          </a:p>
        </p:txBody>
      </p:sp>
      <p:sp>
        <p:nvSpPr>
          <p:cNvPr id="71682" name="Rectangle 2"/>
          <p:cNvSpPr>
            <a:spLocks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p:spPr>
        <p:txBody>
          <a:bodyPr/>
          <a:lstStyle/>
          <a:p>
            <a:fld id="{86FE0183-2D6D-4371-BE4A-816AEE8834FD}" type="slidenum">
              <a:rPr lang="en-US"/>
              <a:pPr/>
              <a:t>29</a:t>
            </a:fld>
            <a:endParaRPr lang="en-US"/>
          </a:p>
        </p:txBody>
      </p:sp>
      <p:sp>
        <p:nvSpPr>
          <p:cNvPr id="73730" name="Rectangle 2"/>
          <p:cNvSpPr>
            <a:spLocks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6383072D-5886-4C21-94EB-AAD66DB29593}" type="slidenum">
              <a:rPr lang="en-US"/>
              <a:pPr/>
              <a:t>30</a:t>
            </a:fld>
            <a:endParaRPr lang="en-US"/>
          </a:p>
        </p:txBody>
      </p:sp>
      <p:sp>
        <p:nvSpPr>
          <p:cNvPr id="75778" name="Rectangle 2"/>
          <p:cNvSpPr>
            <a:spLocks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7778502B-C5D9-42D9-B4F8-8DCB02DD2D8F}" type="slidenum">
              <a:rPr lang="en-US"/>
              <a:pPr/>
              <a:t>3</a:t>
            </a:fld>
            <a:endParaRPr lang="en-US"/>
          </a:p>
        </p:txBody>
      </p:sp>
      <p:sp>
        <p:nvSpPr>
          <p:cNvPr id="21506" name="Rectangle 2"/>
          <p:cNvSpPr>
            <a:spLocks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p:spPr>
        <p:txBody>
          <a:bodyPr/>
          <a:lstStyle/>
          <a:p>
            <a:fld id="{0293761C-B2F8-4FEE-90B0-F0100854D06F}" type="slidenum">
              <a:rPr lang="en-US"/>
              <a:pPr/>
              <a:t>31</a:t>
            </a:fld>
            <a:endParaRPr lang="en-US"/>
          </a:p>
        </p:txBody>
      </p:sp>
      <p:sp>
        <p:nvSpPr>
          <p:cNvPr id="77826" name="Rectangle 2"/>
          <p:cNvSpPr>
            <a:spLocks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p:spPr>
        <p:txBody>
          <a:bodyPr/>
          <a:lstStyle/>
          <a:p>
            <a:fld id="{7D437807-E0CA-41FD-926D-5A5BF652C7C4}" type="slidenum">
              <a:rPr lang="en-US"/>
              <a:pPr/>
              <a:t>32</a:t>
            </a:fld>
            <a:endParaRPr lang="en-US"/>
          </a:p>
        </p:txBody>
      </p:sp>
      <p:sp>
        <p:nvSpPr>
          <p:cNvPr id="79874" name="Rectangle 2"/>
          <p:cNvSpPr>
            <a:spLocks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p:spPr>
        <p:txBody>
          <a:bodyPr/>
          <a:lstStyle/>
          <a:p>
            <a:fld id="{66497F72-4837-40A0-A70C-BEDB3F44CC87}" type="slidenum">
              <a:rPr lang="en-US"/>
              <a:pPr/>
              <a:t>33</a:t>
            </a:fld>
            <a:endParaRPr lang="en-US"/>
          </a:p>
        </p:txBody>
      </p:sp>
      <p:sp>
        <p:nvSpPr>
          <p:cNvPr id="81922" name="Rectangle 2"/>
          <p:cNvSpPr>
            <a:spLocks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p:spPr>
        <p:txBody>
          <a:bodyPr/>
          <a:lstStyle/>
          <a:p>
            <a:fld id="{2EA71A78-19FD-48FC-86F6-26CF40DC707A}" type="slidenum">
              <a:rPr lang="en-US"/>
              <a:pPr/>
              <a:t>34</a:t>
            </a:fld>
            <a:endParaRPr lang="en-US"/>
          </a:p>
        </p:txBody>
      </p:sp>
      <p:sp>
        <p:nvSpPr>
          <p:cNvPr id="83970" name="Rectangle 2"/>
          <p:cNvSpPr>
            <a:spLocks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p:spPr>
        <p:txBody>
          <a:bodyPr/>
          <a:lstStyle/>
          <a:p>
            <a:fld id="{A1ECBED9-EB9D-44EB-9878-561DE4409338}" type="slidenum">
              <a:rPr lang="en-US"/>
              <a:pPr/>
              <a:t>35</a:t>
            </a:fld>
            <a:endParaRPr lang="en-US"/>
          </a:p>
        </p:txBody>
      </p:sp>
      <p:sp>
        <p:nvSpPr>
          <p:cNvPr id="86018" name="Rectangle 2"/>
          <p:cNvSpPr>
            <a:spLocks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p:spPr>
        <p:txBody>
          <a:bodyPr/>
          <a:lstStyle/>
          <a:p>
            <a:fld id="{D661E917-6939-48D0-90E8-EE3B9B312E02}" type="slidenum">
              <a:rPr lang="en-US"/>
              <a:pPr/>
              <a:t>36</a:t>
            </a:fld>
            <a:endParaRPr lang="en-US"/>
          </a:p>
        </p:txBody>
      </p:sp>
      <p:sp>
        <p:nvSpPr>
          <p:cNvPr id="88066" name="Rectangle 2"/>
          <p:cNvSpPr>
            <a:spLocks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p:spPr>
        <p:txBody>
          <a:bodyPr/>
          <a:lstStyle/>
          <a:p>
            <a:fld id="{7850442A-0055-4711-8F44-0993332CC9CE}" type="slidenum">
              <a:rPr lang="en-US"/>
              <a:pPr/>
              <a:t>38</a:t>
            </a:fld>
            <a:endParaRPr lang="en-US"/>
          </a:p>
        </p:txBody>
      </p:sp>
      <p:sp>
        <p:nvSpPr>
          <p:cNvPr id="91138" name="Rectangle 2"/>
          <p:cNvSpPr>
            <a:spLocks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3736DE40-DF7B-4B5C-8438-A0551BA753C5}" type="slidenum">
              <a:rPr lang="en-US"/>
              <a:pPr/>
              <a:t>4</a:t>
            </a:fld>
            <a:endParaRPr lang="en-US"/>
          </a:p>
        </p:txBody>
      </p:sp>
      <p:sp>
        <p:nvSpPr>
          <p:cNvPr id="23554" name="Rectangle 2"/>
          <p:cNvSpPr>
            <a:spLocks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2CDE0D41-F115-49F9-A879-E2D7D196D251}" type="slidenum">
              <a:rPr lang="en-US"/>
              <a:pPr/>
              <a:t>5</a:t>
            </a:fld>
            <a:endParaRPr lang="en-US"/>
          </a:p>
        </p:txBody>
      </p:sp>
      <p:sp>
        <p:nvSpPr>
          <p:cNvPr id="25602" name="Rectangle 2"/>
          <p:cNvSpPr>
            <a:spLocks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CC3FBCD6-C9A4-482B-AAE2-3B7C9608CCBF}" type="slidenum">
              <a:rPr lang="en-US"/>
              <a:pPr/>
              <a:t>6</a:t>
            </a:fld>
            <a:endParaRPr lang="en-US"/>
          </a:p>
        </p:txBody>
      </p:sp>
      <p:sp>
        <p:nvSpPr>
          <p:cNvPr id="27650" name="Rectangle 2"/>
          <p:cNvSpPr>
            <a:spLocks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D93F0BB3-6DDB-4466-B8E1-A3B37E6CE930}" type="slidenum">
              <a:rPr lang="en-US"/>
              <a:pPr/>
              <a:t>7</a:t>
            </a:fld>
            <a:endParaRPr lang="en-US"/>
          </a:p>
        </p:txBody>
      </p:sp>
      <p:sp>
        <p:nvSpPr>
          <p:cNvPr id="29698" name="Rectangle 2"/>
          <p:cNvSpPr>
            <a:spLocks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4C67E96E-1803-40AD-929F-960B58A23549}" type="slidenum">
              <a:rPr lang="en-US"/>
              <a:pPr/>
              <a:t>8</a:t>
            </a:fld>
            <a:endParaRPr lang="en-US"/>
          </a:p>
        </p:txBody>
      </p:sp>
      <p:sp>
        <p:nvSpPr>
          <p:cNvPr id="31746" name="Rectangle 2"/>
          <p:cNvSpPr>
            <a:spLocks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A34F1EA3-380F-43A5-B192-BA93A8C9EFB9}" type="slidenum">
              <a:rPr lang="en-US"/>
              <a:pPr/>
              <a:t>9</a:t>
            </a:fld>
            <a:endParaRPr lang="en-US"/>
          </a:p>
        </p:txBody>
      </p:sp>
      <p:sp>
        <p:nvSpPr>
          <p:cNvPr id="33794" name="Rectangle 2"/>
          <p:cNvSpPr>
            <a:spLocks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jpeg"/><Relationship Id="rId4" Type="http://schemas.openxmlformats.org/officeDocument/2006/relationships/hyperlink" Target="http://www.db-book.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p:cNvGraphicFramePr>
            <a:graphicFrameLocks/>
          </p:cNvGraphicFramePr>
          <p:nvPr/>
        </p:nvGraphicFramePr>
        <p:xfrm>
          <a:off x="1524000" y="1397000"/>
          <a:ext cx="6096000" cy="4064000"/>
        </p:xfrm>
        <a:graphic>
          <a:graphicData uri="http://schemas.openxmlformats.org/presentationml/2006/ole">
            <p:oleObj spid="_x0000_s93186" name="Clip" r:id="rId3" imgW="0" imgH="0" progId="MS_ClipArt_Gallery.2">
              <p:embed/>
            </p:oleObj>
          </a:graphicData>
        </a:graphic>
      </p:graphicFrame>
      <p:sp>
        <p:nvSpPr>
          <p:cNvPr id="5" name="Text Box 7"/>
          <p:cNvSpPr txBox="1">
            <a:spLocks noChangeArrowheads="1"/>
          </p:cNvSpPr>
          <p:nvPr/>
        </p:nvSpPr>
        <p:spPr bwMode="auto">
          <a:xfrm>
            <a:off x="2674938" y="5726113"/>
            <a:ext cx="3694112" cy="793750"/>
          </a:xfrm>
          <a:prstGeom prst="rect">
            <a:avLst/>
          </a:prstGeom>
          <a:noFill/>
          <a:ln w="9525">
            <a:noFill/>
            <a:miter lim="800000"/>
            <a:headEnd/>
            <a:tailEnd/>
          </a:ln>
          <a:effectLst/>
        </p:spPr>
        <p:txBody>
          <a:bodyPr wrap="none">
            <a:spAutoFit/>
          </a:bodyPr>
          <a:lstStyle/>
          <a:p>
            <a:pPr algn="ctr">
              <a:spcBef>
                <a:spcPct val="50000"/>
              </a:spcBef>
            </a:pPr>
            <a:r>
              <a:rPr lang="en-US" b="1">
                <a:solidFill>
                  <a:srgbClr val="CC3300"/>
                </a:solidFill>
              </a:rPr>
              <a:t>Database System Concepts, 6</a:t>
            </a:r>
            <a:r>
              <a:rPr lang="en-US" b="1" baseline="30000">
                <a:solidFill>
                  <a:srgbClr val="CC3300"/>
                </a:solidFill>
              </a:rPr>
              <a:t>th</a:t>
            </a:r>
            <a:r>
              <a:rPr lang="en-US" b="1">
                <a:solidFill>
                  <a:srgbClr val="CC3300"/>
                </a:solidFill>
              </a:rPr>
              <a:t> Ed</a:t>
            </a:r>
            <a:r>
              <a:rPr lang="en-US">
                <a:solidFill>
                  <a:srgbClr val="CC3300"/>
                </a:solidFill>
              </a:rPr>
              <a:t>.</a:t>
            </a:r>
          </a:p>
          <a:p>
            <a:pPr algn="ctr">
              <a:spcBef>
                <a:spcPct val="50000"/>
              </a:spcBef>
            </a:pPr>
            <a:r>
              <a:rPr lang="en-US" sz="1200" b="1">
                <a:solidFill>
                  <a:srgbClr val="CC3300"/>
                </a:solidFill>
              </a:rPr>
              <a:t>©Silberschatz, Korth and Sudarshan</a:t>
            </a:r>
            <a:br>
              <a:rPr lang="en-US" sz="1200" b="1">
                <a:solidFill>
                  <a:srgbClr val="CC3300"/>
                </a:solidFill>
              </a:rPr>
            </a:br>
            <a:r>
              <a:rPr lang="en-US" sz="1200" b="1">
                <a:solidFill>
                  <a:srgbClr val="CC3300"/>
                </a:solidFill>
              </a:rPr>
              <a:t>See </a:t>
            </a:r>
            <a:r>
              <a:rPr lang="en-US" sz="1200" b="1">
                <a:solidFill>
                  <a:srgbClr val="CC3300"/>
                </a:solidFill>
                <a:hlinkClick r:id="rId4"/>
              </a:rPr>
              <a:t>www.db-book.com</a:t>
            </a:r>
            <a:r>
              <a:rPr lang="en-US" sz="1200" b="1">
                <a:solidFill>
                  <a:srgbClr val="CC3300"/>
                </a:solidFill>
              </a:rPr>
              <a:t> for conditions on re-use </a:t>
            </a:r>
          </a:p>
        </p:txBody>
      </p:sp>
      <p:pic>
        <p:nvPicPr>
          <p:cNvPr id="6" name="Picture 8" descr="Cover-6Ed"/>
          <p:cNvPicPr>
            <a:picLocks noChangeAspect="1" noChangeArrowheads="1"/>
          </p:cNvPicPr>
          <p:nvPr/>
        </p:nvPicPr>
        <p:blipFill>
          <a:blip r:embed="rId5"/>
          <a:srcRect/>
          <a:stretch>
            <a:fillRect/>
          </a:stretch>
        </p:blipFill>
        <p:spPr bwMode="auto">
          <a:xfrm>
            <a:off x="0" y="0"/>
            <a:ext cx="1392238" cy="1700213"/>
          </a:xfrm>
          <a:prstGeom prst="rect">
            <a:avLst/>
          </a:prstGeom>
          <a:noFill/>
          <a:ln w="9525">
            <a:noFill/>
            <a:miter lim="800000"/>
            <a:headEnd/>
            <a:tailEnd/>
          </a:ln>
        </p:spPr>
      </p:pic>
      <p:sp>
        <p:nvSpPr>
          <p:cNvPr id="513026"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513027"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7" name="Rectangle 4"/>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endParaRPr lang="en-US"/>
          </a:p>
        </p:txBody>
      </p:sp>
      <p:sp>
        <p:nvSpPr>
          <p:cNvPr id="8" name="Rectangle 5"/>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fld id="{841678DC-C5B2-43D8-BC47-52DC4FCE202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fld id="{8F686AA2-C318-4A21-AB9D-E2E0FD099F6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fld id="{1AB34836-784F-4005-89C1-85FDA27DF40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sldNum" sz="quarter" idx="10"/>
          </p:nvPr>
        </p:nvSpPr>
        <p:spPr>
          <a:ln/>
        </p:spPr>
        <p:txBody>
          <a:bodyPr/>
          <a:lstStyle>
            <a:lvl1pPr>
              <a:defRPr/>
            </a:lvl1pPr>
          </a:lstStyle>
          <a:p>
            <a:fld id="{5D376F98-C31F-42BC-9F18-9644621D3A5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fld id="{9D0DD696-14EB-44C4-8E77-0D11804A021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fld id="{64C221E6-0A33-414D-A274-E780F7F61F4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fld id="{C75F219E-B5ED-4EA2-A581-94D35E87937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fld id="{88E4E1BE-F18A-4078-BC05-1C7A0C3412D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fld id="{8AAC1754-45DA-40D2-8754-83B1F91031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fld id="{35A8094F-259F-49FB-B98E-934051CC2CD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fld id="{5F954CEB-C2DF-4B4F-8633-818BE924EF7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fld id="{12E723E4-C52C-4A81-818F-36EACFEB5B1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003" name="Rectangle 3"/>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fld id="{35DA8906-79AE-4D42-AD6C-19FD8AA2BCB4}" type="slidenum">
              <a:rPr lang="en-US"/>
              <a:pPr/>
              <a:t>‹#›</a:t>
            </a:fld>
            <a:endParaRPr lang="en-US"/>
          </a:p>
        </p:txBody>
      </p:sp>
      <p:sp>
        <p:nvSpPr>
          <p:cNvPr id="512004" name="Text Box 4"/>
          <p:cNvSpPr txBox="1">
            <a:spLocks noChangeArrowheads="1"/>
          </p:cNvSpPr>
          <p:nvPr/>
        </p:nvSpPr>
        <p:spPr bwMode="auto">
          <a:xfrm>
            <a:off x="6762750" y="6613525"/>
            <a:ext cx="2381250" cy="244475"/>
          </a:xfrm>
          <a:prstGeom prst="rect">
            <a:avLst/>
          </a:prstGeom>
          <a:noFill/>
          <a:ln w="9525">
            <a:noFill/>
            <a:miter lim="800000"/>
            <a:headEnd/>
            <a:tailEnd/>
          </a:ln>
          <a:effectLst/>
        </p:spPr>
        <p:txBody>
          <a:bodyPr wrap="none">
            <a:spAutoFit/>
          </a:bodyPr>
          <a:lstStyle/>
          <a:p>
            <a:pPr algn="ctr">
              <a:spcBef>
                <a:spcPct val="50000"/>
              </a:spcBef>
            </a:pPr>
            <a:r>
              <a:rPr lang="en-US" sz="1000" b="1">
                <a:solidFill>
                  <a:schemeClr val="tx2"/>
                </a:solidFill>
              </a:rPr>
              <a:t>©Silberschatz, Korth and Sudarshan</a:t>
            </a:r>
          </a:p>
        </p:txBody>
      </p:sp>
      <p:sp>
        <p:nvSpPr>
          <p:cNvPr id="512005" name="Text Box 5"/>
          <p:cNvSpPr txBox="1">
            <a:spLocks noChangeArrowheads="1"/>
          </p:cNvSpPr>
          <p:nvPr/>
        </p:nvSpPr>
        <p:spPr bwMode="auto">
          <a:xfrm>
            <a:off x="4446588" y="6613525"/>
            <a:ext cx="514350" cy="244475"/>
          </a:xfrm>
          <a:prstGeom prst="rect">
            <a:avLst/>
          </a:prstGeom>
          <a:noFill/>
          <a:ln w="9525">
            <a:noFill/>
            <a:miter lim="800000"/>
            <a:headEnd/>
            <a:tailEnd/>
          </a:ln>
          <a:effectLst/>
        </p:spPr>
        <p:txBody>
          <a:bodyPr wrap="none">
            <a:spAutoFit/>
          </a:bodyPr>
          <a:lstStyle/>
          <a:p>
            <a:pPr algn="ctr">
              <a:spcBef>
                <a:spcPct val="50000"/>
              </a:spcBef>
            </a:pPr>
            <a:r>
              <a:rPr lang="en-US" sz="1000" b="1">
                <a:solidFill>
                  <a:schemeClr val="tx2"/>
                </a:solidFill>
              </a:rPr>
              <a:t>10.</a:t>
            </a:r>
            <a:fld id="{D863D530-AB19-41FE-B07E-75AA22247027}" type="slidenum">
              <a:rPr lang="en-US" sz="1000" b="1">
                <a:solidFill>
                  <a:schemeClr val="tx2"/>
                </a:solidFill>
              </a:rPr>
              <a:pPr algn="ctr">
                <a:spcBef>
                  <a:spcPct val="50000"/>
                </a:spcBef>
              </a:pPr>
              <a:t>‹#›</a:t>
            </a:fld>
            <a:endParaRPr lang="en-US" sz="1000" b="1">
              <a:solidFill>
                <a:schemeClr val="tx2"/>
              </a:solidFill>
            </a:endParaRPr>
          </a:p>
        </p:txBody>
      </p:sp>
      <p:sp>
        <p:nvSpPr>
          <p:cNvPr id="512006" name="Rectangle 6"/>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1" name="Text Box 7"/>
          <p:cNvSpPr txBox="1">
            <a:spLocks noChangeArrowheads="1"/>
          </p:cNvSpPr>
          <p:nvPr/>
        </p:nvSpPr>
        <p:spPr bwMode="auto">
          <a:xfrm>
            <a:off x="0" y="6380946"/>
            <a:ext cx="4322619" cy="477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smtClean="0">
                <a:solidFill>
                  <a:srgbClr val="000099"/>
                </a:solidFill>
              </a:rPr>
              <a:t>Database System Concepts - 6</a:t>
            </a:r>
            <a:r>
              <a:rPr lang="en-US" sz="1000" b="1" baseline="30000" dirty="0" smtClean="0">
                <a:solidFill>
                  <a:srgbClr val="000099"/>
                </a:solidFill>
              </a:rPr>
              <a:t>th</a:t>
            </a:r>
            <a:r>
              <a:rPr lang="en-US" sz="1000" b="1" dirty="0" smtClean="0">
                <a:solidFill>
                  <a:srgbClr val="000099"/>
                </a:solidFill>
              </a:rPr>
              <a:t> </a:t>
            </a:r>
            <a:r>
              <a:rPr lang="en-US" sz="1000" b="1" dirty="0" smtClean="0">
                <a:solidFill>
                  <a:srgbClr val="000099"/>
                </a:solidFill>
              </a:rPr>
              <a:t>Edition</a:t>
            </a:r>
          </a:p>
          <a:p>
            <a:pPr>
              <a:spcBef>
                <a:spcPct val="50000"/>
              </a:spcBef>
              <a:defRPr/>
            </a:pPr>
            <a:r>
              <a:rPr lang="en-US" sz="1000" b="1" dirty="0" smtClean="0">
                <a:solidFill>
                  <a:srgbClr val="000099"/>
                </a:solidFill>
              </a:rPr>
              <a:t>Modified by </a:t>
            </a:r>
            <a:r>
              <a:rPr lang="en-US" sz="1000" b="1" dirty="0" err="1" smtClean="0">
                <a:solidFill>
                  <a:srgbClr val="000099"/>
                </a:solidFill>
              </a:rPr>
              <a:t>Ratan</a:t>
            </a:r>
            <a:r>
              <a:rPr lang="en-US" sz="1000" b="1" dirty="0" smtClean="0">
                <a:solidFill>
                  <a:srgbClr val="000099"/>
                </a:solidFill>
              </a:rPr>
              <a:t> CS 3083 NYU </a:t>
            </a:r>
            <a:r>
              <a:rPr lang="en-US" sz="1000" b="1" dirty="0" err="1" smtClean="0">
                <a:solidFill>
                  <a:srgbClr val="000099"/>
                </a:solidFill>
              </a:rPr>
              <a:t>Tandon</a:t>
            </a:r>
            <a:r>
              <a:rPr lang="en-US" sz="1000" b="1" dirty="0" smtClean="0">
                <a:solidFill>
                  <a:srgbClr val="000099"/>
                </a:solidFill>
              </a:rPr>
              <a:t> School of Engineering </a:t>
            </a:r>
            <a:endParaRPr lang="en-US" sz="1000" b="1" dirty="0" smtClean="0">
              <a:solidFill>
                <a:srgbClr val="000099"/>
              </a:solidFill>
            </a:endParaRPr>
          </a:p>
        </p:txBody>
      </p:sp>
      <p:sp>
        <p:nvSpPr>
          <p:cNvPr id="1032" name="Freeform 8"/>
          <p:cNvSpPr>
            <a:spLocks/>
          </p:cNvSpPr>
          <p:nvPr/>
        </p:nvSpPr>
        <p:spPr bwMode="auto">
          <a:xfrm>
            <a:off x="8916988" y="5445125"/>
            <a:ext cx="227012" cy="47625"/>
          </a:xfrm>
          <a:custGeom>
            <a:avLst/>
            <a:gdLst>
              <a:gd name="T0" fmla="*/ 0 w 285"/>
              <a:gd name="T1" fmla="*/ 46064 h 61"/>
              <a:gd name="T2" fmla="*/ 1593 w 285"/>
              <a:gd name="T3" fmla="*/ 37475 h 61"/>
              <a:gd name="T4" fmla="*/ 7169 w 285"/>
              <a:gd name="T5" fmla="*/ 26545 h 61"/>
              <a:gd name="T6" fmla="*/ 13541 w 285"/>
              <a:gd name="T7" fmla="*/ 19518 h 61"/>
              <a:gd name="T8" fmla="*/ 23896 w 285"/>
              <a:gd name="T9" fmla="*/ 13273 h 61"/>
              <a:gd name="T10" fmla="*/ 35844 w 285"/>
              <a:gd name="T11" fmla="*/ 7807 h 61"/>
              <a:gd name="T12" fmla="*/ 45402 w 285"/>
              <a:gd name="T13" fmla="*/ 4684 h 61"/>
              <a:gd name="T14" fmla="*/ 55757 w 285"/>
              <a:gd name="T15" fmla="*/ 1561 h 61"/>
              <a:gd name="T16" fmla="*/ 67705 w 285"/>
              <a:gd name="T17" fmla="*/ 0 h 61"/>
              <a:gd name="T18" fmla="*/ 79653 w 285"/>
              <a:gd name="T19" fmla="*/ 0 h 61"/>
              <a:gd name="T20" fmla="*/ 93991 w 285"/>
              <a:gd name="T21" fmla="*/ 0 h 61"/>
              <a:gd name="T22" fmla="*/ 109125 w 285"/>
              <a:gd name="T23" fmla="*/ 0 h 61"/>
              <a:gd name="T24" fmla="*/ 122666 w 285"/>
              <a:gd name="T25" fmla="*/ 1561 h 61"/>
              <a:gd name="T26" fmla="*/ 137800 w 285"/>
              <a:gd name="T27" fmla="*/ 4684 h 61"/>
              <a:gd name="T28" fmla="*/ 152934 w 285"/>
              <a:gd name="T29" fmla="*/ 6246 h 61"/>
              <a:gd name="T30" fmla="*/ 166475 w 285"/>
              <a:gd name="T31" fmla="*/ 9369 h 61"/>
              <a:gd name="T32" fmla="*/ 178423 w 285"/>
              <a:gd name="T33" fmla="*/ 11711 h 61"/>
              <a:gd name="T34" fmla="*/ 190371 w 285"/>
              <a:gd name="T35" fmla="*/ 14834 h 61"/>
              <a:gd name="T36" fmla="*/ 202319 w 285"/>
              <a:gd name="T37" fmla="*/ 17957 h 61"/>
              <a:gd name="T38" fmla="*/ 211878 w 285"/>
              <a:gd name="T39" fmla="*/ 19518 h 61"/>
              <a:gd name="T40" fmla="*/ 217454 w 285"/>
              <a:gd name="T41" fmla="*/ 21080 h 61"/>
              <a:gd name="T42" fmla="*/ 225419 w 285"/>
              <a:gd name="T43" fmla="*/ 24203 h 61"/>
              <a:gd name="T44" fmla="*/ 222233 w 285"/>
              <a:gd name="T45" fmla="*/ 34352 h 61"/>
              <a:gd name="T46" fmla="*/ 217454 w 285"/>
              <a:gd name="T47" fmla="*/ 32791 h 61"/>
              <a:gd name="T48" fmla="*/ 207099 w 285"/>
              <a:gd name="T49" fmla="*/ 31230 h 61"/>
              <a:gd name="T50" fmla="*/ 191965 w 285"/>
              <a:gd name="T51" fmla="*/ 28107 h 61"/>
              <a:gd name="T52" fmla="*/ 183203 w 285"/>
              <a:gd name="T53" fmla="*/ 26545 h 61"/>
              <a:gd name="T54" fmla="*/ 173644 w 285"/>
              <a:gd name="T55" fmla="*/ 24984 h 61"/>
              <a:gd name="T56" fmla="*/ 164882 w 285"/>
              <a:gd name="T57" fmla="*/ 24203 h 61"/>
              <a:gd name="T58" fmla="*/ 156121 w 285"/>
              <a:gd name="T59" fmla="*/ 22641 h 61"/>
              <a:gd name="T60" fmla="*/ 144969 w 285"/>
              <a:gd name="T61" fmla="*/ 21080 h 61"/>
              <a:gd name="T62" fmla="*/ 137800 w 285"/>
              <a:gd name="T63" fmla="*/ 19518 h 61"/>
              <a:gd name="T64" fmla="*/ 129835 w 285"/>
              <a:gd name="T65" fmla="*/ 17957 h 61"/>
              <a:gd name="T66" fmla="*/ 122666 w 285"/>
              <a:gd name="T67" fmla="*/ 16395 h 61"/>
              <a:gd name="T68" fmla="*/ 113108 w 285"/>
              <a:gd name="T69" fmla="*/ 14834 h 61"/>
              <a:gd name="T70" fmla="*/ 87619 w 285"/>
              <a:gd name="T71" fmla="*/ 11711 h 61"/>
              <a:gd name="T72" fmla="*/ 66112 w 285"/>
              <a:gd name="T73" fmla="*/ 16395 h 61"/>
              <a:gd name="T74" fmla="*/ 46995 w 285"/>
              <a:gd name="T75" fmla="*/ 22641 h 61"/>
              <a:gd name="T76" fmla="*/ 42216 w 285"/>
              <a:gd name="T77" fmla="*/ 24203 h 61"/>
              <a:gd name="T78" fmla="*/ 34251 w 285"/>
              <a:gd name="T79" fmla="*/ 26545 h 61"/>
              <a:gd name="T80" fmla="*/ 25489 w 285"/>
              <a:gd name="T81" fmla="*/ 29668 h 61"/>
              <a:gd name="T82" fmla="*/ 18320 w 285"/>
              <a:gd name="T83" fmla="*/ 34352 h 61"/>
              <a:gd name="T84" fmla="*/ 5576 w 285"/>
              <a:gd name="T85" fmla="*/ 42941 h 61"/>
              <a:gd name="T86" fmla="*/ 1593 w 285"/>
              <a:gd name="T87" fmla="*/ 47625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w="9525">
            <a:noFill/>
            <a:round/>
            <a:headEnd/>
            <a:tailEnd/>
          </a:ln>
        </p:spPr>
        <p:txBody>
          <a:bodyPr/>
          <a:lstStyle/>
          <a:p>
            <a:endParaRPr lang="en-US"/>
          </a:p>
        </p:txBody>
      </p:sp>
      <p:pic>
        <p:nvPicPr>
          <p:cNvPr id="1033" name="Picture 9" descr="Cover-6Ed"/>
          <p:cNvPicPr>
            <a:picLocks noChangeAspect="1" noChangeArrowheads="1"/>
          </p:cNvPicPr>
          <p:nvPr/>
        </p:nvPicPr>
        <p:blipFill>
          <a:blip r:embed="rId14"/>
          <a:srcRect/>
          <a:stretch>
            <a:fillRect/>
          </a:stretch>
        </p:blipFill>
        <p:spPr bwMode="auto">
          <a:xfrm>
            <a:off x="-3175" y="0"/>
            <a:ext cx="668338" cy="8159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S PGothic" pitchFamily="34" charset="-128"/>
          <a:cs typeface="ＭＳ Ｐゴシック" charset="0"/>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16.emf"/><Relationship Id="rId4" Type="http://schemas.openxmlformats.org/officeDocument/2006/relationships/image" Target="../media/image15.jpeg"/></Relationships>
</file>

<file path=ppt/slides/_rels/slide3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ctrTitle"/>
          </p:nvPr>
        </p:nvSpPr>
        <p:spPr/>
        <p:txBody>
          <a:bodyPr/>
          <a:lstStyle/>
          <a:p>
            <a:r>
              <a:rPr lang="en-US" smtClean="0">
                <a:effectLst>
                  <a:outerShdw blurRad="38100" dist="38100" dir="2700000" algn="tl">
                    <a:srgbClr val="C0C0C0"/>
                  </a:outerShdw>
                </a:effectLst>
              </a:rPr>
              <a:t>Chapter 10: Storage and File Structure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smtClean="0">
                <a:effectLst>
                  <a:outerShdw blurRad="38100" dist="38100" dir="2700000" algn="tl">
                    <a:srgbClr val="C0C0C0"/>
                  </a:outerShdw>
                </a:effectLst>
              </a:rPr>
              <a:t>Physical Storage Media (Cont.)</a:t>
            </a:r>
          </a:p>
        </p:txBody>
      </p:sp>
      <p:sp>
        <p:nvSpPr>
          <p:cNvPr id="34818" name="Rectangle 3"/>
          <p:cNvSpPr>
            <a:spLocks noGrp="1" noChangeArrowheads="1"/>
          </p:cNvSpPr>
          <p:nvPr>
            <p:ph type="body" idx="1"/>
          </p:nvPr>
        </p:nvSpPr>
        <p:spPr>
          <a:xfrm>
            <a:off x="814388" y="1093788"/>
            <a:ext cx="7165975" cy="4848225"/>
          </a:xfrm>
        </p:spPr>
        <p:txBody>
          <a:bodyPr/>
          <a:lstStyle/>
          <a:p>
            <a:r>
              <a:rPr lang="en-US" b="1" smtClean="0">
                <a:solidFill>
                  <a:srgbClr val="000099"/>
                </a:solidFill>
              </a:rPr>
              <a:t>Optical storage</a:t>
            </a:r>
            <a:r>
              <a:rPr lang="en-US" smtClean="0"/>
              <a:t> </a:t>
            </a:r>
          </a:p>
          <a:p>
            <a:pPr lvl="1"/>
            <a:r>
              <a:rPr lang="en-US" smtClean="0"/>
              <a:t>non-volatile, data is read optically from a spinning disk using a laser </a:t>
            </a:r>
          </a:p>
          <a:p>
            <a:pPr lvl="1"/>
            <a:r>
              <a:rPr lang="en-US" smtClean="0"/>
              <a:t>CD-ROM (640 MB) and DVD (4.7 to 17 GB) most popular forms</a:t>
            </a:r>
          </a:p>
          <a:p>
            <a:pPr lvl="1"/>
            <a:r>
              <a:rPr lang="en-US" smtClean="0"/>
              <a:t>Blu-ray disks: 27 GB to 54 GB</a:t>
            </a:r>
          </a:p>
          <a:p>
            <a:pPr lvl="1"/>
            <a:r>
              <a:rPr lang="en-US" smtClean="0"/>
              <a:t>Write-one, read-many (WORM) optical disks used for archival storage (CD-R, DVD-R, DVD+R)</a:t>
            </a:r>
          </a:p>
          <a:p>
            <a:pPr lvl="1"/>
            <a:r>
              <a:rPr lang="en-US" smtClean="0"/>
              <a:t>Multiple write versions also available (CD-RW, DVD-RW, DVD+RW, and DVD-RAM)</a:t>
            </a:r>
          </a:p>
          <a:p>
            <a:pPr lvl="1"/>
            <a:r>
              <a:rPr lang="en-US" smtClean="0"/>
              <a:t>Reads and writes are slower than with magnetic disk </a:t>
            </a:r>
          </a:p>
          <a:p>
            <a:pPr lvl="1"/>
            <a:r>
              <a:rPr lang="en-US" b="1" smtClean="0">
                <a:solidFill>
                  <a:srgbClr val="000099"/>
                </a:solidFill>
              </a:rPr>
              <a:t>Juke-box</a:t>
            </a:r>
            <a:r>
              <a:rPr lang="en-US" smtClean="0"/>
              <a:t> systems, with large numbers of removable disks, a few drives, and a mechanism for automatic loading/unloading of disks available for storing large volumes of data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1026"/>
          <p:cNvSpPr>
            <a:spLocks noGrp="1" noChangeArrowheads="1"/>
          </p:cNvSpPr>
          <p:nvPr>
            <p:ph type="title"/>
          </p:nvPr>
        </p:nvSpPr>
        <p:spPr/>
        <p:txBody>
          <a:bodyPr/>
          <a:lstStyle/>
          <a:p>
            <a:r>
              <a:rPr lang="en-US" smtClean="0">
                <a:effectLst>
                  <a:outerShdw blurRad="38100" dist="38100" dir="2700000" algn="tl">
                    <a:srgbClr val="C0C0C0"/>
                  </a:outerShdw>
                </a:effectLst>
              </a:rPr>
              <a:t>Physical Storage Media (Cont.)</a:t>
            </a:r>
          </a:p>
        </p:txBody>
      </p:sp>
      <p:sp>
        <p:nvSpPr>
          <p:cNvPr id="36866" name="Rectangle 1027"/>
          <p:cNvSpPr>
            <a:spLocks noGrp="1" noChangeArrowheads="1"/>
          </p:cNvSpPr>
          <p:nvPr>
            <p:ph type="body" idx="1"/>
          </p:nvPr>
        </p:nvSpPr>
        <p:spPr>
          <a:xfrm>
            <a:off x="914400" y="1122363"/>
            <a:ext cx="7137400" cy="4946650"/>
          </a:xfrm>
        </p:spPr>
        <p:txBody>
          <a:bodyPr/>
          <a:lstStyle/>
          <a:p>
            <a:r>
              <a:rPr lang="en-US" b="1" smtClean="0">
                <a:solidFill>
                  <a:srgbClr val="000099"/>
                </a:solidFill>
              </a:rPr>
              <a:t>Tape storage</a:t>
            </a:r>
            <a:r>
              <a:rPr lang="en-US" smtClean="0">
                <a:solidFill>
                  <a:schemeClr val="tx2"/>
                </a:solidFill>
              </a:rPr>
              <a:t> </a:t>
            </a:r>
          </a:p>
          <a:p>
            <a:pPr lvl="1"/>
            <a:r>
              <a:rPr lang="en-US" smtClean="0"/>
              <a:t>non-volatile, used primarily for backup (to recover from disk failure), and for archival data</a:t>
            </a:r>
          </a:p>
          <a:p>
            <a:pPr lvl="1"/>
            <a:r>
              <a:rPr lang="en-US" b="1" smtClean="0">
                <a:solidFill>
                  <a:srgbClr val="000099"/>
                </a:solidFill>
              </a:rPr>
              <a:t>sequential-access</a:t>
            </a:r>
            <a:r>
              <a:rPr lang="en-US" b="1" smtClean="0"/>
              <a:t> </a:t>
            </a:r>
            <a:r>
              <a:rPr lang="en-US" smtClean="0"/>
              <a:t>– much slower than disk </a:t>
            </a:r>
          </a:p>
          <a:p>
            <a:pPr lvl="1"/>
            <a:r>
              <a:rPr lang="en-US" smtClean="0"/>
              <a:t>very high capacity (40 to 300 GB tapes available)</a:t>
            </a:r>
          </a:p>
          <a:p>
            <a:pPr lvl="1"/>
            <a:r>
              <a:rPr lang="en-US" smtClean="0"/>
              <a:t>tape can be removed from drive </a:t>
            </a:r>
            <a:r>
              <a:rPr lang="en-US" smtClean="0">
                <a:sym typeface="Symbol" pitchFamily="18" charset="2"/>
              </a:rPr>
              <a:t> storage costs much cheaper than disk, but drives are expensive</a:t>
            </a:r>
          </a:p>
          <a:p>
            <a:pPr lvl="1"/>
            <a:r>
              <a:rPr lang="en-US" smtClean="0"/>
              <a:t>Tape jukeboxes available for storing massive amounts of data </a:t>
            </a:r>
          </a:p>
          <a:p>
            <a:pPr lvl="2"/>
            <a:r>
              <a:rPr lang="en-US" smtClean="0"/>
              <a:t>hundreds of terabytes (1 terabyte = 10</a:t>
            </a:r>
            <a:r>
              <a:rPr lang="en-US" sz="2000" baseline="30000" smtClean="0"/>
              <a:t>9 </a:t>
            </a:r>
            <a:r>
              <a:rPr lang="en-US" smtClean="0"/>
              <a:t>bytes) to even multiple </a:t>
            </a:r>
            <a:r>
              <a:rPr lang="en-US" b="1" smtClean="0">
                <a:solidFill>
                  <a:srgbClr val="000099"/>
                </a:solidFill>
              </a:rPr>
              <a:t>petabytes</a:t>
            </a:r>
            <a:r>
              <a:rPr lang="en-US" smtClean="0"/>
              <a:t> (1 petabyte = 10</a:t>
            </a:r>
            <a:r>
              <a:rPr lang="en-US" sz="2000" baseline="30000" smtClean="0"/>
              <a:t>12</a:t>
            </a:r>
            <a:r>
              <a:rPr lang="en-US" smtClean="0"/>
              <a:t> bytes)</a:t>
            </a:r>
            <a:endParaRPr lang="en-US" sz="2000" baseline="30000" smtClean="0"/>
          </a:p>
          <a:p>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smtClean="0">
                <a:effectLst>
                  <a:outerShdw blurRad="38100" dist="38100" dir="2700000" algn="tl">
                    <a:srgbClr val="C0C0C0"/>
                  </a:outerShdw>
                </a:effectLst>
              </a:rPr>
              <a:t>Magnetic Hard Disk Mechanism</a:t>
            </a:r>
          </a:p>
        </p:txBody>
      </p:sp>
      <p:sp>
        <p:nvSpPr>
          <p:cNvPr id="38914" name="Text Box 7"/>
          <p:cNvSpPr txBox="1">
            <a:spLocks noChangeArrowheads="1"/>
          </p:cNvSpPr>
          <p:nvPr/>
        </p:nvSpPr>
        <p:spPr bwMode="auto">
          <a:xfrm>
            <a:off x="492125" y="5907088"/>
            <a:ext cx="7747000" cy="336550"/>
          </a:xfrm>
          <a:prstGeom prst="rect">
            <a:avLst/>
          </a:prstGeom>
          <a:noFill/>
          <a:ln w="9525">
            <a:noFill/>
            <a:miter lim="800000"/>
            <a:headEnd/>
            <a:tailEnd/>
          </a:ln>
        </p:spPr>
        <p:txBody>
          <a:bodyPr wrap="none">
            <a:spAutoFit/>
          </a:bodyPr>
          <a:lstStyle/>
          <a:p>
            <a:r>
              <a:rPr lang="en-US" b="1"/>
              <a:t>NOTE: Diagram is schematic, and simplifies the structure of actual disk drives</a:t>
            </a:r>
          </a:p>
        </p:txBody>
      </p:sp>
      <p:pic>
        <p:nvPicPr>
          <p:cNvPr id="38915" name="Picture 10"/>
          <p:cNvPicPr>
            <a:picLocks noChangeAspect="1" noChangeArrowheads="1"/>
          </p:cNvPicPr>
          <p:nvPr/>
        </p:nvPicPr>
        <p:blipFill>
          <a:blip r:embed="rId3"/>
          <a:srcRect/>
          <a:stretch>
            <a:fillRect/>
          </a:stretch>
        </p:blipFill>
        <p:spPr bwMode="auto">
          <a:xfrm>
            <a:off x="1463675" y="860425"/>
            <a:ext cx="6613525" cy="5019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smtClean="0">
                <a:effectLst>
                  <a:outerShdw blurRad="38100" dist="38100" dir="2700000" algn="tl">
                    <a:srgbClr val="C0C0C0"/>
                  </a:outerShdw>
                </a:effectLst>
              </a:rPr>
              <a:t>Magnetic Disks</a:t>
            </a:r>
          </a:p>
        </p:txBody>
      </p:sp>
      <p:sp>
        <p:nvSpPr>
          <p:cNvPr id="40962" name="Rectangle 3"/>
          <p:cNvSpPr>
            <a:spLocks noGrp="1" noChangeArrowheads="1"/>
          </p:cNvSpPr>
          <p:nvPr>
            <p:ph type="body" idx="1"/>
          </p:nvPr>
        </p:nvSpPr>
        <p:spPr>
          <a:xfrm>
            <a:off x="914400" y="1122363"/>
            <a:ext cx="7867650" cy="5300662"/>
          </a:xfrm>
        </p:spPr>
        <p:txBody>
          <a:bodyPr/>
          <a:lstStyle/>
          <a:p>
            <a:pPr>
              <a:lnSpc>
                <a:spcPct val="90000"/>
              </a:lnSpc>
            </a:pPr>
            <a:r>
              <a:rPr lang="en-US" sz="1600" b="1" smtClean="0"/>
              <a:t>Read-write head</a:t>
            </a:r>
            <a:r>
              <a:rPr lang="en-US" sz="1600" smtClean="0"/>
              <a:t> </a:t>
            </a:r>
          </a:p>
          <a:p>
            <a:pPr lvl="1">
              <a:lnSpc>
                <a:spcPct val="90000"/>
              </a:lnSpc>
            </a:pPr>
            <a:r>
              <a:rPr lang="en-US" sz="1600" smtClean="0"/>
              <a:t>Positioned very close to the platter surface (almost touching it)</a:t>
            </a:r>
          </a:p>
          <a:p>
            <a:pPr lvl="1">
              <a:lnSpc>
                <a:spcPct val="90000"/>
              </a:lnSpc>
            </a:pPr>
            <a:r>
              <a:rPr lang="en-US" sz="1600" smtClean="0"/>
              <a:t>Reads or writes magnetically encoded information.</a:t>
            </a:r>
          </a:p>
          <a:p>
            <a:pPr>
              <a:lnSpc>
                <a:spcPct val="90000"/>
              </a:lnSpc>
            </a:pPr>
            <a:r>
              <a:rPr lang="en-US" sz="1600" smtClean="0"/>
              <a:t>Surface of platter divided into circular </a:t>
            </a:r>
            <a:r>
              <a:rPr lang="en-US" sz="1600" b="1" smtClean="0">
                <a:solidFill>
                  <a:srgbClr val="000099"/>
                </a:solidFill>
              </a:rPr>
              <a:t>tracks</a:t>
            </a:r>
          </a:p>
          <a:p>
            <a:pPr lvl="1">
              <a:lnSpc>
                <a:spcPct val="90000"/>
              </a:lnSpc>
            </a:pPr>
            <a:r>
              <a:rPr lang="en-US" sz="1600" smtClean="0"/>
              <a:t>Over 50K-100K tracks per platter on typical hard disks</a:t>
            </a:r>
          </a:p>
          <a:p>
            <a:pPr>
              <a:lnSpc>
                <a:spcPct val="90000"/>
              </a:lnSpc>
            </a:pPr>
            <a:r>
              <a:rPr lang="en-US" sz="1600" smtClean="0"/>
              <a:t>Each track is divided into </a:t>
            </a:r>
            <a:r>
              <a:rPr lang="en-US" sz="1600" b="1" smtClean="0">
                <a:solidFill>
                  <a:srgbClr val="000099"/>
                </a:solidFill>
              </a:rPr>
              <a:t>sectors</a:t>
            </a:r>
            <a:r>
              <a:rPr lang="en-US" sz="1600" b="1" smtClean="0"/>
              <a:t>.</a:t>
            </a:r>
            <a:r>
              <a:rPr lang="en-US" sz="1600" smtClean="0"/>
              <a:t>  </a:t>
            </a:r>
          </a:p>
          <a:p>
            <a:pPr lvl="1">
              <a:lnSpc>
                <a:spcPct val="90000"/>
              </a:lnSpc>
            </a:pPr>
            <a:r>
              <a:rPr lang="en-US" sz="1600" smtClean="0"/>
              <a:t>A sector is the smallest unit of data that can be read or written.</a:t>
            </a:r>
          </a:p>
          <a:p>
            <a:pPr lvl="1">
              <a:lnSpc>
                <a:spcPct val="90000"/>
              </a:lnSpc>
            </a:pPr>
            <a:r>
              <a:rPr lang="en-US" sz="1600" smtClean="0"/>
              <a:t>Sector size typically 512 bytes</a:t>
            </a:r>
          </a:p>
          <a:p>
            <a:pPr lvl="1">
              <a:lnSpc>
                <a:spcPct val="90000"/>
              </a:lnSpc>
            </a:pPr>
            <a:r>
              <a:rPr lang="en-US" sz="1600" smtClean="0"/>
              <a:t>Typical sectors per track: 500 to 1000 (on inner tracks) to 1000 to 2000 (on outer tracks)</a:t>
            </a:r>
          </a:p>
          <a:p>
            <a:pPr>
              <a:lnSpc>
                <a:spcPct val="90000"/>
              </a:lnSpc>
            </a:pPr>
            <a:r>
              <a:rPr lang="en-US" sz="1600" smtClean="0"/>
              <a:t>To read/write a sector</a:t>
            </a:r>
          </a:p>
          <a:p>
            <a:pPr lvl="1">
              <a:lnSpc>
                <a:spcPct val="90000"/>
              </a:lnSpc>
            </a:pPr>
            <a:r>
              <a:rPr lang="en-US" sz="1600" smtClean="0"/>
              <a:t>disk arm swings to position head on right track</a:t>
            </a:r>
          </a:p>
          <a:p>
            <a:pPr lvl="1">
              <a:lnSpc>
                <a:spcPct val="90000"/>
              </a:lnSpc>
            </a:pPr>
            <a:r>
              <a:rPr lang="en-US" sz="1600" smtClean="0"/>
              <a:t>platter spins continually; data is read/written as sector passes under head</a:t>
            </a:r>
          </a:p>
          <a:p>
            <a:pPr>
              <a:lnSpc>
                <a:spcPct val="90000"/>
              </a:lnSpc>
            </a:pPr>
            <a:r>
              <a:rPr lang="en-US" sz="1600" smtClean="0"/>
              <a:t>Head-disk assemblies </a:t>
            </a:r>
          </a:p>
          <a:p>
            <a:pPr lvl="1">
              <a:lnSpc>
                <a:spcPct val="90000"/>
              </a:lnSpc>
            </a:pPr>
            <a:r>
              <a:rPr lang="en-US" sz="1600" smtClean="0"/>
              <a:t>multiple disk platters on a single spindle (1 to 5 usually)</a:t>
            </a:r>
          </a:p>
          <a:p>
            <a:pPr lvl="1">
              <a:lnSpc>
                <a:spcPct val="90000"/>
              </a:lnSpc>
            </a:pPr>
            <a:r>
              <a:rPr lang="en-US" sz="1600" smtClean="0"/>
              <a:t>one head per platter, mounted on a common arm.</a:t>
            </a:r>
          </a:p>
          <a:p>
            <a:pPr>
              <a:lnSpc>
                <a:spcPct val="90000"/>
              </a:lnSpc>
            </a:pPr>
            <a:r>
              <a:rPr lang="en-US" sz="1600" b="1" smtClean="0">
                <a:solidFill>
                  <a:srgbClr val="000099"/>
                </a:solidFill>
              </a:rPr>
              <a:t>Cylinder</a:t>
            </a:r>
            <a:r>
              <a:rPr lang="en-US" sz="1600" i="1" smtClean="0"/>
              <a:t> i</a:t>
            </a:r>
            <a:r>
              <a:rPr lang="en-US" sz="1600" b="1" i="1" smtClean="0"/>
              <a:t> </a:t>
            </a:r>
            <a:r>
              <a:rPr lang="en-US" sz="1600" smtClean="0"/>
              <a:t>consists of </a:t>
            </a:r>
            <a:r>
              <a:rPr lang="en-US" sz="1600" i="1" smtClean="0"/>
              <a:t>i</a:t>
            </a:r>
            <a:r>
              <a:rPr lang="en-US" sz="1600" baseline="30000" smtClean="0"/>
              <a:t>th</a:t>
            </a:r>
            <a:r>
              <a:rPr lang="en-US" sz="1600" smtClean="0"/>
              <a:t> track of all the platters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smtClean="0">
                <a:effectLst>
                  <a:outerShdw blurRad="38100" dist="38100" dir="2700000" algn="tl">
                    <a:srgbClr val="C0C0C0"/>
                  </a:outerShdw>
                </a:effectLst>
              </a:rPr>
              <a:t>Magnetic Disks (Cont.)</a:t>
            </a:r>
          </a:p>
        </p:txBody>
      </p:sp>
      <p:sp>
        <p:nvSpPr>
          <p:cNvPr id="43010" name="Rectangle 3"/>
          <p:cNvSpPr>
            <a:spLocks noGrp="1" noChangeArrowheads="1"/>
          </p:cNvSpPr>
          <p:nvPr>
            <p:ph type="body" idx="1"/>
          </p:nvPr>
        </p:nvSpPr>
        <p:spPr>
          <a:xfrm>
            <a:off x="914400" y="1208088"/>
            <a:ext cx="7075488" cy="5014912"/>
          </a:xfrm>
        </p:spPr>
        <p:txBody>
          <a:bodyPr/>
          <a:lstStyle/>
          <a:p>
            <a:pPr>
              <a:lnSpc>
                <a:spcPct val="90000"/>
              </a:lnSpc>
            </a:pPr>
            <a:r>
              <a:rPr lang="en-US" sz="1600" smtClean="0"/>
              <a:t>Earlier generation disks were susceptible to head-crashes</a:t>
            </a:r>
          </a:p>
          <a:p>
            <a:pPr lvl="1">
              <a:lnSpc>
                <a:spcPct val="90000"/>
              </a:lnSpc>
            </a:pPr>
            <a:r>
              <a:rPr lang="en-US" sz="1600" smtClean="0"/>
              <a:t>Surface of earlier generation disks had metal-oxide coatings which would disintegrate on head crash and damage all data on disk</a:t>
            </a:r>
          </a:p>
          <a:p>
            <a:pPr lvl="1">
              <a:lnSpc>
                <a:spcPct val="90000"/>
              </a:lnSpc>
            </a:pPr>
            <a:r>
              <a:rPr lang="en-US" sz="1600" smtClean="0"/>
              <a:t>Current generation disks are less susceptible to such disastrous failures, although individual sectors may get corrupted</a:t>
            </a:r>
          </a:p>
          <a:p>
            <a:pPr>
              <a:lnSpc>
                <a:spcPct val="90000"/>
              </a:lnSpc>
            </a:pPr>
            <a:r>
              <a:rPr lang="en-US" sz="1600" b="1" smtClean="0">
                <a:solidFill>
                  <a:srgbClr val="000099"/>
                </a:solidFill>
              </a:rPr>
              <a:t>Disk controller</a:t>
            </a:r>
            <a:r>
              <a:rPr lang="en-US" sz="1600" smtClean="0"/>
              <a:t> – interfaces between the computer system and the disk drive hardware.</a:t>
            </a:r>
          </a:p>
          <a:p>
            <a:pPr lvl="1">
              <a:lnSpc>
                <a:spcPct val="90000"/>
              </a:lnSpc>
            </a:pPr>
            <a:r>
              <a:rPr lang="en-US" sz="1600" smtClean="0"/>
              <a:t>accepts high-level commands to read or write a sector </a:t>
            </a:r>
          </a:p>
          <a:p>
            <a:pPr lvl="1">
              <a:lnSpc>
                <a:spcPct val="90000"/>
              </a:lnSpc>
            </a:pPr>
            <a:r>
              <a:rPr lang="en-US" sz="1600" smtClean="0"/>
              <a:t>initiates actions such as moving the disk arm to the right track and actually reading or writing the data</a:t>
            </a:r>
          </a:p>
          <a:p>
            <a:pPr lvl="1">
              <a:lnSpc>
                <a:spcPct val="90000"/>
              </a:lnSpc>
            </a:pPr>
            <a:r>
              <a:rPr lang="en-US" sz="1600" smtClean="0"/>
              <a:t>Computes and attaches </a:t>
            </a:r>
            <a:r>
              <a:rPr lang="en-US" sz="1600" b="1" smtClean="0">
                <a:solidFill>
                  <a:srgbClr val="000099"/>
                </a:solidFill>
              </a:rPr>
              <a:t>checksums</a:t>
            </a:r>
            <a:r>
              <a:rPr lang="en-US" sz="1600" smtClean="0"/>
              <a:t> to each sector to verify that data is read back correctly</a:t>
            </a:r>
          </a:p>
          <a:p>
            <a:pPr lvl="2">
              <a:lnSpc>
                <a:spcPct val="90000"/>
              </a:lnSpc>
            </a:pPr>
            <a:r>
              <a:rPr lang="en-US" sz="1600" smtClean="0"/>
              <a:t>If data is corrupted, with very high probability stored checksum won</a:t>
            </a:r>
            <a:r>
              <a:rPr lang="ja-JP" altLang="en-US" sz="1600" smtClean="0"/>
              <a:t>’</a:t>
            </a:r>
            <a:r>
              <a:rPr lang="en-US" altLang="ja-JP" sz="1600" smtClean="0"/>
              <a:t>t match recomputed checksum</a:t>
            </a:r>
          </a:p>
          <a:p>
            <a:pPr lvl="1">
              <a:lnSpc>
                <a:spcPct val="90000"/>
              </a:lnSpc>
            </a:pPr>
            <a:r>
              <a:rPr lang="en-US" sz="1600" smtClean="0"/>
              <a:t>Ensures successful writing by reading back sector after writing it</a:t>
            </a:r>
          </a:p>
          <a:p>
            <a:pPr lvl="1">
              <a:lnSpc>
                <a:spcPct val="90000"/>
              </a:lnSpc>
            </a:pPr>
            <a:r>
              <a:rPr lang="en-US" sz="1600" smtClean="0"/>
              <a:t>Performs </a:t>
            </a:r>
            <a:r>
              <a:rPr lang="en-US" sz="1600" smtClean="0">
                <a:solidFill>
                  <a:srgbClr val="000099"/>
                </a:solidFill>
              </a:rPr>
              <a:t>remapping of bad sectors</a:t>
            </a:r>
          </a:p>
        </p:txBody>
      </p:sp>
      <p:sp>
        <p:nvSpPr>
          <p:cNvPr id="43011" name="Rectangle 4"/>
          <p:cNvSpPr>
            <a:spLocks noChangeArrowheads="1"/>
          </p:cNvSpPr>
          <p:nvPr/>
        </p:nvSpPr>
        <p:spPr bwMode="auto">
          <a:xfrm>
            <a:off x="987425" y="3744913"/>
            <a:ext cx="6724650" cy="2024062"/>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endParaRPr kumimoji="1" lang="en-US" sz="18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smtClean="0">
                <a:effectLst>
                  <a:outerShdw blurRad="38100" dist="38100" dir="2700000" algn="tl">
                    <a:srgbClr val="C0C0C0"/>
                  </a:outerShdw>
                </a:effectLst>
              </a:rPr>
              <a:t>Disk Subsystem</a:t>
            </a:r>
          </a:p>
        </p:txBody>
      </p:sp>
      <p:sp>
        <p:nvSpPr>
          <p:cNvPr id="45058" name="Rectangle 7"/>
          <p:cNvSpPr>
            <a:spLocks noGrp="1" noChangeArrowheads="1"/>
          </p:cNvSpPr>
          <p:nvPr>
            <p:ph type="body" idx="1"/>
          </p:nvPr>
        </p:nvSpPr>
        <p:spPr>
          <a:xfrm>
            <a:off x="914400" y="3775075"/>
            <a:ext cx="7318375" cy="2513013"/>
          </a:xfrm>
        </p:spPr>
        <p:txBody>
          <a:bodyPr/>
          <a:lstStyle/>
          <a:p>
            <a:pPr>
              <a:lnSpc>
                <a:spcPct val="80000"/>
              </a:lnSpc>
            </a:pPr>
            <a:r>
              <a:rPr lang="en-US" sz="1600" smtClean="0"/>
              <a:t>Multiple disks connected to a computer system through a controller</a:t>
            </a:r>
          </a:p>
          <a:p>
            <a:pPr lvl="1">
              <a:lnSpc>
                <a:spcPct val="80000"/>
              </a:lnSpc>
            </a:pPr>
            <a:r>
              <a:rPr lang="en-US" sz="1600" smtClean="0"/>
              <a:t>Controllers functionality (checksum, bad sector remapping) often carried out by individual disks; reduces load on controller</a:t>
            </a:r>
          </a:p>
          <a:p>
            <a:pPr>
              <a:lnSpc>
                <a:spcPct val="80000"/>
              </a:lnSpc>
            </a:pPr>
            <a:r>
              <a:rPr lang="en-US" sz="1600" smtClean="0"/>
              <a:t>Disk interface standards families</a:t>
            </a:r>
          </a:p>
          <a:p>
            <a:pPr lvl="1">
              <a:lnSpc>
                <a:spcPct val="80000"/>
              </a:lnSpc>
            </a:pPr>
            <a:r>
              <a:rPr lang="en-US" sz="1600" smtClean="0">
                <a:solidFill>
                  <a:srgbClr val="000099"/>
                </a:solidFill>
              </a:rPr>
              <a:t>ATA</a:t>
            </a:r>
            <a:r>
              <a:rPr lang="en-US" sz="1600" smtClean="0"/>
              <a:t> (AT adaptor) range of standards</a:t>
            </a:r>
          </a:p>
          <a:p>
            <a:pPr lvl="1">
              <a:lnSpc>
                <a:spcPct val="80000"/>
              </a:lnSpc>
            </a:pPr>
            <a:r>
              <a:rPr lang="en-US" sz="1600" smtClean="0">
                <a:solidFill>
                  <a:srgbClr val="000099"/>
                </a:solidFill>
              </a:rPr>
              <a:t>SATA</a:t>
            </a:r>
            <a:r>
              <a:rPr lang="en-US" sz="1600" smtClean="0"/>
              <a:t> (Serial ATA) </a:t>
            </a:r>
          </a:p>
          <a:p>
            <a:pPr lvl="1">
              <a:lnSpc>
                <a:spcPct val="80000"/>
              </a:lnSpc>
            </a:pPr>
            <a:r>
              <a:rPr lang="en-US" sz="1600" smtClean="0">
                <a:solidFill>
                  <a:srgbClr val="000099"/>
                </a:solidFill>
              </a:rPr>
              <a:t>SCSI</a:t>
            </a:r>
            <a:r>
              <a:rPr lang="en-US" sz="1600" smtClean="0"/>
              <a:t> (Small Computer System Interconnect) range of standards</a:t>
            </a:r>
          </a:p>
          <a:p>
            <a:pPr lvl="1">
              <a:lnSpc>
                <a:spcPct val="80000"/>
              </a:lnSpc>
            </a:pPr>
            <a:r>
              <a:rPr lang="en-US" sz="1600" smtClean="0">
                <a:solidFill>
                  <a:srgbClr val="000099"/>
                </a:solidFill>
              </a:rPr>
              <a:t>SAS</a:t>
            </a:r>
            <a:r>
              <a:rPr lang="en-US" sz="1600" smtClean="0"/>
              <a:t> (Serial Attached SCSI)</a:t>
            </a:r>
          </a:p>
          <a:p>
            <a:pPr lvl="1">
              <a:lnSpc>
                <a:spcPct val="80000"/>
              </a:lnSpc>
            </a:pPr>
            <a:r>
              <a:rPr lang="en-US" sz="1600" smtClean="0"/>
              <a:t>Several variants of each standard (different speeds and capabilities)</a:t>
            </a:r>
          </a:p>
        </p:txBody>
      </p:sp>
      <p:pic>
        <p:nvPicPr>
          <p:cNvPr id="45059" name="Picture 9"/>
          <p:cNvPicPr>
            <a:picLocks noChangeAspect="1" noChangeArrowheads="1"/>
          </p:cNvPicPr>
          <p:nvPr/>
        </p:nvPicPr>
        <p:blipFill>
          <a:blip r:embed="rId3"/>
          <a:srcRect/>
          <a:stretch>
            <a:fillRect/>
          </a:stretch>
        </p:blipFill>
        <p:spPr bwMode="auto">
          <a:xfrm>
            <a:off x="2005013" y="925513"/>
            <a:ext cx="5516562" cy="2317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smtClean="0">
                <a:effectLst>
                  <a:outerShdw blurRad="38100" dist="38100" dir="2700000" algn="tl">
                    <a:srgbClr val="C0C0C0"/>
                  </a:outerShdw>
                </a:effectLst>
              </a:rPr>
              <a:t>Performance Measures of Disks</a:t>
            </a:r>
          </a:p>
        </p:txBody>
      </p:sp>
      <p:sp>
        <p:nvSpPr>
          <p:cNvPr id="47106" name="Rectangle 5"/>
          <p:cNvSpPr>
            <a:spLocks noGrp="1" noChangeArrowheads="1"/>
          </p:cNvSpPr>
          <p:nvPr>
            <p:ph type="body" idx="1"/>
          </p:nvPr>
        </p:nvSpPr>
        <p:spPr>
          <a:xfrm>
            <a:off x="1506538" y="1122363"/>
            <a:ext cx="7637462" cy="5294312"/>
          </a:xfrm>
        </p:spPr>
        <p:txBody>
          <a:bodyPr/>
          <a:lstStyle/>
          <a:p>
            <a:pPr>
              <a:lnSpc>
                <a:spcPct val="80000"/>
              </a:lnSpc>
            </a:pPr>
            <a:r>
              <a:rPr lang="en-US" sz="1600" b="1" smtClean="0">
                <a:solidFill>
                  <a:srgbClr val="000099"/>
                </a:solidFill>
              </a:rPr>
              <a:t>Access time</a:t>
            </a:r>
            <a:r>
              <a:rPr lang="en-US" sz="1600" smtClean="0"/>
              <a:t> – the time it takes from when a read or write request is issued to when data transfer begins.  Consists of: </a:t>
            </a:r>
          </a:p>
          <a:p>
            <a:pPr lvl="1">
              <a:lnSpc>
                <a:spcPct val="80000"/>
              </a:lnSpc>
            </a:pPr>
            <a:r>
              <a:rPr lang="en-US" sz="1600" b="1" smtClean="0">
                <a:solidFill>
                  <a:srgbClr val="000099"/>
                </a:solidFill>
              </a:rPr>
              <a:t>Seek time</a:t>
            </a:r>
            <a:r>
              <a:rPr lang="en-US" sz="1600" smtClean="0"/>
              <a:t> – time it takes to reposition the arm over the correct track. </a:t>
            </a:r>
          </a:p>
          <a:p>
            <a:pPr lvl="2">
              <a:lnSpc>
                <a:spcPct val="80000"/>
              </a:lnSpc>
            </a:pPr>
            <a:r>
              <a:rPr lang="en-US" sz="1600" smtClean="0"/>
              <a:t> Average seek time is 1/2 the worst case seek time.</a:t>
            </a:r>
          </a:p>
          <a:p>
            <a:pPr lvl="3">
              <a:lnSpc>
                <a:spcPct val="80000"/>
              </a:lnSpc>
            </a:pPr>
            <a:r>
              <a:rPr lang="en-US" sz="1600" smtClean="0"/>
              <a:t>Would be 1/3 if all tracks had the same number of sectors, and we ignore the time to start and stop arm movement</a:t>
            </a:r>
          </a:p>
          <a:p>
            <a:pPr lvl="2">
              <a:lnSpc>
                <a:spcPct val="80000"/>
              </a:lnSpc>
            </a:pPr>
            <a:r>
              <a:rPr lang="en-US" sz="1600" smtClean="0"/>
              <a:t>4 to 10 milliseconds on typical disks</a:t>
            </a:r>
          </a:p>
          <a:p>
            <a:pPr lvl="1">
              <a:lnSpc>
                <a:spcPct val="80000"/>
              </a:lnSpc>
            </a:pPr>
            <a:r>
              <a:rPr lang="en-US" sz="1600" b="1" smtClean="0">
                <a:solidFill>
                  <a:srgbClr val="000099"/>
                </a:solidFill>
              </a:rPr>
              <a:t>Rotational latency</a:t>
            </a:r>
            <a:r>
              <a:rPr lang="en-US" sz="1600" smtClean="0"/>
              <a:t> – time it takes for the sector to be accessed to appear under the head. </a:t>
            </a:r>
          </a:p>
          <a:p>
            <a:pPr lvl="2">
              <a:lnSpc>
                <a:spcPct val="80000"/>
              </a:lnSpc>
            </a:pPr>
            <a:r>
              <a:rPr lang="en-US" sz="1600" smtClean="0"/>
              <a:t> Average latency is 1/2 of the worst case latency.</a:t>
            </a:r>
          </a:p>
          <a:p>
            <a:pPr lvl="2">
              <a:lnSpc>
                <a:spcPct val="80000"/>
              </a:lnSpc>
            </a:pPr>
            <a:r>
              <a:rPr lang="en-US" sz="1600" smtClean="0"/>
              <a:t>4 to 11 milliseconds on typical disks (5400 to 15000 r.p.m.)</a:t>
            </a:r>
          </a:p>
          <a:p>
            <a:pPr>
              <a:lnSpc>
                <a:spcPct val="80000"/>
              </a:lnSpc>
            </a:pPr>
            <a:r>
              <a:rPr lang="en-US" sz="1600" b="1" smtClean="0">
                <a:solidFill>
                  <a:srgbClr val="000099"/>
                </a:solidFill>
              </a:rPr>
              <a:t>Data-transfer rate</a:t>
            </a:r>
            <a:r>
              <a:rPr lang="en-US" sz="1600" b="1" smtClean="0"/>
              <a:t> </a:t>
            </a:r>
            <a:r>
              <a:rPr lang="en-US" sz="1600" smtClean="0"/>
              <a:t>– the rate at which data can be retrieved from or stored to the disk.</a:t>
            </a:r>
          </a:p>
          <a:p>
            <a:pPr lvl="1">
              <a:lnSpc>
                <a:spcPct val="80000"/>
              </a:lnSpc>
            </a:pPr>
            <a:r>
              <a:rPr lang="en-US" sz="1600" smtClean="0"/>
              <a:t>25 to 100 MB per second max rate, lower for inner tracks</a:t>
            </a:r>
          </a:p>
          <a:p>
            <a:pPr lvl="1">
              <a:lnSpc>
                <a:spcPct val="80000"/>
              </a:lnSpc>
            </a:pPr>
            <a:r>
              <a:rPr lang="en-US" sz="1600" smtClean="0"/>
              <a:t>Multiple disks may share a controller, so rate that controller can handle is also important</a:t>
            </a:r>
          </a:p>
          <a:p>
            <a:pPr lvl="2">
              <a:lnSpc>
                <a:spcPct val="80000"/>
              </a:lnSpc>
            </a:pPr>
            <a:r>
              <a:rPr lang="en-US" sz="1600" smtClean="0"/>
              <a:t>E.g. SATA: 150 MB/sec, SATA-II 3Gb (300 MB/sec)</a:t>
            </a:r>
          </a:p>
          <a:p>
            <a:pPr lvl="2">
              <a:lnSpc>
                <a:spcPct val="80000"/>
              </a:lnSpc>
            </a:pPr>
            <a:r>
              <a:rPr lang="en-US" sz="1600" smtClean="0"/>
              <a:t>Ultra 320 SCSI: 320 MB/s, SAS (3 to 6 Gb/sec)</a:t>
            </a:r>
          </a:p>
          <a:p>
            <a:pPr lvl="2">
              <a:lnSpc>
                <a:spcPct val="80000"/>
              </a:lnSpc>
            </a:pPr>
            <a:r>
              <a:rPr lang="en-US" sz="1600" smtClean="0"/>
              <a:t>Fiber Channel (FC2Gb or 4Gb): 256 to 512 MB/s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smtClean="0">
                <a:effectLst>
                  <a:outerShdw blurRad="38100" dist="38100" dir="2700000" algn="tl">
                    <a:srgbClr val="C0C0C0"/>
                  </a:outerShdw>
                </a:effectLst>
              </a:rPr>
              <a:t>Performance Measures (Cont.)</a:t>
            </a:r>
          </a:p>
        </p:txBody>
      </p:sp>
      <p:sp>
        <p:nvSpPr>
          <p:cNvPr id="49154" name="Rectangle 3"/>
          <p:cNvSpPr>
            <a:spLocks noGrp="1" noChangeArrowheads="1"/>
          </p:cNvSpPr>
          <p:nvPr>
            <p:ph type="body" idx="1"/>
          </p:nvPr>
        </p:nvSpPr>
        <p:spPr>
          <a:xfrm>
            <a:off x="914400" y="1265238"/>
            <a:ext cx="7500938" cy="4859337"/>
          </a:xfrm>
        </p:spPr>
        <p:txBody>
          <a:bodyPr/>
          <a:lstStyle/>
          <a:p>
            <a:r>
              <a:rPr lang="en-US" b="1" smtClean="0">
                <a:solidFill>
                  <a:srgbClr val="000099"/>
                </a:solidFill>
              </a:rPr>
              <a:t>Mean time to failure (MTTF)</a:t>
            </a:r>
            <a:r>
              <a:rPr lang="en-US" smtClean="0"/>
              <a:t> – the average time the disk is expected to run continuously without any failure.</a:t>
            </a:r>
          </a:p>
          <a:p>
            <a:pPr lvl="1"/>
            <a:r>
              <a:rPr lang="en-US" smtClean="0"/>
              <a:t>Typically 3 to 5 years</a:t>
            </a:r>
          </a:p>
          <a:p>
            <a:pPr lvl="1"/>
            <a:r>
              <a:rPr lang="en-US" smtClean="0"/>
              <a:t>Probability of failure of new disks is quite low, corresponding to a</a:t>
            </a:r>
            <a:br>
              <a:rPr lang="en-US" smtClean="0"/>
            </a:br>
            <a:r>
              <a:rPr lang="ja-JP" altLang="en-US" smtClean="0"/>
              <a:t>“</a:t>
            </a:r>
            <a:r>
              <a:rPr lang="en-US" altLang="ja-JP" smtClean="0"/>
              <a:t>theoretical MTTF</a:t>
            </a:r>
            <a:r>
              <a:rPr lang="ja-JP" altLang="en-US" smtClean="0"/>
              <a:t>”</a:t>
            </a:r>
            <a:r>
              <a:rPr lang="en-US" altLang="ja-JP" smtClean="0"/>
              <a:t> of 500,000 to 1,200,000 hours for a new disk</a:t>
            </a:r>
          </a:p>
          <a:p>
            <a:pPr lvl="2"/>
            <a:r>
              <a:rPr lang="en-US" smtClean="0"/>
              <a:t>E.g., an MTTF of 1,200,000 hours for a new disk means that given 1000 relatively new disks, on an average one will fail every 1200 hours</a:t>
            </a:r>
          </a:p>
          <a:p>
            <a:pPr lvl="1"/>
            <a:r>
              <a:rPr lang="en-US" smtClean="0"/>
              <a:t>MTTF decreases as disk ages</a:t>
            </a:r>
          </a:p>
          <a:p>
            <a:pPr lvl="1">
              <a:buFont typeface="Monotype Sorts" charset="2"/>
              <a:buNone/>
            </a:pPr>
            <a:endParaRPr lang="en-US" smtClean="0"/>
          </a:p>
          <a:p>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smtClean="0">
                <a:effectLst>
                  <a:outerShdw blurRad="38100" dist="38100" dir="2700000" algn="tl">
                    <a:srgbClr val="C0C0C0"/>
                  </a:outerShdw>
                </a:effectLst>
              </a:rPr>
              <a:t>Optimization of Disk-Block Access</a:t>
            </a:r>
          </a:p>
        </p:txBody>
      </p:sp>
      <p:sp>
        <p:nvSpPr>
          <p:cNvPr id="51202" name="Rectangle 3"/>
          <p:cNvSpPr>
            <a:spLocks noGrp="1" noChangeArrowheads="1"/>
          </p:cNvSpPr>
          <p:nvPr>
            <p:ph type="body" idx="1"/>
          </p:nvPr>
        </p:nvSpPr>
        <p:spPr>
          <a:xfrm>
            <a:off x="914400" y="1122363"/>
            <a:ext cx="7675563" cy="5092700"/>
          </a:xfrm>
        </p:spPr>
        <p:txBody>
          <a:bodyPr/>
          <a:lstStyle/>
          <a:p>
            <a:r>
              <a:rPr lang="en-US" b="1" smtClean="0">
                <a:solidFill>
                  <a:srgbClr val="000099"/>
                </a:solidFill>
              </a:rPr>
              <a:t>Block</a:t>
            </a:r>
            <a:r>
              <a:rPr lang="en-US" b="1" smtClean="0">
                <a:solidFill>
                  <a:schemeClr val="tx2"/>
                </a:solidFill>
              </a:rPr>
              <a:t> </a:t>
            </a:r>
            <a:r>
              <a:rPr lang="en-US" smtClean="0"/>
              <a:t>– a contiguous sequence of sectors from a single track </a:t>
            </a:r>
          </a:p>
          <a:p>
            <a:pPr lvl="1"/>
            <a:r>
              <a:rPr lang="en-US" smtClean="0"/>
              <a:t>data is transferred between disk and main memory in blocks </a:t>
            </a:r>
          </a:p>
          <a:p>
            <a:pPr lvl="1"/>
            <a:r>
              <a:rPr lang="en-US" smtClean="0"/>
              <a:t>sizes range from 512 bytes to several kilobytes</a:t>
            </a:r>
          </a:p>
          <a:p>
            <a:pPr lvl="2"/>
            <a:r>
              <a:rPr lang="en-US" smtClean="0"/>
              <a:t>Smaller blocks: more transfers from disk</a:t>
            </a:r>
          </a:p>
          <a:p>
            <a:pPr lvl="2"/>
            <a:r>
              <a:rPr lang="en-US" smtClean="0"/>
              <a:t>Larger blocks:  more space wasted due to partially filled blocks</a:t>
            </a:r>
          </a:p>
          <a:p>
            <a:pPr lvl="2"/>
            <a:r>
              <a:rPr lang="en-US" smtClean="0"/>
              <a:t>Typical block sizes today range from 4 to 16 kilobytes</a:t>
            </a:r>
          </a:p>
          <a:p>
            <a:r>
              <a:rPr lang="en-US" b="1" smtClean="0">
                <a:solidFill>
                  <a:srgbClr val="000099"/>
                </a:solidFill>
              </a:rPr>
              <a:t>Disk-arm-scheduling</a:t>
            </a:r>
            <a:r>
              <a:rPr lang="en-US" smtClean="0"/>
              <a:t> algorithms order pending accesses to tracks so that disk arm movement is minimized </a:t>
            </a:r>
          </a:p>
          <a:p>
            <a:pPr lvl="1"/>
            <a:r>
              <a:rPr lang="en-US" b="1" smtClean="0">
                <a:solidFill>
                  <a:srgbClr val="000099"/>
                </a:solidFill>
              </a:rPr>
              <a:t>elevator algorithm</a:t>
            </a:r>
            <a:r>
              <a:rPr lang="en-US" smtClean="0"/>
              <a:t>:</a:t>
            </a:r>
          </a:p>
        </p:txBody>
      </p:sp>
      <p:sp>
        <p:nvSpPr>
          <p:cNvPr id="51203" name="Line 4"/>
          <p:cNvSpPr>
            <a:spLocks noChangeShapeType="1"/>
          </p:cNvSpPr>
          <p:nvPr/>
        </p:nvSpPr>
        <p:spPr bwMode="auto">
          <a:xfrm>
            <a:off x="4230688" y="5295900"/>
            <a:ext cx="2703512" cy="0"/>
          </a:xfrm>
          <a:prstGeom prst="line">
            <a:avLst/>
          </a:prstGeom>
          <a:noFill/>
          <a:ln w="9525">
            <a:solidFill>
              <a:schemeClr val="tx1"/>
            </a:solidFill>
            <a:round/>
            <a:headEnd/>
            <a:tailEnd type="triangle" w="med" len="med"/>
          </a:ln>
        </p:spPr>
        <p:txBody>
          <a:bodyPr wrap="none"/>
          <a:lstStyle/>
          <a:p>
            <a:endParaRPr lang="en-US"/>
          </a:p>
        </p:txBody>
      </p:sp>
      <p:sp>
        <p:nvSpPr>
          <p:cNvPr id="51204" name="Line 5"/>
          <p:cNvSpPr>
            <a:spLocks noChangeShapeType="1"/>
          </p:cNvSpPr>
          <p:nvPr/>
        </p:nvSpPr>
        <p:spPr bwMode="auto">
          <a:xfrm flipH="1">
            <a:off x="2746375" y="5627688"/>
            <a:ext cx="4187825" cy="0"/>
          </a:xfrm>
          <a:prstGeom prst="line">
            <a:avLst/>
          </a:prstGeom>
          <a:noFill/>
          <a:ln w="9525">
            <a:solidFill>
              <a:schemeClr val="tx1"/>
            </a:solidFill>
            <a:round/>
            <a:headEnd/>
            <a:tailEnd type="triangle" w="med" len="med"/>
          </a:ln>
        </p:spPr>
        <p:txBody>
          <a:bodyPr wrap="none"/>
          <a:lstStyle/>
          <a:p>
            <a:endParaRPr lang="en-US"/>
          </a:p>
        </p:txBody>
      </p:sp>
      <p:sp>
        <p:nvSpPr>
          <p:cNvPr id="51205" name="Text Box 6"/>
          <p:cNvSpPr txBox="1">
            <a:spLocks noChangeArrowheads="1"/>
          </p:cNvSpPr>
          <p:nvPr/>
        </p:nvSpPr>
        <p:spPr bwMode="auto">
          <a:xfrm>
            <a:off x="4083050" y="4594225"/>
            <a:ext cx="442913" cy="336550"/>
          </a:xfrm>
          <a:prstGeom prst="rect">
            <a:avLst/>
          </a:prstGeom>
          <a:noFill/>
          <a:ln w="9525">
            <a:noFill/>
            <a:miter lim="800000"/>
            <a:headEnd/>
            <a:tailEnd/>
          </a:ln>
        </p:spPr>
        <p:txBody>
          <a:bodyPr wrap="none">
            <a:spAutoFit/>
          </a:bodyPr>
          <a:lstStyle/>
          <a:p>
            <a:r>
              <a:rPr lang="en-US"/>
              <a:t>R1</a:t>
            </a:r>
          </a:p>
        </p:txBody>
      </p:sp>
      <p:sp>
        <p:nvSpPr>
          <p:cNvPr id="51206" name="Text Box 7"/>
          <p:cNvSpPr txBox="1">
            <a:spLocks noChangeArrowheads="1"/>
          </p:cNvSpPr>
          <p:nvPr/>
        </p:nvSpPr>
        <p:spPr bwMode="auto">
          <a:xfrm>
            <a:off x="4895850" y="4581525"/>
            <a:ext cx="442913" cy="336550"/>
          </a:xfrm>
          <a:prstGeom prst="rect">
            <a:avLst/>
          </a:prstGeom>
          <a:noFill/>
          <a:ln w="9525">
            <a:noFill/>
            <a:miter lim="800000"/>
            <a:headEnd/>
            <a:tailEnd/>
          </a:ln>
        </p:spPr>
        <p:txBody>
          <a:bodyPr wrap="none">
            <a:spAutoFit/>
          </a:bodyPr>
          <a:lstStyle/>
          <a:p>
            <a:r>
              <a:rPr lang="en-US"/>
              <a:t>R5</a:t>
            </a:r>
          </a:p>
        </p:txBody>
      </p:sp>
      <p:sp>
        <p:nvSpPr>
          <p:cNvPr id="51207" name="Text Box 8"/>
          <p:cNvSpPr txBox="1">
            <a:spLocks noChangeArrowheads="1"/>
          </p:cNvSpPr>
          <p:nvPr/>
        </p:nvSpPr>
        <p:spPr bwMode="auto">
          <a:xfrm>
            <a:off x="5835650" y="4581525"/>
            <a:ext cx="442913" cy="336550"/>
          </a:xfrm>
          <a:prstGeom prst="rect">
            <a:avLst/>
          </a:prstGeom>
          <a:noFill/>
          <a:ln w="9525">
            <a:noFill/>
            <a:miter lim="800000"/>
            <a:headEnd/>
            <a:tailEnd/>
          </a:ln>
        </p:spPr>
        <p:txBody>
          <a:bodyPr wrap="none">
            <a:spAutoFit/>
          </a:bodyPr>
          <a:lstStyle/>
          <a:p>
            <a:r>
              <a:rPr lang="en-US"/>
              <a:t>R2</a:t>
            </a:r>
          </a:p>
        </p:txBody>
      </p:sp>
      <p:sp>
        <p:nvSpPr>
          <p:cNvPr id="51208" name="Text Box 9"/>
          <p:cNvSpPr txBox="1">
            <a:spLocks noChangeArrowheads="1"/>
          </p:cNvSpPr>
          <p:nvPr/>
        </p:nvSpPr>
        <p:spPr bwMode="auto">
          <a:xfrm>
            <a:off x="6610350" y="4594225"/>
            <a:ext cx="442913" cy="336550"/>
          </a:xfrm>
          <a:prstGeom prst="rect">
            <a:avLst/>
          </a:prstGeom>
          <a:noFill/>
          <a:ln w="9525">
            <a:noFill/>
            <a:miter lim="800000"/>
            <a:headEnd/>
            <a:tailEnd/>
          </a:ln>
        </p:spPr>
        <p:txBody>
          <a:bodyPr wrap="none">
            <a:spAutoFit/>
          </a:bodyPr>
          <a:lstStyle/>
          <a:p>
            <a:r>
              <a:rPr lang="en-US"/>
              <a:t>R4</a:t>
            </a:r>
          </a:p>
        </p:txBody>
      </p:sp>
      <p:sp>
        <p:nvSpPr>
          <p:cNvPr id="51209" name="Text Box 10"/>
          <p:cNvSpPr txBox="1">
            <a:spLocks noChangeArrowheads="1"/>
          </p:cNvSpPr>
          <p:nvPr/>
        </p:nvSpPr>
        <p:spPr bwMode="auto">
          <a:xfrm>
            <a:off x="3321050" y="4594225"/>
            <a:ext cx="442913" cy="336550"/>
          </a:xfrm>
          <a:prstGeom prst="rect">
            <a:avLst/>
          </a:prstGeom>
          <a:noFill/>
          <a:ln w="9525">
            <a:noFill/>
            <a:miter lim="800000"/>
            <a:headEnd/>
            <a:tailEnd/>
          </a:ln>
        </p:spPr>
        <p:txBody>
          <a:bodyPr wrap="none">
            <a:spAutoFit/>
          </a:bodyPr>
          <a:lstStyle/>
          <a:p>
            <a:r>
              <a:rPr lang="en-US"/>
              <a:t>R3</a:t>
            </a:r>
          </a:p>
        </p:txBody>
      </p:sp>
      <p:sp>
        <p:nvSpPr>
          <p:cNvPr id="51210" name="Text Box 11"/>
          <p:cNvSpPr txBox="1">
            <a:spLocks noChangeArrowheads="1"/>
          </p:cNvSpPr>
          <p:nvPr/>
        </p:nvSpPr>
        <p:spPr bwMode="auto">
          <a:xfrm>
            <a:off x="2755900" y="4613275"/>
            <a:ext cx="442913" cy="336550"/>
          </a:xfrm>
          <a:prstGeom prst="rect">
            <a:avLst/>
          </a:prstGeom>
          <a:noFill/>
          <a:ln w="9525">
            <a:noFill/>
            <a:miter lim="800000"/>
            <a:headEnd/>
            <a:tailEnd/>
          </a:ln>
        </p:spPr>
        <p:txBody>
          <a:bodyPr wrap="none">
            <a:spAutoFit/>
          </a:bodyPr>
          <a:lstStyle/>
          <a:p>
            <a:r>
              <a:rPr lang="en-US"/>
              <a:t>R6</a:t>
            </a:r>
          </a:p>
        </p:txBody>
      </p:sp>
      <p:sp>
        <p:nvSpPr>
          <p:cNvPr id="51211" name="Line 12"/>
          <p:cNvSpPr>
            <a:spLocks noChangeShapeType="1"/>
          </p:cNvSpPr>
          <p:nvPr/>
        </p:nvSpPr>
        <p:spPr bwMode="auto">
          <a:xfrm>
            <a:off x="1484313" y="5976938"/>
            <a:ext cx="6003925" cy="0"/>
          </a:xfrm>
          <a:prstGeom prst="line">
            <a:avLst/>
          </a:prstGeom>
          <a:noFill/>
          <a:ln w="9525">
            <a:solidFill>
              <a:schemeClr val="tx1"/>
            </a:solidFill>
            <a:round/>
            <a:headEnd/>
            <a:tailEnd/>
          </a:ln>
        </p:spPr>
        <p:txBody>
          <a:bodyPr wrap="none"/>
          <a:lstStyle/>
          <a:p>
            <a:endParaRPr lang="en-US"/>
          </a:p>
        </p:txBody>
      </p:sp>
      <p:sp>
        <p:nvSpPr>
          <p:cNvPr id="51212" name="Text Box 13"/>
          <p:cNvSpPr txBox="1">
            <a:spLocks noChangeArrowheads="1"/>
          </p:cNvSpPr>
          <p:nvPr/>
        </p:nvSpPr>
        <p:spPr bwMode="auto">
          <a:xfrm>
            <a:off x="769938" y="6026150"/>
            <a:ext cx="1146175" cy="336550"/>
          </a:xfrm>
          <a:prstGeom prst="rect">
            <a:avLst/>
          </a:prstGeom>
          <a:noFill/>
          <a:ln w="9525">
            <a:noFill/>
            <a:miter lim="800000"/>
            <a:headEnd/>
            <a:tailEnd/>
          </a:ln>
        </p:spPr>
        <p:txBody>
          <a:bodyPr wrap="none">
            <a:spAutoFit/>
          </a:bodyPr>
          <a:lstStyle/>
          <a:p>
            <a:r>
              <a:rPr lang="en-US"/>
              <a:t>Inner track</a:t>
            </a:r>
          </a:p>
        </p:txBody>
      </p:sp>
      <p:sp>
        <p:nvSpPr>
          <p:cNvPr id="51213" name="Text Box 14"/>
          <p:cNvSpPr txBox="1">
            <a:spLocks noChangeArrowheads="1"/>
          </p:cNvSpPr>
          <p:nvPr/>
        </p:nvSpPr>
        <p:spPr bwMode="auto">
          <a:xfrm>
            <a:off x="6713538" y="6059488"/>
            <a:ext cx="1192212" cy="336550"/>
          </a:xfrm>
          <a:prstGeom prst="rect">
            <a:avLst/>
          </a:prstGeom>
          <a:noFill/>
          <a:ln w="9525">
            <a:noFill/>
            <a:miter lim="800000"/>
            <a:headEnd/>
            <a:tailEnd/>
          </a:ln>
        </p:spPr>
        <p:txBody>
          <a:bodyPr wrap="none">
            <a:spAutoFit/>
          </a:bodyPr>
          <a:lstStyle/>
          <a:p>
            <a:r>
              <a:rPr lang="en-US"/>
              <a:t>Outer track</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sz="2800" smtClean="0">
                <a:effectLst>
                  <a:outerShdw blurRad="38100" dist="38100" dir="2700000" algn="tl">
                    <a:srgbClr val="C0C0C0"/>
                  </a:outerShdw>
                </a:effectLst>
              </a:rPr>
              <a:t>Optimization of Disk Block Access (Cont.)</a:t>
            </a:r>
          </a:p>
        </p:txBody>
      </p:sp>
      <p:sp>
        <p:nvSpPr>
          <p:cNvPr id="53250" name="Rectangle 3"/>
          <p:cNvSpPr>
            <a:spLocks noGrp="1" noChangeArrowheads="1"/>
          </p:cNvSpPr>
          <p:nvPr>
            <p:ph type="body" idx="1"/>
          </p:nvPr>
        </p:nvSpPr>
        <p:spPr>
          <a:xfrm>
            <a:off x="814388" y="1093788"/>
            <a:ext cx="7385050" cy="4875212"/>
          </a:xfrm>
        </p:spPr>
        <p:txBody>
          <a:bodyPr/>
          <a:lstStyle/>
          <a:p>
            <a:r>
              <a:rPr lang="en-US" b="1" smtClean="0"/>
              <a:t>File organization</a:t>
            </a:r>
            <a:r>
              <a:rPr lang="en-US" smtClean="0"/>
              <a:t> – optimize block access time by organizing the blocks to correspond to how data will be accessed</a:t>
            </a:r>
          </a:p>
          <a:p>
            <a:pPr lvl="1"/>
            <a:r>
              <a:rPr lang="en-US" smtClean="0"/>
              <a:t>E.g.  Store related information on the same or nearby cylinders.</a:t>
            </a:r>
          </a:p>
          <a:p>
            <a:pPr lvl="1"/>
            <a:r>
              <a:rPr lang="en-US" smtClean="0"/>
              <a:t>Files may get </a:t>
            </a:r>
            <a:r>
              <a:rPr lang="en-US" b="1" smtClean="0">
                <a:solidFill>
                  <a:srgbClr val="000099"/>
                </a:solidFill>
              </a:rPr>
              <a:t>fragmented</a:t>
            </a:r>
            <a:r>
              <a:rPr lang="en-US" smtClean="0"/>
              <a:t> over time</a:t>
            </a:r>
          </a:p>
          <a:p>
            <a:pPr lvl="2"/>
            <a:r>
              <a:rPr lang="en-US" smtClean="0"/>
              <a:t>E.g. if data is inserted to/deleted from the file</a:t>
            </a:r>
          </a:p>
          <a:p>
            <a:pPr lvl="2"/>
            <a:r>
              <a:rPr lang="en-US" smtClean="0"/>
              <a:t>Or free blocks on disk are scattered, and newly created file has its blocks scattered over the disk</a:t>
            </a:r>
          </a:p>
          <a:p>
            <a:pPr lvl="2"/>
            <a:r>
              <a:rPr lang="en-US" smtClean="0"/>
              <a:t>Sequential access to a fragmented file results in increased disk arm movement</a:t>
            </a:r>
          </a:p>
          <a:p>
            <a:pPr lvl="1"/>
            <a:r>
              <a:rPr lang="en-US" smtClean="0"/>
              <a:t>Some systems have utilities to </a:t>
            </a:r>
            <a:r>
              <a:rPr lang="en-US" smtClean="0">
                <a:solidFill>
                  <a:srgbClr val="000099"/>
                </a:solidFill>
              </a:rPr>
              <a:t>defragment</a:t>
            </a:r>
            <a:r>
              <a:rPr lang="en-US" smtClean="0"/>
              <a:t> the file system, in order to speed up file access</a:t>
            </a:r>
          </a:p>
          <a:p>
            <a:pPr lvl="2"/>
            <a:endParaRPr lang="en-US" smtClean="0"/>
          </a:p>
          <a:p>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idx="4294967295"/>
          </p:nvPr>
        </p:nvSpPr>
        <p:spPr/>
        <p:txBody>
          <a:bodyPr/>
          <a:lstStyle/>
          <a:p>
            <a:r>
              <a:rPr lang="en-US" smtClean="0">
                <a:effectLst>
                  <a:outerShdw blurRad="38100" dist="38100" dir="2700000" algn="tl">
                    <a:srgbClr val="C0C0C0"/>
                  </a:outerShdw>
                </a:effectLst>
              </a:rPr>
              <a:t>Database System Internals</a:t>
            </a:r>
          </a:p>
        </p:txBody>
      </p:sp>
      <p:sp>
        <p:nvSpPr>
          <p:cNvPr id="18434" name="Rectangle 10"/>
          <p:cNvSpPr>
            <a:spLocks noChangeArrowheads="1"/>
          </p:cNvSpPr>
          <p:nvPr/>
        </p:nvSpPr>
        <p:spPr bwMode="auto">
          <a:xfrm>
            <a:off x="6388100" y="2544763"/>
            <a:ext cx="1231900" cy="211137"/>
          </a:xfrm>
          <a:prstGeom prst="rect">
            <a:avLst/>
          </a:prstGeom>
          <a:solidFill>
            <a:schemeClr val="accent1"/>
          </a:solidFill>
          <a:ln w="9525">
            <a:noFill/>
            <a:miter lim="800000"/>
            <a:headEnd/>
            <a:tailEnd/>
          </a:ln>
        </p:spPr>
        <p:txBody>
          <a:bodyPr wrap="none" anchor="ctr"/>
          <a:lstStyle/>
          <a:p>
            <a:endParaRPr lang="en-US"/>
          </a:p>
        </p:txBody>
      </p:sp>
      <p:sp>
        <p:nvSpPr>
          <p:cNvPr id="18435" name="Rectangle 11"/>
          <p:cNvSpPr>
            <a:spLocks noChangeArrowheads="1"/>
          </p:cNvSpPr>
          <p:nvPr/>
        </p:nvSpPr>
        <p:spPr bwMode="auto">
          <a:xfrm>
            <a:off x="6527800" y="4144963"/>
            <a:ext cx="1231900" cy="211137"/>
          </a:xfrm>
          <a:prstGeom prst="rect">
            <a:avLst/>
          </a:prstGeom>
          <a:solidFill>
            <a:schemeClr val="accent1"/>
          </a:solidFill>
          <a:ln w="9525">
            <a:noFill/>
            <a:miter lim="800000"/>
            <a:headEnd/>
            <a:tailEnd/>
          </a:ln>
        </p:spPr>
        <p:txBody>
          <a:bodyPr wrap="none" anchor="ctr"/>
          <a:lstStyle/>
          <a:p>
            <a:endParaRPr lang="en-US"/>
          </a:p>
        </p:txBody>
      </p:sp>
      <p:sp>
        <p:nvSpPr>
          <p:cNvPr id="18436" name="Rectangle 12"/>
          <p:cNvSpPr>
            <a:spLocks noChangeArrowheads="1"/>
          </p:cNvSpPr>
          <p:nvPr/>
        </p:nvSpPr>
        <p:spPr bwMode="auto">
          <a:xfrm>
            <a:off x="6477000" y="5084763"/>
            <a:ext cx="1231900" cy="211137"/>
          </a:xfrm>
          <a:prstGeom prst="rect">
            <a:avLst/>
          </a:prstGeom>
          <a:solidFill>
            <a:schemeClr val="accent1"/>
          </a:solidFill>
          <a:ln w="9525">
            <a:noFill/>
            <a:miter lim="800000"/>
            <a:headEnd/>
            <a:tailEnd/>
          </a:ln>
        </p:spPr>
        <p:txBody>
          <a:bodyPr wrap="none" anchor="ctr"/>
          <a:lstStyle/>
          <a:p>
            <a:endParaRPr lang="en-US"/>
          </a:p>
        </p:txBody>
      </p:sp>
      <p:pic>
        <p:nvPicPr>
          <p:cNvPr id="18437" name="Picture 14"/>
          <p:cNvPicPr>
            <a:picLocks noChangeAspect="1" noChangeArrowheads="1"/>
          </p:cNvPicPr>
          <p:nvPr/>
        </p:nvPicPr>
        <p:blipFill>
          <a:blip r:embed="rId3"/>
          <a:srcRect/>
          <a:stretch>
            <a:fillRect/>
          </a:stretch>
        </p:blipFill>
        <p:spPr bwMode="auto">
          <a:xfrm>
            <a:off x="2746375" y="695325"/>
            <a:ext cx="4049713" cy="5824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a:spLocks noGrp="1" noChangeArrowheads="1"/>
          </p:cNvSpPr>
          <p:nvPr>
            <p:ph type="body" idx="1"/>
          </p:nvPr>
        </p:nvSpPr>
        <p:spPr>
          <a:xfrm>
            <a:off x="1016000" y="1122363"/>
            <a:ext cx="8128000" cy="5549900"/>
          </a:xfrm>
        </p:spPr>
        <p:txBody>
          <a:bodyPr/>
          <a:lstStyle/>
          <a:p>
            <a:r>
              <a:rPr lang="en-US" sz="1600" b="1" smtClean="0">
                <a:solidFill>
                  <a:srgbClr val="000099"/>
                </a:solidFill>
              </a:rPr>
              <a:t>Nonvolatile write buffers</a:t>
            </a:r>
            <a:r>
              <a:rPr lang="en-US" sz="1600" smtClean="0"/>
              <a:t> speed up disk writes by writing blocks to a non-volatile RAM buffer immediately</a:t>
            </a:r>
          </a:p>
          <a:p>
            <a:pPr lvl="1"/>
            <a:r>
              <a:rPr lang="en-US" sz="1600" smtClean="0"/>
              <a:t>Non-volatile RAM:  battery backed up RAM or flash memory</a:t>
            </a:r>
          </a:p>
          <a:p>
            <a:pPr lvl="2"/>
            <a:r>
              <a:rPr lang="en-US" sz="1600" smtClean="0"/>
              <a:t>Even if power fails, the data is safe and will be written to disk when power returns</a:t>
            </a:r>
          </a:p>
          <a:p>
            <a:pPr lvl="1"/>
            <a:r>
              <a:rPr lang="en-US" sz="1600" smtClean="0"/>
              <a:t>Controller then writes to disk whenever the disk has no other requests or request has been pending for some time</a:t>
            </a:r>
          </a:p>
          <a:p>
            <a:pPr lvl="1"/>
            <a:r>
              <a:rPr lang="en-US" sz="1600" smtClean="0"/>
              <a:t>Database operations that require data to be safely stored before continuing can continue without waiting for data to be written to disk</a:t>
            </a:r>
          </a:p>
          <a:p>
            <a:pPr lvl="1"/>
            <a:r>
              <a:rPr lang="en-US" sz="1600" i="1" smtClean="0"/>
              <a:t>Writes can be reordered to minimize disk arm movement</a:t>
            </a:r>
          </a:p>
          <a:p>
            <a:r>
              <a:rPr lang="en-US" sz="1600" b="1" smtClean="0">
                <a:solidFill>
                  <a:srgbClr val="000099"/>
                </a:solidFill>
              </a:rPr>
              <a:t>Log disk</a:t>
            </a:r>
            <a:r>
              <a:rPr lang="en-US" sz="1600" smtClean="0"/>
              <a:t> – a disk devoted to writing a sequential log of block updates</a:t>
            </a:r>
          </a:p>
          <a:p>
            <a:pPr lvl="1"/>
            <a:r>
              <a:rPr lang="en-US" sz="1600" smtClean="0"/>
              <a:t> Used exactly like nonvolatile RAM</a:t>
            </a:r>
          </a:p>
          <a:p>
            <a:pPr lvl="2"/>
            <a:r>
              <a:rPr lang="en-US" sz="1600" smtClean="0"/>
              <a:t>Write to log disk is very fast since no seeks are required</a:t>
            </a:r>
          </a:p>
          <a:p>
            <a:pPr lvl="2"/>
            <a:r>
              <a:rPr lang="en-US" sz="1600" smtClean="0"/>
              <a:t>No need for special hardware (NV-RAM)</a:t>
            </a:r>
          </a:p>
          <a:p>
            <a:r>
              <a:rPr lang="en-US" sz="1600" smtClean="0"/>
              <a:t>File systems typically reorder writes to disk to improve performance</a:t>
            </a:r>
          </a:p>
          <a:p>
            <a:pPr lvl="1"/>
            <a:r>
              <a:rPr lang="en-US" sz="1600" b="1" smtClean="0">
                <a:solidFill>
                  <a:srgbClr val="000099"/>
                </a:solidFill>
              </a:rPr>
              <a:t>Journaling file systems</a:t>
            </a:r>
            <a:r>
              <a:rPr lang="en-US" sz="1600" b="1" smtClean="0">
                <a:solidFill>
                  <a:schemeClr val="tx2"/>
                </a:solidFill>
              </a:rPr>
              <a:t> </a:t>
            </a:r>
            <a:r>
              <a:rPr lang="en-US" sz="1600" smtClean="0"/>
              <a:t>write data in safe order to NV-RAM or log disk</a:t>
            </a:r>
            <a:endParaRPr lang="en-US" sz="1600" b="1" smtClean="0">
              <a:solidFill>
                <a:schemeClr val="tx2"/>
              </a:solidFill>
            </a:endParaRPr>
          </a:p>
          <a:p>
            <a:pPr lvl="1"/>
            <a:r>
              <a:rPr lang="en-US" sz="1600" smtClean="0"/>
              <a:t>Reordering without journaling: risk of corruption of file system data</a:t>
            </a:r>
          </a:p>
        </p:txBody>
      </p:sp>
      <p:sp>
        <p:nvSpPr>
          <p:cNvPr id="254980" name="Rectangle 4"/>
          <p:cNvSpPr>
            <a:spLocks noGrp="1" noChangeArrowheads="1"/>
          </p:cNvSpPr>
          <p:nvPr>
            <p:ph type="title"/>
          </p:nvPr>
        </p:nvSpPr>
        <p:spPr/>
        <p:txBody>
          <a:bodyPr/>
          <a:lstStyle/>
          <a:p>
            <a:r>
              <a:rPr lang="en-US" sz="2800" smtClean="0">
                <a:effectLst>
                  <a:outerShdw blurRad="38100" dist="38100" dir="2700000" algn="tl">
                    <a:srgbClr val="C0C0C0"/>
                  </a:outerShdw>
                </a:effectLst>
              </a:rPr>
              <a:t>Optimization of Disk Block Access (Cont.)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idx="4294967295"/>
          </p:nvPr>
        </p:nvSpPr>
        <p:spPr/>
        <p:txBody>
          <a:bodyPr/>
          <a:lstStyle/>
          <a:p>
            <a:r>
              <a:rPr lang="en-US" smtClean="0">
                <a:effectLst>
                  <a:outerShdw blurRad="38100" dist="38100" dir="2700000" algn="tl">
                    <a:srgbClr val="C0C0C0"/>
                  </a:outerShdw>
                </a:effectLst>
              </a:rPr>
              <a:t>Storage Access</a:t>
            </a:r>
          </a:p>
        </p:txBody>
      </p:sp>
      <p:sp>
        <p:nvSpPr>
          <p:cNvPr id="57346" name="Rectangle 3"/>
          <p:cNvSpPr>
            <a:spLocks noGrp="1" noChangeArrowheads="1"/>
          </p:cNvSpPr>
          <p:nvPr>
            <p:ph type="body" idx="4294967295"/>
          </p:nvPr>
        </p:nvSpPr>
        <p:spPr>
          <a:xfrm>
            <a:off x="900113" y="1150938"/>
            <a:ext cx="7197725" cy="4816475"/>
          </a:xfrm>
        </p:spPr>
        <p:txBody>
          <a:bodyPr/>
          <a:lstStyle/>
          <a:p>
            <a:r>
              <a:rPr lang="en-US" smtClean="0"/>
              <a:t>A database file is partitioned into fixed-length storage units called </a:t>
            </a:r>
            <a:r>
              <a:rPr lang="en-US" b="1" smtClean="0">
                <a:solidFill>
                  <a:srgbClr val="000099"/>
                </a:solidFill>
              </a:rPr>
              <a:t>blocks</a:t>
            </a:r>
            <a:r>
              <a:rPr lang="en-US" smtClean="0"/>
              <a:t>.  Blocks are units of both storage allocation and data transfer.</a:t>
            </a:r>
          </a:p>
          <a:p>
            <a:r>
              <a:rPr lang="en-US" smtClean="0"/>
              <a:t>Database system seeks to minimize the number of block transfers between the disk and memory.  We can reduce the number of disk accesses by keeping as many blocks as possible in main memory.</a:t>
            </a:r>
          </a:p>
          <a:p>
            <a:r>
              <a:rPr lang="en-US" b="1" smtClean="0">
                <a:solidFill>
                  <a:srgbClr val="000099"/>
                </a:solidFill>
              </a:rPr>
              <a:t>Buffer</a:t>
            </a:r>
            <a:r>
              <a:rPr lang="en-US" b="1" smtClean="0"/>
              <a:t> </a:t>
            </a:r>
            <a:r>
              <a:rPr lang="en-US" smtClean="0"/>
              <a:t>– portion of main memory available to store copies of disk blocks.</a:t>
            </a:r>
          </a:p>
          <a:p>
            <a:r>
              <a:rPr lang="en-US" b="1" smtClean="0">
                <a:solidFill>
                  <a:srgbClr val="000099"/>
                </a:solidFill>
              </a:rPr>
              <a:t>Buffer manager</a:t>
            </a:r>
            <a:r>
              <a:rPr lang="en-US" smtClean="0"/>
              <a:t> – subsystem responsible for allocating buffer space in main memory.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idx="4294967295"/>
          </p:nvPr>
        </p:nvSpPr>
        <p:spPr/>
        <p:txBody>
          <a:bodyPr/>
          <a:lstStyle/>
          <a:p>
            <a:r>
              <a:rPr lang="en-US" smtClean="0">
                <a:effectLst>
                  <a:outerShdw blurRad="38100" dist="38100" dir="2700000" algn="tl">
                    <a:srgbClr val="C0C0C0"/>
                  </a:outerShdw>
                </a:effectLst>
              </a:rPr>
              <a:t>Buffer Manager</a:t>
            </a:r>
          </a:p>
        </p:txBody>
      </p:sp>
      <p:sp>
        <p:nvSpPr>
          <p:cNvPr id="59394" name="Rectangle 3"/>
          <p:cNvSpPr>
            <a:spLocks noGrp="1" noChangeArrowheads="1"/>
          </p:cNvSpPr>
          <p:nvPr>
            <p:ph type="body" idx="4294967295"/>
          </p:nvPr>
        </p:nvSpPr>
        <p:spPr>
          <a:xfrm>
            <a:off x="835025" y="1133475"/>
            <a:ext cx="7227888" cy="5026025"/>
          </a:xfrm>
        </p:spPr>
        <p:txBody>
          <a:bodyPr/>
          <a:lstStyle/>
          <a:p>
            <a:pPr marL="381000" indent="-381000"/>
            <a:r>
              <a:rPr lang="en-US" smtClean="0"/>
              <a:t>Programs call on the buffer manager when they need a block from disk.</a:t>
            </a:r>
          </a:p>
          <a:p>
            <a:pPr marL="800100" lvl="1" indent="-342900">
              <a:buFont typeface="Monotype Sorts" charset="2"/>
              <a:buAutoNum type="arabicPeriod"/>
            </a:pPr>
            <a:r>
              <a:rPr lang="en-US" smtClean="0"/>
              <a:t>If the block is already in the buffer, buffer manager returns the address of the block in main memory</a:t>
            </a:r>
          </a:p>
          <a:p>
            <a:pPr marL="800100" lvl="1" indent="-342900">
              <a:buFont typeface="Monotype Sorts" charset="2"/>
              <a:buAutoNum type="arabicPeriod"/>
            </a:pPr>
            <a:r>
              <a:rPr lang="en-US" smtClean="0"/>
              <a:t>If the block is not in the buffer, the buffer manager</a:t>
            </a:r>
          </a:p>
          <a:p>
            <a:pPr marL="1200150" lvl="2" indent="-342900">
              <a:buFont typeface="Monotype Sorts" charset="2"/>
              <a:buAutoNum type="arabicPeriod"/>
            </a:pPr>
            <a:r>
              <a:rPr lang="en-US" smtClean="0"/>
              <a:t>Allocates space in the buffer for the block</a:t>
            </a:r>
          </a:p>
          <a:p>
            <a:pPr marL="1543050" lvl="3" indent="-342900">
              <a:buFont typeface="Monotype Sorts" charset="2"/>
              <a:buAutoNum type="arabicPeriod"/>
            </a:pPr>
            <a:r>
              <a:rPr lang="en-US" smtClean="0"/>
              <a:t>Replacing (throwing out) some other block, if required, to make space for the new block.</a:t>
            </a:r>
          </a:p>
          <a:p>
            <a:pPr marL="1543050" lvl="3" indent="-342900">
              <a:buFont typeface="Monotype Sorts" charset="2"/>
              <a:buAutoNum type="arabicPeriod"/>
            </a:pPr>
            <a:r>
              <a:rPr lang="en-US" smtClean="0"/>
              <a:t>Replaced block written back to disk only if it was modified since the most recent time that it was written to/fetched from the disk.</a:t>
            </a:r>
          </a:p>
          <a:p>
            <a:pPr marL="1200150" lvl="2" indent="-342900">
              <a:buFont typeface="Monotype Sorts" charset="2"/>
              <a:buAutoNum type="arabicPeriod"/>
            </a:pPr>
            <a:r>
              <a:rPr lang="en-US" smtClean="0"/>
              <a:t>Reads the block from the disk to the buffer, and returns the address of the block in main memory to requester.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idx="4294967295"/>
          </p:nvPr>
        </p:nvSpPr>
        <p:spPr/>
        <p:txBody>
          <a:bodyPr/>
          <a:lstStyle/>
          <a:p>
            <a:r>
              <a:rPr lang="en-US" smtClean="0">
                <a:effectLst>
                  <a:outerShdw blurRad="38100" dist="38100" dir="2700000" algn="tl">
                    <a:srgbClr val="C0C0C0"/>
                  </a:outerShdw>
                </a:effectLst>
              </a:rPr>
              <a:t>Buffer-Replacement Policies</a:t>
            </a:r>
          </a:p>
        </p:txBody>
      </p:sp>
      <p:sp>
        <p:nvSpPr>
          <p:cNvPr id="61442" name="Rectangle 3"/>
          <p:cNvSpPr>
            <a:spLocks noGrp="1" noChangeArrowheads="1"/>
          </p:cNvSpPr>
          <p:nvPr>
            <p:ph type="body" idx="4294967295"/>
          </p:nvPr>
        </p:nvSpPr>
        <p:spPr>
          <a:xfrm>
            <a:off x="914400" y="1122363"/>
            <a:ext cx="7380288" cy="5067300"/>
          </a:xfrm>
        </p:spPr>
        <p:txBody>
          <a:bodyPr/>
          <a:lstStyle/>
          <a:p>
            <a:r>
              <a:rPr lang="en-US" smtClean="0"/>
              <a:t>Most operating systems replace the block </a:t>
            </a:r>
            <a:r>
              <a:rPr lang="en-US" b="1" smtClean="0">
                <a:solidFill>
                  <a:srgbClr val="000099"/>
                </a:solidFill>
              </a:rPr>
              <a:t>least recently used</a:t>
            </a:r>
            <a:r>
              <a:rPr lang="en-US" smtClean="0"/>
              <a:t> (</a:t>
            </a:r>
            <a:r>
              <a:rPr lang="en-US" smtClean="0">
                <a:solidFill>
                  <a:srgbClr val="000099"/>
                </a:solidFill>
              </a:rPr>
              <a:t>LRU strategy</a:t>
            </a:r>
            <a:r>
              <a:rPr lang="en-US" smtClean="0"/>
              <a:t>)</a:t>
            </a:r>
          </a:p>
          <a:p>
            <a:r>
              <a:rPr lang="en-US" smtClean="0"/>
              <a:t>Idea behind LRU – use past pattern of block references as a predictor of future references</a:t>
            </a:r>
          </a:p>
          <a:p>
            <a:r>
              <a:rPr lang="en-US" smtClean="0"/>
              <a:t>Queries have well-defined access patterns (such as sequential scans), and a database system can use the information in a user</a:t>
            </a:r>
            <a:r>
              <a:rPr lang="ja-JP" altLang="en-US" smtClean="0"/>
              <a:t>’</a:t>
            </a:r>
            <a:r>
              <a:rPr lang="en-US" altLang="ja-JP" smtClean="0"/>
              <a:t>s query to predict future references</a:t>
            </a:r>
          </a:p>
          <a:p>
            <a:pPr lvl="1"/>
            <a:r>
              <a:rPr lang="en-US" smtClean="0"/>
              <a:t>LRU can be a bad strategy for certain access patterns involving repeated scans of data</a:t>
            </a:r>
          </a:p>
          <a:p>
            <a:pPr lvl="2"/>
            <a:r>
              <a:rPr lang="en-US" smtClean="0"/>
              <a:t>For example: when computing the join of 2 relations r and s by a nested loops </a:t>
            </a:r>
            <a:br>
              <a:rPr lang="en-US" smtClean="0"/>
            </a:br>
            <a:r>
              <a:rPr lang="en-US" smtClean="0"/>
              <a:t>  for each tuple </a:t>
            </a:r>
            <a:r>
              <a:rPr lang="en-US" i="1" smtClean="0"/>
              <a:t>tr</a:t>
            </a:r>
            <a:r>
              <a:rPr lang="en-US" smtClean="0"/>
              <a:t> of </a:t>
            </a:r>
            <a:r>
              <a:rPr lang="en-US" i="1" smtClean="0"/>
              <a:t>r</a:t>
            </a:r>
            <a:r>
              <a:rPr lang="en-US" smtClean="0"/>
              <a:t> do </a:t>
            </a:r>
            <a:br>
              <a:rPr lang="en-US" smtClean="0"/>
            </a:br>
            <a:r>
              <a:rPr lang="en-US" smtClean="0"/>
              <a:t>     for each tuple </a:t>
            </a:r>
            <a:r>
              <a:rPr lang="en-US" i="1" smtClean="0"/>
              <a:t>ts</a:t>
            </a:r>
            <a:r>
              <a:rPr lang="en-US" smtClean="0"/>
              <a:t> of </a:t>
            </a:r>
            <a:r>
              <a:rPr lang="en-US" i="1" smtClean="0"/>
              <a:t>s</a:t>
            </a:r>
            <a:r>
              <a:rPr lang="en-US" smtClean="0"/>
              <a:t> do </a:t>
            </a:r>
            <a:br>
              <a:rPr lang="en-US" smtClean="0"/>
            </a:br>
            <a:r>
              <a:rPr lang="en-US" smtClean="0"/>
              <a:t>       if the tuples </a:t>
            </a:r>
            <a:r>
              <a:rPr lang="en-US" i="1" smtClean="0"/>
              <a:t>tr</a:t>
            </a:r>
            <a:r>
              <a:rPr lang="en-US" smtClean="0"/>
              <a:t> and </a:t>
            </a:r>
            <a:r>
              <a:rPr lang="en-US" i="1" smtClean="0"/>
              <a:t>ts</a:t>
            </a:r>
            <a:r>
              <a:rPr lang="en-US" smtClean="0"/>
              <a:t> match …</a:t>
            </a:r>
          </a:p>
          <a:p>
            <a:pPr lvl="1"/>
            <a:r>
              <a:rPr lang="en-US" smtClean="0"/>
              <a:t>Mixed strategy with hints on replacement strategy provided</a:t>
            </a:r>
            <a:br>
              <a:rPr lang="en-US" smtClean="0"/>
            </a:br>
            <a:r>
              <a:rPr lang="en-US" smtClean="0"/>
              <a:t>by the query optimizer is preferable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idx="4294967295"/>
          </p:nvPr>
        </p:nvSpPr>
        <p:spPr/>
        <p:txBody>
          <a:bodyPr/>
          <a:lstStyle/>
          <a:p>
            <a:r>
              <a:rPr lang="en-US" smtClean="0">
                <a:effectLst>
                  <a:outerShdw blurRad="38100" dist="38100" dir="2700000" algn="tl">
                    <a:srgbClr val="C0C0C0"/>
                  </a:outerShdw>
                </a:effectLst>
              </a:rPr>
              <a:t>Buffer-Replacement Policies (Cont.)</a:t>
            </a:r>
          </a:p>
        </p:txBody>
      </p:sp>
      <p:sp>
        <p:nvSpPr>
          <p:cNvPr id="63490" name="Rectangle 3"/>
          <p:cNvSpPr>
            <a:spLocks noGrp="1" noChangeArrowheads="1"/>
          </p:cNvSpPr>
          <p:nvPr>
            <p:ph type="body" idx="4294967295"/>
          </p:nvPr>
        </p:nvSpPr>
        <p:spPr>
          <a:xfrm>
            <a:off x="914400" y="1122363"/>
            <a:ext cx="7197725" cy="5019675"/>
          </a:xfrm>
        </p:spPr>
        <p:txBody>
          <a:bodyPr/>
          <a:lstStyle/>
          <a:p>
            <a:r>
              <a:rPr lang="en-US" b="1" smtClean="0">
                <a:solidFill>
                  <a:srgbClr val="000099"/>
                </a:solidFill>
              </a:rPr>
              <a:t>Pinned block</a:t>
            </a:r>
            <a:r>
              <a:rPr lang="en-US" smtClean="0"/>
              <a:t> – memory block that is not allowed to be written back to disk.</a:t>
            </a:r>
          </a:p>
          <a:p>
            <a:r>
              <a:rPr lang="en-US" b="1" smtClean="0">
                <a:solidFill>
                  <a:srgbClr val="000099"/>
                </a:solidFill>
              </a:rPr>
              <a:t>Toss-immediate</a:t>
            </a:r>
            <a:r>
              <a:rPr lang="en-US" smtClean="0"/>
              <a:t> strategy – frees the space occupied by a block as soon as the final tuple of that block has been processed</a:t>
            </a:r>
          </a:p>
          <a:p>
            <a:r>
              <a:rPr lang="en-US" b="1" smtClean="0">
                <a:solidFill>
                  <a:srgbClr val="000099"/>
                </a:solidFill>
              </a:rPr>
              <a:t>Most recently used (MRU) strategy</a:t>
            </a:r>
            <a:r>
              <a:rPr lang="en-US" smtClean="0"/>
              <a:t> –  system must pin the block currently being processed.  After the final tuple of that block has been processed, the block is unpinned, and it becomes the most recently used block.</a:t>
            </a:r>
          </a:p>
          <a:p>
            <a:r>
              <a:rPr lang="en-US" smtClean="0"/>
              <a:t>Buffer manager can use statistical information regarding the probability that a request will reference a particular relation</a:t>
            </a:r>
          </a:p>
          <a:p>
            <a:pPr lvl="1"/>
            <a:r>
              <a:rPr lang="en-US" smtClean="0"/>
              <a:t>E.g., the data dictionary is frequently accessed.  Heuristic:  keep data-dictionary blocks in main memory buffer</a:t>
            </a:r>
          </a:p>
          <a:p>
            <a:r>
              <a:rPr lang="en-US" smtClean="0"/>
              <a:t>Buffer managers also support </a:t>
            </a:r>
            <a:r>
              <a:rPr lang="en-US" b="1" smtClean="0">
                <a:solidFill>
                  <a:srgbClr val="000099"/>
                </a:solidFill>
              </a:rPr>
              <a:t>forced output</a:t>
            </a:r>
            <a:r>
              <a:rPr lang="en-US" smtClean="0"/>
              <a:t> of blocks for the purpose of recovery (more in Chapter 16)</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4"/>
          <p:cNvSpPr>
            <a:spLocks noGrp="1" noChangeArrowheads="1"/>
          </p:cNvSpPr>
          <p:nvPr>
            <p:ph type="ctrTitle"/>
          </p:nvPr>
        </p:nvSpPr>
        <p:spPr>
          <a:noFill/>
        </p:spPr>
        <p:txBody>
          <a:bodyPr/>
          <a:lstStyle/>
          <a:p>
            <a:r>
              <a:rPr lang="en-US" smtClean="0">
                <a:effectLst/>
              </a:rPr>
              <a:t>File Organization, Record Organization and Storage Access</a:t>
            </a:r>
          </a:p>
        </p:txBody>
      </p:sp>
      <p:sp>
        <p:nvSpPr>
          <p:cNvPr id="65538" name="Rectangle 5"/>
          <p:cNvSpPr>
            <a:spLocks noGrp="1" noChangeArrowheads="1"/>
          </p:cNvSpPr>
          <p:nvPr>
            <p:ph type="subTitle" idx="1"/>
          </p:nvPr>
        </p:nvSpPr>
        <p:spPr/>
        <p:txBody>
          <a:bodyPr/>
          <a:lstStyle/>
          <a:p>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smtClean="0">
                <a:effectLst>
                  <a:outerShdw blurRad="38100" dist="38100" dir="2700000" algn="tl">
                    <a:srgbClr val="C0C0C0"/>
                  </a:outerShdw>
                </a:effectLst>
              </a:rPr>
              <a:t>File Organization</a:t>
            </a:r>
          </a:p>
        </p:txBody>
      </p:sp>
      <p:sp>
        <p:nvSpPr>
          <p:cNvPr id="66562" name="Rectangle 3"/>
          <p:cNvSpPr>
            <a:spLocks noGrp="1" noChangeArrowheads="1"/>
          </p:cNvSpPr>
          <p:nvPr>
            <p:ph type="body" idx="1"/>
          </p:nvPr>
        </p:nvSpPr>
        <p:spPr>
          <a:xfrm>
            <a:off x="914400" y="1250950"/>
            <a:ext cx="7210425" cy="4887913"/>
          </a:xfrm>
        </p:spPr>
        <p:txBody>
          <a:bodyPr/>
          <a:lstStyle/>
          <a:p>
            <a:r>
              <a:rPr lang="en-US" smtClean="0"/>
              <a:t>The database is stored as a collection of </a:t>
            </a:r>
            <a:r>
              <a:rPr lang="en-US" i="1" smtClean="0"/>
              <a:t>files</a:t>
            </a:r>
            <a:r>
              <a:rPr lang="en-US" smtClean="0"/>
              <a:t>.  Each file is a sequence of </a:t>
            </a:r>
            <a:r>
              <a:rPr lang="en-US" i="1" smtClean="0"/>
              <a:t>records.  </a:t>
            </a:r>
            <a:r>
              <a:rPr lang="en-US" smtClean="0"/>
              <a:t>A record is a sequence of fields.</a:t>
            </a:r>
          </a:p>
          <a:p>
            <a:r>
              <a:rPr lang="en-US" smtClean="0"/>
              <a:t>One approach:</a:t>
            </a:r>
          </a:p>
          <a:p>
            <a:pPr marL="465138" lvl="1" indent="-7938"/>
            <a:r>
              <a:rPr lang="en-US" smtClean="0"/>
              <a:t>assume record size is fixed</a:t>
            </a:r>
          </a:p>
          <a:p>
            <a:pPr marL="465138" lvl="1" indent="-7938"/>
            <a:r>
              <a:rPr lang="en-US" smtClean="0"/>
              <a:t>each file has records of one particular type only </a:t>
            </a:r>
          </a:p>
          <a:p>
            <a:pPr marL="465138" lvl="1" indent="-7938"/>
            <a:r>
              <a:rPr lang="en-US" smtClean="0"/>
              <a:t>different files are used for different relations</a:t>
            </a:r>
          </a:p>
          <a:p>
            <a:pPr marL="465138" lvl="1" indent="-7938">
              <a:buFont typeface="Monotype Sorts" charset="2"/>
              <a:buNone/>
            </a:pPr>
            <a:r>
              <a:rPr lang="en-US" smtClean="0"/>
              <a:t>This case is easiest to implement; will consider variable length records later.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smtClean="0">
                <a:effectLst>
                  <a:outerShdw blurRad="38100" dist="38100" dir="2700000" algn="tl">
                    <a:srgbClr val="C0C0C0"/>
                  </a:outerShdw>
                </a:effectLst>
              </a:rPr>
              <a:t>Organization of Records in Files</a:t>
            </a:r>
          </a:p>
        </p:txBody>
      </p:sp>
      <p:sp>
        <p:nvSpPr>
          <p:cNvPr id="68610" name="Rectangle 3"/>
          <p:cNvSpPr>
            <a:spLocks noGrp="1" noChangeArrowheads="1"/>
          </p:cNvSpPr>
          <p:nvPr>
            <p:ph type="body" idx="1"/>
          </p:nvPr>
        </p:nvSpPr>
        <p:spPr>
          <a:xfrm>
            <a:off x="814388" y="1193800"/>
            <a:ext cx="6980237" cy="4772025"/>
          </a:xfrm>
        </p:spPr>
        <p:txBody>
          <a:bodyPr/>
          <a:lstStyle/>
          <a:p>
            <a:r>
              <a:rPr lang="en-US" b="1" smtClean="0">
                <a:solidFill>
                  <a:srgbClr val="000099"/>
                </a:solidFill>
              </a:rPr>
              <a:t>Heap</a:t>
            </a:r>
            <a:r>
              <a:rPr lang="en-US" b="1" smtClean="0"/>
              <a:t> </a:t>
            </a:r>
            <a:r>
              <a:rPr lang="en-US" smtClean="0"/>
              <a:t>– a record can be placed anywhere in the file where there is space</a:t>
            </a:r>
          </a:p>
          <a:p>
            <a:r>
              <a:rPr lang="en-US" b="1" smtClean="0">
                <a:solidFill>
                  <a:srgbClr val="000099"/>
                </a:solidFill>
              </a:rPr>
              <a:t>Sequential</a:t>
            </a:r>
            <a:r>
              <a:rPr lang="en-US" b="1" smtClean="0">
                <a:solidFill>
                  <a:schemeClr val="tx2"/>
                </a:solidFill>
              </a:rPr>
              <a:t> </a:t>
            </a:r>
            <a:r>
              <a:rPr lang="en-US" smtClean="0"/>
              <a:t>– store records in sequential order, based on the value of the search key of each record</a:t>
            </a:r>
          </a:p>
          <a:p>
            <a:r>
              <a:rPr lang="en-US" b="1" smtClean="0">
                <a:solidFill>
                  <a:srgbClr val="000099"/>
                </a:solidFill>
              </a:rPr>
              <a:t>Hashing</a:t>
            </a:r>
            <a:r>
              <a:rPr lang="en-US" smtClean="0"/>
              <a:t> – a hash function computed on some attribute of each record; the result specifies in which block of the file the record should be placed</a:t>
            </a:r>
          </a:p>
          <a:p>
            <a:r>
              <a:rPr lang="en-US" smtClean="0"/>
              <a:t>Records of each relation may be stored in a separate file. In a  </a:t>
            </a:r>
            <a:r>
              <a:rPr lang="en-US" b="1" smtClean="0">
                <a:solidFill>
                  <a:srgbClr val="000099"/>
                </a:solidFill>
              </a:rPr>
              <a:t>multitable clustering file organization</a:t>
            </a:r>
            <a:r>
              <a:rPr lang="en-US" b="1" smtClean="0">
                <a:solidFill>
                  <a:schemeClr val="tx2"/>
                </a:solidFill>
              </a:rPr>
              <a:t> </a:t>
            </a:r>
            <a:r>
              <a:rPr lang="en-US" smtClean="0"/>
              <a:t> records of several different relations can be stored in the same file</a:t>
            </a:r>
          </a:p>
          <a:p>
            <a:pPr lvl="1"/>
            <a:r>
              <a:rPr lang="en-US" smtClean="0"/>
              <a:t>Motivation: store related records on the same block to minimize I/O</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smtClean="0">
                <a:effectLst>
                  <a:outerShdw blurRad="38100" dist="38100" dir="2700000" algn="tl">
                    <a:srgbClr val="C0C0C0"/>
                  </a:outerShdw>
                </a:effectLst>
              </a:rPr>
              <a:t>Fixed-Length Records</a:t>
            </a:r>
          </a:p>
        </p:txBody>
      </p:sp>
      <p:sp>
        <p:nvSpPr>
          <p:cNvPr id="70658" name="Rectangle 3"/>
          <p:cNvSpPr>
            <a:spLocks noGrp="1" noChangeArrowheads="1"/>
          </p:cNvSpPr>
          <p:nvPr>
            <p:ph type="body" idx="1"/>
          </p:nvPr>
        </p:nvSpPr>
        <p:spPr>
          <a:xfrm>
            <a:off x="914400" y="1122363"/>
            <a:ext cx="7848600" cy="4876800"/>
          </a:xfrm>
        </p:spPr>
        <p:txBody>
          <a:bodyPr/>
          <a:lstStyle/>
          <a:p>
            <a:r>
              <a:rPr lang="en-US" smtClean="0"/>
              <a:t>Simple approach:</a:t>
            </a:r>
          </a:p>
          <a:p>
            <a:pPr lvl="1"/>
            <a:r>
              <a:rPr lang="en-US" smtClean="0"/>
              <a:t>Store record </a:t>
            </a:r>
            <a:r>
              <a:rPr lang="en-US" i="1" smtClean="0"/>
              <a:t>i</a:t>
            </a:r>
            <a:r>
              <a:rPr lang="en-US" smtClean="0"/>
              <a:t> starting from byte </a:t>
            </a:r>
            <a:r>
              <a:rPr lang="en-US" i="1" smtClean="0">
                <a:sym typeface="Greek Symbols" pitchFamily="18" charset="2"/>
              </a:rPr>
              <a:t>n </a:t>
            </a:r>
            <a:r>
              <a:rPr lang="en-US" i="1" smtClean="0">
                <a:sym typeface="Symbol" pitchFamily="18" charset="2"/>
              </a:rPr>
              <a:t> (i – </a:t>
            </a:r>
            <a:r>
              <a:rPr lang="en-US" smtClean="0">
                <a:sym typeface="Symbol" pitchFamily="18" charset="2"/>
              </a:rPr>
              <a:t>1), where </a:t>
            </a:r>
            <a:r>
              <a:rPr lang="en-US" i="1" smtClean="0">
                <a:sym typeface="Symbol" pitchFamily="18" charset="2"/>
              </a:rPr>
              <a:t>n </a:t>
            </a:r>
            <a:r>
              <a:rPr lang="en-US" smtClean="0">
                <a:sym typeface="Symbol" pitchFamily="18" charset="2"/>
              </a:rPr>
              <a:t>is the size of each record.</a:t>
            </a:r>
          </a:p>
          <a:p>
            <a:pPr lvl="1"/>
            <a:r>
              <a:rPr lang="en-US" smtClean="0">
                <a:sym typeface="Symbol" pitchFamily="18" charset="2"/>
              </a:rPr>
              <a:t>Record access is simple but records may cross blocks</a:t>
            </a:r>
          </a:p>
          <a:p>
            <a:pPr lvl="2"/>
            <a:r>
              <a:rPr lang="en-US" smtClean="0">
                <a:sym typeface="Symbol" pitchFamily="18" charset="2"/>
              </a:rPr>
              <a:t>Modification: do not allow records to cross block boundaries</a:t>
            </a:r>
          </a:p>
          <a:p>
            <a:pPr lvl="2">
              <a:buFont typeface="Webdings" pitchFamily="18" charset="2"/>
              <a:buNone/>
            </a:pPr>
            <a:endParaRPr lang="en-US" smtClean="0">
              <a:sym typeface="Symbol" pitchFamily="18" charset="2"/>
            </a:endParaRPr>
          </a:p>
          <a:p>
            <a:r>
              <a:rPr lang="en-US" smtClean="0"/>
              <a:t>Deletion of record </a:t>
            </a:r>
            <a:r>
              <a:rPr lang="en-US" i="1" smtClean="0"/>
              <a:t>i: </a:t>
            </a:r>
            <a:br>
              <a:rPr lang="en-US" i="1" smtClean="0"/>
            </a:br>
            <a:r>
              <a:rPr lang="en-US" smtClean="0"/>
              <a:t>alternatives</a:t>
            </a:r>
            <a:r>
              <a:rPr lang="en-US" i="1" smtClean="0"/>
              <a:t>:</a:t>
            </a:r>
          </a:p>
          <a:p>
            <a:pPr lvl="1"/>
            <a:r>
              <a:rPr lang="en-US" smtClean="0"/>
              <a:t>move records </a:t>
            </a:r>
            <a:r>
              <a:rPr lang="en-US" i="1" smtClean="0"/>
              <a:t>i</a:t>
            </a:r>
            <a:r>
              <a:rPr lang="en-US" smtClean="0"/>
              <a:t> + 1, . . ., </a:t>
            </a:r>
            <a:r>
              <a:rPr lang="en-US" i="1" smtClean="0"/>
              <a:t>n</a:t>
            </a:r>
            <a:r>
              <a:rPr lang="en-US" smtClean="0"/>
              <a:t> </a:t>
            </a:r>
            <a:br>
              <a:rPr lang="en-US" smtClean="0"/>
            </a:br>
            <a:r>
              <a:rPr lang="en-US" smtClean="0"/>
              <a:t>to </a:t>
            </a:r>
            <a:r>
              <a:rPr lang="en-US" i="1" smtClean="0"/>
              <a:t>i, . . . , n </a:t>
            </a:r>
            <a:r>
              <a:rPr lang="en-US" i="1" smtClean="0">
                <a:sym typeface="Symbol" pitchFamily="18" charset="2"/>
              </a:rPr>
              <a:t>– </a:t>
            </a:r>
            <a:r>
              <a:rPr lang="en-US" smtClean="0">
                <a:sym typeface="Symbol" pitchFamily="18" charset="2"/>
              </a:rPr>
              <a:t>1</a:t>
            </a:r>
          </a:p>
          <a:p>
            <a:pPr lvl="1"/>
            <a:r>
              <a:rPr lang="en-US" smtClean="0">
                <a:sym typeface="Symbol" pitchFamily="18" charset="2"/>
              </a:rPr>
              <a:t>move record </a:t>
            </a:r>
            <a:r>
              <a:rPr lang="en-US" i="1" smtClean="0">
                <a:sym typeface="Symbol" pitchFamily="18" charset="2"/>
              </a:rPr>
              <a:t>n </a:t>
            </a:r>
            <a:r>
              <a:rPr lang="en-US" smtClean="0">
                <a:sym typeface="Symbol" pitchFamily="18" charset="2"/>
              </a:rPr>
              <a:t> to </a:t>
            </a:r>
            <a:r>
              <a:rPr lang="en-US" i="1" smtClean="0">
                <a:sym typeface="Symbol" pitchFamily="18" charset="2"/>
              </a:rPr>
              <a:t>i</a:t>
            </a:r>
            <a:endParaRPr lang="en-US" smtClean="0">
              <a:sym typeface="Symbol" pitchFamily="18" charset="2"/>
            </a:endParaRPr>
          </a:p>
          <a:p>
            <a:pPr lvl="1"/>
            <a:r>
              <a:rPr lang="en-US" smtClean="0">
                <a:sym typeface="Symbol" pitchFamily="18" charset="2"/>
              </a:rPr>
              <a:t>do not move records, but </a:t>
            </a:r>
            <a:br>
              <a:rPr lang="en-US" smtClean="0">
                <a:sym typeface="Symbol" pitchFamily="18" charset="2"/>
              </a:rPr>
            </a:br>
            <a:r>
              <a:rPr lang="en-US" smtClean="0">
                <a:sym typeface="Symbol" pitchFamily="18" charset="2"/>
              </a:rPr>
              <a:t>link all free records on a</a:t>
            </a:r>
            <a:br>
              <a:rPr lang="en-US" smtClean="0">
                <a:sym typeface="Symbol" pitchFamily="18" charset="2"/>
              </a:rPr>
            </a:br>
            <a:r>
              <a:rPr lang="en-US" i="1" smtClean="0">
                <a:sym typeface="Symbol" pitchFamily="18" charset="2"/>
              </a:rPr>
              <a:t>free list</a:t>
            </a:r>
            <a:endParaRPr lang="en-US" smtClean="0">
              <a:sym typeface="Symbol" pitchFamily="18" charset="2"/>
            </a:endParaRPr>
          </a:p>
        </p:txBody>
      </p:sp>
      <p:pic>
        <p:nvPicPr>
          <p:cNvPr id="70659" name="Picture 10"/>
          <p:cNvPicPr>
            <a:picLocks noChangeAspect="1" noChangeArrowheads="1"/>
          </p:cNvPicPr>
          <p:nvPr/>
        </p:nvPicPr>
        <p:blipFill>
          <a:blip r:embed="rId3"/>
          <a:srcRect/>
          <a:stretch>
            <a:fillRect/>
          </a:stretch>
        </p:blipFill>
        <p:spPr bwMode="auto">
          <a:xfrm>
            <a:off x="4498975" y="3087688"/>
            <a:ext cx="4419600" cy="284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smtClean="0">
                <a:effectLst>
                  <a:outerShdw blurRad="38100" dist="38100" dir="2700000" algn="tl">
                    <a:srgbClr val="C0C0C0"/>
                  </a:outerShdw>
                </a:effectLst>
              </a:rPr>
              <a:t>Deleting record 3 and compacting</a:t>
            </a:r>
          </a:p>
        </p:txBody>
      </p:sp>
      <p:pic>
        <p:nvPicPr>
          <p:cNvPr id="72706" name="Picture 5"/>
          <p:cNvPicPr>
            <a:picLocks noChangeAspect="1" noChangeArrowheads="1"/>
          </p:cNvPicPr>
          <p:nvPr/>
        </p:nvPicPr>
        <p:blipFill>
          <a:blip r:embed="rId3"/>
          <a:srcRect/>
          <a:stretch>
            <a:fillRect/>
          </a:stretch>
        </p:blipFill>
        <p:spPr bwMode="auto">
          <a:xfrm>
            <a:off x="777875" y="919163"/>
            <a:ext cx="8124825" cy="4754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23925" y="66675"/>
            <a:ext cx="8077200" cy="609600"/>
          </a:xfrm>
        </p:spPr>
        <p:txBody>
          <a:bodyPr/>
          <a:lstStyle/>
          <a:p>
            <a:r>
              <a:rPr lang="en-US" smtClean="0">
                <a:effectLst>
                  <a:outerShdw blurRad="38100" dist="38100" dir="2700000" algn="tl">
                    <a:srgbClr val="C0C0C0"/>
                  </a:outerShdw>
                </a:effectLst>
              </a:rPr>
              <a:t>Chapter 10:  Storage and File Structure</a:t>
            </a:r>
          </a:p>
        </p:txBody>
      </p:sp>
      <p:sp>
        <p:nvSpPr>
          <p:cNvPr id="20482" name="Rectangle 3"/>
          <p:cNvSpPr>
            <a:spLocks noGrp="1" noChangeArrowheads="1"/>
          </p:cNvSpPr>
          <p:nvPr>
            <p:ph type="body" idx="1"/>
          </p:nvPr>
        </p:nvSpPr>
        <p:spPr>
          <a:xfrm>
            <a:off x="914400" y="1122363"/>
            <a:ext cx="7848600" cy="4876800"/>
          </a:xfrm>
        </p:spPr>
        <p:txBody>
          <a:bodyPr/>
          <a:lstStyle/>
          <a:p>
            <a:r>
              <a:rPr lang="en-US" smtClean="0"/>
              <a:t>Overview of Physical Storage Media</a:t>
            </a:r>
          </a:p>
          <a:p>
            <a:r>
              <a:rPr lang="en-US" smtClean="0"/>
              <a:t>Magnetic Disks</a:t>
            </a:r>
          </a:p>
          <a:p>
            <a:r>
              <a:rPr lang="en-US" smtClean="0"/>
              <a:t>RAID --- skipping</a:t>
            </a:r>
          </a:p>
          <a:p>
            <a:r>
              <a:rPr lang="en-US" smtClean="0"/>
              <a:t>Tertiary Storage  --- skipping</a:t>
            </a:r>
          </a:p>
          <a:p>
            <a:r>
              <a:rPr lang="en-US" smtClean="0"/>
              <a:t>Storage Access</a:t>
            </a:r>
          </a:p>
          <a:p>
            <a:r>
              <a:rPr lang="en-US" smtClean="0"/>
              <a:t>File Organization -- overview</a:t>
            </a:r>
          </a:p>
          <a:p>
            <a:r>
              <a:rPr lang="en-US" smtClean="0"/>
              <a:t>Organization of Records in Files -- overview</a:t>
            </a:r>
          </a:p>
          <a:p>
            <a:r>
              <a:rPr lang="en-US" smtClean="0"/>
              <a:t>Data-Dictionary Storage --- skipping</a:t>
            </a:r>
          </a:p>
          <a:p>
            <a:pPr>
              <a:buFont typeface="Monotype Sorts" charset="2"/>
              <a:buNone/>
            </a:pPr>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768350" y="117475"/>
            <a:ext cx="8191500" cy="609600"/>
          </a:xfrm>
        </p:spPr>
        <p:txBody>
          <a:bodyPr/>
          <a:lstStyle/>
          <a:p>
            <a:r>
              <a:rPr lang="en-US" smtClean="0">
                <a:effectLst>
                  <a:outerShdw blurRad="38100" dist="38100" dir="2700000" algn="tl">
                    <a:srgbClr val="C0C0C0"/>
                  </a:outerShdw>
                </a:effectLst>
              </a:rPr>
              <a:t>Deleting record 3 and moving last record</a:t>
            </a:r>
          </a:p>
        </p:txBody>
      </p:sp>
      <p:pic>
        <p:nvPicPr>
          <p:cNvPr id="74754" name="Picture 5"/>
          <p:cNvPicPr>
            <a:picLocks noChangeAspect="1" noChangeArrowheads="1"/>
          </p:cNvPicPr>
          <p:nvPr/>
        </p:nvPicPr>
        <p:blipFill>
          <a:blip r:embed="rId3"/>
          <a:srcRect/>
          <a:stretch>
            <a:fillRect/>
          </a:stretch>
        </p:blipFill>
        <p:spPr bwMode="auto">
          <a:xfrm>
            <a:off x="722313" y="892175"/>
            <a:ext cx="7967662" cy="466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smtClean="0">
                <a:effectLst>
                  <a:outerShdw blurRad="38100" dist="38100" dir="2700000" algn="tl">
                    <a:srgbClr val="C0C0C0"/>
                  </a:outerShdw>
                </a:effectLst>
              </a:rPr>
              <a:t>Free Lists</a:t>
            </a:r>
          </a:p>
        </p:txBody>
      </p:sp>
      <p:sp>
        <p:nvSpPr>
          <p:cNvPr id="76802" name="Rectangle 3"/>
          <p:cNvSpPr>
            <a:spLocks noGrp="1" noChangeArrowheads="1"/>
          </p:cNvSpPr>
          <p:nvPr>
            <p:ph type="body" idx="1"/>
          </p:nvPr>
        </p:nvSpPr>
        <p:spPr>
          <a:xfrm>
            <a:off x="914400" y="1122363"/>
            <a:ext cx="7754938" cy="2438400"/>
          </a:xfrm>
        </p:spPr>
        <p:txBody>
          <a:bodyPr/>
          <a:lstStyle/>
          <a:p>
            <a:r>
              <a:rPr lang="en-US" smtClean="0"/>
              <a:t>Store the address of the first deleted record in the file header.</a:t>
            </a:r>
          </a:p>
          <a:p>
            <a:r>
              <a:rPr lang="en-US" smtClean="0"/>
              <a:t>Use this first record to store the address of the second deleted record, and so on</a:t>
            </a:r>
          </a:p>
          <a:p>
            <a:r>
              <a:rPr lang="en-US" smtClean="0"/>
              <a:t>Can think of these stored addresses as </a:t>
            </a:r>
            <a:r>
              <a:rPr lang="en-US" smtClean="0">
                <a:solidFill>
                  <a:srgbClr val="000099"/>
                </a:solidFill>
              </a:rPr>
              <a:t>pointers</a:t>
            </a:r>
            <a:r>
              <a:rPr lang="en-US" i="1" smtClean="0"/>
              <a:t> </a:t>
            </a:r>
            <a:r>
              <a:rPr lang="en-US" smtClean="0"/>
              <a:t>since they </a:t>
            </a:r>
            <a:r>
              <a:rPr lang="ja-JP" altLang="en-US" smtClean="0"/>
              <a:t>“</a:t>
            </a:r>
            <a:r>
              <a:rPr lang="en-US" altLang="ja-JP" smtClean="0"/>
              <a:t>point</a:t>
            </a:r>
            <a:r>
              <a:rPr lang="ja-JP" altLang="en-US" smtClean="0"/>
              <a:t>”</a:t>
            </a:r>
            <a:r>
              <a:rPr lang="en-US" altLang="ja-JP" smtClean="0"/>
              <a:t> to the location of a record.</a:t>
            </a:r>
          </a:p>
          <a:p>
            <a:r>
              <a:rPr lang="en-US" smtClean="0"/>
              <a:t>More space efficient representation:  reuse space for normal attributes of free records to store pointers.  (No pointers stored in in-use records.)</a:t>
            </a:r>
          </a:p>
          <a:p>
            <a:endParaRPr lang="en-US" smtClean="0"/>
          </a:p>
        </p:txBody>
      </p:sp>
      <p:pic>
        <p:nvPicPr>
          <p:cNvPr id="76803" name="Picture 11"/>
          <p:cNvPicPr>
            <a:picLocks noChangeAspect="1" noChangeArrowheads="1"/>
          </p:cNvPicPr>
          <p:nvPr/>
        </p:nvPicPr>
        <p:blipFill>
          <a:blip r:embed="rId3"/>
          <a:srcRect/>
          <a:stretch>
            <a:fillRect/>
          </a:stretch>
        </p:blipFill>
        <p:spPr bwMode="auto">
          <a:xfrm>
            <a:off x="1789113" y="3424238"/>
            <a:ext cx="5140325" cy="3227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smtClean="0">
                <a:effectLst>
                  <a:outerShdw blurRad="38100" dist="38100" dir="2700000" algn="tl">
                    <a:srgbClr val="C0C0C0"/>
                  </a:outerShdw>
                </a:effectLst>
              </a:rPr>
              <a:t>Variable-Length Records</a:t>
            </a:r>
          </a:p>
        </p:txBody>
      </p:sp>
      <p:sp>
        <p:nvSpPr>
          <p:cNvPr id="78850" name="Rectangle 3"/>
          <p:cNvSpPr>
            <a:spLocks noGrp="1" noChangeArrowheads="1"/>
          </p:cNvSpPr>
          <p:nvPr>
            <p:ph type="body" idx="1"/>
          </p:nvPr>
        </p:nvSpPr>
        <p:spPr>
          <a:xfrm>
            <a:off x="519113" y="1236663"/>
            <a:ext cx="8062912" cy="4897437"/>
          </a:xfrm>
        </p:spPr>
        <p:txBody>
          <a:bodyPr/>
          <a:lstStyle/>
          <a:p>
            <a:r>
              <a:rPr lang="en-US" smtClean="0"/>
              <a:t>Variable-length records arise in database systems in several ways:</a:t>
            </a:r>
          </a:p>
          <a:p>
            <a:pPr lvl="1"/>
            <a:r>
              <a:rPr lang="en-US" smtClean="0"/>
              <a:t>Storage of multiple record types in a file.</a:t>
            </a:r>
          </a:p>
          <a:p>
            <a:pPr lvl="1"/>
            <a:r>
              <a:rPr lang="en-US" smtClean="0"/>
              <a:t>Record types that allow variable lengths for one or more fields such as strings (</a:t>
            </a:r>
            <a:r>
              <a:rPr lang="en-US" b="1" smtClean="0"/>
              <a:t>varchar</a:t>
            </a:r>
            <a:r>
              <a:rPr lang="en-US" smtClean="0"/>
              <a:t>)</a:t>
            </a:r>
          </a:p>
          <a:p>
            <a:pPr lvl="1"/>
            <a:r>
              <a:rPr lang="en-US" smtClean="0"/>
              <a:t>Record types that allow repeating fields (used in some older data models).</a:t>
            </a:r>
          </a:p>
          <a:p>
            <a:r>
              <a:rPr lang="en-US" smtClean="0"/>
              <a:t>Attributes are stored in order</a:t>
            </a:r>
          </a:p>
          <a:p>
            <a:r>
              <a:rPr lang="en-US" smtClean="0"/>
              <a:t>Variable length attributes represented by fixed size (offset, length), with actual data stored after all fixed length attributes</a:t>
            </a:r>
          </a:p>
          <a:p>
            <a:r>
              <a:rPr lang="en-US" smtClean="0"/>
              <a:t>Null values represented by null-value bitmap</a:t>
            </a:r>
          </a:p>
          <a:p>
            <a:pPr>
              <a:buFont typeface="Monotype Sorts" charset="2"/>
              <a:buNone/>
            </a:pPr>
            <a:endParaRPr lang="en-US" smtClean="0"/>
          </a:p>
        </p:txBody>
      </p:sp>
      <p:pic>
        <p:nvPicPr>
          <p:cNvPr id="78851" name="Picture 4"/>
          <p:cNvPicPr>
            <a:picLocks noChangeAspect="1" noChangeArrowheads="1"/>
          </p:cNvPicPr>
          <p:nvPr/>
        </p:nvPicPr>
        <p:blipFill>
          <a:blip r:embed="rId3"/>
          <a:srcRect/>
          <a:stretch>
            <a:fillRect/>
          </a:stretch>
        </p:blipFill>
        <p:spPr bwMode="auto">
          <a:xfrm>
            <a:off x="531813" y="4849813"/>
            <a:ext cx="8220075" cy="1544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563563" y="223838"/>
            <a:ext cx="8694737" cy="457200"/>
          </a:xfrm>
        </p:spPr>
        <p:txBody>
          <a:bodyPr/>
          <a:lstStyle/>
          <a:p>
            <a:r>
              <a:rPr lang="en-US" sz="2800" smtClean="0">
                <a:effectLst>
                  <a:outerShdw blurRad="38100" dist="38100" dir="2700000" algn="tl">
                    <a:srgbClr val="C0C0C0"/>
                  </a:outerShdw>
                </a:effectLst>
              </a:rPr>
              <a:t>Variable-Length Records: Slotted Page Structure</a:t>
            </a:r>
          </a:p>
        </p:txBody>
      </p:sp>
      <p:sp>
        <p:nvSpPr>
          <p:cNvPr id="80898" name="Rectangle 3"/>
          <p:cNvSpPr>
            <a:spLocks noGrp="1" noChangeArrowheads="1"/>
          </p:cNvSpPr>
          <p:nvPr>
            <p:ph type="body" idx="1"/>
          </p:nvPr>
        </p:nvSpPr>
        <p:spPr>
          <a:xfrm>
            <a:off x="914400" y="3065463"/>
            <a:ext cx="7615238" cy="3438525"/>
          </a:xfrm>
        </p:spPr>
        <p:txBody>
          <a:bodyPr/>
          <a:lstStyle/>
          <a:p>
            <a:r>
              <a:rPr lang="en-US" b="1" smtClean="0">
                <a:solidFill>
                  <a:srgbClr val="000099"/>
                </a:solidFill>
              </a:rPr>
              <a:t>Slotted page</a:t>
            </a:r>
            <a:r>
              <a:rPr lang="en-US" smtClean="0"/>
              <a:t> header contains:</a:t>
            </a:r>
          </a:p>
          <a:p>
            <a:pPr lvl="1"/>
            <a:r>
              <a:rPr lang="en-US" smtClean="0"/>
              <a:t>number of record entries</a:t>
            </a:r>
          </a:p>
          <a:p>
            <a:pPr lvl="1"/>
            <a:r>
              <a:rPr lang="en-US" smtClean="0"/>
              <a:t>end of free space in the block</a:t>
            </a:r>
          </a:p>
          <a:p>
            <a:pPr lvl="1"/>
            <a:r>
              <a:rPr lang="en-US" smtClean="0"/>
              <a:t>location and size of each record</a:t>
            </a:r>
          </a:p>
          <a:p>
            <a:r>
              <a:rPr lang="en-US" smtClean="0"/>
              <a:t>Records can be moved around within a page to keep them contiguous with no empty space between them; entry in the header must be updated.</a:t>
            </a:r>
          </a:p>
          <a:p>
            <a:r>
              <a:rPr lang="en-US" smtClean="0"/>
              <a:t>Pointers should not point directly to record — instead they should point to the entry for the record in header.</a:t>
            </a:r>
          </a:p>
        </p:txBody>
      </p:sp>
      <p:pic>
        <p:nvPicPr>
          <p:cNvPr id="80899" name="Picture 10"/>
          <p:cNvPicPr>
            <a:picLocks noChangeAspect="1" noChangeArrowheads="1"/>
          </p:cNvPicPr>
          <p:nvPr/>
        </p:nvPicPr>
        <p:blipFill>
          <a:blip r:embed="rId3"/>
          <a:srcRect/>
          <a:stretch>
            <a:fillRect/>
          </a:stretch>
        </p:blipFill>
        <p:spPr bwMode="auto">
          <a:xfrm>
            <a:off x="1244600" y="755650"/>
            <a:ext cx="6702425" cy="227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smtClean="0">
                <a:effectLst>
                  <a:outerShdw blurRad="38100" dist="38100" dir="2700000" algn="tl">
                    <a:srgbClr val="C0C0C0"/>
                  </a:outerShdw>
                </a:effectLst>
              </a:rPr>
              <a:t>Sequential File Organization</a:t>
            </a:r>
          </a:p>
        </p:txBody>
      </p:sp>
      <p:sp>
        <p:nvSpPr>
          <p:cNvPr id="82946" name="Rectangle 3"/>
          <p:cNvSpPr>
            <a:spLocks noGrp="1" noChangeArrowheads="1"/>
          </p:cNvSpPr>
          <p:nvPr>
            <p:ph type="body" idx="1"/>
          </p:nvPr>
        </p:nvSpPr>
        <p:spPr>
          <a:xfrm>
            <a:off x="814388" y="1093788"/>
            <a:ext cx="6724650" cy="1333500"/>
          </a:xfrm>
        </p:spPr>
        <p:txBody>
          <a:bodyPr/>
          <a:lstStyle/>
          <a:p>
            <a:r>
              <a:rPr lang="en-US" smtClean="0"/>
              <a:t>Suitable for applications that require sequential processing of the entire file </a:t>
            </a:r>
          </a:p>
          <a:p>
            <a:r>
              <a:rPr lang="en-US" smtClean="0"/>
              <a:t>The records in the file are ordered by a </a:t>
            </a:r>
            <a:r>
              <a:rPr lang="en-US" smtClean="0">
                <a:solidFill>
                  <a:srgbClr val="000099"/>
                </a:solidFill>
              </a:rPr>
              <a:t>search-key</a:t>
            </a:r>
          </a:p>
        </p:txBody>
      </p:sp>
      <p:pic>
        <p:nvPicPr>
          <p:cNvPr id="82947" name="Picture 11"/>
          <p:cNvPicPr>
            <a:picLocks noChangeAspect="1" noChangeArrowheads="1"/>
          </p:cNvPicPr>
          <p:nvPr/>
        </p:nvPicPr>
        <p:blipFill>
          <a:blip r:embed="rId3"/>
          <a:srcRect/>
          <a:stretch>
            <a:fillRect/>
          </a:stretch>
        </p:blipFill>
        <p:spPr bwMode="auto">
          <a:xfrm>
            <a:off x="1266825" y="2212975"/>
            <a:ext cx="6430963" cy="427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smtClean="0">
                <a:effectLst>
                  <a:outerShdw blurRad="38100" dist="38100" dir="2700000" algn="tl">
                    <a:srgbClr val="C0C0C0"/>
                  </a:outerShdw>
                </a:effectLst>
              </a:rPr>
              <a:t>Sequential File Organization (Cont.)</a:t>
            </a:r>
          </a:p>
        </p:txBody>
      </p:sp>
      <p:sp>
        <p:nvSpPr>
          <p:cNvPr id="84994" name="Rectangle 3"/>
          <p:cNvSpPr>
            <a:spLocks noGrp="1" noChangeArrowheads="1"/>
          </p:cNvSpPr>
          <p:nvPr>
            <p:ph type="body" idx="1"/>
          </p:nvPr>
        </p:nvSpPr>
        <p:spPr>
          <a:xfrm>
            <a:off x="914400" y="1122363"/>
            <a:ext cx="8299450" cy="3976687"/>
          </a:xfrm>
        </p:spPr>
        <p:txBody>
          <a:bodyPr/>
          <a:lstStyle/>
          <a:p>
            <a:r>
              <a:rPr lang="en-US" smtClean="0"/>
              <a:t>Deletion – use pointer chains</a:t>
            </a:r>
          </a:p>
          <a:p>
            <a:r>
              <a:rPr lang="en-US" smtClean="0"/>
              <a:t>Insertion –locate the position where the record is to be inserted</a:t>
            </a:r>
          </a:p>
          <a:p>
            <a:pPr lvl="1"/>
            <a:r>
              <a:rPr lang="en-US" smtClean="0"/>
              <a:t>if there is free space insert there </a:t>
            </a:r>
          </a:p>
          <a:p>
            <a:pPr lvl="1"/>
            <a:r>
              <a:rPr lang="en-US" smtClean="0"/>
              <a:t>if no free space, insert the record in an </a:t>
            </a:r>
            <a:r>
              <a:rPr lang="en-US" smtClean="0">
                <a:solidFill>
                  <a:srgbClr val="000099"/>
                </a:solidFill>
              </a:rPr>
              <a:t>overflow block</a:t>
            </a:r>
          </a:p>
          <a:p>
            <a:pPr lvl="1"/>
            <a:r>
              <a:rPr lang="en-US" smtClean="0"/>
              <a:t>In either case, pointer chain must be updated</a:t>
            </a:r>
          </a:p>
          <a:p>
            <a:r>
              <a:rPr lang="en-US" smtClean="0"/>
              <a:t>Need to reorganize the file</a:t>
            </a:r>
            <a:br>
              <a:rPr lang="en-US" smtClean="0"/>
            </a:br>
            <a:r>
              <a:rPr lang="en-US" smtClean="0"/>
              <a:t> from time to time to restore</a:t>
            </a:r>
            <a:br>
              <a:rPr lang="en-US" smtClean="0"/>
            </a:br>
            <a:r>
              <a:rPr lang="en-US" smtClean="0"/>
              <a:t> sequential order</a:t>
            </a:r>
          </a:p>
        </p:txBody>
      </p:sp>
      <p:pic>
        <p:nvPicPr>
          <p:cNvPr id="84995" name="Picture 11"/>
          <p:cNvPicPr>
            <a:picLocks noChangeAspect="1" noChangeArrowheads="1"/>
          </p:cNvPicPr>
          <p:nvPr/>
        </p:nvPicPr>
        <p:blipFill>
          <a:blip r:embed="rId3"/>
          <a:srcRect/>
          <a:stretch>
            <a:fillRect/>
          </a:stretch>
        </p:blipFill>
        <p:spPr bwMode="auto">
          <a:xfrm>
            <a:off x="4241800" y="3006725"/>
            <a:ext cx="4708525" cy="3455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smtClean="0">
                <a:effectLst>
                  <a:outerShdw blurRad="38100" dist="38100" dir="2700000" algn="tl">
                    <a:srgbClr val="C0C0C0"/>
                  </a:outerShdw>
                </a:effectLst>
              </a:rPr>
              <a:t>Multitable Clustering File Organization</a:t>
            </a:r>
          </a:p>
        </p:txBody>
      </p:sp>
      <p:sp>
        <p:nvSpPr>
          <p:cNvPr id="87042" name="Rectangle 3"/>
          <p:cNvSpPr>
            <a:spLocks noChangeArrowheads="1"/>
          </p:cNvSpPr>
          <p:nvPr/>
        </p:nvSpPr>
        <p:spPr bwMode="auto">
          <a:xfrm>
            <a:off x="868363" y="1016000"/>
            <a:ext cx="6784975" cy="641350"/>
          </a:xfrm>
          <a:prstGeom prst="rect">
            <a:avLst/>
          </a:prstGeom>
          <a:noFill/>
          <a:ln w="9525">
            <a:noFill/>
            <a:miter lim="800000"/>
            <a:headEnd/>
            <a:tailEnd/>
          </a:ln>
        </p:spPr>
        <p:txBody>
          <a:bodyPr>
            <a:spAutoFit/>
          </a:bodyPr>
          <a:lstStyle/>
          <a:p>
            <a:r>
              <a:rPr kumimoji="1" lang="en-US" sz="1800"/>
              <a:t>Store several relations in one file using a </a:t>
            </a:r>
            <a:r>
              <a:rPr kumimoji="1" lang="en-US" sz="1800" b="1">
                <a:solidFill>
                  <a:srgbClr val="000099"/>
                </a:solidFill>
              </a:rPr>
              <a:t>multitable clustering</a:t>
            </a:r>
            <a:r>
              <a:rPr kumimoji="1" lang="en-US" sz="1800" b="1"/>
              <a:t> </a:t>
            </a:r>
            <a:r>
              <a:rPr kumimoji="1" lang="en-US" sz="1800"/>
              <a:t>file organization</a:t>
            </a:r>
          </a:p>
        </p:txBody>
      </p:sp>
      <p:pic>
        <p:nvPicPr>
          <p:cNvPr id="87043" name="Picture 4" descr="10"/>
          <p:cNvPicPr>
            <a:picLocks noChangeAspect="1" noChangeArrowheads="1"/>
          </p:cNvPicPr>
          <p:nvPr/>
        </p:nvPicPr>
        <p:blipFill>
          <a:blip r:embed="rId3"/>
          <a:srcRect/>
          <a:stretch>
            <a:fillRect/>
          </a:stretch>
        </p:blipFill>
        <p:spPr bwMode="auto">
          <a:xfrm>
            <a:off x="3067050" y="1538288"/>
            <a:ext cx="5046663" cy="1131887"/>
          </a:xfrm>
          <a:prstGeom prst="rect">
            <a:avLst/>
          </a:prstGeom>
          <a:noFill/>
          <a:ln w="9525">
            <a:noFill/>
            <a:miter lim="800000"/>
            <a:headEnd/>
            <a:tailEnd/>
          </a:ln>
        </p:spPr>
      </p:pic>
      <p:pic>
        <p:nvPicPr>
          <p:cNvPr id="87044" name="Picture 5" descr="10"/>
          <p:cNvPicPr>
            <a:picLocks noChangeAspect="1" noChangeArrowheads="1"/>
          </p:cNvPicPr>
          <p:nvPr/>
        </p:nvPicPr>
        <p:blipFill>
          <a:blip r:embed="rId4"/>
          <a:srcRect/>
          <a:stretch>
            <a:fillRect/>
          </a:stretch>
        </p:blipFill>
        <p:spPr bwMode="auto">
          <a:xfrm>
            <a:off x="3063875" y="2778125"/>
            <a:ext cx="5308600" cy="1527175"/>
          </a:xfrm>
          <a:prstGeom prst="rect">
            <a:avLst/>
          </a:prstGeom>
          <a:noFill/>
          <a:ln w="9525">
            <a:noFill/>
            <a:miter lim="800000"/>
            <a:headEnd/>
            <a:tailEnd/>
          </a:ln>
        </p:spPr>
      </p:pic>
      <p:pic>
        <p:nvPicPr>
          <p:cNvPr id="87045" name="Picture 35"/>
          <p:cNvPicPr>
            <a:picLocks noChangeAspect="1" noChangeArrowheads="1"/>
          </p:cNvPicPr>
          <p:nvPr/>
        </p:nvPicPr>
        <p:blipFill>
          <a:blip r:embed="rId5"/>
          <a:srcRect/>
          <a:stretch>
            <a:fillRect/>
          </a:stretch>
        </p:blipFill>
        <p:spPr bwMode="auto">
          <a:xfrm>
            <a:off x="3116263" y="4464050"/>
            <a:ext cx="5246687" cy="2000250"/>
          </a:xfrm>
          <a:prstGeom prst="rect">
            <a:avLst/>
          </a:prstGeom>
          <a:noFill/>
          <a:ln w="9525">
            <a:noFill/>
            <a:miter lim="800000"/>
            <a:headEnd/>
            <a:tailEnd/>
          </a:ln>
        </p:spPr>
      </p:pic>
      <p:sp>
        <p:nvSpPr>
          <p:cNvPr id="87046" name="Text Box 7"/>
          <p:cNvSpPr txBox="1">
            <a:spLocks noChangeArrowheads="1"/>
          </p:cNvSpPr>
          <p:nvPr/>
        </p:nvSpPr>
        <p:spPr bwMode="auto">
          <a:xfrm>
            <a:off x="1203325" y="1895475"/>
            <a:ext cx="1339850" cy="366713"/>
          </a:xfrm>
          <a:prstGeom prst="rect">
            <a:avLst/>
          </a:prstGeom>
          <a:noFill/>
          <a:ln w="9525">
            <a:noFill/>
            <a:miter lim="800000"/>
            <a:headEnd/>
            <a:tailEnd/>
          </a:ln>
        </p:spPr>
        <p:txBody>
          <a:bodyPr wrap="none">
            <a:spAutoFit/>
          </a:bodyPr>
          <a:lstStyle/>
          <a:p>
            <a:r>
              <a:rPr lang="en-US" sz="1800" i="1"/>
              <a:t>department</a:t>
            </a:r>
          </a:p>
        </p:txBody>
      </p:sp>
      <p:sp>
        <p:nvSpPr>
          <p:cNvPr id="87047" name="Text Box 8"/>
          <p:cNvSpPr txBox="1">
            <a:spLocks noChangeArrowheads="1"/>
          </p:cNvSpPr>
          <p:nvPr/>
        </p:nvSpPr>
        <p:spPr bwMode="auto">
          <a:xfrm>
            <a:off x="1263650" y="3238500"/>
            <a:ext cx="1123950" cy="366713"/>
          </a:xfrm>
          <a:prstGeom prst="rect">
            <a:avLst/>
          </a:prstGeom>
          <a:noFill/>
          <a:ln w="9525">
            <a:noFill/>
            <a:miter lim="800000"/>
            <a:headEnd/>
            <a:tailEnd/>
          </a:ln>
        </p:spPr>
        <p:txBody>
          <a:bodyPr wrap="none">
            <a:spAutoFit/>
          </a:bodyPr>
          <a:lstStyle/>
          <a:p>
            <a:r>
              <a:rPr lang="en-US" sz="1800" i="1"/>
              <a:t>instructor</a:t>
            </a:r>
          </a:p>
        </p:txBody>
      </p:sp>
      <p:sp>
        <p:nvSpPr>
          <p:cNvPr id="87048" name="Text Box 9"/>
          <p:cNvSpPr txBox="1">
            <a:spLocks noChangeArrowheads="1"/>
          </p:cNvSpPr>
          <p:nvPr/>
        </p:nvSpPr>
        <p:spPr bwMode="auto">
          <a:xfrm>
            <a:off x="728663" y="4738688"/>
            <a:ext cx="2203450" cy="915987"/>
          </a:xfrm>
          <a:prstGeom prst="rect">
            <a:avLst/>
          </a:prstGeom>
          <a:noFill/>
          <a:ln w="9525">
            <a:noFill/>
            <a:miter lim="800000"/>
            <a:headEnd/>
            <a:tailEnd/>
          </a:ln>
        </p:spPr>
        <p:txBody>
          <a:bodyPr wrap="none">
            <a:spAutoFit/>
          </a:bodyPr>
          <a:lstStyle/>
          <a:p>
            <a:r>
              <a:rPr lang="en-US" sz="1800"/>
              <a:t>multitable clustering</a:t>
            </a:r>
          </a:p>
          <a:p>
            <a:r>
              <a:rPr lang="en-US" sz="1800"/>
              <a:t>of</a:t>
            </a:r>
            <a:r>
              <a:rPr lang="en-US" sz="1800" i="1"/>
              <a:t> department </a:t>
            </a:r>
            <a:r>
              <a:rPr lang="en-US" sz="1800"/>
              <a:t>and</a:t>
            </a:r>
            <a:r>
              <a:rPr lang="en-US" sz="1800" i="1"/>
              <a:t> </a:t>
            </a:r>
          </a:p>
          <a:p>
            <a:r>
              <a:rPr lang="en-US" sz="1800" i="1"/>
              <a:t>instructor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sz="2800" smtClean="0">
                <a:effectLst>
                  <a:outerShdw blurRad="38100" dist="38100" dir="2700000" algn="tl">
                    <a:srgbClr val="C0C0C0"/>
                  </a:outerShdw>
                </a:effectLst>
              </a:rPr>
              <a:t>Multitable Clustering File Organization (cont.)</a:t>
            </a:r>
          </a:p>
        </p:txBody>
      </p:sp>
      <p:sp>
        <p:nvSpPr>
          <p:cNvPr id="89090" name="Rectangle 3"/>
          <p:cNvSpPr>
            <a:spLocks noGrp="1" noChangeArrowheads="1"/>
          </p:cNvSpPr>
          <p:nvPr>
            <p:ph type="body" idx="1"/>
          </p:nvPr>
        </p:nvSpPr>
        <p:spPr>
          <a:xfrm>
            <a:off x="814388" y="1268413"/>
            <a:ext cx="7661275" cy="2282825"/>
          </a:xfrm>
        </p:spPr>
        <p:txBody>
          <a:bodyPr/>
          <a:lstStyle/>
          <a:p>
            <a:r>
              <a:rPr lang="en-US" smtClean="0"/>
              <a:t>good for queries involving </a:t>
            </a:r>
            <a:r>
              <a:rPr lang="en-US" i="1" smtClean="0"/>
              <a:t>department</a:t>
            </a:r>
            <a:r>
              <a:rPr lang="en-US" smtClean="0"/>
              <a:t>     </a:t>
            </a:r>
            <a:r>
              <a:rPr lang="en-US" i="1" smtClean="0"/>
              <a:t>instructor</a:t>
            </a:r>
            <a:r>
              <a:rPr lang="en-US" smtClean="0"/>
              <a:t>, and for queries involving one single department and its instructors</a:t>
            </a:r>
          </a:p>
          <a:p>
            <a:r>
              <a:rPr lang="en-US" smtClean="0"/>
              <a:t>bad for queries involving only </a:t>
            </a:r>
            <a:r>
              <a:rPr lang="en-US" i="1" smtClean="0"/>
              <a:t>department</a:t>
            </a:r>
          </a:p>
          <a:p>
            <a:r>
              <a:rPr lang="en-US" smtClean="0"/>
              <a:t>results in variable size records</a:t>
            </a:r>
          </a:p>
          <a:p>
            <a:r>
              <a:rPr lang="en-US" smtClean="0"/>
              <a:t>Can add pointer chains to link records of a particular relation</a:t>
            </a:r>
          </a:p>
        </p:txBody>
      </p:sp>
      <p:pic>
        <p:nvPicPr>
          <p:cNvPr id="89091" name="Picture 4"/>
          <p:cNvPicPr>
            <a:picLocks noChangeAspect="1" noChangeArrowheads="1"/>
          </p:cNvPicPr>
          <p:nvPr/>
        </p:nvPicPr>
        <p:blipFill>
          <a:blip r:embed="rId2"/>
          <a:srcRect/>
          <a:stretch>
            <a:fillRect/>
          </a:stretch>
        </p:blipFill>
        <p:spPr bwMode="auto">
          <a:xfrm>
            <a:off x="1077913" y="3911600"/>
            <a:ext cx="7334250" cy="1809750"/>
          </a:xfrm>
          <a:prstGeom prst="rect">
            <a:avLst/>
          </a:prstGeom>
          <a:noFill/>
          <a:ln w="9525">
            <a:noFill/>
            <a:miter lim="800000"/>
            <a:headEnd/>
            <a:tailEnd/>
          </a:ln>
        </p:spPr>
      </p:pic>
      <p:sp>
        <p:nvSpPr>
          <p:cNvPr id="89092" name="AutoShape 28"/>
          <p:cNvSpPr>
            <a:spLocks noChangeArrowheads="1"/>
          </p:cNvSpPr>
          <p:nvPr/>
        </p:nvSpPr>
        <p:spPr bwMode="auto">
          <a:xfrm rot="5400000">
            <a:off x="5185569" y="1337469"/>
            <a:ext cx="136525" cy="192087"/>
          </a:xfrm>
          <a:prstGeom prst="flowChartCollate">
            <a:avLst/>
          </a:prstGeom>
          <a:noFill/>
          <a:ln w="9525">
            <a:solidFill>
              <a:schemeClr val="tx1"/>
            </a:solidFill>
            <a:miter lim="800000"/>
            <a:headEnd/>
            <a:tailEnd/>
          </a:ln>
        </p:spPr>
        <p:txBody>
          <a:bodyPr rot="10800000" vert="eaVert" wrap="none" anchor="ct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smtClean="0">
                <a:effectLst>
                  <a:outerShdw blurRad="38100" dist="38100" dir="2700000" algn="tl">
                    <a:srgbClr val="C0C0C0"/>
                  </a:outerShdw>
                </a:effectLst>
              </a:rPr>
              <a:t>Data Dictionary Storage</a:t>
            </a:r>
          </a:p>
        </p:txBody>
      </p:sp>
      <p:sp>
        <p:nvSpPr>
          <p:cNvPr id="90114" name="Rectangle 3"/>
          <p:cNvSpPr>
            <a:spLocks noGrp="1" noChangeArrowheads="1"/>
          </p:cNvSpPr>
          <p:nvPr>
            <p:ph type="body" idx="1"/>
          </p:nvPr>
        </p:nvSpPr>
        <p:spPr>
          <a:xfrm>
            <a:off x="914400" y="1779588"/>
            <a:ext cx="7280275" cy="4527550"/>
          </a:xfrm>
        </p:spPr>
        <p:txBody>
          <a:bodyPr/>
          <a:lstStyle/>
          <a:p>
            <a:pPr>
              <a:lnSpc>
                <a:spcPct val="90000"/>
              </a:lnSpc>
            </a:pPr>
            <a:r>
              <a:rPr lang="en-US" smtClean="0"/>
              <a:t>Information about relations</a:t>
            </a:r>
          </a:p>
          <a:p>
            <a:pPr lvl="1">
              <a:lnSpc>
                <a:spcPct val="90000"/>
              </a:lnSpc>
            </a:pPr>
            <a:r>
              <a:rPr lang="en-US" smtClean="0"/>
              <a:t>names of relations</a:t>
            </a:r>
          </a:p>
          <a:p>
            <a:pPr lvl="1">
              <a:lnSpc>
                <a:spcPct val="90000"/>
              </a:lnSpc>
            </a:pPr>
            <a:r>
              <a:rPr lang="en-US" smtClean="0"/>
              <a:t>names, types and lengths of attributes of each relation</a:t>
            </a:r>
          </a:p>
          <a:p>
            <a:pPr lvl="1">
              <a:lnSpc>
                <a:spcPct val="90000"/>
              </a:lnSpc>
            </a:pPr>
            <a:r>
              <a:rPr lang="en-US" smtClean="0"/>
              <a:t>names and definitions of views</a:t>
            </a:r>
          </a:p>
          <a:p>
            <a:pPr lvl="1">
              <a:lnSpc>
                <a:spcPct val="90000"/>
              </a:lnSpc>
            </a:pPr>
            <a:r>
              <a:rPr lang="en-US" smtClean="0"/>
              <a:t>integrity constraints</a:t>
            </a:r>
          </a:p>
          <a:p>
            <a:pPr>
              <a:lnSpc>
                <a:spcPct val="90000"/>
              </a:lnSpc>
            </a:pPr>
            <a:r>
              <a:rPr lang="en-US" smtClean="0"/>
              <a:t>User and accounting information, including passwords</a:t>
            </a:r>
          </a:p>
          <a:p>
            <a:pPr>
              <a:lnSpc>
                <a:spcPct val="90000"/>
              </a:lnSpc>
            </a:pPr>
            <a:r>
              <a:rPr lang="en-US" smtClean="0"/>
              <a:t>Statistical and descriptive data</a:t>
            </a:r>
          </a:p>
          <a:p>
            <a:pPr lvl="1">
              <a:lnSpc>
                <a:spcPct val="90000"/>
              </a:lnSpc>
            </a:pPr>
            <a:r>
              <a:rPr lang="en-US" smtClean="0"/>
              <a:t>number of tuples in each relation</a:t>
            </a:r>
          </a:p>
          <a:p>
            <a:pPr>
              <a:lnSpc>
                <a:spcPct val="90000"/>
              </a:lnSpc>
            </a:pPr>
            <a:r>
              <a:rPr lang="en-US" smtClean="0"/>
              <a:t>Physical file organization information</a:t>
            </a:r>
          </a:p>
          <a:p>
            <a:pPr lvl="1">
              <a:lnSpc>
                <a:spcPct val="90000"/>
              </a:lnSpc>
            </a:pPr>
            <a:r>
              <a:rPr lang="en-US" smtClean="0"/>
              <a:t>How relation is stored (sequential/hash/…)</a:t>
            </a:r>
          </a:p>
          <a:p>
            <a:pPr lvl="1">
              <a:lnSpc>
                <a:spcPct val="90000"/>
              </a:lnSpc>
            </a:pPr>
            <a:r>
              <a:rPr lang="en-US" smtClean="0"/>
              <a:t>Physical location of relation </a:t>
            </a:r>
          </a:p>
          <a:p>
            <a:pPr>
              <a:lnSpc>
                <a:spcPct val="90000"/>
              </a:lnSpc>
            </a:pPr>
            <a:r>
              <a:rPr lang="en-US" smtClean="0"/>
              <a:t>Information about indices (Chapter 11) </a:t>
            </a:r>
          </a:p>
        </p:txBody>
      </p:sp>
      <p:sp>
        <p:nvSpPr>
          <p:cNvPr id="90115" name="Text Box 6"/>
          <p:cNvSpPr txBox="1">
            <a:spLocks noChangeArrowheads="1"/>
          </p:cNvSpPr>
          <p:nvPr/>
        </p:nvSpPr>
        <p:spPr bwMode="auto">
          <a:xfrm>
            <a:off x="914400" y="1108075"/>
            <a:ext cx="6678613" cy="641350"/>
          </a:xfrm>
          <a:prstGeom prst="rect">
            <a:avLst/>
          </a:prstGeom>
          <a:noFill/>
          <a:ln w="9525">
            <a:noFill/>
            <a:miter lim="800000"/>
            <a:headEnd/>
            <a:tailEnd/>
          </a:ln>
        </p:spPr>
        <p:txBody>
          <a:bodyPr anchor="ctr">
            <a:spAutoFit/>
          </a:bodyPr>
          <a:lstStyle/>
          <a:p>
            <a:pPr>
              <a:spcBef>
                <a:spcPct val="50000"/>
              </a:spcBef>
            </a:pPr>
            <a:r>
              <a:rPr lang="en-US" sz="1800"/>
              <a:t>The</a:t>
            </a:r>
            <a:r>
              <a:rPr lang="en-US" sz="1800">
                <a:solidFill>
                  <a:srgbClr val="000099"/>
                </a:solidFill>
              </a:rPr>
              <a:t> </a:t>
            </a:r>
            <a:r>
              <a:rPr lang="en-US" sz="1800" b="1">
                <a:solidFill>
                  <a:srgbClr val="000099"/>
                </a:solidFill>
              </a:rPr>
              <a:t>Data dictionary</a:t>
            </a:r>
            <a:r>
              <a:rPr lang="en-US" sz="1800"/>
              <a:t> (also called </a:t>
            </a:r>
            <a:r>
              <a:rPr lang="en-US" sz="1800" b="1">
                <a:solidFill>
                  <a:srgbClr val="000099"/>
                </a:solidFill>
              </a:rPr>
              <a:t>system catalog</a:t>
            </a:r>
            <a:r>
              <a:rPr lang="en-US" sz="1800"/>
              <a:t>) stores </a:t>
            </a:r>
            <a:r>
              <a:rPr lang="en-US" sz="1800" b="1">
                <a:solidFill>
                  <a:srgbClr val="000099"/>
                </a:solidFill>
              </a:rPr>
              <a:t>metadata</a:t>
            </a:r>
            <a:r>
              <a:rPr lang="en-US" sz="1800"/>
              <a:t>; that is, data about data, such as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688975" y="282575"/>
            <a:ext cx="8340725" cy="457200"/>
          </a:xfrm>
        </p:spPr>
        <p:txBody>
          <a:bodyPr/>
          <a:lstStyle/>
          <a:p>
            <a:r>
              <a:rPr lang="en-US" smtClean="0">
                <a:effectLst>
                  <a:outerShdw blurRad="38100" dist="38100" dir="2700000" algn="tl">
                    <a:srgbClr val="C0C0C0"/>
                  </a:outerShdw>
                </a:effectLst>
              </a:rPr>
              <a:t>Classification of Physical Storage Media</a:t>
            </a:r>
          </a:p>
        </p:txBody>
      </p:sp>
      <p:sp>
        <p:nvSpPr>
          <p:cNvPr id="22530" name="Rectangle 3"/>
          <p:cNvSpPr>
            <a:spLocks noGrp="1" noChangeArrowheads="1"/>
          </p:cNvSpPr>
          <p:nvPr>
            <p:ph type="body" idx="1"/>
          </p:nvPr>
        </p:nvSpPr>
        <p:spPr>
          <a:xfrm>
            <a:off x="814388" y="1193800"/>
            <a:ext cx="7188200" cy="4114800"/>
          </a:xfrm>
        </p:spPr>
        <p:txBody>
          <a:bodyPr/>
          <a:lstStyle/>
          <a:p>
            <a:r>
              <a:rPr lang="en-US" smtClean="0"/>
              <a:t>Speed with which data can be accessed</a:t>
            </a:r>
          </a:p>
          <a:p>
            <a:r>
              <a:rPr lang="en-US" smtClean="0"/>
              <a:t>Cost per unit of data</a:t>
            </a:r>
          </a:p>
          <a:p>
            <a:r>
              <a:rPr lang="en-US" smtClean="0"/>
              <a:t>Reliability</a:t>
            </a:r>
          </a:p>
          <a:p>
            <a:pPr lvl="1"/>
            <a:r>
              <a:rPr lang="en-US" smtClean="0"/>
              <a:t>data loss on power failure or system crash</a:t>
            </a:r>
          </a:p>
          <a:p>
            <a:pPr lvl="1"/>
            <a:r>
              <a:rPr lang="en-US" smtClean="0"/>
              <a:t>physical failure of the storage device</a:t>
            </a:r>
          </a:p>
          <a:p>
            <a:r>
              <a:rPr lang="en-US" smtClean="0"/>
              <a:t>Can differentiate storage into:</a:t>
            </a:r>
          </a:p>
          <a:p>
            <a:pPr lvl="1"/>
            <a:r>
              <a:rPr lang="en-US" b="1" smtClean="0">
                <a:solidFill>
                  <a:srgbClr val="000099"/>
                </a:solidFill>
              </a:rPr>
              <a:t>volatile storage</a:t>
            </a:r>
            <a:r>
              <a:rPr lang="en-US" b="1" smtClean="0"/>
              <a:t>: </a:t>
            </a:r>
            <a:r>
              <a:rPr lang="en-US" smtClean="0"/>
              <a:t>loses contents when power is switched off</a:t>
            </a:r>
          </a:p>
          <a:p>
            <a:pPr lvl="1"/>
            <a:r>
              <a:rPr lang="en-US" b="1" smtClean="0">
                <a:solidFill>
                  <a:srgbClr val="000099"/>
                </a:solidFill>
              </a:rPr>
              <a:t>non-volatile storage</a:t>
            </a:r>
            <a:r>
              <a:rPr lang="en-US" smtClean="0"/>
              <a:t>: </a:t>
            </a:r>
          </a:p>
          <a:p>
            <a:pPr lvl="2"/>
            <a:r>
              <a:rPr lang="en-US" smtClean="0"/>
              <a:t>Contents persist even when power is switched off. </a:t>
            </a:r>
          </a:p>
          <a:p>
            <a:pPr lvl="2"/>
            <a:r>
              <a:rPr lang="en-US" smtClean="0"/>
              <a:t>Includes secondary and tertiary storage, as well as batter-    backed up main-memory.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smtClean="0">
                <a:effectLst>
                  <a:outerShdw blurRad="38100" dist="38100" dir="2700000" algn="tl">
                    <a:srgbClr val="C0C0C0"/>
                  </a:outerShdw>
                </a:effectLst>
              </a:rPr>
              <a:t>Storage Hierarchy</a:t>
            </a:r>
          </a:p>
        </p:txBody>
      </p:sp>
      <p:pic>
        <p:nvPicPr>
          <p:cNvPr id="24578" name="Picture 9"/>
          <p:cNvPicPr>
            <a:picLocks noChangeAspect="1" noChangeArrowheads="1"/>
          </p:cNvPicPr>
          <p:nvPr/>
        </p:nvPicPr>
        <p:blipFill>
          <a:blip r:embed="rId3"/>
          <a:srcRect/>
          <a:stretch>
            <a:fillRect/>
          </a:stretch>
        </p:blipFill>
        <p:spPr bwMode="auto">
          <a:xfrm>
            <a:off x="1530350" y="866775"/>
            <a:ext cx="6337300" cy="5376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smtClean="0">
                <a:effectLst>
                  <a:outerShdw blurRad="38100" dist="38100" dir="2700000" algn="tl">
                    <a:srgbClr val="C0C0C0"/>
                  </a:outerShdw>
                </a:effectLst>
              </a:rPr>
              <a:t>Storage Hierarchy (Cont.)</a:t>
            </a:r>
          </a:p>
        </p:txBody>
      </p:sp>
      <p:sp>
        <p:nvSpPr>
          <p:cNvPr id="26626" name="Rectangle 3"/>
          <p:cNvSpPr>
            <a:spLocks noGrp="1" noChangeArrowheads="1"/>
          </p:cNvSpPr>
          <p:nvPr>
            <p:ph type="body" idx="1"/>
          </p:nvPr>
        </p:nvSpPr>
        <p:spPr>
          <a:xfrm>
            <a:off x="814388" y="1190625"/>
            <a:ext cx="7086600" cy="4800600"/>
          </a:xfrm>
        </p:spPr>
        <p:txBody>
          <a:bodyPr/>
          <a:lstStyle/>
          <a:p>
            <a:r>
              <a:rPr lang="en-US" b="1" smtClean="0">
                <a:solidFill>
                  <a:srgbClr val="000099"/>
                </a:solidFill>
              </a:rPr>
              <a:t>primary storage</a:t>
            </a:r>
            <a:r>
              <a:rPr lang="en-US" b="1" smtClean="0"/>
              <a:t>: </a:t>
            </a:r>
            <a:r>
              <a:rPr lang="en-US" smtClean="0"/>
              <a:t>Fastest media but volatile (cache, main memory).</a:t>
            </a:r>
          </a:p>
          <a:p>
            <a:r>
              <a:rPr lang="en-US" b="1" smtClean="0">
                <a:solidFill>
                  <a:srgbClr val="000099"/>
                </a:solidFill>
              </a:rPr>
              <a:t>secondary storage</a:t>
            </a:r>
            <a:r>
              <a:rPr lang="en-US" b="1" smtClean="0"/>
              <a:t>:</a:t>
            </a:r>
            <a:r>
              <a:rPr lang="en-US" smtClean="0"/>
              <a:t> next level in hierarchy, non-volatile, moderately fast access time</a:t>
            </a:r>
          </a:p>
          <a:p>
            <a:pPr lvl="1"/>
            <a:r>
              <a:rPr lang="en-US" smtClean="0"/>
              <a:t>also called </a:t>
            </a:r>
            <a:r>
              <a:rPr lang="en-US" b="1" smtClean="0">
                <a:solidFill>
                  <a:srgbClr val="000099"/>
                </a:solidFill>
              </a:rPr>
              <a:t>on-line storage</a:t>
            </a:r>
            <a:r>
              <a:rPr lang="en-US" b="1" smtClean="0"/>
              <a:t> </a:t>
            </a:r>
            <a:endParaRPr lang="en-US" smtClean="0"/>
          </a:p>
          <a:p>
            <a:pPr lvl="1"/>
            <a:r>
              <a:rPr lang="en-US" smtClean="0"/>
              <a:t>E.g. flash memory, magnetic disks</a:t>
            </a:r>
          </a:p>
          <a:p>
            <a:r>
              <a:rPr lang="en-US" b="1" smtClean="0">
                <a:solidFill>
                  <a:srgbClr val="000099"/>
                </a:solidFill>
              </a:rPr>
              <a:t>tertiary storage</a:t>
            </a:r>
            <a:r>
              <a:rPr lang="en-US" b="1" smtClean="0"/>
              <a:t>:</a:t>
            </a:r>
            <a:r>
              <a:rPr lang="en-US" smtClean="0"/>
              <a:t> lowest level in hierarchy, non-volatile, slow access time</a:t>
            </a:r>
          </a:p>
          <a:p>
            <a:pPr lvl="1"/>
            <a:r>
              <a:rPr lang="en-US" smtClean="0"/>
              <a:t>also called </a:t>
            </a:r>
            <a:r>
              <a:rPr lang="en-US" b="1" smtClean="0">
                <a:solidFill>
                  <a:srgbClr val="000099"/>
                </a:solidFill>
              </a:rPr>
              <a:t>off-line storage</a:t>
            </a:r>
            <a:r>
              <a:rPr lang="en-US" smtClean="0"/>
              <a:t> </a:t>
            </a:r>
          </a:p>
          <a:p>
            <a:pPr lvl="1"/>
            <a:r>
              <a:rPr lang="en-US" smtClean="0"/>
              <a:t>E.g. magnetic tape, optical storage</a:t>
            </a:r>
            <a:endParaRPr lang="en-US" b="1"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smtClean="0">
                <a:effectLst>
                  <a:outerShdw blurRad="38100" dist="38100" dir="2700000" algn="tl">
                    <a:srgbClr val="C0C0C0"/>
                  </a:outerShdw>
                </a:effectLst>
              </a:rPr>
              <a:t>Physical Storage Media</a:t>
            </a:r>
          </a:p>
        </p:txBody>
      </p:sp>
      <p:sp>
        <p:nvSpPr>
          <p:cNvPr id="28674" name="Rectangle 3"/>
          <p:cNvSpPr>
            <a:spLocks noGrp="1" noChangeArrowheads="1"/>
          </p:cNvSpPr>
          <p:nvPr>
            <p:ph type="body" idx="1"/>
          </p:nvPr>
        </p:nvSpPr>
        <p:spPr>
          <a:xfrm>
            <a:off x="914400" y="1250950"/>
            <a:ext cx="7342188" cy="4830763"/>
          </a:xfrm>
        </p:spPr>
        <p:txBody>
          <a:bodyPr/>
          <a:lstStyle/>
          <a:p>
            <a:r>
              <a:rPr lang="en-US" b="1" smtClean="0">
                <a:solidFill>
                  <a:srgbClr val="000099"/>
                </a:solidFill>
              </a:rPr>
              <a:t>Cache</a:t>
            </a:r>
            <a:r>
              <a:rPr lang="en-US" smtClean="0"/>
              <a:t> – fastest and most costly form of storage; volatile; managed by the computer system hardware.</a:t>
            </a:r>
          </a:p>
          <a:p>
            <a:r>
              <a:rPr lang="en-US" b="1" smtClean="0">
                <a:solidFill>
                  <a:srgbClr val="000099"/>
                </a:solidFill>
              </a:rPr>
              <a:t>Main memory</a:t>
            </a:r>
            <a:r>
              <a:rPr lang="en-US" smtClean="0"/>
              <a:t>:</a:t>
            </a:r>
          </a:p>
          <a:p>
            <a:pPr lvl="1"/>
            <a:r>
              <a:rPr lang="en-US" smtClean="0"/>
              <a:t>fast access (10s to 100s of nanoseconds; 1 nanosecond = 10</a:t>
            </a:r>
            <a:r>
              <a:rPr lang="en-US" sz="2000" baseline="30000" smtClean="0"/>
              <a:t>–9</a:t>
            </a:r>
            <a:r>
              <a:rPr lang="en-US" smtClean="0"/>
              <a:t> seconds)</a:t>
            </a:r>
          </a:p>
          <a:p>
            <a:pPr lvl="1"/>
            <a:r>
              <a:rPr lang="en-US" smtClean="0"/>
              <a:t>generally too small (or too expensive) to store the entire database</a:t>
            </a:r>
          </a:p>
          <a:p>
            <a:pPr lvl="2"/>
            <a:r>
              <a:rPr lang="en-US" smtClean="0"/>
              <a:t>capacities of up to a few Gigabytes widely used currently</a:t>
            </a:r>
          </a:p>
          <a:p>
            <a:pPr lvl="2"/>
            <a:r>
              <a:rPr lang="en-US" smtClean="0"/>
              <a:t>Capacities have gone up and per-byte costs have decreased steadily and rapidly  (roughly factor of 2 every 2 to 3 years)</a:t>
            </a:r>
          </a:p>
          <a:p>
            <a:pPr lvl="1"/>
            <a:r>
              <a:rPr lang="en-US" b="1" smtClean="0">
                <a:solidFill>
                  <a:srgbClr val="000099"/>
                </a:solidFill>
              </a:rPr>
              <a:t>Volatile</a:t>
            </a:r>
            <a:r>
              <a:rPr lang="en-US" smtClean="0"/>
              <a:t> — contents of main memory are usually lost if a power failure or system crash occurs.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1026"/>
          <p:cNvSpPr>
            <a:spLocks noGrp="1" noChangeArrowheads="1"/>
          </p:cNvSpPr>
          <p:nvPr>
            <p:ph type="title"/>
          </p:nvPr>
        </p:nvSpPr>
        <p:spPr/>
        <p:txBody>
          <a:bodyPr/>
          <a:lstStyle/>
          <a:p>
            <a:r>
              <a:rPr lang="en-US" smtClean="0">
                <a:effectLst>
                  <a:outerShdw blurRad="38100" dist="38100" dir="2700000" algn="tl">
                    <a:srgbClr val="C0C0C0"/>
                  </a:outerShdw>
                </a:effectLst>
              </a:rPr>
              <a:t>Physical Storage Media (Cont.)</a:t>
            </a:r>
          </a:p>
        </p:txBody>
      </p:sp>
      <p:sp>
        <p:nvSpPr>
          <p:cNvPr id="30722" name="Rectangle 1027"/>
          <p:cNvSpPr>
            <a:spLocks noGrp="1" noChangeArrowheads="1"/>
          </p:cNvSpPr>
          <p:nvPr>
            <p:ph type="body" idx="1"/>
          </p:nvPr>
        </p:nvSpPr>
        <p:spPr>
          <a:xfrm>
            <a:off x="814388" y="1093788"/>
            <a:ext cx="7427912" cy="4875212"/>
          </a:xfrm>
        </p:spPr>
        <p:txBody>
          <a:bodyPr/>
          <a:lstStyle/>
          <a:p>
            <a:r>
              <a:rPr lang="en-US" b="1" smtClean="0">
                <a:solidFill>
                  <a:srgbClr val="000099"/>
                </a:solidFill>
              </a:rPr>
              <a:t>Flash memory</a:t>
            </a:r>
            <a:r>
              <a:rPr lang="en-US" smtClean="0"/>
              <a:t> </a:t>
            </a:r>
          </a:p>
          <a:p>
            <a:pPr lvl="1"/>
            <a:r>
              <a:rPr lang="en-US" smtClean="0"/>
              <a:t>Data survives power failure</a:t>
            </a:r>
          </a:p>
          <a:p>
            <a:pPr lvl="1"/>
            <a:r>
              <a:rPr lang="en-US" smtClean="0"/>
              <a:t>Data can be written at a location only once, but location can be erased and written to again </a:t>
            </a:r>
          </a:p>
          <a:p>
            <a:pPr lvl="2"/>
            <a:r>
              <a:rPr lang="en-US" smtClean="0"/>
              <a:t>Can support only a limited number (10K – 1M) of write/erase cycles.</a:t>
            </a:r>
          </a:p>
          <a:p>
            <a:pPr lvl="2"/>
            <a:r>
              <a:rPr lang="en-US" smtClean="0"/>
              <a:t>Erasing of memory has to be done to an entire  bank of memory </a:t>
            </a:r>
          </a:p>
          <a:p>
            <a:pPr lvl="1"/>
            <a:r>
              <a:rPr lang="en-US" smtClean="0"/>
              <a:t>Reads are roughly as fast as main memory</a:t>
            </a:r>
          </a:p>
          <a:p>
            <a:pPr lvl="1"/>
            <a:r>
              <a:rPr lang="en-US" smtClean="0"/>
              <a:t>But writes are slow (few microseconds), erase is slower</a:t>
            </a:r>
          </a:p>
          <a:p>
            <a:pPr lvl="1"/>
            <a:r>
              <a:rPr lang="en-US" smtClean="0"/>
              <a:t>Widely used in embedded devices such as digital cameras, phones, and USB keys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smtClean="0">
                <a:effectLst>
                  <a:outerShdw blurRad="38100" dist="38100" dir="2700000" algn="tl">
                    <a:srgbClr val="C0C0C0"/>
                  </a:outerShdw>
                </a:effectLst>
              </a:rPr>
              <a:t>Physical Storage Media (Cont.)</a:t>
            </a:r>
          </a:p>
        </p:txBody>
      </p:sp>
      <p:sp>
        <p:nvSpPr>
          <p:cNvPr id="32770" name="Rectangle 3"/>
          <p:cNvSpPr>
            <a:spLocks noGrp="1" noChangeArrowheads="1"/>
          </p:cNvSpPr>
          <p:nvPr>
            <p:ph type="body" idx="1"/>
          </p:nvPr>
        </p:nvSpPr>
        <p:spPr>
          <a:xfrm>
            <a:off x="914400" y="1236663"/>
            <a:ext cx="7591425" cy="4922837"/>
          </a:xfrm>
        </p:spPr>
        <p:txBody>
          <a:bodyPr/>
          <a:lstStyle/>
          <a:p>
            <a:r>
              <a:rPr lang="en-US" b="1" smtClean="0">
                <a:solidFill>
                  <a:srgbClr val="000099"/>
                </a:solidFill>
              </a:rPr>
              <a:t>Magnetic-disk</a:t>
            </a:r>
          </a:p>
          <a:p>
            <a:pPr lvl="1"/>
            <a:r>
              <a:rPr lang="en-US" sz="1600" smtClean="0"/>
              <a:t>Data is stored on spinning disk, and read/written magnetically</a:t>
            </a:r>
          </a:p>
          <a:p>
            <a:pPr lvl="1"/>
            <a:r>
              <a:rPr lang="en-US" sz="1600" smtClean="0"/>
              <a:t>Primary medium for the long-term storage of data; typically stores entire database.</a:t>
            </a:r>
          </a:p>
          <a:p>
            <a:pPr lvl="1"/>
            <a:r>
              <a:rPr lang="en-US" sz="1600" smtClean="0"/>
              <a:t>Data must be moved from disk to main memory for access, and written back for storage</a:t>
            </a:r>
          </a:p>
          <a:p>
            <a:pPr lvl="2"/>
            <a:r>
              <a:rPr lang="en-US" sz="1600" smtClean="0"/>
              <a:t>Much slower access than main memory (more on this later)</a:t>
            </a:r>
          </a:p>
          <a:p>
            <a:pPr lvl="1"/>
            <a:r>
              <a:rPr lang="en-US" sz="1600" b="1" smtClean="0">
                <a:solidFill>
                  <a:srgbClr val="000099"/>
                </a:solidFill>
              </a:rPr>
              <a:t>direct-access</a:t>
            </a:r>
            <a:r>
              <a:rPr lang="en-US" sz="1600" smtClean="0"/>
              <a:t> –  possible to read data on disk in any order, unlike magnetic tape</a:t>
            </a:r>
            <a:endParaRPr lang="en-US" sz="1600" smtClean="0">
              <a:solidFill>
                <a:schemeClr val="tx2"/>
              </a:solidFill>
            </a:endParaRPr>
          </a:p>
          <a:p>
            <a:pPr lvl="1"/>
            <a:r>
              <a:rPr lang="en-US" sz="1600" smtClean="0"/>
              <a:t>Capacities range up to roughly 1.5 TB as of 2009</a:t>
            </a:r>
          </a:p>
          <a:p>
            <a:pPr lvl="2"/>
            <a:r>
              <a:rPr lang="en-US" sz="1600" smtClean="0"/>
              <a:t>Much larger capacity and cost/byte than main memory/flash memory</a:t>
            </a:r>
          </a:p>
          <a:p>
            <a:pPr lvl="2"/>
            <a:r>
              <a:rPr lang="en-US" sz="1600" smtClean="0"/>
              <a:t>Growing constantly and rapidly with technology improvements (factor of 2 to 3 every 2 years)</a:t>
            </a:r>
          </a:p>
          <a:p>
            <a:pPr lvl="1"/>
            <a:r>
              <a:rPr lang="en-US" sz="1600" smtClean="0"/>
              <a:t>Survives power failures and system crashes</a:t>
            </a:r>
          </a:p>
          <a:p>
            <a:pPr lvl="2"/>
            <a:r>
              <a:rPr lang="en-US" sz="1600" smtClean="0"/>
              <a:t>disk failure can destroy data, but is rare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17957</TotalTime>
  <Words>2924</Words>
  <Application>Microsoft Office PowerPoint</Application>
  <PresentationFormat>On-screen Show (4:3)</PresentationFormat>
  <Paragraphs>321</Paragraphs>
  <Slides>38</Slides>
  <Notes>36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8" baseType="lpstr">
      <vt:lpstr>Helvetica</vt:lpstr>
      <vt:lpstr>MS PGothic</vt:lpstr>
      <vt:lpstr>Arial</vt:lpstr>
      <vt:lpstr>Monotype Sorts</vt:lpstr>
      <vt:lpstr>Webdings</vt:lpstr>
      <vt:lpstr>Times New Roman</vt:lpstr>
      <vt:lpstr>Symbol</vt:lpstr>
      <vt:lpstr>Greek Symbols</vt:lpstr>
      <vt:lpstr>2_db-5-grey</vt:lpstr>
      <vt:lpstr>Microsoft Clip Gallery</vt:lpstr>
      <vt:lpstr>Chapter 10: Storage and File Structure</vt:lpstr>
      <vt:lpstr>Database System Internals</vt:lpstr>
      <vt:lpstr>Chapter 10:  Storage and File Structure</vt:lpstr>
      <vt:lpstr>Classification of Physical Storage Media</vt:lpstr>
      <vt:lpstr>Storage Hierarchy</vt:lpstr>
      <vt:lpstr>Storage Hierarchy (Cont.)</vt:lpstr>
      <vt:lpstr>Physical Storage Media</vt:lpstr>
      <vt:lpstr>Physical Storage Media (Cont.)</vt:lpstr>
      <vt:lpstr>Physical Storage Media (Cont.)</vt:lpstr>
      <vt:lpstr>Physical Storage Media (Cont.)</vt:lpstr>
      <vt:lpstr>Physical Storage Media (Cont.)</vt:lpstr>
      <vt:lpstr>Magnetic Hard Disk Mechanism</vt:lpstr>
      <vt:lpstr>Magnetic Disks</vt:lpstr>
      <vt:lpstr>Magnetic Disks (Cont.)</vt:lpstr>
      <vt:lpstr>Disk Subsystem</vt:lpstr>
      <vt:lpstr>Performance Measures of Disks</vt:lpstr>
      <vt:lpstr>Performance Measures (Cont.)</vt:lpstr>
      <vt:lpstr>Optimization of Disk-Block Access</vt:lpstr>
      <vt:lpstr>Optimization of Disk Block Access (Cont.)</vt:lpstr>
      <vt:lpstr>Optimization of Disk Block Access (Cont.)</vt:lpstr>
      <vt:lpstr>Storage Access</vt:lpstr>
      <vt:lpstr>Buffer Manager</vt:lpstr>
      <vt:lpstr>Buffer-Replacement Policies</vt:lpstr>
      <vt:lpstr>Buffer-Replacement Policies (Cont.)</vt:lpstr>
      <vt:lpstr>File Organization, Record Organization and Storage Access</vt:lpstr>
      <vt:lpstr>File Organization</vt:lpstr>
      <vt:lpstr>Organization of Records in Files</vt:lpstr>
      <vt:lpstr>Fixed-Length Records</vt:lpstr>
      <vt:lpstr>Deleting record 3 and compacting</vt:lpstr>
      <vt:lpstr>Deleting record 3 and moving last record</vt:lpstr>
      <vt:lpstr>Free Lists</vt:lpstr>
      <vt:lpstr>Variable-Length Records</vt:lpstr>
      <vt:lpstr>Variable-Length Records: Slotted Page Structure</vt:lpstr>
      <vt:lpstr>Sequential File Organization</vt:lpstr>
      <vt:lpstr>Sequential File Organization (Cont.)</vt:lpstr>
      <vt:lpstr>Multitable Clustering File Organization</vt:lpstr>
      <vt:lpstr>Multitable Clustering File Organization (cont.)</vt:lpstr>
      <vt:lpstr>Data Dictionary Storage</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Rata</cp:lastModifiedBy>
  <cp:revision>360</cp:revision>
  <cp:lastPrinted>1999-06-28T19:27:31Z</cp:lastPrinted>
  <dcterms:created xsi:type="dcterms:W3CDTF">2009-12-21T15:40:22Z</dcterms:created>
  <dcterms:modified xsi:type="dcterms:W3CDTF">2017-04-03T19:34:58Z</dcterms:modified>
</cp:coreProperties>
</file>