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346" r:id="rId2"/>
    <p:sldId id="256" r:id="rId3"/>
    <p:sldId id="262" r:id="rId4"/>
    <p:sldId id="333" r:id="rId5"/>
    <p:sldId id="348" r:id="rId6"/>
    <p:sldId id="275" r:id="rId7"/>
    <p:sldId id="276" r:id="rId8"/>
    <p:sldId id="343" r:id="rId9"/>
    <p:sldId id="278" r:id="rId10"/>
    <p:sldId id="277" r:id="rId11"/>
    <p:sldId id="334" r:id="rId12"/>
    <p:sldId id="344" r:id="rId13"/>
    <p:sldId id="257" r:id="rId14"/>
    <p:sldId id="258" r:id="rId15"/>
    <p:sldId id="259" r:id="rId16"/>
    <p:sldId id="335" r:id="rId17"/>
    <p:sldId id="379" r:id="rId18"/>
    <p:sldId id="263" r:id="rId19"/>
    <p:sldId id="268" r:id="rId20"/>
    <p:sldId id="350" r:id="rId21"/>
    <p:sldId id="270" r:id="rId22"/>
    <p:sldId id="271" r:id="rId23"/>
    <p:sldId id="272" r:id="rId24"/>
    <p:sldId id="279" r:id="rId25"/>
    <p:sldId id="355" r:id="rId26"/>
    <p:sldId id="368" r:id="rId27"/>
    <p:sldId id="369" r:id="rId28"/>
    <p:sldId id="370" r:id="rId29"/>
    <p:sldId id="371" r:id="rId30"/>
    <p:sldId id="360" r:id="rId31"/>
    <p:sldId id="361" r:id="rId32"/>
    <p:sldId id="287" r:id="rId33"/>
    <p:sldId id="380" r:id="rId3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1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674" y="-222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5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5D5CA237-0B5D-4569-9F86-2C59E6795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09454D-580F-448C-A3EE-50F7A304B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9D084-D8C8-4EE6-B1DA-6E6EE0AFAE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148C0-1AAB-4190-9AFB-D48FEAA4BC0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CF64B-B11B-43D1-A7C3-56FE6D2168A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12 ∗ (4+1)</a:t>
            </a:r>
          </a:p>
          <a:p>
            <a:r>
              <a:rPr lang="en-US" smtClean="0">
                <a:latin typeface="Times New Roman" pitchFamily="18" charset="0"/>
              </a:rPr>
              <a:t>= 60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9994A-877D-48D2-9D81-BD5C4E83D27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8 + 12 ∗</a:t>
            </a:r>
          </a:p>
          <a:p>
            <a:r>
              <a:rPr lang="en-US" smtClean="0">
                <a:latin typeface="Times New Roman" pitchFamily="18" charset="0"/>
              </a:rPr>
              <a:t>(2 ∗ 2 − 1) = 44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7554E-8684-4F31-B959-ADCD2D32CFE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E008E-B0D1-4477-8822-E040D190D05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EC810-E6E3-4414-9D36-AFC1DF883F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771B4-2FA8-4303-ACDC-470BE9C6C83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E6FF4-ED7E-4E7D-A21A-42D0AEF7CD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BBE82-5D4F-44F3-BF27-424677F9A24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7" tIns="46514" rIns="93027" bIns="46514" anchor="b"/>
          <a:lstStyle/>
          <a:p>
            <a:pPr algn="r" defTabSz="930275"/>
            <a:fld id="{92ECFFB0-E7B9-46ED-B234-0C82AB7153B0}" type="slidenum">
              <a:rPr lang="en-US" sz="1300">
                <a:latin typeface="Times New Roman" pitchFamily="18" charset="0"/>
              </a:rPr>
              <a:pPr algn="r" defTabSz="930275"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8C358-A01D-4069-98B4-79783566AD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E3BAF-0172-4E71-8AA7-497DD8BC87A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3B577-FDA7-4004-9D10-8A9EB4F83EB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F6750-CEA0-4B79-AFA9-7ADF0D4311A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E908D-970B-41E0-B0B0-193F0B1E991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52F3E-B9B4-4BD3-88B0-61DA69456F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8B60C-08CB-4430-973E-52878E1A83E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90B1D-FE15-4B22-A6B8-8555F1FC960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F1BD7-8B4D-4851-974F-BAD7717721B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DC063-2505-4B1F-80F2-EB868A1922D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F3A6-0400-4DEF-9D0A-D5A057A9C05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3FAB5-7558-42E1-B6DE-8AAF284535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2921B-0323-415E-BEA0-A5D74C75B0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7" tIns="46514" rIns="93027" bIns="46514" anchor="b"/>
          <a:lstStyle/>
          <a:p>
            <a:pPr algn="r" defTabSz="930275"/>
            <a:fld id="{9E3FF630-AFF8-45C7-A1F5-E2006A7FB65F}" type="slidenum">
              <a:rPr lang="en-US" sz="1300">
                <a:latin typeface="Times New Roman" pitchFamily="18" charset="0"/>
              </a:rPr>
              <a:pPr algn="r" defTabSz="930275"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850E6-7CE2-4A37-BA07-A4626DA25DE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896D1-0B91-4434-91ED-8DB007B1A5D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1D4BA-8823-4809-8605-26E9DF59884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68DF-8089-4DFB-8426-DD97BA513FD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0594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842AFB9-4CBD-4C87-82FD-496554A6A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EDF0F-2FEC-4404-AEDF-0B58025E7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EA314-BC7F-47E5-A78D-A7D5EBD29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0133-6283-4F6E-8946-7FE3A53F0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CA2D7-20D7-40DE-9F76-7D1508035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8E89-35DA-43AD-AB4A-F6FDCF8E0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32C73-13E6-4AB7-984D-69DD6AF19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DC655-03B0-4E76-BC7F-89A5349C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5701-B3B3-4F46-8E9B-205E2A83F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BF7BB-BF64-4C9D-8D72-D8807F852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8358-7409-4331-B220-640D2BAD4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6DE512-7A74-4E4F-9EB6-A87C82272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12.</a:t>
            </a:r>
            <a:fld id="{A67FB04C-E96F-44FA-ADC3-E77DFEF6CC83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413500"/>
            <a:ext cx="2603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000" b="1" dirty="0" smtClean="0">
                <a:solidFill>
                  <a:schemeClr val="tx2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chemeClr val="tx2"/>
                </a:solidFill>
              </a:rPr>
              <a:t>Modified by R </a:t>
            </a:r>
            <a:r>
              <a:rPr lang="en-US" sz="1000" b="1" dirty="0" err="1" smtClean="0">
                <a:solidFill>
                  <a:schemeClr val="tx2"/>
                </a:solidFill>
              </a:rPr>
              <a:t>Dey</a:t>
            </a:r>
            <a:r>
              <a:rPr lang="en-US" sz="1000" b="1" dirty="0" smtClean="0">
                <a:solidFill>
                  <a:schemeClr val="tx2"/>
                </a:solidFill>
              </a:rPr>
              <a:t> NYU CS-UY 3083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1010703623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951510025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951510025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1010703623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05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1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1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12: Query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External Sorting Using Sort-Merge</a:t>
            </a:r>
          </a:p>
        </p:txBody>
      </p:sp>
      <p:pic>
        <p:nvPicPr>
          <p:cNvPr id="1433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363" y="712788"/>
            <a:ext cx="5149850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Merge Sort (Cont.)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Cost analysis:</a:t>
            </a:r>
          </a:p>
          <a:p>
            <a:pPr lvl="1"/>
            <a:r>
              <a:rPr lang="en-US" sz="2000" smtClean="0"/>
              <a:t>Total number of merge passes required: </a:t>
            </a:r>
            <a:r>
              <a:rPr lang="en-US" sz="2000" smtClean="0">
                <a:sym typeface="Symbol" pitchFamily="18" charset="2"/>
              </a:rPr>
              <a:t>log</a:t>
            </a:r>
            <a:r>
              <a:rPr lang="en-US" sz="2000" i="1" baseline="-25000" smtClean="0">
                <a:sym typeface="Symbol" pitchFamily="18" charset="2"/>
              </a:rPr>
              <a:t>M</a:t>
            </a:r>
            <a:r>
              <a:rPr lang="en-US" sz="2000" baseline="-25000" smtClean="0">
                <a:sym typeface="Symbol" pitchFamily="18" charset="2"/>
              </a:rPr>
              <a:t>–1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</a:t>
            </a:r>
            <a:r>
              <a:rPr lang="en-US" sz="2000" i="1" smtClean="0">
                <a:sym typeface="Symbol" pitchFamily="18" charset="2"/>
              </a:rPr>
              <a:t>/M)</a:t>
            </a:r>
            <a:r>
              <a:rPr lang="en-US" sz="2000" smtClean="0">
                <a:sym typeface="Symbol" pitchFamily="18" charset="2"/>
              </a:rPr>
              <a:t>.</a:t>
            </a:r>
          </a:p>
          <a:p>
            <a:pPr lvl="1"/>
            <a:r>
              <a:rPr lang="en-US" sz="2000" smtClean="0"/>
              <a:t>Block transfers for initial run creation as well as in each pass is 2</a:t>
            </a:r>
            <a:r>
              <a:rPr lang="en-US" sz="2000" i="1" smtClean="0"/>
              <a:t>b</a:t>
            </a:r>
            <a:r>
              <a:rPr lang="en-US" sz="2000" i="1" baseline="-25000" smtClean="0"/>
              <a:t>r</a:t>
            </a:r>
            <a:endParaRPr lang="en-US" sz="2000" smtClean="0"/>
          </a:p>
          <a:p>
            <a:pPr lvl="2"/>
            <a:r>
              <a:rPr lang="en-US" sz="2000" smtClean="0"/>
              <a:t>for final pass, we don</a:t>
            </a:r>
            <a:r>
              <a:rPr lang="ja-JP" altLang="en-US" sz="2000" smtClean="0"/>
              <a:t>’</a:t>
            </a:r>
            <a:r>
              <a:rPr lang="en-US" altLang="ja-JP" sz="2000" smtClean="0"/>
              <a:t>t count write cost </a:t>
            </a:r>
          </a:p>
          <a:p>
            <a:pPr lvl="3"/>
            <a:r>
              <a:rPr lang="en-US" sz="2000" smtClean="0"/>
              <a:t>we ignore final write cost for all operations since the output of an operation may be sent to the parent operation without being written to disk</a:t>
            </a:r>
          </a:p>
          <a:p>
            <a:pPr lvl="2"/>
            <a:r>
              <a:rPr lang="en-US" sz="2000" smtClean="0"/>
              <a:t>Thus total number of block transfers for external sorting:</a:t>
            </a:r>
            <a:br>
              <a:rPr lang="en-US" sz="2000" smtClean="0"/>
            </a:br>
            <a:r>
              <a:rPr lang="en-US" smtClean="0"/>
              <a:t>	</a:t>
            </a:r>
            <a:r>
              <a:rPr lang="en-US" sz="2000" smtClean="0"/>
              <a:t>	</a:t>
            </a:r>
            <a:r>
              <a:rPr lang="en-US" sz="2000" i="1" smtClean="0"/>
              <a:t>b</a:t>
            </a:r>
            <a:r>
              <a:rPr lang="en-US" sz="2000" i="1" baseline="-25000" smtClean="0"/>
              <a:t>r </a:t>
            </a:r>
            <a:r>
              <a:rPr lang="en-US" sz="2000" i="1" smtClean="0"/>
              <a:t>( 2 </a:t>
            </a:r>
            <a:r>
              <a:rPr lang="en-US" sz="2000" smtClean="0">
                <a:sym typeface="Symbol" pitchFamily="18" charset="2"/>
              </a:rPr>
              <a:t>log</a:t>
            </a:r>
            <a:r>
              <a:rPr lang="en-US" sz="2000" i="1" baseline="-25000" smtClean="0">
                <a:sym typeface="Symbol" pitchFamily="18" charset="2"/>
              </a:rPr>
              <a:t>M</a:t>
            </a:r>
            <a:r>
              <a:rPr lang="en-US" sz="2000" baseline="-25000" smtClean="0">
                <a:sym typeface="Symbol" pitchFamily="18" charset="2"/>
              </a:rPr>
              <a:t>–1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M)</a:t>
            </a:r>
            <a:r>
              <a:rPr lang="en-US" sz="2000" smtClean="0">
                <a:sym typeface="Symbol" pitchFamily="18" charset="2"/>
              </a:rPr>
              <a:t> + 1)</a:t>
            </a:r>
          </a:p>
          <a:p>
            <a:pPr lvl="1"/>
            <a:r>
              <a:rPr lang="en-US" sz="2000" smtClean="0">
                <a:sym typeface="Symbol" pitchFamily="18" charset="2"/>
              </a:rPr>
              <a:t>Seeks: next slide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Merge Sort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Cost of seeks</a:t>
            </a:r>
          </a:p>
          <a:p>
            <a:pPr lvl="1"/>
            <a:r>
              <a:rPr lang="en-US" sz="2000" smtClean="0"/>
              <a:t>During run generation: one seek to read each run and one seek to write each run</a:t>
            </a:r>
          </a:p>
          <a:p>
            <a:pPr lvl="2"/>
            <a:r>
              <a:rPr lang="en-US" sz="2000" i="1" smtClean="0"/>
              <a:t> 2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M</a:t>
            </a:r>
            <a:r>
              <a:rPr lang="en-US" sz="2000" smtClean="0">
                <a:sym typeface="Symbol" pitchFamily="18" charset="2"/>
              </a:rPr>
              <a:t></a:t>
            </a:r>
          </a:p>
          <a:p>
            <a:pPr lvl="1"/>
            <a:r>
              <a:rPr lang="en-US" smtClean="0">
                <a:sym typeface="Symbol" pitchFamily="18" charset="2"/>
              </a:rPr>
              <a:t>During the merge phase</a:t>
            </a:r>
          </a:p>
          <a:p>
            <a:pPr lvl="2"/>
            <a:r>
              <a:rPr lang="en-US" smtClean="0">
                <a:sym typeface="Symbol" pitchFamily="18" charset="2"/>
              </a:rPr>
              <a:t>Buffer size: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b </a:t>
            </a:r>
            <a:r>
              <a:rPr lang="en-US" smtClean="0">
                <a:sym typeface="Symbol" pitchFamily="18" charset="2"/>
              </a:rPr>
              <a:t>(read/write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blocks at a time)</a:t>
            </a:r>
          </a:p>
          <a:p>
            <a:pPr lvl="2"/>
            <a:r>
              <a:rPr lang="en-US" smtClean="0">
                <a:sym typeface="Symbol" pitchFamily="18" charset="2"/>
              </a:rPr>
              <a:t>Need </a:t>
            </a:r>
            <a:r>
              <a:rPr lang="en-US" sz="2000" i="1" smtClean="0"/>
              <a:t>2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b</a:t>
            </a:r>
            <a:r>
              <a:rPr lang="en-US" sz="20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 seeks for each merge pass </a:t>
            </a:r>
          </a:p>
          <a:p>
            <a:pPr lvl="3"/>
            <a:r>
              <a:rPr lang="en-US" sz="2000" smtClean="0">
                <a:sym typeface="Symbol" pitchFamily="18" charset="2"/>
              </a:rPr>
              <a:t>except the final one which does not require a write</a:t>
            </a:r>
          </a:p>
          <a:p>
            <a:pPr lvl="2"/>
            <a:r>
              <a:rPr lang="en-US" sz="2000" smtClean="0">
                <a:sym typeface="Symbol" pitchFamily="18" charset="2"/>
              </a:rPr>
              <a:t>Total number of seeks: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</a:t>
            </a:r>
            <a:r>
              <a:rPr lang="en-US" sz="2000" i="1" smtClean="0"/>
              <a:t>2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M</a:t>
            </a:r>
            <a:r>
              <a:rPr lang="en-US" sz="2000" smtClean="0">
                <a:sym typeface="Symbol" pitchFamily="18" charset="2"/>
              </a:rPr>
              <a:t> + 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b</a:t>
            </a:r>
            <a:r>
              <a:rPr lang="en-US" sz="2000" i="1" baseline="-25000" smtClean="0">
                <a:sym typeface="Symbol" pitchFamily="18" charset="2"/>
              </a:rPr>
              <a:t>b</a:t>
            </a:r>
            <a:r>
              <a:rPr lang="en-US" sz="2000" smtClean="0">
                <a:sym typeface="Symbol" pitchFamily="18" charset="2"/>
              </a:rPr>
              <a:t> (</a:t>
            </a:r>
            <a:r>
              <a:rPr lang="en-US" sz="2000" i="1" smtClean="0"/>
              <a:t>2 </a:t>
            </a:r>
            <a:r>
              <a:rPr lang="en-US" sz="2000" smtClean="0">
                <a:sym typeface="Symbol" pitchFamily="18" charset="2"/>
              </a:rPr>
              <a:t>log</a:t>
            </a:r>
            <a:r>
              <a:rPr lang="en-US" sz="2000" i="1" baseline="-25000" smtClean="0">
                <a:sym typeface="Symbol" pitchFamily="18" charset="2"/>
              </a:rPr>
              <a:t>M</a:t>
            </a:r>
            <a:r>
              <a:rPr lang="en-US" sz="2000" baseline="-25000" smtClean="0">
                <a:sym typeface="Symbol" pitchFamily="18" charset="2"/>
              </a:rPr>
              <a:t>–1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i="1" smtClean="0">
                <a:sym typeface="Symbol" pitchFamily="18" charset="2"/>
              </a:rPr>
              <a:t>/ M)</a:t>
            </a:r>
            <a:r>
              <a:rPr lang="en-US" sz="2000" smtClean="0">
                <a:sym typeface="Symbol" pitchFamily="18" charset="2"/>
              </a:rPr>
              <a:t> -1)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Basic Steps in Query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r>
              <a:rPr lang="en-US" sz="2000" smtClean="0"/>
              <a:t>1.	Parsing and translation</a:t>
            </a:r>
          </a:p>
          <a:p>
            <a:pPr>
              <a:buFont typeface="Monotype Sorts" pitchFamily="1" charset="2"/>
              <a:buNone/>
            </a:pPr>
            <a:r>
              <a:rPr lang="en-US" sz="2000" smtClean="0"/>
              <a:t>2.	Optimization</a:t>
            </a:r>
          </a:p>
          <a:p>
            <a:pPr>
              <a:buFont typeface="Monotype Sorts" pitchFamily="1" charset="2"/>
              <a:buNone/>
            </a:pPr>
            <a:r>
              <a:rPr lang="en-US" sz="2000" smtClean="0"/>
              <a:t>3.	Evaluation</a:t>
            </a:r>
          </a:p>
        </p:txBody>
      </p:sp>
      <p:pic>
        <p:nvPicPr>
          <p:cNvPr id="1741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3" y="2230438"/>
            <a:ext cx="72326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495300"/>
            <a:ext cx="7291387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Basic Steps in Query Processing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21625" cy="3084513"/>
          </a:xfrm>
        </p:spPr>
        <p:txBody>
          <a:bodyPr/>
          <a:lstStyle/>
          <a:p>
            <a:r>
              <a:rPr lang="en-US" sz="2000" smtClean="0"/>
              <a:t>Parsing and translation</a:t>
            </a:r>
          </a:p>
          <a:p>
            <a:pPr lvl="1"/>
            <a:r>
              <a:rPr lang="en-US" sz="2000" smtClean="0"/>
              <a:t>translate the query into its internal form.  This is then translated into relational algebra.</a:t>
            </a:r>
          </a:p>
          <a:p>
            <a:pPr lvl="1"/>
            <a:r>
              <a:rPr lang="en-US" sz="2000" smtClean="0"/>
              <a:t>Parser checks syntax, verifies relations</a:t>
            </a:r>
          </a:p>
          <a:p>
            <a:r>
              <a:rPr lang="en-US" sz="2000" smtClean="0"/>
              <a:t>Evaluation</a:t>
            </a:r>
          </a:p>
          <a:p>
            <a:pPr lvl="1"/>
            <a:r>
              <a:rPr lang="en-US" sz="2000" smtClean="0"/>
              <a:t>The query-execution engine takes a query-evaluation plan, executes that plan, and returns the answers to the query.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advTm="99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301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Basic Steps in Query Processing : Optimization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149350"/>
            <a:ext cx="8024813" cy="5180013"/>
          </a:xfrm>
        </p:spPr>
        <p:txBody>
          <a:bodyPr/>
          <a:lstStyle/>
          <a:p>
            <a:r>
              <a:rPr lang="en-US" sz="2000" smtClean="0"/>
              <a:t>A relational algebra expression may have many equivalent expressions</a:t>
            </a:r>
          </a:p>
          <a:p>
            <a:pPr lvl="1"/>
            <a:r>
              <a:rPr lang="en-US" sz="2000" smtClean="0"/>
              <a:t>E.g.,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i="1" baseline="-25000" smtClean="0">
                <a:sym typeface="Symbol" pitchFamily="18" charset="2"/>
              </a:rPr>
              <a:t>salary</a:t>
            </a:r>
            <a:r>
              <a:rPr lang="en-US" sz="2400" baseline="-25000" smtClean="0">
                <a:sym typeface="Symbol" pitchFamily="18" charset="2"/>
              </a:rPr>
              <a:t>75000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</a:t>
            </a:r>
            <a:r>
              <a:rPr lang="en-US" sz="2000" i="1" baseline="-25000" smtClean="0">
                <a:sym typeface="Symbol" pitchFamily="18" charset="2"/>
              </a:rPr>
              <a:t>salary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instructor)) </a:t>
            </a:r>
            <a:r>
              <a:rPr lang="en-US" sz="2000" smtClean="0">
                <a:sym typeface="Symbol" pitchFamily="18" charset="2"/>
              </a:rPr>
              <a:t>is equivalent to 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     </a:t>
            </a:r>
            <a:r>
              <a:rPr lang="en-US" smtClean="0">
                <a:sym typeface="Symbol" pitchFamily="18" charset="2"/>
              </a:rPr>
              <a:t></a:t>
            </a:r>
            <a:r>
              <a:rPr lang="en-US" sz="2400" i="1" baseline="-25000" smtClean="0">
                <a:sym typeface="Symbol" pitchFamily="18" charset="2"/>
              </a:rPr>
              <a:t>salary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i="1" baseline="-25000" smtClean="0">
                <a:sym typeface="Symbol" pitchFamily="18" charset="2"/>
              </a:rPr>
              <a:t>salary</a:t>
            </a:r>
            <a:r>
              <a:rPr lang="en-US" sz="2400" baseline="-25000" smtClean="0">
                <a:sym typeface="Symbol" pitchFamily="18" charset="2"/>
              </a:rPr>
              <a:t>75000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instructor))</a:t>
            </a:r>
          </a:p>
          <a:p>
            <a:r>
              <a:rPr lang="en-US" sz="2000" smtClean="0">
                <a:sym typeface="Symbol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sz="2000" smtClean="0">
                <a:sym typeface="Symbol" pitchFamily="18" charset="2"/>
              </a:rPr>
              <a:t>Correspondingly, a relational-algebra expression can be evaluated in many ways. </a:t>
            </a:r>
          </a:p>
          <a:p>
            <a:r>
              <a:rPr lang="en-US" sz="2000" smtClean="0">
                <a:sym typeface="Symbol" pitchFamily="18" charset="2"/>
              </a:rPr>
              <a:t>Annotated expression specifying detailed evaluation strategy is called an </a:t>
            </a:r>
            <a:r>
              <a:rPr lang="en-US" sz="2000" b="1" smtClean="0">
                <a:solidFill>
                  <a:srgbClr val="3366CC"/>
                </a:solidFill>
                <a:sym typeface="Symbol" pitchFamily="18" charset="2"/>
              </a:rPr>
              <a:t>evaluation-plan</a:t>
            </a:r>
            <a:r>
              <a:rPr lang="en-US" sz="2000" smtClean="0">
                <a:sym typeface="Symbol" pitchFamily="18" charset="2"/>
              </a:rPr>
              <a:t>.</a:t>
            </a:r>
          </a:p>
          <a:p>
            <a:pPr lvl="1"/>
            <a:r>
              <a:rPr lang="en-US" sz="2000" smtClean="0">
                <a:sym typeface="Symbol" pitchFamily="18" charset="2"/>
              </a:rPr>
              <a:t>E.g., can use an index on </a:t>
            </a:r>
            <a:r>
              <a:rPr lang="en-US" sz="2000" i="1" smtClean="0">
                <a:sym typeface="Symbol" pitchFamily="18" charset="2"/>
              </a:rPr>
              <a:t>salary</a:t>
            </a:r>
            <a:r>
              <a:rPr lang="en-US" sz="2000" smtClean="0">
                <a:sym typeface="Symbol" pitchFamily="18" charset="2"/>
              </a:rPr>
              <a:t> to find instructors with salary &lt; 75000,</a:t>
            </a:r>
          </a:p>
          <a:p>
            <a:pPr lvl="1"/>
            <a:r>
              <a:rPr lang="en-US" sz="2000" smtClean="0">
                <a:sym typeface="Symbol" pitchFamily="18" charset="2"/>
              </a:rPr>
              <a:t>or can perform complete relation scan and discard instructors with salary  75000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Basic Steps: Optimization (Cont.)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3366CC"/>
                </a:solidFill>
                <a:sym typeface="Symbol" pitchFamily="18" charset="2"/>
              </a:rPr>
              <a:t>Query Optimization</a:t>
            </a:r>
            <a:r>
              <a:rPr lang="en-US" sz="2000" smtClean="0">
                <a:solidFill>
                  <a:schemeClr val="tx2"/>
                </a:solidFill>
                <a:sym typeface="Symbol" pitchFamily="18" charset="2"/>
              </a:rPr>
              <a:t>:</a:t>
            </a:r>
            <a:r>
              <a:rPr lang="en-US" sz="2000" smtClean="0">
                <a:sym typeface="Symbol" pitchFamily="18" charset="2"/>
              </a:rPr>
              <a:t> Amongst all equivalent evaluation plans choose the one with lowest cost. </a:t>
            </a:r>
          </a:p>
          <a:p>
            <a:pPr lvl="1"/>
            <a:r>
              <a:rPr lang="en-US" sz="2000" smtClean="0">
                <a:sym typeface="Symbol" pitchFamily="18" charset="2"/>
              </a:rPr>
              <a:t> Cost is estimated using statistical information from the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database catalog</a:t>
            </a:r>
          </a:p>
          <a:p>
            <a:pPr lvl="2"/>
            <a:r>
              <a:rPr lang="en-US" sz="2000" smtClean="0">
                <a:sym typeface="Symbol" pitchFamily="18" charset="2"/>
              </a:rPr>
              <a:t>e.g. number of tuples in each relation, size of tuples, etc.</a:t>
            </a:r>
          </a:p>
          <a:p>
            <a:r>
              <a:rPr lang="en-US" sz="2000" smtClean="0">
                <a:sym typeface="Symbol" pitchFamily="18" charset="2"/>
              </a:rPr>
              <a:t>In this chapter we study</a:t>
            </a:r>
          </a:p>
          <a:p>
            <a:pPr lvl="1"/>
            <a:r>
              <a:rPr lang="en-US" sz="2000" smtClean="0">
                <a:sym typeface="Symbol" pitchFamily="18" charset="2"/>
              </a:rPr>
              <a:t>How to measure query costs</a:t>
            </a:r>
          </a:p>
          <a:p>
            <a:pPr lvl="1"/>
            <a:r>
              <a:rPr lang="en-US" sz="2000" smtClean="0">
                <a:sym typeface="Symbol" pitchFamily="18" charset="2"/>
              </a:rPr>
              <a:t>Algorithms for evaluating relational algebra operations</a:t>
            </a:r>
          </a:p>
          <a:p>
            <a:pPr lvl="1"/>
            <a:r>
              <a:rPr lang="en-US" sz="2000" smtClean="0">
                <a:sym typeface="Symbol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sz="2000" smtClean="0">
                <a:sym typeface="Symbol" pitchFamily="18" charset="2"/>
              </a:rPr>
              <a:t>In Chapter 14</a:t>
            </a:r>
          </a:p>
          <a:p>
            <a:pPr lvl="1"/>
            <a:r>
              <a:rPr lang="en-US" sz="2000" smtClean="0">
                <a:sym typeface="Symbol" pitchFamily="18" charset="2"/>
              </a:rPr>
              <a:t>We study how to optimize queries, that is, how to find an evaluation plan with lowest estimated cost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Arial" charset="0"/>
                <a:ea typeface="ヒラギノ角ゴ Pro W3" charset="0"/>
                <a:cs typeface="ヒラギノ角ゴ Pro W3" charset="0"/>
              </a:rPr>
              <a:t>Access Path:</a:t>
            </a:r>
            <a:endParaRPr lang="zh-CN" altLang="en-US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95325" y="1917700"/>
            <a:ext cx="7762875" cy="4254500"/>
          </a:xfrm>
        </p:spPr>
        <p:txBody>
          <a:bodyPr/>
          <a:lstStyle/>
          <a:p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“A way of retrieving records from a relation”</a:t>
            </a:r>
          </a:p>
          <a:p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Scan (all tuples and then filter)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          or</a:t>
            </a:r>
          </a:p>
          <a:p>
            <a:pPr>
              <a:lnSpc>
                <a:spcPct val="90000"/>
              </a:lnSpc>
            </a:pPr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Use index (for selected tuples)</a:t>
            </a:r>
          </a:p>
          <a:p>
            <a:pPr>
              <a:buFont typeface="Arial" pitchFamily="34" charset="0"/>
              <a:buNone/>
            </a:pPr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               Clustered				Unclustered</a:t>
            </a:r>
          </a:p>
          <a:p>
            <a:pPr>
              <a:buFont typeface="Arial" pitchFamily="34" charset="0"/>
              <a:buNone/>
            </a:pPr>
            <a:endParaRPr lang="en-US" altLang="zh-CN" sz="2000" smtClean="0">
              <a:latin typeface="Arial" pitchFamily="34" charset="0"/>
              <a:ea typeface="ヒラギノ角ゴ Pro W3" pitchFamily="1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smtClean="0">
                <a:latin typeface="Arial" pitchFamily="34" charset="0"/>
                <a:ea typeface="ヒラギノ角ゴ Pro W3" pitchFamily="1" charset="-128"/>
              </a:rPr>
              <a:t>                                            </a:t>
            </a:r>
            <a:r>
              <a:rPr lang="en-US" altLang="zh-CN" smtClean="0">
                <a:latin typeface="Arial" pitchFamily="34" charset="0"/>
                <a:ea typeface="ヒラギノ角ゴ Pro W3" pitchFamily="1" charset="-128"/>
              </a:rPr>
              <a:t>Index (B</a:t>
            </a:r>
            <a:r>
              <a:rPr lang="en-US" altLang="zh-CN" baseline="30000" smtClean="0">
                <a:latin typeface="Arial" pitchFamily="34" charset="0"/>
                <a:ea typeface="ヒラギノ角ゴ Pro W3" pitchFamily="1" charset="-128"/>
              </a:rPr>
              <a:t>+</a:t>
            </a:r>
            <a:r>
              <a:rPr lang="en-US" altLang="zh-CN" smtClean="0">
                <a:latin typeface="Arial" pitchFamily="34" charset="0"/>
                <a:ea typeface="ヒラギノ角ゴ Pro W3" pitchFamily="1" charset="-128"/>
              </a:rPr>
              <a:t> tree)</a:t>
            </a:r>
          </a:p>
          <a:p>
            <a:pPr>
              <a:buFont typeface="Arial" pitchFamily="34" charset="0"/>
              <a:buNone/>
            </a:pPr>
            <a:endParaRPr lang="en-US" altLang="zh-CN" smtClean="0">
              <a:latin typeface="Arial" pitchFamily="34" charset="0"/>
              <a:ea typeface="ヒラギノ角ゴ Pro W3" pitchFamily="1" charset="-128"/>
            </a:endParaRPr>
          </a:p>
          <a:p>
            <a:pPr>
              <a:buFont typeface="Arial" pitchFamily="34" charset="0"/>
              <a:buNone/>
            </a:pPr>
            <a:endParaRPr lang="en-US" altLang="zh-CN" smtClean="0">
              <a:latin typeface="Arial" pitchFamily="34" charset="0"/>
              <a:ea typeface="ヒラギノ角ゴ Pro W3" pitchFamily="1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zh-CN" smtClean="0">
                <a:latin typeface="Arial" pitchFamily="34" charset="0"/>
                <a:ea typeface="ヒラギノ角ゴ Pro W3" pitchFamily="1" charset="-128"/>
              </a:rPr>
              <a:t>                                                   Data entries</a:t>
            </a:r>
          </a:p>
          <a:p>
            <a:pPr>
              <a:buFont typeface="Arial" pitchFamily="34" charset="0"/>
              <a:buNone/>
            </a:pPr>
            <a:endParaRPr lang="en-US" altLang="zh-CN" smtClean="0">
              <a:latin typeface="Arial" pitchFamily="34" charset="0"/>
              <a:ea typeface="ヒラギノ角ゴ Pro W3" pitchFamily="1" charset="-128"/>
            </a:endParaRPr>
          </a:p>
          <a:p>
            <a:pPr>
              <a:buFont typeface="Arial" pitchFamily="34" charset="0"/>
              <a:buNone/>
            </a:pPr>
            <a:r>
              <a:rPr lang="en-US" altLang="zh-CN" smtClean="0">
                <a:latin typeface="Arial" pitchFamily="34" charset="0"/>
                <a:ea typeface="ヒラギノ角ゴ Pro W3" pitchFamily="1" charset="-128"/>
              </a:rPr>
              <a:t>			            Relation</a:t>
            </a:r>
          </a:p>
          <a:p>
            <a:pPr>
              <a:buFont typeface="Arial" pitchFamily="34" charset="0"/>
              <a:buNone/>
            </a:pPr>
            <a:r>
              <a:rPr lang="en-US" altLang="zh-CN" smtClean="0">
                <a:latin typeface="Arial" pitchFamily="34" charset="0"/>
                <a:ea typeface="ヒラギノ角ゴ Pro W3" pitchFamily="1" charset="-128"/>
              </a:rPr>
              <a:t>			</a:t>
            </a:r>
          </a:p>
          <a:p>
            <a:pPr>
              <a:buFont typeface="Arial" pitchFamily="34" charset="0"/>
              <a:buNone/>
            </a:pPr>
            <a:endParaRPr lang="zh-CN" altLang="en-US" smtClean="0">
              <a:latin typeface="Arial" pitchFamily="34" charset="0"/>
              <a:ea typeface="ヒラギノ角ゴ Pro W3" pitchFamily="1" charset="-128"/>
            </a:endParaRPr>
          </a:p>
        </p:txBody>
      </p:sp>
      <p:pic>
        <p:nvPicPr>
          <p:cNvPr id="21508" name="图片 1" descr="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86200"/>
            <a:ext cx="2395538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图片 2" descr="1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86200"/>
            <a:ext cx="21336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Selection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47750"/>
            <a:ext cx="8362950" cy="5360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>
                <a:solidFill>
                  <a:srgbClr val="3366CC"/>
                </a:solidFill>
              </a:rPr>
              <a:t>File scan</a:t>
            </a:r>
            <a:r>
              <a:rPr lang="en-US" sz="20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Algorithm </a:t>
            </a:r>
            <a:r>
              <a:rPr lang="en-US" sz="2000" b="1" smtClean="0"/>
              <a:t>A1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3366CC"/>
                </a:solidFill>
              </a:rPr>
              <a:t>linear search</a:t>
            </a:r>
            <a:r>
              <a:rPr lang="en-US" sz="2000" smtClean="0"/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Cost estimate = </a:t>
            </a:r>
            <a:r>
              <a:rPr lang="en-US" sz="2000" i="1" smtClean="0"/>
              <a:t>b</a:t>
            </a:r>
            <a:r>
              <a:rPr lang="en-US" sz="2400" i="1" baseline="-25000" smtClean="0"/>
              <a:t>r </a:t>
            </a:r>
            <a:r>
              <a:rPr lang="en-US" sz="2000" smtClean="0"/>
              <a:t>block transfers + 1 seek</a:t>
            </a:r>
            <a:endParaRPr lang="en-US" sz="2000" i="1" smtClean="0"/>
          </a:p>
          <a:p>
            <a:pPr lvl="2">
              <a:lnSpc>
                <a:spcPct val="90000"/>
              </a:lnSpc>
            </a:pPr>
            <a:r>
              <a:rPr lang="en-US" sz="2000" i="1" smtClean="0"/>
              <a:t>b</a:t>
            </a:r>
            <a:r>
              <a:rPr lang="en-US" sz="2400" i="1" baseline="-25000" smtClean="0"/>
              <a:t>r </a:t>
            </a:r>
            <a:r>
              <a:rPr lang="en-US" sz="2400" i="1" smtClean="0"/>
              <a:t> </a:t>
            </a:r>
            <a:r>
              <a:rPr lang="en-US" sz="2000" smtClean="0"/>
              <a:t>denotes number of blocks containing records from relation </a:t>
            </a:r>
            <a:r>
              <a:rPr lang="en-US" sz="2000" i="1" smtClean="0"/>
              <a:t>r</a:t>
            </a:r>
            <a:endParaRPr lang="en-US" sz="2400" i="1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cost = (</a:t>
            </a:r>
            <a:r>
              <a:rPr lang="en-US" sz="2000" i="1" smtClean="0"/>
              <a:t>b</a:t>
            </a:r>
            <a:r>
              <a:rPr lang="en-US" sz="2400" i="1" baseline="-25000" smtClean="0"/>
              <a:t>r </a:t>
            </a:r>
            <a:r>
              <a:rPr lang="en-US" sz="2000" smtClean="0"/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sz="2000" b="1" smtClean="0">
                <a:solidFill>
                  <a:srgbClr val="3366CC"/>
                </a:solidFill>
              </a:rPr>
              <a:t>Index scan</a:t>
            </a:r>
            <a:r>
              <a:rPr lang="en-US" sz="2000" b="1" smtClean="0"/>
              <a:t> </a:t>
            </a:r>
            <a:r>
              <a:rPr lang="en-US" sz="2000" smtClean="0"/>
              <a:t>– search algorithms that use an index</a:t>
            </a:r>
          </a:p>
          <a:p>
            <a:pPr lvl="1"/>
            <a:r>
              <a:rPr lang="en-US" sz="2000" smtClean="0"/>
              <a:t>selection condition must be on search-key of index.</a:t>
            </a:r>
          </a:p>
          <a:p>
            <a:r>
              <a:rPr lang="en-US" sz="2000" b="1" smtClean="0"/>
              <a:t>A2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3366CC"/>
                </a:solidFill>
              </a:rPr>
              <a:t>primary index, equality on key</a:t>
            </a:r>
            <a:r>
              <a:rPr lang="en-US" sz="2000" smtClean="0"/>
              <a:t>).  Retrieve a single record that satisfies the corresponding equality condition  </a:t>
            </a:r>
          </a:p>
          <a:p>
            <a:pPr lvl="1"/>
            <a:r>
              <a:rPr lang="en-US" sz="2000" i="1" smtClean="0"/>
              <a:t>Cost</a:t>
            </a:r>
            <a:r>
              <a:rPr lang="en-US" sz="2000" smtClean="0"/>
              <a:t> = (</a:t>
            </a:r>
            <a:r>
              <a:rPr lang="en-US" sz="2000" i="1" smtClean="0"/>
              <a:t>h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smtClean="0"/>
              <a:t>+ 1) *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+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)</a:t>
            </a:r>
            <a:endParaRPr lang="en-US" sz="2000" smtClean="0"/>
          </a:p>
          <a:p>
            <a:r>
              <a:rPr lang="en-US" sz="2000" b="1" smtClean="0"/>
              <a:t>A3 </a:t>
            </a:r>
            <a:r>
              <a:rPr lang="en-US" sz="2000" smtClean="0"/>
              <a:t>(</a:t>
            </a:r>
            <a:r>
              <a:rPr lang="en-US" sz="2000" b="1" smtClean="0">
                <a:solidFill>
                  <a:srgbClr val="3366CC"/>
                </a:solidFill>
              </a:rPr>
              <a:t>primary index, equality on nonkey</a:t>
            </a:r>
            <a:r>
              <a:rPr lang="en-US" sz="2000" smtClean="0"/>
              <a:t>)</a:t>
            </a:r>
            <a:r>
              <a:rPr lang="en-US" sz="2000" i="1" smtClean="0"/>
              <a:t> </a:t>
            </a:r>
            <a:r>
              <a:rPr lang="en-US" sz="2000" smtClean="0"/>
              <a:t>Retrieve multiple records. </a:t>
            </a:r>
          </a:p>
          <a:p>
            <a:pPr lvl="1"/>
            <a:r>
              <a:rPr lang="en-US" sz="2000" smtClean="0"/>
              <a:t>Records will be on consecutive blocks</a:t>
            </a:r>
          </a:p>
          <a:p>
            <a:pPr lvl="2"/>
            <a:r>
              <a:rPr lang="en-US" sz="2000" smtClean="0"/>
              <a:t>Let b = number of blocks containing matching records</a:t>
            </a:r>
          </a:p>
          <a:p>
            <a:pPr lvl="1"/>
            <a:r>
              <a:rPr lang="en-US" sz="2000" i="1" smtClean="0"/>
              <a:t>Cost</a:t>
            </a:r>
            <a:r>
              <a:rPr lang="en-US" sz="2000" smtClean="0"/>
              <a:t> = </a:t>
            </a:r>
            <a:r>
              <a:rPr lang="en-US" sz="2000" i="1" smtClean="0"/>
              <a:t>h</a:t>
            </a:r>
            <a:r>
              <a:rPr lang="en-US" sz="2000" i="1" baseline="-25000" smtClean="0"/>
              <a:t>i</a:t>
            </a:r>
            <a:r>
              <a:rPr lang="en-US" sz="2000" i="1" smtClean="0"/>
              <a:t> *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+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)</a:t>
            </a:r>
            <a:r>
              <a:rPr lang="en-US" sz="2000" i="1" smtClean="0"/>
              <a:t> </a:t>
            </a:r>
            <a:r>
              <a:rPr lang="en-US" sz="2000" smtClean="0"/>
              <a:t>+ </a:t>
            </a:r>
            <a:r>
              <a:rPr lang="en-US" sz="2000" i="1" smtClean="0"/>
              <a:t>t</a:t>
            </a:r>
            <a:r>
              <a:rPr lang="en-US" sz="2000" i="1" baseline="-25000" smtClean="0"/>
              <a:t>S</a:t>
            </a:r>
            <a:r>
              <a:rPr lang="en-US" sz="2000" smtClean="0"/>
              <a:t> + </a:t>
            </a:r>
            <a:r>
              <a:rPr lang="en-US" sz="2000" i="1" smtClean="0"/>
              <a:t>t</a:t>
            </a:r>
            <a:r>
              <a:rPr lang="en-US" sz="2000" i="1" baseline="-25000" smtClean="0"/>
              <a:t>T</a:t>
            </a:r>
            <a:r>
              <a:rPr lang="en-US" sz="2000" smtClean="0"/>
              <a:t> * b</a:t>
            </a:r>
            <a:endParaRPr lang="en-US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12:  Query Processing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1062038"/>
            <a:ext cx="6564313" cy="4138612"/>
          </a:xfrm>
        </p:spPr>
        <p:txBody>
          <a:bodyPr/>
          <a:lstStyle/>
          <a:p>
            <a:r>
              <a:rPr lang="en-US" sz="2400" smtClean="0"/>
              <a:t>Overview </a:t>
            </a:r>
          </a:p>
          <a:p>
            <a:r>
              <a:rPr lang="en-US" sz="2400" smtClean="0"/>
              <a:t>Measures of Query Cost</a:t>
            </a:r>
          </a:p>
          <a:p>
            <a:r>
              <a:rPr lang="en-US" sz="2400" smtClean="0"/>
              <a:t>Selection Operation  </a:t>
            </a:r>
          </a:p>
          <a:p>
            <a:r>
              <a:rPr lang="en-US" sz="2400" smtClean="0"/>
              <a:t>Sorting </a:t>
            </a:r>
          </a:p>
          <a:p>
            <a:r>
              <a:rPr lang="en-US" sz="2400" smtClean="0"/>
              <a:t>Join Operation </a:t>
            </a:r>
          </a:p>
          <a:p>
            <a:r>
              <a:rPr lang="en-US" sz="2400" smtClean="0"/>
              <a:t>Other Operations</a:t>
            </a:r>
          </a:p>
          <a:p>
            <a:r>
              <a:rPr lang="en-US" sz="2400" smtClean="0"/>
              <a:t>Evaluation of Expressions</a:t>
            </a:r>
          </a:p>
        </p:txBody>
      </p:sp>
    </p:spTree>
  </p:cSld>
  <p:clrMapOvr>
    <a:masterClrMapping/>
  </p:clrMapOvr>
  <p:transition advTm="501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sz="2000" b="1" smtClean="0"/>
              <a:t>A4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3366CC"/>
                </a:solidFill>
              </a:rPr>
              <a:t>secondary index, equality on nonkey</a:t>
            </a:r>
            <a:r>
              <a:rPr lang="en-US" sz="2000" smtClean="0"/>
              <a:t>)</a:t>
            </a:r>
            <a:r>
              <a:rPr lang="en-US" sz="2000" i="1" smtClean="0"/>
              <a:t>.</a:t>
            </a:r>
            <a:endParaRPr lang="en-US" sz="2000" smtClean="0"/>
          </a:p>
          <a:p>
            <a:pPr lvl="1"/>
            <a:r>
              <a:rPr lang="en-US" sz="2000" smtClean="0"/>
              <a:t>Retrieve a single record if the search-key is a candidate key</a:t>
            </a:r>
          </a:p>
          <a:p>
            <a:pPr lvl="2"/>
            <a:r>
              <a:rPr lang="en-US" sz="2000" i="1" smtClean="0"/>
              <a:t>Cost = (h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smtClean="0"/>
              <a:t>+ 1) *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+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)</a:t>
            </a:r>
            <a:endParaRPr lang="en-US" sz="2000" smtClean="0"/>
          </a:p>
          <a:p>
            <a:pPr lvl="1"/>
            <a:r>
              <a:rPr lang="en-US" sz="2000" smtClean="0"/>
              <a:t>Retrieve multiple records if search-key is not a candidate key</a:t>
            </a:r>
          </a:p>
          <a:p>
            <a:pPr lvl="2"/>
            <a:r>
              <a:rPr lang="en-US" sz="2000" smtClean="0"/>
              <a:t>each of </a:t>
            </a:r>
            <a:r>
              <a:rPr lang="en-US" sz="2000" i="1" smtClean="0"/>
              <a:t>n</a:t>
            </a:r>
            <a:r>
              <a:rPr lang="en-US" sz="2000" smtClean="0"/>
              <a:t> matching records may be on a different block  </a:t>
            </a:r>
          </a:p>
          <a:p>
            <a:pPr lvl="2"/>
            <a:r>
              <a:rPr lang="en-US" sz="2000" smtClean="0"/>
              <a:t>Cost =  (</a:t>
            </a:r>
            <a:r>
              <a:rPr lang="en-US" sz="2000" i="1" smtClean="0"/>
              <a:t>h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smtClean="0"/>
              <a:t>+ </a:t>
            </a:r>
            <a:r>
              <a:rPr lang="en-US" sz="2000" i="1" smtClean="0"/>
              <a:t>n) * 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T</a:t>
            </a:r>
            <a:r>
              <a:rPr lang="en-US" sz="2000" smtClean="0">
                <a:sym typeface="Symbol" pitchFamily="18" charset="2"/>
              </a:rPr>
              <a:t> +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)</a:t>
            </a:r>
            <a:r>
              <a:rPr lang="en-US" sz="2000" i="1" smtClean="0"/>
              <a:t> </a:t>
            </a:r>
          </a:p>
          <a:p>
            <a:pPr lvl="3"/>
            <a:r>
              <a:rPr lang="en-US" sz="2000" smtClean="0"/>
              <a:t>Can be very expensive!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000" smtClean="0"/>
              <a:t>Can implement selections of the form </a:t>
            </a:r>
            <a:r>
              <a:rPr kumimoji="0" lang="en-US" sz="2000" smtClean="0">
                <a:sym typeface="Symbol" pitchFamily="18" charset="2"/>
              </a:rPr>
              <a:t></a:t>
            </a:r>
            <a:r>
              <a:rPr kumimoji="0" lang="en-US" sz="2000" i="1" baseline="-25000" smtClean="0">
                <a:sym typeface="Symbol" pitchFamily="18" charset="2"/>
              </a:rPr>
              <a:t>A</a:t>
            </a:r>
            <a:r>
              <a:rPr kumimoji="0" lang="en-US" sz="2000" baseline="-25000" smtClean="0">
                <a:sym typeface="Symbol" pitchFamily="18" charset="2"/>
              </a:rPr>
              <a:t></a:t>
            </a:r>
            <a:r>
              <a:rPr kumimoji="0" lang="en-US" sz="2000" i="1" baseline="-25000" smtClean="0">
                <a:sym typeface="Symbol" pitchFamily="18" charset="2"/>
              </a:rPr>
              <a:t>V </a:t>
            </a:r>
            <a:r>
              <a:rPr kumimoji="0" lang="en-US" sz="2000" smtClean="0">
                <a:sym typeface="Symbol" pitchFamily="18" charset="2"/>
              </a:rPr>
              <a:t>(</a:t>
            </a:r>
            <a:r>
              <a:rPr kumimoji="0" lang="en-US" sz="2000" i="1" smtClean="0">
                <a:sym typeface="Symbol" pitchFamily="18" charset="2"/>
              </a:rPr>
              <a:t>r</a:t>
            </a:r>
            <a:r>
              <a:rPr kumimoji="0" lang="en-US" sz="2000" smtClean="0">
                <a:sym typeface="Symbol" pitchFamily="18" charset="2"/>
              </a:rPr>
              <a:t>) or </a:t>
            </a:r>
            <a:r>
              <a:rPr kumimoji="0" lang="en-US" sz="2000" i="1" baseline="-25000" smtClean="0">
                <a:sym typeface="Symbol" pitchFamily="18" charset="2"/>
              </a:rPr>
              <a:t>A </a:t>
            </a:r>
            <a:r>
              <a:rPr kumimoji="0" lang="en-US" sz="2000" baseline="-25000" smtClean="0">
                <a:sym typeface="Symbol" pitchFamily="18" charset="2"/>
              </a:rPr>
              <a:t> </a:t>
            </a:r>
            <a:r>
              <a:rPr kumimoji="0" lang="en-US" sz="2000" i="1" baseline="-25000" smtClean="0">
                <a:sym typeface="Symbol" pitchFamily="18" charset="2"/>
              </a:rPr>
              <a:t>V</a:t>
            </a:r>
            <a:r>
              <a:rPr kumimoji="0" lang="en-US" sz="2000" smtClean="0">
                <a:sym typeface="Symbol" pitchFamily="18" charset="2"/>
              </a:rPr>
              <a:t>(</a:t>
            </a:r>
            <a:r>
              <a:rPr kumimoji="0" lang="en-US" sz="2000" i="1" smtClean="0">
                <a:sym typeface="Symbol" pitchFamily="18" charset="2"/>
              </a:rPr>
              <a:t>r</a:t>
            </a:r>
            <a:r>
              <a:rPr kumimoji="0" lang="en-US" sz="2000" smtClean="0"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sz="2000" b="1" smtClean="0"/>
              <a:t>A5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3366CC"/>
                </a:solidFill>
              </a:rPr>
              <a:t>primary index, comparison</a:t>
            </a:r>
            <a:r>
              <a:rPr lang="en-US" sz="2000" smtClean="0"/>
              <a:t>)</a:t>
            </a:r>
            <a:r>
              <a:rPr lang="en-US" sz="2000" i="1" smtClean="0"/>
              <a:t>.</a:t>
            </a:r>
            <a:r>
              <a:rPr lang="en-US" sz="2000" smtClean="0"/>
              <a:t> (Relation is sorted on A)</a:t>
            </a:r>
            <a:endParaRPr lang="en-US" sz="2000" i="1" smtClean="0"/>
          </a:p>
          <a:p>
            <a:pPr lvl="2">
              <a:lnSpc>
                <a:spcPct val="90000"/>
              </a:lnSpc>
            </a:pPr>
            <a:r>
              <a:rPr lang="en-US" sz="2000" smtClean="0"/>
              <a:t>For </a:t>
            </a:r>
            <a:r>
              <a:rPr kumimoji="0" lang="en-US" sz="2000" i="1" smtClean="0">
                <a:sym typeface="Symbol" pitchFamily="18" charset="2"/>
              </a:rPr>
              <a:t></a:t>
            </a:r>
            <a:r>
              <a:rPr kumimoji="0" lang="en-US" sz="2000" i="1" baseline="-25000" smtClean="0">
                <a:sym typeface="Symbol" pitchFamily="18" charset="2"/>
              </a:rPr>
              <a:t>A  V</a:t>
            </a:r>
            <a:r>
              <a:rPr kumimoji="0" lang="en-US" sz="2000" i="1" smtClean="0">
                <a:sym typeface="Symbol" pitchFamily="18" charset="2"/>
              </a:rPr>
              <a:t>(r)</a:t>
            </a:r>
            <a:r>
              <a:rPr kumimoji="0" lang="en-US" sz="2000" smtClean="0">
                <a:sym typeface="Symbol" pitchFamily="18" charset="2"/>
              </a:rPr>
              <a:t>  use index to find first tuple </a:t>
            </a:r>
            <a:r>
              <a:rPr kumimoji="0" lang="en-US" sz="2000" i="1" smtClean="0">
                <a:sym typeface="Symbol" pitchFamily="18" charset="2"/>
              </a:rPr>
              <a:t> v</a:t>
            </a:r>
            <a:r>
              <a:rPr kumimoji="0" lang="en-US" sz="2000" smtClean="0"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For </a:t>
            </a:r>
            <a:r>
              <a:rPr kumimoji="0" lang="en-US" sz="2000" i="1" baseline="-25000" smtClean="0">
                <a:sym typeface="Symbol" pitchFamily="18" charset="2"/>
              </a:rPr>
              <a:t>A</a:t>
            </a:r>
            <a:r>
              <a:rPr kumimoji="0" lang="en-US" sz="2000" baseline="-25000" smtClean="0">
                <a:sym typeface="Symbol" pitchFamily="18" charset="2"/>
              </a:rPr>
              <a:t></a:t>
            </a:r>
            <a:r>
              <a:rPr kumimoji="0" lang="en-US" sz="2000" i="1" baseline="-25000" smtClean="0">
                <a:sym typeface="Symbol" pitchFamily="18" charset="2"/>
              </a:rPr>
              <a:t>V </a:t>
            </a:r>
            <a:r>
              <a:rPr kumimoji="0" lang="en-US" sz="2000" smtClean="0">
                <a:sym typeface="Symbol" pitchFamily="18" charset="2"/>
              </a:rPr>
              <a:t>(</a:t>
            </a:r>
            <a:r>
              <a:rPr kumimoji="0" lang="en-US" sz="2000" i="1" smtClean="0">
                <a:sym typeface="Symbol" pitchFamily="18" charset="2"/>
              </a:rPr>
              <a:t>r</a:t>
            </a:r>
            <a:r>
              <a:rPr kumimoji="0" lang="en-US" sz="2000" smtClean="0">
                <a:sym typeface="Symbol" pitchFamily="18" charset="2"/>
              </a:rPr>
              <a:t>) just scan relation sequentially till first tuple &gt; </a:t>
            </a:r>
            <a:r>
              <a:rPr kumimoji="0" lang="en-US" sz="2000" i="1" smtClean="0">
                <a:sym typeface="Symbol" pitchFamily="18" charset="2"/>
              </a:rPr>
              <a:t>v; </a:t>
            </a:r>
            <a:r>
              <a:rPr kumimoji="0" lang="en-US" sz="2000" smtClean="0">
                <a:sym typeface="Symbol" pitchFamily="18" charset="2"/>
              </a:rPr>
              <a:t>do not use index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b="1" smtClean="0"/>
              <a:t>A6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3366CC"/>
                </a:solidFill>
              </a:rPr>
              <a:t>secondary index, comparison</a:t>
            </a:r>
            <a:r>
              <a:rPr lang="en-US" sz="2000" smtClean="0"/>
              <a:t>).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For </a:t>
            </a:r>
            <a:r>
              <a:rPr kumimoji="0" lang="en-US" sz="2000" i="1" smtClean="0">
                <a:sym typeface="Symbol" pitchFamily="18" charset="2"/>
              </a:rPr>
              <a:t></a:t>
            </a:r>
            <a:r>
              <a:rPr kumimoji="0" lang="en-US" sz="2000" i="1" baseline="-25000" smtClean="0">
                <a:sym typeface="Symbol" pitchFamily="18" charset="2"/>
              </a:rPr>
              <a:t>A  V</a:t>
            </a:r>
            <a:r>
              <a:rPr kumimoji="0" lang="en-US" sz="2000" i="1" smtClean="0">
                <a:sym typeface="Symbol" pitchFamily="18" charset="2"/>
              </a:rPr>
              <a:t>(r)</a:t>
            </a:r>
            <a:r>
              <a:rPr kumimoji="0" lang="en-US" sz="2000" smtClean="0">
                <a:sym typeface="Symbol" pitchFamily="18" charset="2"/>
              </a:rPr>
              <a:t>  use index to find first index entry </a:t>
            </a:r>
            <a:r>
              <a:rPr kumimoji="0" lang="en-US" sz="2000" i="1" smtClean="0">
                <a:sym typeface="Symbol" pitchFamily="18" charset="2"/>
              </a:rPr>
              <a:t> v</a:t>
            </a:r>
            <a:r>
              <a:rPr kumimoji="0" lang="en-US" sz="2000" smtClean="0">
                <a:sym typeface="Symbol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For </a:t>
            </a:r>
            <a:r>
              <a:rPr kumimoji="0" lang="en-US" sz="2000" i="1" baseline="-25000" smtClean="0">
                <a:sym typeface="Symbol" pitchFamily="18" charset="2"/>
              </a:rPr>
              <a:t>A</a:t>
            </a:r>
            <a:r>
              <a:rPr kumimoji="0" lang="en-US" sz="2000" baseline="-25000" smtClean="0">
                <a:sym typeface="Symbol" pitchFamily="18" charset="2"/>
              </a:rPr>
              <a:t></a:t>
            </a:r>
            <a:r>
              <a:rPr kumimoji="0" lang="en-US" sz="2000" i="1" baseline="-25000" smtClean="0">
                <a:sym typeface="Symbol" pitchFamily="18" charset="2"/>
              </a:rPr>
              <a:t>V </a:t>
            </a:r>
            <a:r>
              <a:rPr kumimoji="0" lang="en-US" sz="2000" smtClean="0">
                <a:sym typeface="Symbol" pitchFamily="18" charset="2"/>
              </a:rPr>
              <a:t>(</a:t>
            </a:r>
            <a:r>
              <a:rPr kumimoji="0" lang="en-US" sz="2000" i="1" smtClean="0">
                <a:sym typeface="Symbol" pitchFamily="18" charset="2"/>
              </a:rPr>
              <a:t>r</a:t>
            </a:r>
            <a:r>
              <a:rPr kumimoji="0" lang="en-US" sz="2000" smtClean="0"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sz="2000" i="1" smtClean="0">
                <a:sym typeface="Symbol" pitchFamily="18" charset="2"/>
              </a:rPr>
              <a:t>v</a:t>
            </a:r>
            <a:endParaRPr lang="en-US" sz="2000" i="1" smtClean="0"/>
          </a:p>
          <a:p>
            <a:pPr lvl="2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sz="2000" smtClean="0">
                <a:sym typeface="Symbol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sz="2000" smtClean="0"/>
              <a:t> Linear file scan may be cheaper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sz="2000" b="1" smtClean="0">
                <a:sym typeface="Greek Symbols" pitchFamily="18" charset="2"/>
              </a:rPr>
              <a:t>Conjunction:  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Greek Symbols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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Greek Symbols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. . .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i="1" baseline="-25000" smtClean="0">
                <a:sym typeface="Greek Symbols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r)</a:t>
            </a:r>
            <a:r>
              <a:rPr lang="en-US" sz="2000" i="1" smtClean="0"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sz="2000" b="1" smtClean="0"/>
              <a:t>A7</a:t>
            </a:r>
            <a:r>
              <a:rPr lang="en-US" sz="2000" smtClean="0"/>
              <a:t> (</a:t>
            </a:r>
            <a:r>
              <a:rPr lang="en-US" sz="2000" b="1" smtClean="0">
                <a:solidFill>
                  <a:srgbClr val="3366CC"/>
                </a:solidFill>
              </a:rPr>
              <a:t>conjunctive selection using one index</a:t>
            </a:r>
            <a:r>
              <a:rPr lang="en-US" sz="2000" smtClean="0"/>
              <a:t>).</a:t>
            </a:r>
            <a:r>
              <a:rPr lang="en-US" sz="2000" i="1" smtClean="0"/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/>
              <a:t>Select a combination of </a:t>
            </a:r>
            <a:r>
              <a:rPr lang="en-US" sz="2000" smtClean="0">
                <a:sym typeface="Symbol" pitchFamily="18" charset="2"/>
              </a:rPr>
              <a:t></a:t>
            </a:r>
            <a:r>
              <a:rPr lang="en-US" sz="2000" i="1" baseline="-25000" smtClean="0">
                <a:sym typeface="Greek Symbols" pitchFamily="18" charset="2"/>
              </a:rPr>
              <a:t>i</a:t>
            </a:r>
            <a:r>
              <a:rPr lang="en-US" sz="2000" smtClean="0">
                <a:sym typeface="Greek Symbols" pitchFamily="18" charset="2"/>
              </a:rPr>
              <a:t> and algorithms A1 through A7 that results in the least cost for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>
                <a:sym typeface="Symbol" pitchFamily="18" charset="2"/>
              </a:rPr>
              <a:t></a:t>
            </a:r>
            <a:r>
              <a:rPr lang="en-US" sz="2000" i="1" baseline="-25000" smtClean="0">
                <a:sym typeface="Symbol" pitchFamily="18" charset="2"/>
              </a:rPr>
              <a:t>i</a:t>
            </a:r>
            <a:r>
              <a:rPr lang="en-US" sz="2000" smtClean="0">
                <a:sym typeface="Greek Symbols" pitchFamily="18" charset="2"/>
              </a:rPr>
              <a:t> (</a:t>
            </a:r>
            <a:r>
              <a:rPr lang="en-US" sz="2000" i="1" smtClean="0"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sz="2000" i="1" smtClean="0">
                <a:sym typeface="Greek Symbols" pitchFamily="18" charset="2"/>
              </a:rPr>
              <a:t> </a:t>
            </a:r>
            <a:r>
              <a:rPr lang="en-US" sz="2000" smtClean="0"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sz="2000" b="1" smtClean="0">
                <a:sym typeface="Greek Symbols" pitchFamily="18" charset="2"/>
              </a:rPr>
              <a:t>A8</a:t>
            </a:r>
            <a:r>
              <a:rPr lang="en-US" sz="2000" smtClean="0">
                <a:sym typeface="Greek Symbols" pitchFamily="18" charset="2"/>
              </a:rPr>
              <a:t> (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conjunctive selection using composite index</a:t>
            </a:r>
            <a:r>
              <a:rPr lang="en-US" sz="2000" smtClean="0"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sz="2000" b="1" smtClean="0">
                <a:sym typeface="Greek Symbols" pitchFamily="18" charset="2"/>
              </a:rPr>
              <a:t>A9</a:t>
            </a:r>
            <a:r>
              <a:rPr lang="en-US" sz="2000" smtClean="0">
                <a:sym typeface="Greek Symbols" pitchFamily="18" charset="2"/>
              </a:rPr>
              <a:t> (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conjunctive selection by intersection of identifiers</a:t>
            </a:r>
            <a:r>
              <a:rPr lang="en-US" sz="2000" i="1" smtClean="0">
                <a:sym typeface="Greek Symbols" pitchFamily="18" charset="2"/>
              </a:rPr>
              <a:t>).</a:t>
            </a:r>
            <a:r>
              <a:rPr lang="en-US" sz="2000" smtClean="0"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sz="2000" smtClean="0"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sz="2000" b="1" smtClean="0">
                <a:sym typeface="Symbol" pitchFamily="18" charset="2"/>
              </a:rPr>
              <a:t>Disjunction: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Greek Symbols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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baseline="-25000" smtClean="0">
                <a:sym typeface="Greek Symbols" pitchFamily="18" charset="2"/>
              </a:rPr>
              <a:t>2 </a:t>
            </a:r>
            <a:r>
              <a:rPr lang="en-US" sz="2400" smtClean="0">
                <a:sym typeface="Symbol" pitchFamily="18" charset="2"/>
              </a:rPr>
              <a:t>. . .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i="1" baseline="-25000" smtClean="0">
                <a:sym typeface="Greek Symbols" pitchFamily="18" charset="2"/>
              </a:rPr>
              <a:t>n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r).</a:t>
            </a:r>
            <a:r>
              <a:rPr lang="en-US" sz="2000" i="1" smtClean="0">
                <a:sym typeface="Symbol" pitchFamily="18" charset="2"/>
              </a:rPr>
              <a:t> </a:t>
            </a:r>
            <a:endParaRPr lang="en-US" sz="2000" smtClean="0">
              <a:sym typeface="Symbol" pitchFamily="18" charset="2"/>
            </a:endParaRPr>
          </a:p>
          <a:p>
            <a:r>
              <a:rPr lang="en-US" sz="2000" b="1" smtClean="0">
                <a:sym typeface="Greek Symbols" pitchFamily="18" charset="2"/>
              </a:rPr>
              <a:t>A10</a:t>
            </a:r>
            <a:r>
              <a:rPr lang="en-US" sz="2000" smtClean="0">
                <a:sym typeface="Greek Symbols" pitchFamily="18" charset="2"/>
              </a:rPr>
              <a:t> (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disjunctive selection by union of identifiers</a:t>
            </a:r>
            <a:r>
              <a:rPr lang="en-US" sz="2000" smtClean="0">
                <a:sym typeface="Greek Symbols" pitchFamily="18" charset="2"/>
              </a:rPr>
              <a:t>). </a:t>
            </a:r>
          </a:p>
          <a:p>
            <a:pPr lvl="1"/>
            <a:r>
              <a:rPr lang="en-US" sz="2000" smtClean="0">
                <a:sym typeface="Greek Symbols" pitchFamily="18" charset="2"/>
              </a:rPr>
              <a:t>Applicable if </a:t>
            </a:r>
            <a:r>
              <a:rPr lang="en-US" sz="2000" i="1" smtClean="0">
                <a:sym typeface="Greek Symbols" pitchFamily="18" charset="2"/>
              </a:rPr>
              <a:t>all </a:t>
            </a:r>
            <a:r>
              <a:rPr lang="en-US" sz="2000" smtClean="0"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sz="2000" smtClean="0"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sz="2000" smtClean="0"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sz="2000" smtClean="0">
                <a:sym typeface="Greek Symbols" pitchFamily="18" charset="2"/>
              </a:rPr>
              <a:t>Then fetch records from file</a:t>
            </a:r>
          </a:p>
          <a:p>
            <a:r>
              <a:rPr lang="en-US" sz="2000" b="1" smtClean="0">
                <a:sym typeface="Symbol" pitchFamily="18" charset="2"/>
              </a:rPr>
              <a:t>Negation: 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baseline="-25000" smtClean="0">
                <a:sym typeface="Symbol" pitchFamily="18" charset="2"/>
              </a:rPr>
              <a:t></a:t>
            </a:r>
            <a:r>
              <a:rPr lang="en-US" sz="2000" smtClean="0">
                <a:sym typeface="Symbol" pitchFamily="18" charset="2"/>
              </a:rPr>
              <a:t>(</a:t>
            </a:r>
            <a:r>
              <a:rPr lang="en-US" sz="2000" i="1" smtClean="0">
                <a:sym typeface="Symbol" pitchFamily="18" charset="2"/>
              </a:rPr>
              <a:t>r)</a:t>
            </a:r>
          </a:p>
          <a:p>
            <a:pPr lvl="1"/>
            <a:r>
              <a:rPr lang="en-US" sz="2000" smtClean="0">
                <a:sym typeface="Symbol" pitchFamily="18" charset="2"/>
              </a:rPr>
              <a:t>Use linear scan on file</a:t>
            </a:r>
          </a:p>
          <a:p>
            <a:pPr lvl="1"/>
            <a:r>
              <a:rPr lang="en-US" sz="2000" smtClean="0"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sz="2000" smtClean="0">
                <a:sym typeface="Symbol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Several different algorithms to implement joins</a:t>
            </a:r>
          </a:p>
          <a:p>
            <a:pPr lvl="1"/>
            <a:r>
              <a:rPr lang="en-US" sz="2000" smtClean="0"/>
              <a:t>Nested-loop join</a:t>
            </a:r>
          </a:p>
          <a:p>
            <a:pPr lvl="1"/>
            <a:r>
              <a:rPr lang="en-US" sz="2000" smtClean="0"/>
              <a:t>Block nested-loop join</a:t>
            </a:r>
          </a:p>
          <a:p>
            <a:pPr lvl="1"/>
            <a:r>
              <a:rPr lang="en-US" sz="2000" smtClean="0"/>
              <a:t>Indexed nested-loop join</a:t>
            </a:r>
          </a:p>
          <a:p>
            <a:pPr lvl="1"/>
            <a:r>
              <a:rPr lang="en-US" sz="2000" smtClean="0"/>
              <a:t>Merge-join</a:t>
            </a:r>
          </a:p>
          <a:p>
            <a:pPr lvl="1"/>
            <a:r>
              <a:rPr lang="en-US" sz="2000" smtClean="0"/>
              <a:t>Hash-join</a:t>
            </a:r>
          </a:p>
          <a:p>
            <a:r>
              <a:rPr lang="en-US" sz="2000" smtClean="0"/>
              <a:t>Illustrate main ideas, joining data from left side and right side of classroom</a:t>
            </a:r>
          </a:p>
          <a:p>
            <a:r>
              <a:rPr lang="en-US" sz="2000" smtClean="0"/>
              <a:t>Choice based on cost estimate</a:t>
            </a:r>
          </a:p>
          <a:p>
            <a:r>
              <a:rPr lang="en-US" sz="2000" smtClean="0"/>
              <a:t>Examples use the following information</a:t>
            </a:r>
          </a:p>
          <a:p>
            <a:pPr lvl="1"/>
            <a:r>
              <a:rPr lang="en-US" sz="2000" smtClean="0"/>
              <a:t>Number of records of </a:t>
            </a:r>
            <a:r>
              <a:rPr lang="en-US" sz="2000" i="1" smtClean="0"/>
              <a:t>student</a:t>
            </a:r>
            <a:r>
              <a:rPr lang="en-US" sz="2000" smtClean="0"/>
              <a:t>:  5,000     </a:t>
            </a:r>
            <a:r>
              <a:rPr lang="en-US" sz="2000" i="1" smtClean="0"/>
              <a:t>takes</a:t>
            </a:r>
            <a:r>
              <a:rPr lang="en-US" sz="2000" smtClean="0"/>
              <a:t>: 10,000</a:t>
            </a:r>
          </a:p>
          <a:p>
            <a:pPr lvl="1"/>
            <a:r>
              <a:rPr lang="en-US" sz="2000" smtClean="0"/>
              <a:t>Number of blocks of   </a:t>
            </a:r>
            <a:r>
              <a:rPr lang="en-US" sz="2000" i="1" smtClean="0"/>
              <a:t>student</a:t>
            </a:r>
            <a:r>
              <a:rPr lang="en-US" sz="2000" smtClean="0"/>
              <a:t>:     100     </a:t>
            </a:r>
            <a:r>
              <a:rPr lang="en-US" sz="2000" i="1" smtClean="0"/>
              <a:t>takes</a:t>
            </a:r>
            <a:r>
              <a:rPr lang="en-US" sz="2000" smtClean="0"/>
              <a:t>:     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Arial" charset="0"/>
                <a:ea typeface="ヒラギノ角ゴ Pro W3" charset="0"/>
                <a:cs typeface="ヒラギノ角ゴ Pro W3" charset="0"/>
              </a:rPr>
              <a:t>Examples</a:t>
            </a:r>
            <a:endParaRPr lang="zh-CN" altLang="en-US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695325" y="1917700"/>
            <a:ext cx="7762875" cy="4178300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Join large and small relation   </a:t>
            </a:r>
            <a:r>
              <a:rPr lang="en-US" altLang="zh-CN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altLang="zh-CN" dirty="0" smtClean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Does small one fit in memory ?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Does index exist on large one ?</a:t>
            </a:r>
          </a:p>
          <a:p>
            <a:pPr lvl="1">
              <a:buFont typeface="Monotype Sorts" charset="0"/>
              <a:buChar char="l"/>
              <a:defRPr/>
            </a:pPr>
            <a:endParaRPr lang="en-US" altLang="zh-CN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altLang="zh-CN" dirty="0" smtClean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  <a:p>
            <a:pPr marL="344487">
              <a:buFont typeface="Monotype Sorts" charset="0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Join two large relations         </a:t>
            </a:r>
            <a:r>
              <a:rPr lang="en-US" altLang="zh-CN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altLang="zh-CN" dirty="0" smtClean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344487">
              <a:buFont typeface="Monotype Sorts" charset="0"/>
              <a:buChar char="n"/>
              <a:defRPr/>
            </a:pPr>
            <a:endParaRPr lang="en-US" altLang="zh-CN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344487">
              <a:buFont typeface="Monotype Sorts" charset="0"/>
              <a:buChar char="n"/>
              <a:defRPr/>
            </a:pPr>
            <a:endParaRPr lang="en-US" altLang="zh-CN" sz="800" dirty="0" smtClean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344487">
              <a:buFont typeface="Monotype Sorts" charset="0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Both large/small and large/large case important</a:t>
            </a:r>
          </a:p>
          <a:p>
            <a:pPr marL="344487">
              <a:buFont typeface="Monotype Sorts" charset="0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</a:rPr>
              <a:t>But small/small does not matter</a:t>
            </a:r>
          </a:p>
          <a:p>
            <a:pPr marL="344487">
              <a:buFont typeface="Monotype Sorts" charset="0"/>
              <a:buChar char="n"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Equality joins (almost all of the time)</a:t>
            </a:r>
            <a:endParaRPr lang="en-US" altLang="zh-CN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700" name="图片 3" descr="2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524000"/>
            <a:ext cx="1182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图片 4" descr="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276600"/>
            <a:ext cx="1182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Nested-Loop Join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3115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sz="2000" smtClean="0"/>
              <a:t>To compute the theta join        </a:t>
            </a:r>
            <a:r>
              <a:rPr lang="en-US" sz="2000" i="1" smtClean="0"/>
              <a:t>r</a:t>
            </a:r>
            <a:r>
              <a:rPr lang="en-US" sz="2000" smtClean="0"/>
              <a:t>      </a:t>
            </a:r>
            <a:r>
              <a:rPr lang="en-US" sz="2400" baseline="-25000" smtClean="0">
                <a:sym typeface="Symbol" pitchFamily="18" charset="2"/>
              </a:rPr>
              <a:t>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for each</a:t>
            </a:r>
            <a:r>
              <a:rPr lang="en-US" sz="2000" smtClean="0">
                <a:sym typeface="Symbol" pitchFamily="18" charset="2"/>
              </a:rPr>
              <a:t>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r</a:t>
            </a:r>
            <a:r>
              <a:rPr lang="en-US" sz="2000" b="1" smtClean="0">
                <a:sym typeface="Symbol" pitchFamily="18" charset="2"/>
              </a:rPr>
              <a:t> in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b="1" smtClean="0">
                <a:sym typeface="Symbol" pitchFamily="18" charset="2"/>
              </a:rPr>
              <a:t> do begin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	for each tuple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s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000" b="1" smtClean="0">
                <a:sym typeface="Symbol" pitchFamily="18" charset="2"/>
              </a:rPr>
              <a:t>in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b="1" smtClean="0">
                <a:sym typeface="Symbol" pitchFamily="18" charset="2"/>
              </a:rPr>
              <a:t> do begin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		</a:t>
            </a:r>
            <a:r>
              <a:rPr lang="en-US" sz="2000" smtClean="0">
                <a:sym typeface="Symbol" pitchFamily="18" charset="2"/>
              </a:rPr>
              <a:t>test pair (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r</a:t>
            </a:r>
            <a:r>
              <a:rPr lang="en-US" sz="2000" i="1" smtClean="0">
                <a:sym typeface="Symbol" pitchFamily="18" charset="2"/>
              </a:rPr>
              <a:t>,t</a:t>
            </a:r>
            <a:r>
              <a:rPr lang="en-US" sz="24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) to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see if they satisfy the join condition </a:t>
            </a:r>
            <a:r>
              <a:rPr lang="en-US" sz="2000" i="1" smtClean="0">
                <a:sym typeface="Greek Symbols" pitchFamily="18" charset="2"/>
              </a:rPr>
              <a:t> </a:t>
            </a:r>
            <a:r>
              <a:rPr lang="en-US" sz="2000" smtClean="0">
                <a:sym typeface="Greek Symbols" pitchFamily="18" charset="2"/>
              </a:rPr>
              <a:t/>
            </a:r>
            <a:br>
              <a:rPr lang="en-US" sz="2000" smtClean="0">
                <a:sym typeface="Greek Symbols" pitchFamily="18" charset="2"/>
              </a:rPr>
            </a:br>
            <a:r>
              <a:rPr lang="en-US" sz="2000" smtClean="0">
                <a:sym typeface="Greek Symbols" pitchFamily="18" charset="2"/>
              </a:rPr>
              <a:t>		if they do, add </a:t>
            </a:r>
            <a:r>
              <a:rPr lang="en-US" sz="2000" i="1" smtClean="0">
                <a:sym typeface="Greek Symbols" pitchFamily="18" charset="2"/>
              </a:rPr>
              <a:t>t</a:t>
            </a:r>
            <a:r>
              <a:rPr lang="en-US" sz="2400" i="1" baseline="-25000" smtClean="0">
                <a:sym typeface="Greek Symbols" pitchFamily="18" charset="2"/>
              </a:rPr>
              <a:t>r</a:t>
            </a:r>
            <a:r>
              <a:rPr lang="en-US" sz="2400" i="1" smtClean="0">
                <a:sym typeface="Greek Symbols" pitchFamily="18" charset="2"/>
              </a:rPr>
              <a:t> </a:t>
            </a:r>
            <a:r>
              <a:rPr lang="en-US" sz="2000" i="1" smtClean="0">
                <a:sym typeface="Greek Symbols" pitchFamily="18" charset="2"/>
              </a:rPr>
              <a:t>• t</a:t>
            </a:r>
            <a:r>
              <a:rPr lang="en-US" sz="2400" i="1" baseline="-25000" smtClean="0">
                <a:sym typeface="Greek Symbols" pitchFamily="18" charset="2"/>
              </a:rPr>
              <a:t>s</a:t>
            </a:r>
            <a:r>
              <a:rPr lang="en-US" sz="2400" smtClean="0">
                <a:sym typeface="Greek Symbols" pitchFamily="18" charset="2"/>
              </a:rPr>
              <a:t> </a:t>
            </a:r>
            <a:r>
              <a:rPr lang="en-US" sz="2000" smtClean="0">
                <a:sym typeface="Greek Symbols" pitchFamily="18" charset="2"/>
              </a:rPr>
              <a:t>to the result.</a:t>
            </a:r>
            <a:br>
              <a:rPr lang="en-US" sz="2000" smtClean="0">
                <a:sym typeface="Greek Symbols" pitchFamily="18" charset="2"/>
              </a:rPr>
            </a:br>
            <a:r>
              <a:rPr lang="en-US" sz="2000" smtClean="0">
                <a:sym typeface="Greek Symbols" pitchFamily="18" charset="2"/>
              </a:rPr>
              <a:t>	</a:t>
            </a:r>
            <a:r>
              <a:rPr lang="en-US" sz="2000" b="1" smtClean="0">
                <a:sym typeface="Greek Symbols" pitchFamily="18" charset="2"/>
              </a:rPr>
              <a:t>end</a:t>
            </a:r>
            <a:br>
              <a:rPr lang="en-US" sz="2000" b="1" smtClean="0">
                <a:sym typeface="Greek Symbols" pitchFamily="18" charset="2"/>
              </a:rPr>
            </a:br>
            <a:r>
              <a:rPr lang="en-US" sz="2000" b="1" smtClean="0">
                <a:sym typeface="Greek Symbols" pitchFamily="18" charset="2"/>
              </a:rPr>
              <a:t>end</a:t>
            </a:r>
            <a:endParaRPr lang="en-US" sz="2000" smtClean="0"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sz="2000" i="1" smtClean="0">
                <a:sym typeface="Greek Symbols" pitchFamily="18" charset="2"/>
              </a:rPr>
              <a:t>r</a:t>
            </a:r>
            <a:r>
              <a:rPr lang="en-US" sz="2000" smtClean="0">
                <a:sym typeface="Greek Symbols" pitchFamily="18" charset="2"/>
              </a:rPr>
              <a:t>  is called the 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outer</a:t>
            </a:r>
            <a:r>
              <a:rPr lang="en-US" sz="2000" smtClean="0">
                <a:solidFill>
                  <a:srgbClr val="3366CC"/>
                </a:solidFill>
                <a:sym typeface="Greek Symbols" pitchFamily="18" charset="2"/>
              </a:rPr>
              <a:t> 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relation</a:t>
            </a:r>
            <a:r>
              <a:rPr lang="en-US" sz="2000" smtClean="0">
                <a:sym typeface="Greek Symbols" pitchFamily="18" charset="2"/>
              </a:rPr>
              <a:t> and </a:t>
            </a:r>
            <a:r>
              <a:rPr lang="en-US" sz="2000" i="1" smtClean="0">
                <a:sym typeface="Greek Symbols" pitchFamily="18" charset="2"/>
              </a:rPr>
              <a:t>s</a:t>
            </a:r>
            <a:r>
              <a:rPr lang="en-US" sz="2000" smtClean="0">
                <a:sym typeface="Greek Symbols" pitchFamily="18" charset="2"/>
              </a:rPr>
              <a:t> the </a:t>
            </a:r>
            <a:r>
              <a:rPr lang="en-US" sz="2000" b="1" smtClean="0">
                <a:solidFill>
                  <a:srgbClr val="3366CC"/>
                </a:solidFill>
                <a:sym typeface="Greek Symbols" pitchFamily="18" charset="2"/>
              </a:rPr>
              <a:t>inner relation</a:t>
            </a:r>
            <a:r>
              <a:rPr lang="en-US" sz="2000" smtClean="0"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sz="2000" smtClean="0"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sz="2000" smtClean="0"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30724" name="AutoShape 1028"/>
          <p:cNvSpPr>
            <a:spLocks noChangeArrowheads="1"/>
          </p:cNvSpPr>
          <p:nvPr/>
        </p:nvSpPr>
        <p:spPr bwMode="auto">
          <a:xfrm rot="5400000">
            <a:off x="4957762" y="13128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Nested-Loop Join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165225"/>
            <a:ext cx="8115300" cy="5203825"/>
          </a:xfrm>
        </p:spPr>
        <p:txBody>
          <a:bodyPr/>
          <a:lstStyle/>
          <a:p>
            <a:r>
              <a:rPr lang="en-US" smtClean="0"/>
              <a:t>In the worst case, if there is enough memory only to hold one block of each relation, the estimated cost is </a:t>
            </a:r>
            <a:br>
              <a:rPr lang="en-US" smtClean="0"/>
            </a:br>
            <a:r>
              <a:rPr lang="en-US" smtClean="0"/>
              <a:t>                </a:t>
            </a:r>
            <a:r>
              <a:rPr lang="en-US" sz="2000" i="1" smtClean="0"/>
              <a:t>n</a:t>
            </a:r>
            <a:r>
              <a:rPr lang="en-US" sz="20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smtClean="0">
                <a:sym typeface="Symbol" pitchFamily="18" charset="2"/>
              </a:rPr>
              <a:t>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 +</a:t>
            </a:r>
            <a:r>
              <a:rPr lang="en-US" sz="2000" i="1" smtClean="0">
                <a:sym typeface="Symbol" pitchFamily="18" charset="2"/>
              </a:rPr>
              <a:t> b</a:t>
            </a:r>
            <a:r>
              <a:rPr lang="en-US" sz="2000" i="1" baseline="-25000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   </a:t>
            </a:r>
            <a:r>
              <a:rPr lang="en-US" smtClean="0">
                <a:sym typeface="Symbol" pitchFamily="18" charset="2"/>
              </a:rPr>
              <a:t>block transfers, plus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          </a:t>
            </a:r>
            <a:r>
              <a:rPr lang="en-US" sz="2000" i="1" smtClean="0"/>
              <a:t>n</a:t>
            </a:r>
            <a:r>
              <a:rPr lang="en-US" sz="20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smtClean="0">
                <a:sym typeface="Symbol" pitchFamily="18" charset="2"/>
              </a:rPr>
              <a:t>+</a:t>
            </a:r>
            <a:r>
              <a:rPr lang="en-US" sz="2000" i="1" smtClean="0">
                <a:sym typeface="Symbol" pitchFamily="18" charset="2"/>
              </a:rPr>
              <a:t> b</a:t>
            </a:r>
            <a:r>
              <a:rPr lang="en-US" sz="2000" i="1" baseline="-25000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          </a:t>
            </a:r>
            <a:r>
              <a:rPr lang="en-US" smtClean="0">
                <a:sym typeface="Symbol" pitchFamily="18" charset="2"/>
              </a:rPr>
              <a:t>seeks</a:t>
            </a:r>
            <a:endParaRPr lang="en-US" sz="1600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smtClean="0">
                <a:sym typeface="Symbol" pitchFamily="18" charset="2"/>
              </a:rPr>
              <a:t> Reduces cost to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i="1" baseline="-25000" smtClean="0">
                <a:sym typeface="Symbol" pitchFamily="18" charset="2"/>
              </a:rPr>
              <a:t>r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 +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i="1" baseline="-25000" smtClean="0">
                <a:sym typeface="Symbol" pitchFamily="18" charset="2"/>
              </a:rPr>
              <a:t>s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block transfers and 2 seeks</a:t>
            </a:r>
          </a:p>
          <a:p>
            <a:r>
              <a:rPr lang="en-US" smtClean="0">
                <a:sym typeface="Symbol" pitchFamily="18" charset="2"/>
              </a:rPr>
              <a:t>Assuming worst case memory availability cost estimate is</a:t>
            </a:r>
          </a:p>
          <a:p>
            <a:pPr lvl="1"/>
            <a:r>
              <a:rPr lang="en-US" smtClean="0">
                <a:sym typeface="Symbol" pitchFamily="18" charset="2"/>
              </a:rPr>
              <a:t>with </a:t>
            </a:r>
            <a:r>
              <a:rPr lang="en-US" i="1" smtClean="0">
                <a:sym typeface="Symbol" pitchFamily="18" charset="2"/>
              </a:rPr>
              <a:t>student </a:t>
            </a:r>
            <a:r>
              <a:rPr lang="en-US" smtClean="0">
                <a:sym typeface="Symbol" pitchFamily="18" charset="2"/>
              </a:rPr>
              <a:t>as outer relation:</a:t>
            </a:r>
          </a:p>
          <a:p>
            <a:pPr lvl="2"/>
            <a:r>
              <a:rPr lang="en-US" smtClean="0"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smtClean="0"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smtClean="0">
                <a:sym typeface="Symbol" pitchFamily="18" charset="2"/>
              </a:rPr>
              <a:t>with </a:t>
            </a:r>
            <a:r>
              <a:rPr lang="en-US" i="1" smtClean="0">
                <a:sym typeface="Symbol" pitchFamily="18" charset="2"/>
              </a:rPr>
              <a:t>takes </a:t>
            </a:r>
            <a:r>
              <a:rPr lang="en-US" smtClean="0">
                <a:sym typeface="Symbol" pitchFamily="18" charset="2"/>
              </a:rPr>
              <a:t> as the outer relation </a:t>
            </a:r>
          </a:p>
          <a:p>
            <a:pPr lvl="2"/>
            <a:r>
              <a:rPr lang="en-US" smtClean="0">
                <a:sym typeface="Symbol" pitchFamily="18" charset="2"/>
              </a:rPr>
              <a:t>10000  100 + 400 = 1,000,400 block transfers and 10,400 seeks</a:t>
            </a:r>
          </a:p>
          <a:p>
            <a:r>
              <a:rPr lang="en-US" smtClean="0">
                <a:sym typeface="Symbol" pitchFamily="18" charset="2"/>
              </a:rPr>
              <a:t>If smaller relation (</a:t>
            </a:r>
            <a:r>
              <a:rPr lang="en-US" i="1" smtClean="0">
                <a:sym typeface="Symbol" pitchFamily="18" charset="2"/>
              </a:rPr>
              <a:t>student</a:t>
            </a:r>
            <a:r>
              <a:rPr lang="en-US" smtClean="0">
                <a:sym typeface="Symbol" pitchFamily="18" charset="2"/>
              </a:rPr>
              <a:t>) fits entirely in memory, the cost estimate will be 500 block transfers.</a:t>
            </a:r>
          </a:p>
          <a:p>
            <a:r>
              <a:rPr lang="en-US" smtClean="0">
                <a:sym typeface="Symbol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Block Nested-Loop Join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85025" cy="4824412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sz="2000" smtClean="0"/>
              <a:t>Variant of nested-loop join in which every block of inner relation is paired with every block of outer relation.</a:t>
            </a:r>
          </a:p>
          <a:p>
            <a:pPr>
              <a:buFont typeface="Monotype Sorts" pitchFamily="1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sz="2000" smtClean="0"/>
              <a:t>	</a:t>
            </a:r>
            <a:r>
              <a:rPr lang="en-US" sz="2400" smtClean="0"/>
              <a:t>	</a:t>
            </a:r>
            <a:r>
              <a:rPr lang="en-US" sz="2000" b="1" smtClean="0"/>
              <a:t>for each </a:t>
            </a:r>
            <a:r>
              <a:rPr lang="en-US" sz="2000" smtClean="0"/>
              <a:t>block </a:t>
            </a:r>
            <a:r>
              <a:rPr lang="en-US" sz="2000" i="1" smtClean="0"/>
              <a:t>B</a:t>
            </a:r>
            <a:r>
              <a:rPr lang="en-US" sz="2400" i="1" baseline="-25000" smtClean="0"/>
              <a:t>r</a:t>
            </a:r>
            <a:r>
              <a:rPr lang="en-US" sz="2400" b="1" smtClean="0"/>
              <a:t> </a:t>
            </a:r>
            <a:r>
              <a:rPr lang="en-US" sz="2000" b="1" smtClean="0"/>
              <a:t>of</a:t>
            </a:r>
            <a:r>
              <a:rPr lang="en-US" sz="2000" b="1" i="1" smtClean="0"/>
              <a:t> </a:t>
            </a:r>
            <a:r>
              <a:rPr lang="en-US" sz="2000" i="1" smtClean="0"/>
              <a:t>r</a:t>
            </a:r>
            <a:r>
              <a:rPr lang="en-US" sz="2000" b="1" smtClean="0"/>
              <a:t> do begin</a:t>
            </a:r>
            <a:br>
              <a:rPr lang="en-US" sz="2000" b="1" smtClean="0"/>
            </a:br>
            <a:r>
              <a:rPr lang="en-US" sz="2000" b="1" smtClean="0"/>
              <a:t>	</a:t>
            </a:r>
            <a:r>
              <a:rPr lang="en-US" sz="2400" b="1" smtClean="0"/>
              <a:t>	</a:t>
            </a:r>
            <a:r>
              <a:rPr lang="en-US" sz="2000" b="1" smtClean="0"/>
              <a:t>for each</a:t>
            </a:r>
            <a:r>
              <a:rPr lang="en-US" sz="2000" smtClean="0"/>
              <a:t> block </a:t>
            </a:r>
            <a:r>
              <a:rPr lang="en-US" sz="2000" i="1" smtClean="0"/>
              <a:t>B</a:t>
            </a:r>
            <a:r>
              <a:rPr lang="en-US" sz="2400" i="1" baseline="-25000" smtClean="0"/>
              <a:t>s</a:t>
            </a:r>
            <a:r>
              <a:rPr lang="en-US" sz="2400" b="1" smtClean="0"/>
              <a:t> </a:t>
            </a:r>
            <a:r>
              <a:rPr lang="en-US" sz="2000" b="1" smtClean="0"/>
              <a:t>of </a:t>
            </a:r>
            <a:r>
              <a:rPr lang="en-US" sz="2000" b="1" i="1" smtClean="0"/>
              <a:t>s </a:t>
            </a:r>
            <a:r>
              <a:rPr lang="en-US" sz="2000" b="1" smtClean="0"/>
              <a:t>do begin</a:t>
            </a:r>
            <a:br>
              <a:rPr lang="en-US" sz="2000" b="1" smtClean="0"/>
            </a:br>
            <a:r>
              <a:rPr lang="en-US" sz="2000" b="1" smtClean="0"/>
              <a:t>	</a:t>
            </a:r>
            <a:r>
              <a:rPr lang="en-US" sz="2400" b="1" smtClean="0"/>
              <a:t>	</a:t>
            </a:r>
            <a:r>
              <a:rPr lang="en-US" sz="2000" b="1" smtClean="0"/>
              <a:t>	for each</a:t>
            </a:r>
            <a:r>
              <a:rPr lang="en-US" sz="2000" smtClean="0"/>
              <a:t> tuple </a:t>
            </a:r>
            <a:r>
              <a:rPr lang="en-US" sz="2000" i="1" smtClean="0"/>
              <a:t>t</a:t>
            </a:r>
            <a:r>
              <a:rPr lang="en-US" sz="24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b="1" smtClean="0"/>
              <a:t>in </a:t>
            </a:r>
            <a:r>
              <a:rPr lang="en-US" sz="2000" i="1" smtClean="0"/>
              <a:t>B</a:t>
            </a:r>
            <a:r>
              <a:rPr lang="en-US" sz="2400" i="1" baseline="-25000" smtClean="0"/>
              <a:t>r </a:t>
            </a:r>
            <a:r>
              <a:rPr lang="en-US" sz="2000" b="1" baseline="-25000" smtClean="0"/>
              <a:t> </a:t>
            </a:r>
            <a:r>
              <a:rPr lang="en-US" sz="2000" b="1" smtClean="0"/>
              <a:t>do begin</a:t>
            </a:r>
            <a:br>
              <a:rPr lang="en-US" sz="2000" b="1" smtClean="0"/>
            </a:br>
            <a:r>
              <a:rPr lang="en-US" sz="2000" b="1" smtClean="0"/>
              <a:t>	</a:t>
            </a:r>
            <a:r>
              <a:rPr lang="en-US" sz="2400" b="1" smtClean="0"/>
              <a:t>	</a:t>
            </a:r>
            <a:r>
              <a:rPr lang="en-US" sz="2000" b="1" smtClean="0"/>
              <a:t>		for each </a:t>
            </a:r>
            <a:r>
              <a:rPr lang="en-US" sz="2000" smtClean="0"/>
              <a:t>tuple </a:t>
            </a:r>
            <a:r>
              <a:rPr lang="en-US" sz="2000" i="1" smtClean="0"/>
              <a:t>t</a:t>
            </a:r>
            <a:r>
              <a:rPr lang="en-US" sz="2400" i="1" baseline="-25000" smtClean="0"/>
              <a:t>s</a:t>
            </a:r>
            <a:r>
              <a:rPr lang="en-US" sz="2400" i="1" smtClean="0"/>
              <a:t> </a:t>
            </a:r>
            <a:r>
              <a:rPr lang="en-US" sz="2000" b="1" smtClean="0"/>
              <a:t>in </a:t>
            </a:r>
            <a:r>
              <a:rPr lang="en-US" sz="2000" i="1" smtClean="0"/>
              <a:t>B</a:t>
            </a:r>
            <a:r>
              <a:rPr lang="en-US" sz="2400" i="1" baseline="-25000" smtClean="0"/>
              <a:t>s</a:t>
            </a:r>
            <a:r>
              <a:rPr lang="en-US" sz="2000" i="1" smtClean="0"/>
              <a:t> </a:t>
            </a:r>
            <a:r>
              <a:rPr lang="en-US" sz="2000" b="1" smtClean="0"/>
              <a:t>do begin</a:t>
            </a:r>
            <a:br>
              <a:rPr lang="en-US" sz="2000" b="1" smtClean="0"/>
            </a:br>
            <a:r>
              <a:rPr lang="en-US" sz="2000" b="1" smtClean="0"/>
              <a:t>	</a:t>
            </a:r>
            <a:r>
              <a:rPr lang="en-US" sz="2400" b="1" smtClean="0"/>
              <a:t>			</a:t>
            </a:r>
            <a:r>
              <a:rPr lang="en-US" sz="2000" b="1" smtClean="0"/>
              <a:t>	</a:t>
            </a:r>
            <a:r>
              <a:rPr lang="en-US" sz="2000" smtClean="0"/>
              <a:t>Check if (</a:t>
            </a:r>
            <a:r>
              <a:rPr lang="en-US" sz="2000" i="1" smtClean="0"/>
              <a:t>t</a:t>
            </a:r>
            <a:r>
              <a:rPr lang="en-US" sz="2400" i="1" baseline="-25000" smtClean="0"/>
              <a:t>r</a:t>
            </a:r>
            <a:r>
              <a:rPr lang="en-US" sz="2000" i="1" smtClean="0"/>
              <a:t>,t</a:t>
            </a:r>
            <a:r>
              <a:rPr lang="en-US" sz="2400" i="1" baseline="-25000" smtClean="0"/>
              <a:t>s</a:t>
            </a:r>
            <a:r>
              <a:rPr lang="en-US" sz="2000" i="1" smtClean="0"/>
              <a:t>) </a:t>
            </a:r>
            <a:r>
              <a:rPr lang="en-US" sz="2000" smtClean="0"/>
              <a:t>satisfy the join condition </a:t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400" smtClean="0"/>
              <a:t>	</a:t>
            </a:r>
            <a:r>
              <a:rPr lang="en-US" sz="2000" smtClean="0"/>
              <a:t>			if they do, add </a:t>
            </a:r>
            <a:r>
              <a:rPr lang="en-US" sz="2000" i="1" smtClean="0"/>
              <a:t>t</a:t>
            </a:r>
            <a:r>
              <a:rPr lang="en-US" sz="2400" i="1" baseline="-25000" smtClean="0"/>
              <a:t>r</a:t>
            </a:r>
            <a:r>
              <a:rPr lang="en-US" sz="2400" i="1" baseline="30000" smtClean="0"/>
              <a:t> </a:t>
            </a:r>
            <a:r>
              <a:rPr lang="en-US" sz="2000" smtClean="0">
                <a:sym typeface="Symbol" pitchFamily="18" charset="2"/>
              </a:rPr>
              <a:t>• </a:t>
            </a:r>
            <a:r>
              <a:rPr lang="en-US" sz="2000" i="1" smtClean="0">
                <a:sym typeface="Symbol" pitchFamily="18" charset="2"/>
              </a:rPr>
              <a:t>t</a:t>
            </a:r>
            <a:r>
              <a:rPr lang="en-US" sz="2400" i="1" baseline="-25000" smtClean="0">
                <a:sym typeface="Symbol" pitchFamily="18" charset="2"/>
              </a:rPr>
              <a:t>s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to the result.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			</a:t>
            </a:r>
            <a:r>
              <a:rPr lang="en-US" sz="2000" b="1" smtClean="0">
                <a:sym typeface="Symbol" pitchFamily="18" charset="2"/>
              </a:rPr>
              <a:t>end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			end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		end</a:t>
            </a:r>
            <a:br>
              <a:rPr lang="en-US" sz="2000" b="1" smtClean="0">
                <a:sym typeface="Symbol" pitchFamily="18" charset="2"/>
              </a:rPr>
            </a:br>
            <a:r>
              <a:rPr lang="en-US" sz="2000" b="1" smtClean="0">
                <a:sym typeface="Symbol" pitchFamily="18" charset="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Block Nested-Loop Join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1165225"/>
            <a:ext cx="7888287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Worst case estimate:  </a:t>
            </a:r>
            <a:r>
              <a:rPr lang="en-US" sz="2000" i="1" smtClean="0"/>
              <a:t>b</a:t>
            </a:r>
            <a:r>
              <a:rPr lang="en-US" sz="20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smtClean="0">
                <a:sym typeface="Symbol" pitchFamily="18" charset="2"/>
              </a:rPr>
              <a:t></a:t>
            </a:r>
            <a:r>
              <a:rPr lang="en-US" sz="2000" i="1" smtClean="0">
                <a:sym typeface="Symbol" pitchFamily="18" charset="2"/>
              </a:rPr>
              <a:t> b</a:t>
            </a:r>
            <a:r>
              <a:rPr lang="en-US" sz="2000" i="1" baseline="-25000" smtClean="0">
                <a:sym typeface="Symbol" pitchFamily="18" charset="2"/>
              </a:rPr>
              <a:t>s</a:t>
            </a:r>
            <a:r>
              <a:rPr lang="en-US" sz="2000" i="1" smtClean="0">
                <a:sym typeface="Symbol" pitchFamily="18" charset="2"/>
              </a:rPr>
              <a:t> + b</a:t>
            </a:r>
            <a:r>
              <a:rPr lang="en-US" sz="2000" i="1" baseline="-25000" smtClean="0">
                <a:sym typeface="Symbol" pitchFamily="18" charset="2"/>
              </a:rPr>
              <a:t>r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 block transfers + 2 *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000" i="1" baseline="-25000" smtClean="0">
                <a:sym typeface="Symbol" pitchFamily="18" charset="2"/>
              </a:rPr>
              <a:t>r 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en-US" sz="2000" smtClean="0"/>
              <a:t>seeks</a:t>
            </a:r>
            <a:endParaRPr lang="en-US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smtClean="0"/>
              <a:t>Each block in the inner relation </a:t>
            </a:r>
            <a:r>
              <a:rPr lang="en-US" sz="2000" i="1" smtClean="0"/>
              <a:t>s</a:t>
            </a:r>
            <a:r>
              <a:rPr lang="en-US" sz="2000" smtClean="0"/>
              <a:t> is read once for each </a:t>
            </a:r>
            <a:r>
              <a:rPr lang="en-US" sz="2000" i="1" smtClean="0"/>
              <a:t>block</a:t>
            </a:r>
            <a:r>
              <a:rPr lang="en-US" sz="2000" smtClean="0"/>
              <a:t> in the outer relation</a:t>
            </a:r>
            <a:endParaRPr lang="en-US" sz="20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Best case: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400" i="1" baseline="-25000" smtClean="0">
                <a:sym typeface="Symbol" pitchFamily="18" charset="2"/>
              </a:rPr>
              <a:t>r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+</a:t>
            </a:r>
            <a:r>
              <a:rPr lang="en-US" sz="2000" i="1" smtClean="0">
                <a:sym typeface="Symbol" pitchFamily="18" charset="2"/>
              </a:rPr>
              <a:t> b</a:t>
            </a:r>
            <a:r>
              <a:rPr lang="en-US" sz="2400" i="1" baseline="-25000" smtClean="0">
                <a:sym typeface="Symbol" pitchFamily="18" charset="2"/>
              </a:rPr>
              <a:t>s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 block nested-loop, use </a:t>
            </a:r>
            <a:r>
              <a:rPr lang="en-US" sz="2000" i="1" smtClean="0"/>
              <a:t>M — </a:t>
            </a:r>
            <a:r>
              <a:rPr lang="en-US" sz="2000" smtClean="0"/>
              <a:t>2 disk blocks as blocking unit for outer relations, where </a:t>
            </a:r>
            <a:r>
              <a:rPr lang="en-US" sz="2000" i="1" smtClean="0"/>
              <a:t>M</a:t>
            </a:r>
            <a:r>
              <a:rPr lang="en-US" sz="2000" smtClean="0"/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  Cost =  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400" i="1" baseline="-25000" smtClean="0">
                <a:sym typeface="Symbol" pitchFamily="18" charset="2"/>
              </a:rPr>
              <a:t>r  </a:t>
            </a:r>
            <a:r>
              <a:rPr lang="en-US" sz="2000" i="1" smtClean="0">
                <a:sym typeface="Symbol" pitchFamily="18" charset="2"/>
              </a:rPr>
              <a:t>/ (M-2)</a:t>
            </a:r>
            <a:r>
              <a:rPr lang="en-US" sz="2000" smtClean="0">
                <a:sym typeface="Symbol" pitchFamily="18" charset="2"/>
              </a:rPr>
              <a:t> </a:t>
            </a:r>
            <a:r>
              <a:rPr lang="en-US" smtClean="0">
                <a:sym typeface="Symbol" pitchFamily="18" charset="2"/>
              </a:rPr>
              <a:t>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400" i="1" baseline="-25000" smtClean="0">
                <a:sym typeface="Symbol" pitchFamily="18" charset="2"/>
              </a:rPr>
              <a:t>s</a:t>
            </a:r>
            <a:r>
              <a:rPr lang="en-US" sz="2000" i="1" smtClean="0">
                <a:sym typeface="Symbol" pitchFamily="18" charset="2"/>
              </a:rPr>
              <a:t> + b</a:t>
            </a:r>
            <a:r>
              <a:rPr lang="en-US" sz="2400" i="1" baseline="-25000" smtClean="0">
                <a:sym typeface="Symbol" pitchFamily="18" charset="2"/>
              </a:rPr>
              <a:t>r</a:t>
            </a:r>
            <a:r>
              <a:rPr lang="en-US" sz="28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block transfers</a:t>
            </a:r>
            <a:r>
              <a:rPr lang="en-US" sz="2800" i="1" smtClean="0">
                <a:sym typeface="Symbol" pitchFamily="18" charset="2"/>
              </a:rPr>
              <a:t> </a:t>
            </a:r>
            <a:r>
              <a:rPr lang="en-US" sz="2000" i="1" smtClean="0">
                <a:sym typeface="Symbol" pitchFamily="18" charset="2"/>
              </a:rPr>
              <a:t>+</a:t>
            </a:r>
            <a:br>
              <a:rPr lang="en-US" sz="2000" i="1" smtClean="0">
                <a:sym typeface="Symbol" pitchFamily="18" charset="2"/>
              </a:rPr>
            </a:br>
            <a:r>
              <a:rPr lang="en-US" sz="2000" i="1" smtClean="0">
                <a:sym typeface="Symbol" pitchFamily="18" charset="2"/>
              </a:rPr>
              <a:t>               </a:t>
            </a:r>
            <a:r>
              <a:rPr lang="en-US" i="1" smtClean="0">
                <a:sym typeface="Symbol" pitchFamily="18" charset="2"/>
              </a:rPr>
              <a:t>2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</a:t>
            </a:r>
            <a:r>
              <a:rPr lang="en-US" sz="2000" i="1" smtClean="0">
                <a:sym typeface="Symbol" pitchFamily="18" charset="2"/>
              </a:rPr>
              <a:t>b</a:t>
            </a:r>
            <a:r>
              <a:rPr lang="en-US" sz="2400" i="1" baseline="-25000" smtClean="0">
                <a:sym typeface="Symbol" pitchFamily="18" charset="2"/>
              </a:rPr>
              <a:t>r  </a:t>
            </a:r>
            <a:r>
              <a:rPr lang="en-US" sz="2000" i="1" smtClean="0">
                <a:sym typeface="Symbol" pitchFamily="18" charset="2"/>
              </a:rPr>
              <a:t>/ (M-2)</a:t>
            </a:r>
            <a:r>
              <a:rPr lang="en-US" sz="2000" smtClean="0">
                <a:sym typeface="Symbol" pitchFamily="18" charset="2"/>
              </a:rPr>
              <a:t>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seeks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If equi-join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index on inner relation if available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Measures of Query (and sorting) Cost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7812" cy="4886325"/>
          </a:xfrm>
        </p:spPr>
        <p:txBody>
          <a:bodyPr/>
          <a:lstStyle/>
          <a:p>
            <a:r>
              <a:rPr lang="en-US" sz="2000" smtClean="0"/>
              <a:t>Cost is generally measured as total elapsed time for answering query</a:t>
            </a:r>
          </a:p>
          <a:p>
            <a:pPr lvl="1"/>
            <a:r>
              <a:rPr lang="en-US" sz="2000" smtClean="0"/>
              <a:t>Many factors contribute to time cost</a:t>
            </a:r>
          </a:p>
          <a:p>
            <a:pPr lvl="2"/>
            <a:r>
              <a:rPr lang="en-US" sz="2000" i="1" smtClean="0"/>
              <a:t>disk accesses, CPU</a:t>
            </a:r>
            <a:r>
              <a:rPr lang="en-US" sz="2000" smtClean="0"/>
              <a:t>, or even network </a:t>
            </a:r>
            <a:r>
              <a:rPr lang="en-US" sz="2000" i="1" smtClean="0"/>
              <a:t>communication</a:t>
            </a:r>
          </a:p>
          <a:p>
            <a:r>
              <a:rPr lang="en-US" sz="2000" smtClean="0"/>
              <a:t>Typically disk access is the predominant cost, and is also relatively easy to estimate.   Measured by taking into account</a:t>
            </a:r>
          </a:p>
          <a:p>
            <a:pPr lvl="1"/>
            <a:r>
              <a:rPr lang="en-US" sz="2000" smtClean="0"/>
              <a:t>Number of seeks             * average-seek-cost</a:t>
            </a:r>
          </a:p>
          <a:p>
            <a:pPr lvl="1"/>
            <a:r>
              <a:rPr lang="en-US" sz="2000" smtClean="0"/>
              <a:t>Number of blocks read     * average-block-read-cost</a:t>
            </a:r>
          </a:p>
          <a:p>
            <a:pPr lvl="1"/>
            <a:r>
              <a:rPr lang="en-US" sz="2000" smtClean="0"/>
              <a:t>Number of blocks written * average-block-write-cost</a:t>
            </a:r>
          </a:p>
          <a:p>
            <a:pPr lvl="2"/>
            <a:r>
              <a:rPr lang="en-US" sz="2000" smtClean="0"/>
              <a:t>Cost to write a block is greater than cost to read a block </a:t>
            </a:r>
          </a:p>
          <a:p>
            <a:pPr lvl="3"/>
            <a:r>
              <a:rPr lang="en-US" sz="2000" smtClean="0"/>
              <a:t>data is read back after being written to ensure that the write was successful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Arial" charset="0"/>
                <a:ea typeface="ヒラギノ角ゴ Pro W3" charset="0"/>
                <a:cs typeface="ヒラギノ角ゴ Pro W3" charset="0"/>
              </a:rPr>
              <a:t>Index-Based Joins</a:t>
            </a:r>
            <a:endParaRPr lang="zh-CN" altLang="en-US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42950" y="2133600"/>
            <a:ext cx="7762875" cy="41021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Suppose you have index on S</a:t>
            </a:r>
          </a:p>
          <a:p>
            <a:pPr marL="0" indent="0">
              <a:buFontTx/>
              <a:buChar char="-"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marL="0" indent="0">
              <a:buFontTx/>
              <a:buChar char="-"/>
            </a:pPr>
            <a:r>
              <a:rPr lang="en-US" altLang="zh-CN" sz="2000" smtClean="0">
                <a:solidFill>
                  <a:srgbClr val="000000"/>
                </a:solidFill>
              </a:rPr>
              <a:t>For each tuple in R, look in 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000" smtClean="0">
                <a:solidFill>
                  <a:srgbClr val="000000"/>
                </a:solidFill>
              </a:rPr>
              <a:t>   index for matching tuples in S</a:t>
            </a:r>
          </a:p>
          <a:p>
            <a:pPr marL="0" indent="0">
              <a:buFont typeface="Arial" pitchFamily="34" charset="0"/>
              <a:buNone/>
            </a:pPr>
            <a:endParaRPr lang="en-US" altLang="zh-CN" sz="2000" smtClean="0">
              <a:solidFill>
                <a:srgbClr val="000000"/>
              </a:solidFill>
            </a:endParaRPr>
          </a:p>
          <a:p>
            <a:pPr marL="0" indent="0"/>
            <a:endParaRPr lang="en-US" altLang="zh-CN" sz="2000" smtClean="0">
              <a:solidFill>
                <a:srgbClr val="000000"/>
              </a:solidFill>
            </a:endParaRPr>
          </a:p>
          <a:p>
            <a:pPr marL="0" indent="0"/>
            <a:r>
              <a:rPr lang="en-US" altLang="zh-CN" sz="2000" smtClean="0">
                <a:solidFill>
                  <a:srgbClr val="000000"/>
                </a:solidFill>
              </a:rPr>
              <a:t>Need index on attribute used in join</a:t>
            </a:r>
          </a:p>
          <a:p>
            <a:pPr marL="0" indent="0"/>
            <a:endParaRPr lang="en-US" altLang="zh-CN" sz="1400" smtClean="0">
              <a:solidFill>
                <a:srgbClr val="000000"/>
              </a:solidFill>
            </a:endParaRPr>
          </a:p>
          <a:p>
            <a:pPr marL="0" indent="0"/>
            <a:r>
              <a:rPr lang="en-US" altLang="zh-CN" sz="2000" smtClean="0">
                <a:solidFill>
                  <a:srgbClr val="000000"/>
                </a:solidFill>
              </a:rPr>
              <a:t>Cost: |R| * (HT + 1) ≈ |R| *    log</a:t>
            </a:r>
            <a:r>
              <a:rPr lang="en-US" altLang="zh-CN" sz="2000" baseline="-25000" smtClean="0">
                <a:solidFill>
                  <a:srgbClr val="000000"/>
                </a:solidFill>
              </a:rPr>
              <a:t>d</a:t>
            </a:r>
            <a:r>
              <a:rPr lang="en-US" altLang="zh-CN" sz="2000" smtClean="0">
                <a:solidFill>
                  <a:srgbClr val="000000"/>
                </a:solidFill>
              </a:rPr>
              <a:t> (|S|)   </a:t>
            </a:r>
          </a:p>
          <a:p>
            <a:pPr lvl="1"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does it matter if index is clustered?</a:t>
            </a:r>
          </a:p>
          <a:p>
            <a:pPr lvl="1"/>
            <a:r>
              <a:rPr lang="en-US" altLang="zh-CN" smtClean="0">
                <a:solidFill>
                  <a:srgbClr val="000000"/>
                </a:solidFill>
              </a:rPr>
              <a:t>does it matter if index is sparse or dense?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35844" name="图片 1" descr="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6675" y="1905000"/>
            <a:ext cx="3387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8300" y="5210175"/>
            <a:ext cx="165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75" y="5178425"/>
            <a:ext cx="190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" charset="0"/>
                <a:ea typeface="ヒラギノ角ゴ Pro W3" charset="0"/>
                <a:cs typeface="ヒラギノ角ゴ Pro W3" charset="0"/>
              </a:rPr>
              <a:t>Index on R vs. Index on S</a:t>
            </a:r>
            <a:endParaRPr lang="zh-CN" altLang="en-US" dirty="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95325" y="1917700"/>
            <a:ext cx="7762875" cy="4178300"/>
          </a:xfrm>
        </p:spPr>
        <p:txBody>
          <a:bodyPr/>
          <a:lstStyle/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endParaRPr lang="en-US" altLang="zh-CN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Lookup in R or in S?          (which one is outer relation?)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Use index into large table</a:t>
            </a:r>
          </a:p>
          <a:p>
            <a:pPr lvl="1"/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S.lg</a:t>
            </a:r>
            <a:r>
              <a:rPr lang="en-US" altLang="zh-CN" sz="2400" baseline="-25000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d</a:t>
            </a:r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 (|R|) &lt; R * log</a:t>
            </a:r>
            <a:r>
              <a:rPr lang="en-US" altLang="zh-CN" sz="2400" baseline="-25000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d</a:t>
            </a:r>
            <a:r>
              <a:rPr lang="en-US" altLang="zh-CN" sz="2400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(|S|)</a:t>
            </a:r>
          </a:p>
          <a:p>
            <a:pPr>
              <a:lnSpc>
                <a:spcPct val="12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ヒラギノ角ゴ Pro W3" pitchFamily="1" charset="-128"/>
              </a:rPr>
              <a:t>More complicated if clustered vs. Non-clustered</a:t>
            </a:r>
            <a:endParaRPr lang="zh-CN" altLang="en-US" smtClean="0">
              <a:solidFill>
                <a:srgbClr val="000000"/>
              </a:solidFill>
              <a:latin typeface="Arial" pitchFamily="34" charset="0"/>
              <a:ea typeface="ヒラギノ角ゴ Pro W3" pitchFamily="1" charset="-128"/>
            </a:endParaRPr>
          </a:p>
        </p:txBody>
      </p:sp>
      <p:pic>
        <p:nvPicPr>
          <p:cNvPr id="36868" name="图片 1" descr="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81200"/>
            <a:ext cx="43434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Indexed Nested-Loop Join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8004175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join is an equi-join or natural join 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 index is available on the inner relation</a:t>
            </a:r>
            <a:r>
              <a:rPr lang="ja-JP" altLang="en-US" smtClean="0"/>
              <a:t>’</a:t>
            </a:r>
            <a:r>
              <a:rPr lang="en-US" altLang="ja-JP" smtClean="0"/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For each tuple </a:t>
            </a:r>
            <a:r>
              <a:rPr lang="en-US" sz="2000" i="1" smtClean="0"/>
              <a:t>t</a:t>
            </a:r>
            <a:r>
              <a:rPr lang="en-US" sz="24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smtClean="0"/>
              <a:t>in the outer relation </a:t>
            </a:r>
            <a:r>
              <a:rPr lang="en-US" sz="2000" i="1" smtClean="0"/>
              <a:t>r,</a:t>
            </a:r>
            <a:r>
              <a:rPr lang="en-US" sz="2000" smtClean="0"/>
              <a:t> use the index to look up tuples in </a:t>
            </a:r>
            <a:r>
              <a:rPr lang="en-US" sz="2000" i="1" smtClean="0"/>
              <a:t>s</a:t>
            </a:r>
            <a:r>
              <a:rPr lang="en-US" sz="2000" smtClean="0"/>
              <a:t> that satisfy the join condition with tuple </a:t>
            </a:r>
            <a:r>
              <a:rPr lang="en-US" sz="2000" i="1" smtClean="0"/>
              <a:t>t</a:t>
            </a:r>
            <a:r>
              <a:rPr lang="en-US" sz="2400" i="1" baseline="-25000" smtClean="0"/>
              <a:t>r</a:t>
            </a:r>
            <a:r>
              <a:rPr lang="en-US" sz="2000" i="1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Worst case:  buffer has space for only one page of </a:t>
            </a:r>
            <a:r>
              <a:rPr lang="en-US" sz="2000" i="1" smtClean="0"/>
              <a:t>r</a:t>
            </a:r>
            <a:r>
              <a:rPr lang="en-US" sz="2000" smtClean="0"/>
              <a:t>, and, for each tuple in </a:t>
            </a:r>
            <a:r>
              <a:rPr lang="en-US" sz="2000" i="1" smtClean="0"/>
              <a:t>r</a:t>
            </a:r>
            <a:r>
              <a:rPr lang="en-US" sz="2000" smtClean="0"/>
              <a:t>, we perform an index lookup on </a:t>
            </a:r>
            <a:r>
              <a:rPr lang="en-US" sz="2000" i="1" smtClean="0"/>
              <a:t>s.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Cost of the join:  </a:t>
            </a:r>
            <a:r>
              <a:rPr lang="en-US" sz="2000" i="1" smtClean="0"/>
              <a:t>b</a:t>
            </a:r>
            <a:r>
              <a:rPr lang="en-US" sz="2400" i="1" baseline="-25000" smtClean="0"/>
              <a:t>r</a:t>
            </a:r>
            <a:r>
              <a:rPr lang="en-US" sz="2000" i="1" smtClean="0"/>
              <a:t> </a:t>
            </a:r>
            <a:r>
              <a:rPr lang="en-US" sz="2000" smtClean="0"/>
              <a:t>(</a:t>
            </a:r>
            <a:r>
              <a:rPr lang="en-US" sz="2000" i="1" smtClean="0"/>
              <a:t>t</a:t>
            </a:r>
            <a:r>
              <a:rPr lang="en-US" sz="2000" i="1" baseline="-25000" smtClean="0"/>
              <a:t>T </a:t>
            </a:r>
            <a:r>
              <a:rPr lang="en-US" sz="2000" i="1" smtClean="0"/>
              <a:t>+ t</a:t>
            </a:r>
            <a:r>
              <a:rPr lang="en-US" sz="2000" i="1" baseline="-25000" smtClean="0"/>
              <a:t>S</a:t>
            </a:r>
            <a:r>
              <a:rPr lang="en-US" sz="2000" smtClean="0"/>
              <a:t>) + </a:t>
            </a:r>
            <a:r>
              <a:rPr lang="en-US" sz="2000" i="1" smtClean="0"/>
              <a:t>n</a:t>
            </a:r>
            <a:r>
              <a:rPr lang="en-US" sz="2400" i="1" baseline="-25000" smtClean="0"/>
              <a:t>r</a:t>
            </a:r>
            <a:r>
              <a:rPr lang="en-US" sz="2400" i="1" smtClean="0"/>
              <a:t> </a:t>
            </a:r>
            <a:r>
              <a:rPr lang="en-US" sz="2000" smtClean="0">
                <a:sym typeface="Symbol" pitchFamily="18" charset="2"/>
              </a:rPr>
              <a:t> </a:t>
            </a:r>
            <a:r>
              <a:rPr lang="en-US" sz="2000" i="1" smtClean="0">
                <a:sym typeface="Symbol" pitchFamily="18" charset="2"/>
              </a:rPr>
              <a:t>c</a:t>
            </a:r>
            <a:endParaRPr lang="en-US" sz="20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Where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is the cost of traversing index and fetching all matching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tuples for one tuple or </a:t>
            </a:r>
            <a:r>
              <a:rPr lang="en-US" i="1" smtClean="0">
                <a:sym typeface="Symbol" pitchFamily="18" charset="2"/>
              </a:rPr>
              <a:t>r</a:t>
            </a:r>
            <a:endParaRPr lang="en-US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can be estimated as cost of a single selection on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indices are available on join attributes of both </a:t>
            </a:r>
            <a:r>
              <a:rPr lang="en-US" sz="2000" i="1" smtClean="0">
                <a:sym typeface="Symbol" pitchFamily="18" charset="2"/>
              </a:rPr>
              <a:t>r </a:t>
            </a:r>
            <a:r>
              <a:rPr lang="en-US" sz="2000" smtClean="0">
                <a:sym typeface="Symbol" pitchFamily="18" charset="2"/>
              </a:rPr>
              <a:t>and </a:t>
            </a:r>
            <a:r>
              <a:rPr lang="en-US" sz="2000" i="1" smtClean="0">
                <a:sym typeface="Symbol" pitchFamily="18" charset="2"/>
              </a:rPr>
              <a:t>s,</a:t>
            </a:r>
            <a:br>
              <a:rPr lang="en-US" sz="2000" i="1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Nested-Loop Join Costs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 </a:t>
            </a:r>
            <a:r>
              <a:rPr lang="en-US" i="1" smtClean="0"/>
              <a:t>student     takes, </a:t>
            </a:r>
            <a:r>
              <a:rPr lang="en-US" smtClean="0"/>
              <a:t>with </a:t>
            </a:r>
            <a:r>
              <a:rPr lang="en-US" i="1" smtClean="0"/>
              <a:t>student</a:t>
            </a:r>
            <a:r>
              <a:rPr lang="en-US" smtClean="0"/>
              <a:t> as the outer relation.</a:t>
            </a:r>
          </a:p>
          <a:p>
            <a:r>
              <a:rPr lang="en-US" smtClean="0"/>
              <a:t>Let </a:t>
            </a:r>
            <a:r>
              <a:rPr lang="en-US" i="1" smtClean="0"/>
              <a:t>takes</a:t>
            </a:r>
            <a:r>
              <a:rPr lang="en-US" smtClean="0"/>
              <a:t> have a primary B</a:t>
            </a:r>
            <a:r>
              <a:rPr lang="en-US" baseline="30000" smtClean="0"/>
              <a:t>+</a:t>
            </a:r>
            <a:r>
              <a:rPr lang="en-US" smtClean="0"/>
              <a:t>-tree index on the attribute </a:t>
            </a:r>
            <a:r>
              <a:rPr lang="en-US" i="1" smtClean="0"/>
              <a:t>ID, </a:t>
            </a:r>
            <a:r>
              <a:rPr lang="en-US" smtClean="0"/>
              <a:t>which contains 20 entries in each index node.</a:t>
            </a:r>
          </a:p>
          <a:p>
            <a:r>
              <a:rPr lang="en-US" smtClean="0"/>
              <a:t>Since</a:t>
            </a:r>
            <a:r>
              <a:rPr lang="en-US" i="1" smtClean="0"/>
              <a:t> takes </a:t>
            </a:r>
            <a:r>
              <a:rPr lang="en-US" smtClean="0"/>
              <a:t>has 10,000 tuples, the height of the tree is 4, and one more access is needed to find the actual data</a:t>
            </a:r>
          </a:p>
          <a:p>
            <a:r>
              <a:rPr lang="en-US" i="1" smtClean="0"/>
              <a:t>student</a:t>
            </a:r>
            <a:r>
              <a:rPr lang="en-US" smtClean="0"/>
              <a:t> has 5000 tuples</a:t>
            </a:r>
          </a:p>
          <a:p>
            <a:r>
              <a:rPr lang="en-US" smtClean="0"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smtClean="0"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smtClean="0"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smtClean="0">
                <a:sym typeface="Greek Symbols" pitchFamily="18" charset="2"/>
              </a:rPr>
              <a:t>may be significantly less with more memory</a:t>
            </a:r>
          </a:p>
          <a:p>
            <a:r>
              <a:rPr lang="en-US" smtClean="0">
                <a:sym typeface="Greek Symbols" pitchFamily="18" charset="2"/>
              </a:rPr>
              <a:t> </a:t>
            </a:r>
            <a:r>
              <a:rPr lang="en-US" smtClean="0"/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Measures of Query Cost (Cont.)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8074025" cy="5257800"/>
          </a:xfrm>
        </p:spPr>
        <p:txBody>
          <a:bodyPr/>
          <a:lstStyle/>
          <a:p>
            <a:r>
              <a:rPr lang="en-US" sz="2000" smtClean="0"/>
              <a:t>For simplicity we just use the </a:t>
            </a:r>
            <a:r>
              <a:rPr lang="en-US" sz="2000" b="1" smtClean="0">
                <a:solidFill>
                  <a:srgbClr val="3366CC"/>
                </a:solidFill>
              </a:rPr>
              <a:t>number of block transfers</a:t>
            </a:r>
            <a:r>
              <a:rPr lang="en-US" sz="2000" i="1" smtClean="0"/>
              <a:t> from disk and the </a:t>
            </a:r>
            <a:r>
              <a:rPr lang="en-US" sz="2000" b="1" smtClean="0">
                <a:solidFill>
                  <a:srgbClr val="3366CC"/>
                </a:solidFill>
              </a:rPr>
              <a:t>number of seeks</a:t>
            </a:r>
            <a:r>
              <a:rPr lang="en-US" sz="2000" smtClean="0"/>
              <a:t> as the cost measures</a:t>
            </a:r>
          </a:p>
          <a:p>
            <a:pPr lvl="1"/>
            <a:r>
              <a:rPr lang="en-US" sz="2000" i="1" smtClean="0">
                <a:solidFill>
                  <a:srgbClr val="3366CC"/>
                </a:solidFill>
              </a:rPr>
              <a:t>t</a:t>
            </a:r>
            <a:r>
              <a:rPr lang="en-US" sz="2000" i="1" baseline="-25000" smtClean="0">
                <a:solidFill>
                  <a:srgbClr val="3366CC"/>
                </a:solidFill>
              </a:rPr>
              <a:t>T</a:t>
            </a:r>
            <a:r>
              <a:rPr lang="en-US" sz="2000" smtClean="0"/>
              <a:t> – time to transfer one block</a:t>
            </a:r>
          </a:p>
          <a:p>
            <a:pPr lvl="1"/>
            <a:r>
              <a:rPr lang="en-US" sz="2000" i="1" smtClean="0">
                <a:solidFill>
                  <a:srgbClr val="3366CC"/>
                </a:solidFill>
              </a:rPr>
              <a:t>t</a:t>
            </a:r>
            <a:r>
              <a:rPr lang="en-US" sz="2000" i="1" baseline="-25000" smtClean="0">
                <a:solidFill>
                  <a:srgbClr val="3366CC"/>
                </a:solidFill>
              </a:rPr>
              <a:t>S</a:t>
            </a:r>
            <a:r>
              <a:rPr lang="en-US" sz="2000" smtClean="0"/>
              <a:t> – time for one seek</a:t>
            </a:r>
          </a:p>
          <a:p>
            <a:pPr lvl="1"/>
            <a:r>
              <a:rPr lang="en-US" sz="2000" smtClean="0"/>
              <a:t>Cost for b block transfers plus S seeks</a:t>
            </a:r>
            <a:br>
              <a:rPr lang="en-US" sz="2000" smtClean="0"/>
            </a:br>
            <a:r>
              <a:rPr lang="en-US" sz="2000" smtClean="0"/>
              <a:t>        </a:t>
            </a:r>
            <a:r>
              <a:rPr lang="en-US" sz="2000" i="1" smtClean="0"/>
              <a:t>b * t</a:t>
            </a:r>
            <a:r>
              <a:rPr lang="en-US" sz="2000" i="1" baseline="-25000" smtClean="0"/>
              <a:t>T</a:t>
            </a:r>
            <a:r>
              <a:rPr lang="en-US" sz="2000" i="1" smtClean="0"/>
              <a:t> + S * t</a:t>
            </a:r>
            <a:r>
              <a:rPr lang="en-US" sz="2000" i="1" baseline="-25000" smtClean="0"/>
              <a:t>S</a:t>
            </a:r>
            <a:r>
              <a:rPr lang="en-US" sz="2000" smtClean="0"/>
              <a:t> </a:t>
            </a:r>
          </a:p>
          <a:p>
            <a:r>
              <a:rPr lang="en-US" sz="2000" smtClean="0"/>
              <a:t>We ignore CPU costs for simplicity</a:t>
            </a:r>
          </a:p>
          <a:p>
            <a:pPr lvl="1"/>
            <a:r>
              <a:rPr lang="en-US" sz="2000" smtClean="0"/>
              <a:t>Real systems do take CPU cost into account</a:t>
            </a:r>
          </a:p>
          <a:p>
            <a:r>
              <a:rPr lang="en-US" sz="2000" smtClean="0"/>
              <a:t>We do not include cost to writing output to disk in our cost formulae</a:t>
            </a:r>
          </a:p>
        </p:txBody>
      </p:sp>
    </p:spTree>
  </p:cSld>
  <p:clrMapOvr>
    <a:masterClrMapping/>
  </p:clrMapOvr>
  <p:transition advTm="747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Measures of Query Cost (Cont.)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65225"/>
            <a:ext cx="7891462" cy="5257800"/>
          </a:xfrm>
        </p:spPr>
        <p:txBody>
          <a:bodyPr/>
          <a:lstStyle/>
          <a:p>
            <a:r>
              <a:rPr lang="en-US" sz="2000" smtClean="0"/>
              <a:t>Several algorithms can reduce disk IO by using extra buffer space </a:t>
            </a:r>
          </a:p>
          <a:p>
            <a:pPr lvl="1"/>
            <a:r>
              <a:rPr lang="en-US" sz="2000" smtClean="0"/>
              <a:t>Amount of real memory available to buffer depends on other concurrent queries and OS processes, known only during execution</a:t>
            </a:r>
          </a:p>
          <a:p>
            <a:pPr lvl="2"/>
            <a:r>
              <a:rPr lang="en-US" sz="2000" smtClean="0"/>
              <a:t>We often use worst case estimates, assuming only the minimum amount of memory needed for the operation is available</a:t>
            </a:r>
          </a:p>
          <a:p>
            <a:r>
              <a:rPr lang="en-US" sz="2000" smtClean="0"/>
              <a:t>Required data may be buffer resident already, avoiding disk I/O</a:t>
            </a:r>
          </a:p>
          <a:p>
            <a:pPr lvl="1"/>
            <a:r>
              <a:rPr lang="en-US" sz="2000" smtClean="0"/>
              <a:t>But hard to take into account for cost estimation</a:t>
            </a:r>
          </a:p>
          <a:p>
            <a:endParaRPr lang="en-US" sz="2000" smtClean="0"/>
          </a:p>
        </p:txBody>
      </p:sp>
    </p:spTree>
  </p:cSld>
  <p:clrMapOvr>
    <a:masterClrMapping/>
  </p:clrMapOvr>
  <p:transition advTm="747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sz="2000" smtClean="0"/>
              <a:t>For relations that fit in memory, techniques like quicksort can be used.  For relations that don</a:t>
            </a:r>
            <a:r>
              <a:rPr lang="ja-JP" altLang="en-US" sz="2000" smtClean="0"/>
              <a:t>’</a:t>
            </a:r>
            <a:r>
              <a:rPr lang="en-US" altLang="ja-JP" sz="2000" smtClean="0"/>
              <a:t>t fit in memory, </a:t>
            </a:r>
            <a:r>
              <a:rPr lang="en-US" altLang="ja-JP" sz="2000" b="1" smtClean="0"/>
              <a:t>external </a:t>
            </a:r>
            <a:br>
              <a:rPr lang="en-US" altLang="ja-JP" sz="2000" b="1" smtClean="0"/>
            </a:br>
            <a:r>
              <a:rPr lang="en-US" altLang="ja-JP" sz="2000" b="1" smtClean="0"/>
              <a:t>sort-merge </a:t>
            </a:r>
            <a:r>
              <a:rPr lang="en-US" altLang="ja-JP" sz="2000" smtClean="0"/>
              <a:t>is a good choice.</a:t>
            </a:r>
            <a:r>
              <a:rPr lang="en-US" altLang="ja-JP" smtClean="0"/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Sort-Merge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63663"/>
            <a:ext cx="8116888" cy="5365750"/>
          </a:xfrm>
        </p:spPr>
        <p:txBody>
          <a:bodyPr/>
          <a:lstStyle/>
          <a:p>
            <a:pPr marL="381000" indent="-381000">
              <a:buFont typeface="Monotype Sorts" pitchFamily="1" charset="2"/>
              <a:buAutoNum type="arabicPeriod"/>
            </a:pPr>
            <a:r>
              <a:rPr lang="en-US" sz="2000" b="1" smtClean="0"/>
              <a:t>Create sorted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3366CC"/>
                </a:solidFill>
              </a:rPr>
              <a:t>runs</a:t>
            </a:r>
            <a:r>
              <a:rPr lang="en-US" sz="2000" smtClean="0"/>
              <a:t>.  Let </a:t>
            </a:r>
            <a:r>
              <a:rPr lang="en-US" sz="2000" i="1" smtClean="0"/>
              <a:t>i</a:t>
            </a:r>
            <a:r>
              <a:rPr lang="en-US" sz="2000" smtClean="0"/>
              <a:t> be 0 initially.</a:t>
            </a:r>
            <a:r>
              <a:rPr lang="en-US" sz="2400" smtClean="0"/>
              <a:t> </a:t>
            </a:r>
            <a:br>
              <a:rPr lang="en-US" sz="2400" smtClean="0"/>
            </a:br>
            <a:r>
              <a:rPr lang="en-US" sz="2400" smtClean="0"/>
              <a:t> </a:t>
            </a:r>
            <a:r>
              <a:rPr lang="en-US" sz="2000" smtClean="0"/>
              <a:t>Repeatedly do the following till the end of the relation:</a:t>
            </a:r>
            <a:br>
              <a:rPr lang="en-US" sz="2000" smtClean="0"/>
            </a:br>
            <a:r>
              <a:rPr lang="en-US" sz="2000" smtClean="0"/>
              <a:t>     (a)  Read </a:t>
            </a:r>
            <a:r>
              <a:rPr lang="en-US" sz="2000" i="1" smtClean="0"/>
              <a:t>M</a:t>
            </a:r>
            <a:r>
              <a:rPr lang="en-US" sz="2000" smtClean="0"/>
              <a:t> blocks of relation into memory</a:t>
            </a:r>
            <a:br>
              <a:rPr lang="en-US" sz="2000" smtClean="0"/>
            </a:br>
            <a:r>
              <a:rPr lang="en-US" sz="2000" smtClean="0"/>
              <a:t>     (b)  Sort the in-memory blocks</a:t>
            </a:r>
            <a:br>
              <a:rPr lang="en-US" sz="2000" smtClean="0"/>
            </a:br>
            <a:r>
              <a:rPr lang="en-US" sz="2000" smtClean="0"/>
              <a:t>     (c)  Write sorted data to run </a:t>
            </a:r>
            <a:r>
              <a:rPr lang="en-US" sz="2000" i="1" smtClean="0"/>
              <a:t>R</a:t>
            </a:r>
            <a:r>
              <a:rPr lang="en-US" sz="2800" i="1" baseline="-25000" smtClean="0"/>
              <a:t>i</a:t>
            </a:r>
            <a:r>
              <a:rPr lang="en-US" sz="2000" smtClean="0"/>
              <a:t>; increment </a:t>
            </a:r>
            <a:r>
              <a:rPr lang="en-US" sz="2000" i="1" smtClean="0"/>
              <a:t>i.</a:t>
            </a:r>
            <a:br>
              <a:rPr lang="en-US" sz="2000" i="1" smtClean="0"/>
            </a:br>
            <a:r>
              <a:rPr lang="en-US" sz="2000" smtClean="0"/>
              <a:t>Let the final value of</a:t>
            </a:r>
            <a:r>
              <a:rPr lang="en-US" sz="2000" i="1" smtClean="0"/>
              <a:t> i </a:t>
            </a:r>
            <a:r>
              <a:rPr lang="en-US" sz="2000" smtClean="0"/>
              <a:t>be </a:t>
            </a:r>
            <a:r>
              <a:rPr lang="en-US" sz="2000" i="1" smtClean="0"/>
              <a:t>N</a:t>
            </a:r>
          </a:p>
          <a:p>
            <a:pPr marL="381000" indent="-381000">
              <a:buFont typeface="Monotype Sorts" pitchFamily="1" charset="2"/>
              <a:buAutoNum type="arabicPeriod"/>
            </a:pPr>
            <a:r>
              <a:rPr lang="en-US" sz="2000" i="1" smtClean="0"/>
              <a:t>Merge the runs (next slide)…..</a:t>
            </a:r>
            <a:endParaRPr lang="en-US" sz="240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4500" y="98425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Let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en-US" sz="2000"/>
              <a:t>denote</a:t>
            </a:r>
            <a:r>
              <a:rPr lang="en-US" sz="2400"/>
              <a:t> memory size (in pages).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Sort-Merge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1" charset="2"/>
              <a:buAutoNum type="arabicPeriod" startAt="2"/>
            </a:pPr>
            <a:r>
              <a:rPr lang="en-US" sz="2000" b="1" smtClean="0"/>
              <a:t>Merge the runs (N-way merge)</a:t>
            </a:r>
            <a:r>
              <a:rPr lang="en-US" sz="2000" smtClean="0"/>
              <a:t>. </a:t>
            </a:r>
            <a:r>
              <a:rPr lang="en-US" smtClean="0"/>
              <a:t>We assume (for now) that </a:t>
            </a:r>
            <a:r>
              <a:rPr lang="en-US" i="1" smtClean="0"/>
              <a:t>N</a:t>
            </a:r>
            <a:r>
              <a:rPr lang="en-US" smtClean="0"/>
              <a:t> &lt; </a:t>
            </a:r>
            <a:r>
              <a:rPr lang="en-US" i="1" smtClean="0"/>
              <a:t>M</a:t>
            </a:r>
            <a:r>
              <a:rPr lang="en-US" sz="2000" smtClean="0"/>
              <a:t>. </a:t>
            </a:r>
          </a:p>
          <a:p>
            <a:pPr marL="800100" lvl="1" indent="-342900">
              <a:buFont typeface="Monotype Sorts" pitchFamily="1" charset="2"/>
              <a:buAutoNum type="arabicPeriod"/>
            </a:pPr>
            <a:r>
              <a:rPr lang="en-US" sz="2000" smtClean="0"/>
              <a:t>Use </a:t>
            </a:r>
            <a:r>
              <a:rPr lang="en-US" sz="2000" i="1" smtClean="0"/>
              <a:t>N</a:t>
            </a:r>
            <a:r>
              <a:rPr lang="en-US" sz="2000" smtClean="0"/>
              <a:t> blocks of memory to buffer input runs, and 1 block to buffer output. Read the first block of each run into its buffer page</a:t>
            </a:r>
          </a:p>
          <a:p>
            <a:pPr marL="800100" lvl="1" indent="-342900">
              <a:buFont typeface="Monotype Sorts" pitchFamily="1" charset="2"/>
              <a:buAutoNum type="arabicPeriod"/>
            </a:pPr>
            <a:r>
              <a:rPr lang="en-US" sz="2000" b="1" smtClean="0"/>
              <a:t>repeat</a:t>
            </a:r>
          </a:p>
          <a:p>
            <a:pPr marL="1200150" lvl="2" indent="-342900">
              <a:buFont typeface="Monotype Sorts" pitchFamily="1" charset="2"/>
              <a:buAutoNum type="arabicPeriod"/>
            </a:pPr>
            <a:r>
              <a:rPr lang="en-US" sz="2000" smtClean="0"/>
              <a:t>Select the first record (in sort order) among all buffer pages</a:t>
            </a:r>
          </a:p>
          <a:p>
            <a:pPr marL="1200150" lvl="2" indent="-342900">
              <a:buFont typeface="Monotype Sorts" pitchFamily="1" charset="2"/>
              <a:buAutoNum type="arabicPeriod"/>
            </a:pPr>
            <a:r>
              <a:rPr lang="en-US" sz="2000" smtClean="0"/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1" charset="2"/>
              <a:buAutoNum type="arabicPeriod"/>
            </a:pPr>
            <a:r>
              <a:rPr lang="en-US" sz="2000" smtClean="0"/>
              <a:t>Delete the record from its input buffer page.</a:t>
            </a:r>
            <a:br>
              <a:rPr lang="en-US" sz="2000" smtClean="0"/>
            </a:br>
            <a:r>
              <a:rPr lang="en-US" sz="2000" b="1" smtClean="0"/>
              <a:t>If</a:t>
            </a:r>
            <a:r>
              <a:rPr lang="en-US" sz="2000" smtClean="0"/>
              <a:t> the buffer page becomes empty </a:t>
            </a:r>
            <a:r>
              <a:rPr lang="en-US" sz="2000" b="1" smtClean="0"/>
              <a:t>then</a:t>
            </a:r>
            <a:br>
              <a:rPr lang="en-US" sz="2000" b="1" smtClean="0"/>
            </a:br>
            <a:r>
              <a:rPr lang="en-US" sz="2000" smtClean="0"/>
              <a:t>   read the next block (if any) of the run into the buffer. </a:t>
            </a:r>
          </a:p>
          <a:p>
            <a:pPr marL="800100" lvl="1" indent="-342900">
              <a:buFont typeface="Monotype Sorts" pitchFamily="1" charset="2"/>
              <a:buAutoNum type="arabicPeriod"/>
            </a:pPr>
            <a:r>
              <a:rPr lang="en-US" sz="2000" b="1" smtClean="0"/>
              <a:t>until</a:t>
            </a:r>
            <a:r>
              <a:rPr lang="en-US" sz="2000" smtClean="0"/>
              <a:t> all input buffer pages are empty: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Sort-Merge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97800" cy="4138613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sz="2000" smtClean="0"/>
              <a:t>If </a:t>
            </a:r>
            <a:r>
              <a:rPr lang="en-US" sz="2000" i="1" smtClean="0"/>
              <a:t>N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 </a:t>
            </a:r>
            <a:r>
              <a:rPr lang="en-US" sz="2000" i="1" smtClean="0">
                <a:sym typeface="Symbol" pitchFamily="18" charset="2"/>
              </a:rPr>
              <a:t>M</a:t>
            </a:r>
            <a:r>
              <a:rPr lang="en-US" sz="2000" smtClean="0">
                <a:sym typeface="Symbol" pitchFamily="18" charset="2"/>
              </a:rPr>
              <a:t>, several merge </a:t>
            </a:r>
            <a:r>
              <a:rPr lang="en-US" sz="2000" i="1" smtClean="0">
                <a:sym typeface="Symbol" pitchFamily="18" charset="2"/>
              </a:rPr>
              <a:t>passes</a:t>
            </a:r>
            <a:r>
              <a:rPr lang="en-US" sz="2000" smtClean="0">
                <a:sym typeface="Symbol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sz="2000" smtClean="0"/>
              <a:t>In each pass, contiguous groups of </a:t>
            </a:r>
            <a:r>
              <a:rPr lang="en-US" sz="2000" i="1" smtClean="0"/>
              <a:t>M </a:t>
            </a:r>
            <a:r>
              <a:rPr lang="en-US" sz="2000" smtClean="0"/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sz="2000" smtClean="0"/>
              <a:t>A pass reduces the number of runs by a factor of </a:t>
            </a:r>
            <a:r>
              <a:rPr lang="en-US" sz="2000" i="1" smtClean="0"/>
              <a:t>M</a:t>
            </a:r>
            <a:r>
              <a:rPr lang="en-US" sz="2000" smtClean="0"/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sz="2000" smtClean="0"/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sz="2000" smtClean="0"/>
              <a:t>Repeated passes are performed till all runs have been merged into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47056</TotalTime>
  <Words>2282</Words>
  <Application>Microsoft Office PowerPoint</Application>
  <PresentationFormat>On-screen Show (4:3)</PresentationFormat>
  <Paragraphs>314</Paragraphs>
  <Slides>33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1_db-5-grey</vt:lpstr>
      <vt:lpstr>Clip</vt:lpstr>
      <vt:lpstr>Chapter 12: Query Processing</vt:lpstr>
      <vt:lpstr>Chapter 12:  Query Processing</vt:lpstr>
      <vt:lpstr>Measures of Query (and sorting) Cost</vt:lpstr>
      <vt:lpstr>Measures of Query Cost (Cont.)</vt:lpstr>
      <vt:lpstr>Measures of Query Cost (Cont.)</vt:lpstr>
      <vt:lpstr>Sorting</vt:lpstr>
      <vt:lpstr>External Sort-Merge</vt:lpstr>
      <vt:lpstr>External Sort-Merge (Cont.)</vt:lpstr>
      <vt:lpstr>External Sort-Merge (Cont.)</vt:lpstr>
      <vt:lpstr>Example: External Sorting Using Sort-Merge</vt:lpstr>
      <vt:lpstr>External Merge Sort (Cont.)</vt:lpstr>
      <vt:lpstr>External Merge Sort (Cont.)</vt:lpstr>
      <vt:lpstr>Basic Steps in Query Processing</vt:lpstr>
      <vt:lpstr>Basic Steps in Query Processing (Cont.)</vt:lpstr>
      <vt:lpstr>Basic Steps in Query Processing : Optimization</vt:lpstr>
      <vt:lpstr>Basic Steps: Optimization (Cont.)</vt:lpstr>
      <vt:lpstr>Access Path: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Join Operation</vt:lpstr>
      <vt:lpstr>Examples</vt:lpstr>
      <vt:lpstr>Nested-Loop Join</vt:lpstr>
      <vt:lpstr>Nested-Loop Join (Cont.)</vt:lpstr>
      <vt:lpstr>Block Nested-Loop Join</vt:lpstr>
      <vt:lpstr>Block Nested-Loop Join (Cont.)</vt:lpstr>
      <vt:lpstr>Index-Based Joins</vt:lpstr>
      <vt:lpstr>Index on R vs. Index on S</vt:lpstr>
      <vt:lpstr>Indexed Nested-Loop Join</vt:lpstr>
      <vt:lpstr>Example of Nested-Loop Join Costs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Rata</cp:lastModifiedBy>
  <cp:revision>492</cp:revision>
  <cp:lastPrinted>1999-06-28T19:27:31Z</cp:lastPrinted>
  <dcterms:created xsi:type="dcterms:W3CDTF">2000-02-23T18:58:38Z</dcterms:created>
  <dcterms:modified xsi:type="dcterms:W3CDTF">2017-05-11T14:03:59Z</dcterms:modified>
</cp:coreProperties>
</file>