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80" r:id="rId2"/>
    <p:sldId id="257" r:id="rId3"/>
    <p:sldId id="320" r:id="rId4"/>
    <p:sldId id="323" r:id="rId5"/>
    <p:sldId id="258" r:id="rId6"/>
    <p:sldId id="277" r:id="rId7"/>
    <p:sldId id="260" r:id="rId8"/>
    <p:sldId id="259" r:id="rId9"/>
    <p:sldId id="261" r:id="rId10"/>
    <p:sldId id="263" r:id="rId11"/>
    <p:sldId id="289" r:id="rId12"/>
    <p:sldId id="310" r:id="rId13"/>
    <p:sldId id="265" r:id="rId14"/>
    <p:sldId id="314" r:id="rId15"/>
    <p:sldId id="321" r:id="rId16"/>
    <p:sldId id="313" r:id="rId17"/>
    <p:sldId id="287" r:id="rId18"/>
    <p:sldId id="286" r:id="rId19"/>
    <p:sldId id="279" r:id="rId20"/>
    <p:sldId id="322" r:id="rId21"/>
    <p:sldId id="269" r:id="rId22"/>
    <p:sldId id="296" r:id="rId23"/>
    <p:sldId id="297" r:id="rId24"/>
    <p:sldId id="288" r:id="rId25"/>
    <p:sldId id="292" r:id="rId26"/>
    <p:sldId id="272" r:id="rId27"/>
    <p:sldId id="311" r:id="rId28"/>
    <p:sldId id="312" r:id="rId29"/>
  </p:sldIdLst>
  <p:sldSz cx="9144000" cy="6858000" type="screen4x3"/>
  <p:notesSz cx="6997700" cy="9283700"/>
  <p:custShowLst>
    <p:custShow name="Custom Show 1" id="0">
      <p:sldLst>
        <p:sld r:id="rId2"/>
        <p:sld r:id="rId6"/>
        <p:sld r:id="rId7"/>
        <p:sld r:id="rId10"/>
        <p:sld r:id="rId11"/>
        <p:sld r:id="rId18"/>
        <p:sld r:id="rId19"/>
        <p:sld r:id="rId14"/>
        <p:sld r:id="rId15"/>
        <p:sld r:id="rId20"/>
        <p:sld r:id="rId20"/>
        <p:sld r:id="rId12"/>
        <p:sld r:id="rId13"/>
        <p:sld r:id="rId17"/>
        <p:sld r:id="rId21"/>
        <p:sld r:id="rId22"/>
        <p:sld r:id="rId23"/>
        <p:sld r:id="rId24"/>
        <p:sld r:id="rId25"/>
        <p:sld r:id="rId28"/>
        <p:sld r:id="rId29"/>
        <p:sld r:id="rId2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94" y="-9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36BF7EA-20F7-4890-B4CC-87EB8511E93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4DFCC51-2C97-4785-A35B-A6AAE518B7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1855E-5B8D-48DF-8BB5-AC107586C4D9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5A47E-6CEE-4FA5-A564-BC23D6CD8CBB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1F619-34DA-4B30-8E2E-82D9C12A7C9A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1C208-0A4D-42E9-8236-DD310EFB3328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A6AC6-917F-4313-9A4D-A6C12FB50091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4F64A-13B8-431E-9B69-724A84A66F68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0E51D6-3AA9-4E53-9FD7-8B49695FF7A5}" type="slidenum">
              <a:rPr lang="en-US"/>
              <a:pPr/>
              <a:t>15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77631-3D33-4BFD-A213-B5D66429208D}" type="slidenum">
              <a:rPr lang="en-US"/>
              <a:pPr/>
              <a:t>16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0C633-59AD-4F26-8EEF-FA7AFD61BD15}" type="slidenum">
              <a:rPr lang="en-US"/>
              <a:pPr/>
              <a:t>17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2EDFE-6CC3-425D-94E8-0973F6BA2DC4}" type="slidenum">
              <a:rPr lang="en-US"/>
              <a:pPr/>
              <a:t>18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1D00F-91D2-475F-A662-340CE9F6621B}" type="slidenum">
              <a:rPr lang="en-US"/>
              <a:pPr/>
              <a:t>19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7EA55-1A89-4868-8366-74F0A185C3F0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180B8-E31D-445A-B7A9-941A5279B1DA}" type="slidenum">
              <a:rPr lang="en-US"/>
              <a:pPr/>
              <a:t>20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54A6C-266B-45C6-9254-4568871A93D2}" type="slidenum">
              <a:rPr lang="en-US"/>
              <a:pPr/>
              <a:t>21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8A058-5D25-4823-B109-231FE356C899}" type="slidenum">
              <a:rPr lang="en-US"/>
              <a:pPr/>
              <a:t>22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BAF3D-7F12-4B53-9A11-9CD86F5436E0}" type="slidenum">
              <a:rPr lang="en-US"/>
              <a:pPr/>
              <a:t>23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FD8E0-5655-409F-B7BB-314C7725D08A}" type="slidenum">
              <a:rPr lang="en-US"/>
              <a:pPr/>
              <a:t>24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53292F-C78F-437C-991C-CCADD4E78281}" type="slidenum">
              <a:rPr lang="en-US"/>
              <a:pPr/>
              <a:t>25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9CEEA-10B1-4156-985B-11F2E0E6105B}" type="slidenum">
              <a:rPr lang="en-US"/>
              <a:pPr/>
              <a:t>26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D9430-7FBE-44ED-A68B-88D1A7837343}" type="slidenum">
              <a:rPr lang="en-US"/>
              <a:pPr/>
              <a:t>27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548EC-FF7D-47E7-907E-FBC8F5F3A376}" type="slidenum">
              <a:rPr lang="en-US"/>
              <a:pPr/>
              <a:t>28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CD742-87DD-4775-9642-78A0DDD0B269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26C91-5CAF-4AB6-8FE3-77F7D70A935C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23362-CFBB-4BEF-B25A-2E5D53E89247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3CC3E2-866D-4608-84DE-89A0511EDD1E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B2CF2-0376-49D2-8BDC-B7C74FAFF4AF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D3624-7A8C-43A8-83B3-CAC79CD463DB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F44A9-F255-4370-9124-B1439B1F2BCB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5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63490" name="Clip" r:id="rId3" imgW="0" imgH="0" progId="">
              <p:embed/>
            </p:oleObj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7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1.</a:t>
            </a:r>
            <a:fld id="{9A4D6B23-36D9-440E-9E6C-0D86457D78DB}" type="slidenum">
              <a:rPr lang="en-US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0099"/>
              </a:solidFill>
            </a:endParaRP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0" y="6380163"/>
            <a:ext cx="282160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 dirty="0" smtClean="0">
                <a:solidFill>
                  <a:srgbClr val="000099"/>
                </a:solidFill>
              </a:rPr>
              <a:t>th</a:t>
            </a:r>
            <a:r>
              <a:rPr lang="en-US" sz="1000" b="1" dirty="0" smtClean="0">
                <a:solidFill>
                  <a:srgbClr val="000099"/>
                </a:solidFill>
              </a:rPr>
              <a:t> Edition</a:t>
            </a:r>
          </a:p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0099"/>
                </a:solidFill>
              </a:rPr>
              <a:t>Modified by </a:t>
            </a:r>
            <a:r>
              <a:rPr lang="en-US" sz="1000" b="1" dirty="0" err="1" smtClean="0">
                <a:solidFill>
                  <a:srgbClr val="000099"/>
                </a:solidFill>
              </a:rPr>
              <a:t>Ratan</a:t>
            </a:r>
            <a:r>
              <a:rPr lang="en-US" sz="1000" b="1" baseline="0" dirty="0" smtClean="0">
                <a:solidFill>
                  <a:srgbClr val="000099"/>
                </a:solidFill>
              </a:rPr>
              <a:t> </a:t>
            </a:r>
            <a:r>
              <a:rPr lang="en-US" sz="1000" b="1" baseline="0" dirty="0" err="1" smtClean="0">
                <a:solidFill>
                  <a:srgbClr val="000099"/>
                </a:solidFill>
              </a:rPr>
              <a:t>Dey</a:t>
            </a:r>
            <a:r>
              <a:rPr lang="en-US" sz="1000" b="1" dirty="0" smtClean="0">
                <a:solidFill>
                  <a:srgbClr val="000099"/>
                </a:solidFill>
              </a:rPr>
              <a:t> for NYU CS-UY 3083</a:t>
            </a: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1010703623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951510025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951510025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1010703623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2" name="Picture 8" descr="Cover-6E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0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0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0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CC3300"/>
                </a:solidFill>
                <a:ea typeface="ＭＳ Ｐゴシック" pitchFamily="34" charset="-128"/>
              </a:rPr>
              <a:t>Chapter 1: 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092200"/>
            <a:ext cx="7435850" cy="49720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Data 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itchFamily="34" charset="-128"/>
              </a:rPr>
              <a:t>Data constraints</a:t>
            </a:r>
          </a:p>
          <a:p>
            <a:r>
              <a:rPr lang="en-US" smtClean="0">
                <a:ea typeface="ＭＳ Ｐゴシック" pitchFamily="34" charset="-128"/>
              </a:rPr>
              <a:t>Relational model</a:t>
            </a:r>
          </a:p>
          <a:p>
            <a:r>
              <a:rPr lang="en-US" smtClean="0">
                <a:ea typeface="ＭＳ Ｐゴシック" pitchFamily="34" charset="-128"/>
              </a:rPr>
              <a:t>Entity-Relationship data model (mainly for database design) </a:t>
            </a:r>
          </a:p>
          <a:p>
            <a:r>
              <a:rPr lang="en-US" smtClean="0">
                <a:ea typeface="ＭＳ Ｐゴシック" pitchFamily="34" charset="-128"/>
              </a:rPr>
              <a:t>Object-based data models (Object-oriented and Object-relational)</a:t>
            </a:r>
          </a:p>
          <a:p>
            <a:r>
              <a:rPr lang="en-US" smtClean="0">
                <a:ea typeface="ＭＳ Ｐゴシック" pitchFamily="34" charset="-128"/>
              </a:rPr>
              <a:t>Semistructured data model  (XML)</a:t>
            </a:r>
          </a:p>
          <a:p>
            <a:r>
              <a:rPr lang="en-US" smtClean="0">
                <a:ea typeface="ＭＳ Ｐゴシック" pitchFamily="34" charset="-128"/>
              </a:rPr>
              <a:t>Other older models:</a:t>
            </a:r>
          </a:p>
          <a:p>
            <a:pPr lvl="1">
              <a:lnSpc>
                <a:spcPct val="60000"/>
              </a:lnSpc>
            </a:pPr>
            <a:r>
              <a:rPr lang="en-US" smtClean="0">
                <a:ea typeface="ＭＳ Ｐゴシック" pitchFamily="34" charset="-128"/>
              </a:rPr>
              <a:t>Network model  </a:t>
            </a:r>
          </a:p>
          <a:p>
            <a:pPr lvl="1">
              <a:lnSpc>
                <a:spcPct val="60000"/>
              </a:lnSpc>
            </a:pPr>
            <a:r>
              <a:rPr lang="en-US" smtClean="0">
                <a:ea typeface="ＭＳ Ｐゴシック" pitchFamily="34" charset="-128"/>
              </a:rPr>
              <a:t>Hierarchical model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Database Design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966075" cy="444182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The process of designing the general structure of the database:</a:t>
            </a:r>
          </a:p>
          <a:p>
            <a:pPr>
              <a:buFont typeface="Monotype Sorts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Logical Design –  Deciding on the database schema. Database design requires that we find a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good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collection of relation schemas.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Business decision – What attributes should we record in the database?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lvl="1">
              <a:buFont typeface="Monotype Sorts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  <a:sym typeface="Symbol" pitchFamily="18" charset="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Design Approaches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Normalization Theory (Chapter 8)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Formalize what designs are bad, and test for them</a:t>
            </a:r>
          </a:p>
          <a:p>
            <a:r>
              <a:rPr lang="en-US" smtClean="0">
                <a:ea typeface="ＭＳ Ｐゴシック" pitchFamily="34" charset="-128"/>
              </a:rPr>
              <a:t>Entity Relationship Model (Chapter 7)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Models an enterprise as a collection of </a:t>
            </a:r>
            <a:r>
              <a:rPr lang="en-US" i="1" smtClean="0">
                <a:ea typeface="ＭＳ Ｐゴシック" pitchFamily="34" charset="-128"/>
              </a:rPr>
              <a:t>entities </a:t>
            </a:r>
            <a:r>
              <a:rPr lang="en-US" smtClean="0">
                <a:ea typeface="ＭＳ Ｐゴシック" pitchFamily="34" charset="-128"/>
              </a:rPr>
              <a:t>and </a:t>
            </a:r>
            <a:r>
              <a:rPr lang="en-US" i="1" smtClean="0">
                <a:ea typeface="ＭＳ Ｐゴシック" pitchFamily="34" charset="-128"/>
              </a:rPr>
              <a:t>relationships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Entity: a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thing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or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object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in the enterprise that is distinguishable from other objects</a:t>
            </a:r>
          </a:p>
          <a:p>
            <a:pPr lvl="3"/>
            <a:r>
              <a:rPr lang="en-US" smtClean="0">
                <a:ea typeface="ＭＳ Ｐゴシック" pitchFamily="34" charset="-128"/>
              </a:rPr>
              <a:t>Described by a set of </a:t>
            </a:r>
            <a:r>
              <a:rPr lang="en-US" i="1" smtClean="0">
                <a:ea typeface="ＭＳ Ｐゴシック" pitchFamily="34" charset="-128"/>
              </a:rPr>
              <a:t>attributes</a:t>
            </a:r>
            <a:endParaRPr lang="en-US" smtClean="0">
              <a:ea typeface="ＭＳ Ｐゴシック" pitchFamily="34" charset="-128"/>
            </a:endParaRPr>
          </a:p>
          <a:p>
            <a:pPr lvl="2"/>
            <a:r>
              <a:rPr lang="en-US" smtClean="0">
                <a:ea typeface="ＭＳ Ｐゴシック" pitchFamily="34" charset="-128"/>
              </a:rPr>
              <a:t>Relationship: an association among several entities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Represented diagrammatically by an </a:t>
            </a:r>
            <a:r>
              <a:rPr lang="en-US" i="1" smtClean="0">
                <a:ea typeface="ＭＳ Ｐゴシック" pitchFamily="34" charset="-128"/>
              </a:rPr>
              <a:t>entity-relationship diagram: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Relational Model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89693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Relational model (Chapter 2)</a:t>
            </a:r>
          </a:p>
          <a:p>
            <a:r>
              <a:rPr lang="en-US" smtClean="0">
                <a:ea typeface="ＭＳ Ｐゴシック" pitchFamily="34" charset="-128"/>
              </a:rPr>
              <a:t>Example of tabular data in the relational model</a:t>
            </a:r>
          </a:p>
        </p:txBody>
      </p:sp>
      <p:sp>
        <p:nvSpPr>
          <p:cNvPr id="29699" name="Line 31"/>
          <p:cNvSpPr>
            <a:spLocks noChangeShapeType="1"/>
          </p:cNvSpPr>
          <p:nvPr/>
        </p:nvSpPr>
        <p:spPr bwMode="auto">
          <a:xfrm flipH="1">
            <a:off x="6456363" y="1609725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0" name="Text Box 32"/>
          <p:cNvSpPr txBox="1">
            <a:spLocks noChangeArrowheads="1"/>
          </p:cNvSpPr>
          <p:nvPr/>
        </p:nvSpPr>
        <p:spPr bwMode="auto">
          <a:xfrm>
            <a:off x="6858000" y="1322388"/>
            <a:ext cx="984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Columns</a:t>
            </a:r>
          </a:p>
        </p:txBody>
      </p:sp>
      <p:sp>
        <p:nvSpPr>
          <p:cNvPr id="29701" name="Line 33"/>
          <p:cNvSpPr>
            <a:spLocks noChangeShapeType="1"/>
          </p:cNvSpPr>
          <p:nvPr/>
        </p:nvSpPr>
        <p:spPr bwMode="auto">
          <a:xfrm flipH="1">
            <a:off x="5572125" y="16383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29702" name="Picture 37" descr="1"/>
          <p:cNvPicPr>
            <a:picLocks noChangeAspect="1" noChangeArrowheads="1"/>
          </p:cNvPicPr>
          <p:nvPr/>
        </p:nvPicPr>
        <p:blipFill>
          <a:blip r:embed="rId3"/>
          <a:srcRect b="43330"/>
          <a:stretch>
            <a:fillRect/>
          </a:stretch>
        </p:blipFill>
        <p:spPr bwMode="auto">
          <a:xfrm>
            <a:off x="1614488" y="2259013"/>
            <a:ext cx="5526087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38"/>
          <p:cNvSpPr txBox="1">
            <a:spLocks noChangeArrowheads="1"/>
          </p:cNvSpPr>
          <p:nvPr/>
        </p:nvSpPr>
        <p:spPr bwMode="auto">
          <a:xfrm>
            <a:off x="7696200" y="2590800"/>
            <a:ext cx="688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Rows</a:t>
            </a:r>
          </a:p>
        </p:txBody>
      </p:sp>
      <p:sp>
        <p:nvSpPr>
          <p:cNvPr id="29704" name="Line 39"/>
          <p:cNvSpPr>
            <a:spLocks noChangeShapeType="1"/>
          </p:cNvSpPr>
          <p:nvPr/>
        </p:nvSpPr>
        <p:spPr bwMode="auto">
          <a:xfrm flipH="1">
            <a:off x="7167563" y="2765425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5" name="Line 40"/>
          <p:cNvSpPr>
            <a:spLocks noChangeShapeType="1"/>
          </p:cNvSpPr>
          <p:nvPr/>
        </p:nvSpPr>
        <p:spPr bwMode="auto">
          <a:xfrm flipH="1">
            <a:off x="7180263" y="2841625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Sample Relational Database</a:t>
            </a:r>
          </a:p>
        </p:txBody>
      </p:sp>
      <p:pic>
        <p:nvPicPr>
          <p:cNvPr id="31746" name="Picture 3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4950" y="1408113"/>
            <a:ext cx="4170363" cy="49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Database Design?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86518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Is there any problem with this design?</a:t>
            </a:r>
          </a:p>
        </p:txBody>
      </p:sp>
      <p:pic>
        <p:nvPicPr>
          <p:cNvPr id="33795" name="Picture 5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963" y="1719263"/>
            <a:ext cx="7023100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Entity-Relationship Model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Models an enterprise as a collection of </a:t>
            </a:r>
            <a:r>
              <a:rPr lang="en-US" i="1" smtClean="0">
                <a:ea typeface="ＭＳ Ｐゴシック" pitchFamily="34" charset="-128"/>
              </a:rPr>
              <a:t>entities </a:t>
            </a:r>
            <a:r>
              <a:rPr lang="en-US" smtClean="0">
                <a:ea typeface="ＭＳ Ｐゴシック" pitchFamily="34" charset="-128"/>
              </a:rPr>
              <a:t>and </a:t>
            </a:r>
            <a:r>
              <a:rPr lang="en-US" i="1" smtClean="0">
                <a:ea typeface="ＭＳ Ｐゴシック" pitchFamily="34" charset="-128"/>
              </a:rPr>
              <a:t>relationships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Entity: a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thing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or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object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in the enterprise that is distinguishable from other objects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Described by a set of </a:t>
            </a:r>
            <a:r>
              <a:rPr lang="en-US" i="1" smtClean="0">
                <a:ea typeface="ＭＳ Ｐゴシック" pitchFamily="34" charset="-128"/>
              </a:rPr>
              <a:t>attributes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Relationship: an association among several entities</a:t>
            </a:r>
          </a:p>
          <a:p>
            <a:r>
              <a:rPr lang="en-US" smtClean="0">
                <a:ea typeface="ＭＳ Ｐゴシック" pitchFamily="34" charset="-128"/>
              </a:rPr>
              <a:t>Represented diagrammatically by an </a:t>
            </a:r>
            <a:r>
              <a:rPr lang="en-US" i="1" smtClean="0">
                <a:ea typeface="ＭＳ Ｐゴシック" pitchFamily="34" charset="-128"/>
              </a:rPr>
              <a:t>entity-relationship diagram: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039938" y="5327650"/>
            <a:ext cx="5661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99"/>
                </a:solidFill>
              </a:rPr>
              <a:t>What happened to dept_name of instructor and student?</a:t>
            </a:r>
          </a:p>
        </p:txBody>
      </p:sp>
      <p:pic>
        <p:nvPicPr>
          <p:cNvPr id="3584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838" y="3536950"/>
            <a:ext cx="7421562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Data Manipulation Language (DML)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Language for accessing and manipulating the data organized by the appropriate data model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DML also known as query language</a:t>
            </a:r>
          </a:p>
          <a:p>
            <a:r>
              <a:rPr lang="en-US" smtClean="0">
                <a:ea typeface="ＭＳ Ｐゴシック" pitchFamily="34" charset="-128"/>
              </a:rPr>
              <a:t>Two classes of languages </a:t>
            </a:r>
          </a:p>
          <a:p>
            <a:pPr lvl="1"/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Procedural</a:t>
            </a:r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– user specifies what data is required and how to get those data </a:t>
            </a:r>
          </a:p>
          <a:p>
            <a:pPr lvl="1"/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Declarative (nonprocedural)</a:t>
            </a:r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– user specifies what data is required without specifying how to get those data</a:t>
            </a:r>
          </a:p>
          <a:p>
            <a:r>
              <a:rPr lang="en-US" smtClean="0">
                <a:ea typeface="ＭＳ Ｐゴシック" pitchFamily="34" charset="-128"/>
              </a:rPr>
              <a:t>SQL is the most widely used query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123825"/>
            <a:ext cx="8077200" cy="609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Data Definition Language (DDL)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103313"/>
            <a:ext cx="7661275" cy="4845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Specification notation for defining the database schema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Example:	</a:t>
            </a:r>
            <a:r>
              <a:rPr lang="en-US" b="1" smtClean="0">
                <a:ea typeface="ＭＳ Ｐゴシック" pitchFamily="34" charset="-128"/>
              </a:rPr>
              <a:t>create table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i="1" smtClean="0">
                <a:ea typeface="ＭＳ Ｐゴシック" pitchFamily="34" charset="-128"/>
              </a:rPr>
              <a:t>instructor</a:t>
            </a:r>
            <a:r>
              <a:rPr lang="en-US" smtClean="0">
                <a:ea typeface="ＭＳ Ｐゴシック" pitchFamily="34" charset="-128"/>
              </a:rPr>
              <a:t> (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                             </a:t>
            </a:r>
            <a:r>
              <a:rPr lang="en-US" i="1" smtClean="0">
                <a:ea typeface="ＭＳ Ｐゴシック" pitchFamily="34" charset="-128"/>
              </a:rPr>
              <a:t>ID</a:t>
            </a:r>
            <a:r>
              <a:rPr lang="en-US" smtClean="0">
                <a:ea typeface="ＭＳ Ｐゴシック" pitchFamily="34" charset="-128"/>
              </a:rPr>
              <a:t>                </a:t>
            </a:r>
            <a:r>
              <a:rPr lang="en-US" b="1" smtClean="0">
                <a:ea typeface="ＭＳ Ｐゴシック" pitchFamily="34" charset="-128"/>
              </a:rPr>
              <a:t>char</a:t>
            </a:r>
            <a:r>
              <a:rPr lang="en-US" smtClean="0">
                <a:ea typeface="ＭＳ Ｐゴシック" pitchFamily="34" charset="-128"/>
              </a:rPr>
              <a:t>(5),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                             </a:t>
            </a:r>
            <a:r>
              <a:rPr lang="en-US" i="1" smtClean="0">
                <a:ea typeface="ＭＳ Ｐゴシック" pitchFamily="34" charset="-128"/>
              </a:rPr>
              <a:t>name           </a:t>
            </a:r>
            <a:r>
              <a:rPr lang="en-US" b="1" smtClean="0">
                <a:ea typeface="ＭＳ Ｐゴシック" pitchFamily="34" charset="-128"/>
              </a:rPr>
              <a:t>varchar</a:t>
            </a:r>
            <a:r>
              <a:rPr lang="en-US" smtClean="0">
                <a:ea typeface="ＭＳ Ｐゴシック" pitchFamily="34" charset="-128"/>
              </a:rPr>
              <a:t>(20)</a:t>
            </a:r>
            <a:r>
              <a:rPr lang="en-US" b="1" smtClean="0">
                <a:ea typeface="ＭＳ Ｐゴシック" pitchFamily="34" charset="-128"/>
              </a:rPr>
              <a:t>,</a:t>
            </a:r>
            <a:r>
              <a:rPr lang="en-US" b="1" i="1" smtClean="0">
                <a:ea typeface="ＭＳ Ｐゴシック" pitchFamily="34" charset="-128"/>
              </a:rPr>
              <a:t/>
            </a:r>
            <a:br>
              <a:rPr lang="en-US" b="1" i="1" smtClean="0">
                <a:ea typeface="ＭＳ Ｐゴシック" pitchFamily="34" charset="-128"/>
              </a:rPr>
            </a:br>
            <a:r>
              <a:rPr lang="en-US" b="1" i="1" smtClean="0">
                <a:ea typeface="ＭＳ Ｐゴシック" pitchFamily="34" charset="-128"/>
              </a:rPr>
              <a:t>                             </a:t>
            </a:r>
            <a:r>
              <a:rPr lang="en-US" i="1" smtClean="0">
                <a:ea typeface="ＭＳ Ｐゴシック" pitchFamily="34" charset="-128"/>
              </a:rPr>
              <a:t>dept_name  </a:t>
            </a:r>
            <a:r>
              <a:rPr lang="en-US" b="1" smtClean="0">
                <a:ea typeface="ＭＳ Ｐゴシック" pitchFamily="34" charset="-128"/>
              </a:rPr>
              <a:t>varchar</a:t>
            </a:r>
            <a:r>
              <a:rPr lang="en-US" smtClean="0">
                <a:ea typeface="ＭＳ Ｐゴシック" pitchFamily="34" charset="-128"/>
              </a:rPr>
              <a:t>(20),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                             </a:t>
            </a:r>
            <a:r>
              <a:rPr lang="en-US" i="1" smtClean="0">
                <a:ea typeface="ＭＳ Ｐゴシック" pitchFamily="34" charset="-128"/>
              </a:rPr>
              <a:t>salary</a:t>
            </a:r>
            <a:r>
              <a:rPr lang="en-US" smtClean="0">
                <a:ea typeface="ＭＳ Ｐゴシック" pitchFamily="34" charset="-128"/>
              </a:rPr>
              <a:t>           </a:t>
            </a:r>
            <a:r>
              <a:rPr lang="en-US" b="1" smtClean="0">
                <a:ea typeface="ＭＳ Ｐゴシック" pitchFamily="34" charset="-128"/>
              </a:rPr>
              <a:t>numeric</a:t>
            </a:r>
            <a:r>
              <a:rPr lang="en-US" smtClean="0">
                <a:ea typeface="ＭＳ Ｐゴシック" pitchFamily="34" charset="-128"/>
              </a:rPr>
              <a:t>(8,2))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DDL compiler generates a set of tables stored in a </a:t>
            </a:r>
            <a:r>
              <a:rPr lang="en-US" i="1" smtClean="0">
                <a:ea typeface="ＭＳ Ｐゴシック" pitchFamily="34" charset="-128"/>
              </a:rPr>
              <a:t>data dictionary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Data dictionary contains metadata (i.e., data about data)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Database schema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Integrity constraints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Primary key (ID uniquely identifies instructors)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Referential integrity (</a:t>
            </a:r>
            <a:r>
              <a:rPr lang="en-US" b="1" smtClean="0">
                <a:ea typeface="ＭＳ Ｐゴシック" pitchFamily="34" charset="-128"/>
              </a:rPr>
              <a:t>references</a:t>
            </a:r>
            <a:r>
              <a:rPr lang="en-US" smtClean="0">
                <a:ea typeface="ＭＳ Ｐゴシック" pitchFamily="34" charset="-128"/>
              </a:rPr>
              <a:t> constraint in SQL)</a:t>
            </a:r>
          </a:p>
          <a:p>
            <a:pPr lvl="3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e.g. </a:t>
            </a:r>
            <a:r>
              <a:rPr lang="en-US" i="1" smtClean="0">
                <a:ea typeface="ＭＳ Ｐゴシック" pitchFamily="34" charset="-128"/>
              </a:rPr>
              <a:t>dept_name </a:t>
            </a:r>
            <a:r>
              <a:rPr lang="en-US" smtClean="0">
                <a:ea typeface="ＭＳ Ｐゴシック" pitchFamily="34" charset="-128"/>
              </a:rPr>
              <a:t>value in any </a:t>
            </a:r>
            <a:r>
              <a:rPr lang="en-US" i="1" smtClean="0">
                <a:ea typeface="ＭＳ Ｐゴシック" pitchFamily="34" charset="-128"/>
              </a:rPr>
              <a:t>instructor </a:t>
            </a:r>
            <a:r>
              <a:rPr lang="en-US" smtClean="0">
                <a:ea typeface="ＭＳ Ｐゴシック" pitchFamily="34" charset="-128"/>
              </a:rPr>
              <a:t>tuple must appear in </a:t>
            </a:r>
            <a:r>
              <a:rPr lang="en-US" i="1" smtClean="0">
                <a:ea typeface="ＭＳ Ｐゴシック" pitchFamily="34" charset="-128"/>
              </a:rPr>
              <a:t>department</a:t>
            </a:r>
            <a:r>
              <a:rPr lang="en-US" smtClean="0">
                <a:ea typeface="ＭＳ Ｐゴシック" pitchFamily="34" charset="-128"/>
              </a:rPr>
              <a:t> relation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Authorization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80963"/>
            <a:ext cx="8077200" cy="609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SQL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475" y="1125538"/>
            <a:ext cx="8404225" cy="519430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SQL</a:t>
            </a:r>
            <a:r>
              <a:rPr lang="en-US" smtClean="0">
                <a:ea typeface="ＭＳ Ｐゴシック" pitchFamily="34" charset="-128"/>
              </a:rPr>
              <a:t>: widely used non-procedural language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Example: Find the name of the instructor with ID 22222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	</a:t>
            </a:r>
            <a:r>
              <a:rPr lang="en-US" b="1" smtClean="0">
                <a:ea typeface="ＭＳ Ｐゴシック" pitchFamily="34" charset="-128"/>
              </a:rPr>
              <a:t>select	</a:t>
            </a:r>
            <a:r>
              <a:rPr lang="en-US" i="1" smtClean="0">
                <a:ea typeface="ＭＳ Ｐゴシック" pitchFamily="34" charset="-128"/>
              </a:rPr>
              <a:t>name</a:t>
            </a:r>
            <a:r>
              <a:rPr lang="en-US" smtClean="0">
                <a:ea typeface="ＭＳ Ｐゴシック" pitchFamily="34" charset="-128"/>
              </a:rPr>
              <a:t/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	</a:t>
            </a:r>
            <a:r>
              <a:rPr lang="en-US" b="1" smtClean="0">
                <a:ea typeface="ＭＳ Ｐゴシック" pitchFamily="34" charset="-128"/>
              </a:rPr>
              <a:t>from	</a:t>
            </a:r>
            <a:r>
              <a:rPr lang="en-US" i="1" smtClean="0">
                <a:ea typeface="ＭＳ Ｐゴシック" pitchFamily="34" charset="-128"/>
              </a:rPr>
              <a:t>instructor</a:t>
            </a:r>
            <a:r>
              <a:rPr lang="en-US" smtClean="0">
                <a:ea typeface="ＭＳ Ｐゴシック" pitchFamily="34" charset="-128"/>
              </a:rPr>
              <a:t/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	</a:t>
            </a:r>
            <a:r>
              <a:rPr lang="en-US" b="1" smtClean="0">
                <a:ea typeface="ＭＳ Ｐゴシック" pitchFamily="34" charset="-128"/>
              </a:rPr>
              <a:t>where</a:t>
            </a:r>
            <a:r>
              <a:rPr lang="en-US" smtClean="0">
                <a:ea typeface="ＭＳ Ｐゴシック" pitchFamily="34" charset="-128"/>
              </a:rPr>
              <a:t>	</a:t>
            </a:r>
            <a:r>
              <a:rPr lang="en-US" i="1" smtClean="0">
                <a:ea typeface="ＭＳ Ｐゴシック" pitchFamily="34" charset="-128"/>
              </a:rPr>
              <a:t>instructor.ID </a:t>
            </a:r>
            <a:r>
              <a:rPr lang="en-US" smtClean="0">
                <a:ea typeface="ＭＳ Ｐゴシック" pitchFamily="34" charset="-128"/>
              </a:rPr>
              <a:t>= </a:t>
            </a:r>
            <a:r>
              <a:rPr lang="ja-JP" altLang="en-US" smtClean="0">
                <a:ea typeface="ＭＳ Ｐゴシック" pitchFamily="34" charset="-128"/>
              </a:rPr>
              <a:t>‘</a:t>
            </a:r>
            <a:r>
              <a:rPr lang="en-US" altLang="ja-JP" smtClean="0">
                <a:ea typeface="ＭＳ Ｐゴシック" pitchFamily="34" charset="-128"/>
              </a:rPr>
              <a:t>22222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endParaRPr lang="en-US" altLang="ja-JP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Example: Find ids and department names of instructors in departments with budgets over 95000:</a:t>
            </a:r>
          </a:p>
          <a:p>
            <a:pPr lvl="1">
              <a:buFont typeface="Monotype Sorts" charset="2"/>
              <a:buNone/>
            </a:pPr>
            <a:r>
              <a:rPr lang="en-US" b="1" smtClean="0">
                <a:ea typeface="ＭＳ Ｐゴシック" pitchFamily="34" charset="-128"/>
              </a:rPr>
              <a:t>   select </a:t>
            </a:r>
            <a:r>
              <a:rPr lang="en-US" i="1" smtClean="0">
                <a:ea typeface="ＭＳ Ｐゴシック" pitchFamily="34" charset="-128"/>
              </a:rPr>
              <a:t>instructor</a:t>
            </a:r>
            <a:r>
              <a:rPr lang="en-US" smtClean="0">
                <a:ea typeface="ＭＳ Ｐゴシック" pitchFamily="34" charset="-128"/>
              </a:rPr>
              <a:t>.</a:t>
            </a:r>
            <a:r>
              <a:rPr lang="en-US" i="1" smtClean="0">
                <a:ea typeface="ＭＳ Ｐゴシック" pitchFamily="34" charset="-128"/>
              </a:rPr>
              <a:t>ID</a:t>
            </a:r>
            <a:r>
              <a:rPr lang="en-US" smtClean="0">
                <a:ea typeface="ＭＳ Ｐゴシック" pitchFamily="34" charset="-128"/>
              </a:rPr>
              <a:t>, </a:t>
            </a:r>
            <a:r>
              <a:rPr lang="en-US" i="1" smtClean="0">
                <a:ea typeface="ＭＳ Ｐゴシック" pitchFamily="34" charset="-128"/>
              </a:rPr>
              <a:t>department</a:t>
            </a:r>
            <a:r>
              <a:rPr lang="en-US" smtClean="0">
                <a:ea typeface="ＭＳ Ｐゴシック" pitchFamily="34" charset="-128"/>
              </a:rPr>
              <a:t>.</a:t>
            </a:r>
            <a:r>
              <a:rPr lang="en-US" i="1" smtClean="0">
                <a:ea typeface="ＭＳ Ｐゴシック" pitchFamily="34" charset="-128"/>
              </a:rPr>
              <a:t>dept name</a:t>
            </a:r>
            <a:br>
              <a:rPr lang="en-US" i="1" smtClean="0">
                <a:ea typeface="ＭＳ Ｐゴシック" pitchFamily="34" charset="-128"/>
              </a:rPr>
            </a:br>
            <a:r>
              <a:rPr lang="en-US" b="1" smtClean="0">
                <a:ea typeface="ＭＳ Ｐゴシック" pitchFamily="34" charset="-128"/>
              </a:rPr>
              <a:t>from </a:t>
            </a:r>
            <a:r>
              <a:rPr lang="en-US" i="1" smtClean="0">
                <a:ea typeface="ＭＳ Ｐゴシック" pitchFamily="34" charset="-128"/>
              </a:rPr>
              <a:t>instructor</a:t>
            </a:r>
            <a:r>
              <a:rPr lang="en-US" smtClean="0">
                <a:ea typeface="ＭＳ Ｐゴシック" pitchFamily="34" charset="-128"/>
              </a:rPr>
              <a:t>, </a:t>
            </a:r>
            <a:r>
              <a:rPr lang="en-US" i="1" smtClean="0">
                <a:ea typeface="ＭＳ Ｐゴシック" pitchFamily="34" charset="-128"/>
              </a:rPr>
              <a:t>department</a:t>
            </a:r>
            <a:br>
              <a:rPr lang="en-US" i="1" smtClean="0">
                <a:ea typeface="ＭＳ Ｐゴシック" pitchFamily="34" charset="-128"/>
              </a:rPr>
            </a:br>
            <a:r>
              <a:rPr lang="en-US" b="1" smtClean="0">
                <a:ea typeface="ＭＳ Ｐゴシック" pitchFamily="34" charset="-128"/>
              </a:rPr>
              <a:t>where </a:t>
            </a:r>
            <a:r>
              <a:rPr lang="en-US" i="1" smtClean="0">
                <a:ea typeface="ＭＳ Ｐゴシック" pitchFamily="34" charset="-128"/>
              </a:rPr>
              <a:t>instructor</a:t>
            </a:r>
            <a:r>
              <a:rPr lang="en-US" smtClean="0">
                <a:ea typeface="ＭＳ Ｐゴシック" pitchFamily="34" charset="-128"/>
              </a:rPr>
              <a:t>.</a:t>
            </a:r>
            <a:r>
              <a:rPr lang="en-US" i="1" smtClean="0">
                <a:ea typeface="ＭＳ Ｐゴシック" pitchFamily="34" charset="-128"/>
              </a:rPr>
              <a:t>dept name</a:t>
            </a:r>
            <a:r>
              <a:rPr lang="en-US" smtClean="0">
                <a:ea typeface="ＭＳ Ｐゴシック" pitchFamily="34" charset="-128"/>
              </a:rPr>
              <a:t>= </a:t>
            </a:r>
            <a:r>
              <a:rPr lang="en-US" i="1" smtClean="0">
                <a:ea typeface="ＭＳ Ｐゴシック" pitchFamily="34" charset="-128"/>
              </a:rPr>
              <a:t>department</a:t>
            </a:r>
            <a:r>
              <a:rPr lang="en-US" smtClean="0">
                <a:ea typeface="ＭＳ Ｐゴシック" pitchFamily="34" charset="-128"/>
              </a:rPr>
              <a:t>.</a:t>
            </a:r>
            <a:r>
              <a:rPr lang="en-US" i="1" smtClean="0">
                <a:ea typeface="ＭＳ Ｐゴシック" pitchFamily="34" charset="-128"/>
              </a:rPr>
              <a:t>dept name </a:t>
            </a:r>
            <a:r>
              <a:rPr lang="en-US" b="1" smtClean="0">
                <a:ea typeface="ＭＳ Ｐゴシック" pitchFamily="34" charset="-128"/>
              </a:rPr>
              <a:t>and </a:t>
            </a:r>
            <a:r>
              <a:rPr lang="en-US" i="1" smtClean="0">
                <a:ea typeface="ＭＳ Ｐゴシック" pitchFamily="34" charset="-128"/>
              </a:rPr>
              <a:t>department</a:t>
            </a:r>
            <a:r>
              <a:rPr lang="en-US" smtClean="0">
                <a:ea typeface="ＭＳ Ｐゴシック" pitchFamily="34" charset="-128"/>
              </a:rPr>
              <a:t>.</a:t>
            </a:r>
            <a:r>
              <a:rPr lang="en-US" i="1" smtClean="0">
                <a:ea typeface="ＭＳ Ｐゴシック" pitchFamily="34" charset="-128"/>
              </a:rPr>
              <a:t>budget </a:t>
            </a:r>
            <a:r>
              <a:rPr lang="en-US" smtClean="0">
                <a:ea typeface="ＭＳ Ｐゴシック" pitchFamily="34" charset="-128"/>
              </a:rPr>
              <a:t>&gt; 95000</a:t>
            </a:r>
          </a:p>
          <a:p>
            <a:r>
              <a:rPr lang="en-US" smtClean="0">
                <a:ea typeface="ＭＳ Ｐゴシック" pitchFamily="34" charset="-128"/>
              </a:rPr>
              <a:t>Application programs generally access databases through one of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Language extensions to allow embedded SQL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Application program interface (e.g., ODBC/JDBC) which allow SQL queries to be sent to a database</a:t>
            </a:r>
          </a:p>
          <a:p>
            <a:r>
              <a:rPr lang="en-US" smtClean="0">
                <a:ea typeface="ＭＳ Ｐゴシック" pitchFamily="34" charset="-128"/>
              </a:rPr>
              <a:t>Chapters 3, 4 and 5</a:t>
            </a:r>
          </a:p>
          <a:p>
            <a:pPr>
              <a:buFont typeface="Monotype Sorts" charset="2"/>
              <a:buNone/>
            </a:pPr>
            <a:endParaRPr lang="en-US" b="1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Database Management System (DBMS)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DBMS contains information about a particular enterprise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Collection of interrelated data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Set of programs to access the data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An environment that is both </a:t>
            </a:r>
            <a:r>
              <a:rPr lang="en-US" i="1" smtClean="0">
                <a:ea typeface="ＭＳ Ｐゴシック" pitchFamily="34" charset="-128"/>
              </a:rPr>
              <a:t>convenient</a:t>
            </a:r>
            <a:r>
              <a:rPr lang="en-US" smtClean="0">
                <a:ea typeface="ＭＳ Ｐゴシック" pitchFamily="34" charset="-128"/>
              </a:rPr>
              <a:t> and </a:t>
            </a:r>
            <a:r>
              <a:rPr lang="en-US" i="1" smtClean="0">
                <a:ea typeface="ＭＳ Ｐゴシック" pitchFamily="34" charset="-128"/>
              </a:rPr>
              <a:t>efficient</a:t>
            </a:r>
            <a:r>
              <a:rPr lang="en-US" smtClean="0">
                <a:ea typeface="ＭＳ Ｐゴシック" pitchFamily="34" charset="-128"/>
              </a:rPr>
              <a:t> to use</a:t>
            </a:r>
          </a:p>
          <a:p>
            <a:r>
              <a:rPr lang="en-US" smtClean="0">
                <a:ea typeface="ＭＳ Ｐゴシック" pitchFamily="34" charset="-128"/>
              </a:rPr>
              <a:t>Database Applications: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Banking: transactions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Airlines: reservations, schedules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Universities:  registration, grades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Manufacturing: production, inventory, orders, supply chain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Human resources:  employee records, salaries, tax deductions</a:t>
            </a:r>
          </a:p>
          <a:p>
            <a:r>
              <a:rPr lang="en-US" smtClean="0">
                <a:ea typeface="ＭＳ Ｐゴシック" pitchFamily="34" charset="-128"/>
              </a:rPr>
              <a:t>Databases touch all aspects of our lives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Database System Internals</a:t>
            </a:r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6388100" y="2544763"/>
            <a:ext cx="1231900" cy="2111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6527800" y="4144963"/>
            <a:ext cx="1231900" cy="2111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6477000" y="5084763"/>
            <a:ext cx="1231900" cy="2111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4037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6375" y="695325"/>
            <a:ext cx="4049713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Storage Management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Storage manager</a:t>
            </a:r>
            <a:r>
              <a:rPr lang="en-US" smtClean="0">
                <a:ea typeface="ＭＳ Ｐゴシック" pitchFamily="34" charset="-128"/>
              </a:rPr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smtClean="0">
                <a:ea typeface="ＭＳ Ｐゴシック" pitchFamily="34" charset="-128"/>
              </a:rPr>
              <a:t>The storage manager is responsible to the following tasks: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Interaction with the file manager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Efficient storing, retrieving and updating of data</a:t>
            </a:r>
          </a:p>
          <a:p>
            <a:r>
              <a:rPr lang="en-US" smtClean="0">
                <a:ea typeface="ＭＳ Ｐゴシック" pitchFamily="34" charset="-128"/>
              </a:rPr>
              <a:t>Issues: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Storage access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File organization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Indexing and hashing</a:t>
            </a:r>
          </a:p>
          <a:p>
            <a:pPr lvl="1">
              <a:buFont typeface="Monotype Sorts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4525" y="117475"/>
            <a:ext cx="6931025" cy="609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Query Processing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157288"/>
            <a:ext cx="6545262" cy="1379537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2.	Optimization</a:t>
            </a: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3.	Evaluation</a:t>
            </a:r>
          </a:p>
        </p:txBody>
      </p:sp>
      <p:pic>
        <p:nvPicPr>
          <p:cNvPr id="4813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5263" y="2390775"/>
            <a:ext cx="6773862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2400" y="139700"/>
            <a:ext cx="6611938" cy="582613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Query Processing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935912" cy="52387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Alternative ways of evaluating a given query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Equivalent expressions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Different algorithms for each operation</a:t>
            </a:r>
          </a:p>
          <a:p>
            <a:r>
              <a:rPr lang="en-US" smtClean="0">
                <a:ea typeface="ＭＳ Ｐゴシック" pitchFamily="34" charset="-128"/>
              </a:rPr>
              <a:t>Cost difference between a good and a bad way of evaluating a query can be enormous</a:t>
            </a:r>
          </a:p>
          <a:p>
            <a:r>
              <a:rPr lang="en-US" smtClean="0">
                <a:ea typeface="ＭＳ Ｐゴシック" pitchFamily="34" charset="-128"/>
              </a:rPr>
              <a:t>Need to estimate the cost of operations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Depends critically on statistical information about relations which the database must maintain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Need to estimate statistics for intermediate results to compute cost of complex expressions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Transaction Management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661275" cy="490378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What if the system fails?</a:t>
            </a:r>
          </a:p>
          <a:p>
            <a:r>
              <a:rPr lang="en-US" smtClean="0">
                <a:ea typeface="ＭＳ Ｐゴシック" pitchFamily="34" charset="-128"/>
              </a:rPr>
              <a:t>What if more than one user is concurrently updating the same data?</a:t>
            </a:r>
          </a:p>
          <a:p>
            <a:r>
              <a:rPr lang="en-US" smtClean="0">
                <a:ea typeface="ＭＳ Ｐゴシック" pitchFamily="34" charset="-128"/>
              </a:rPr>
              <a:t>A </a:t>
            </a:r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transaction</a:t>
            </a:r>
            <a:r>
              <a:rPr lang="en-US" smtClean="0">
                <a:ea typeface="ＭＳ Ｐゴシック" pitchFamily="34" charset="-128"/>
              </a:rPr>
              <a:t> is a collection of operations that performs a single logical function in a database application</a:t>
            </a:r>
          </a:p>
          <a:p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Transaction-management component</a:t>
            </a:r>
            <a:r>
              <a:rPr lang="en-US" smtClean="0">
                <a:ea typeface="ＭＳ Ｐゴシック" pitchFamily="34" charset="-128"/>
              </a:rPr>
              <a:t> ensures that the database remains in a consistent (correct) state despite system failures (e.g., power failures and operating system crashes) and transaction failures.</a:t>
            </a:r>
          </a:p>
          <a:p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Concurrency-control manager</a:t>
            </a:r>
            <a:r>
              <a:rPr lang="en-US" smtClean="0">
                <a:ea typeface="ＭＳ Ｐゴシック" pitchFamily="34" charset="-128"/>
              </a:rPr>
              <a:t> controls the interaction among the concurrent transactions, to ensure the consistency of the database.</a:t>
            </a:r>
            <a:r>
              <a:rPr lang="en-US" b="1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175" y="66675"/>
            <a:ext cx="8077200" cy="609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Database Architecture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152525"/>
            <a:ext cx="7607300" cy="29908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The architecture of a database systems is greatly influenced by</a:t>
            </a: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 the underlying computer system on which the database is running:</a:t>
            </a:r>
          </a:p>
          <a:p>
            <a:r>
              <a:rPr lang="en-US" smtClean="0">
                <a:ea typeface="ＭＳ Ｐゴシック" pitchFamily="34" charset="-128"/>
              </a:rPr>
              <a:t>Centralized</a:t>
            </a:r>
          </a:p>
          <a:p>
            <a:r>
              <a:rPr lang="en-US" smtClean="0">
                <a:ea typeface="ＭＳ Ｐゴシック" pitchFamily="34" charset="-128"/>
              </a:rPr>
              <a:t>Client-server</a:t>
            </a:r>
          </a:p>
          <a:p>
            <a:r>
              <a:rPr lang="en-US" smtClean="0">
                <a:ea typeface="ＭＳ Ｐゴシック" pitchFamily="34" charset="-128"/>
              </a:rPr>
              <a:t>Parallel (multi-processor)</a:t>
            </a:r>
          </a:p>
          <a:p>
            <a:r>
              <a:rPr lang="en-US" smtClean="0">
                <a:ea typeface="ＭＳ Ｐゴシック" pitchFamily="34" charset="-128"/>
              </a:rPr>
              <a:t>Distributed</a:t>
            </a:r>
            <a:r>
              <a:rPr lang="en-US" smtClean="0">
                <a:ea typeface="ＭＳ Ｐゴシック" pitchFamily="34" charset="-128"/>
                <a:sym typeface="Symbol" pitchFamily="18" charset="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Database Users and Administrators</a:t>
            </a:r>
          </a:p>
        </p:txBody>
      </p:sp>
      <p:sp>
        <p:nvSpPr>
          <p:cNvPr id="56322" name="Text Box 7"/>
          <p:cNvSpPr txBox="1">
            <a:spLocks noChangeArrowheads="1"/>
          </p:cNvSpPr>
          <p:nvPr/>
        </p:nvSpPr>
        <p:spPr bwMode="auto">
          <a:xfrm>
            <a:off x="3729038" y="4510088"/>
            <a:ext cx="171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</a:rPr>
              <a:t>Database</a:t>
            </a:r>
          </a:p>
        </p:txBody>
      </p:sp>
      <p:pic>
        <p:nvPicPr>
          <p:cNvPr id="56323" name="Picture 9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6888" y="1693863"/>
            <a:ext cx="5916612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History of Database Systems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1950s and early 1960s: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Data processing using magnetic tapes for storage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Tapes provided only sequential access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Punched cards for input</a:t>
            </a:r>
          </a:p>
          <a:p>
            <a:r>
              <a:rPr lang="en-US" smtClean="0">
                <a:ea typeface="ＭＳ Ｐゴシック" pitchFamily="34" charset="-128"/>
              </a:rPr>
              <a:t>Late 1960s and 1970s: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Hard disks allowed direct access to data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Network and hierarchical data models in widespread use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Ted Codd defines the relational data model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Would win the ACM Turing Award for this work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IBM Research begins System R prototype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UC Berkeley begins Ingres prototype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History (cont.)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224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1980s: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Parallel and distributed database systems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1990s: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Emergence of Web commerce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Early 2000s: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XML and XQuery standards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Automated database administration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Later 2000s: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Giant data storage systems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Google BigTable, Yahoo PNuts, Amazon,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University Database Example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program examples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Add new students, instructors, and courses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Register students for courses, and generate class rosters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Assign grades to students, compute grade point averages (GPA) and generate transcripts</a:t>
            </a:r>
          </a:p>
          <a:p>
            <a:r>
              <a:rPr lang="en-US" smtClean="0">
                <a:ea typeface="ＭＳ Ｐゴシック" pitchFamily="34" charset="-128"/>
              </a:rPr>
              <a:t>In the early days, database applications were built directly on top of file systems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Sample Relational Database</a:t>
            </a:r>
          </a:p>
        </p:txBody>
      </p:sp>
      <p:pic>
        <p:nvPicPr>
          <p:cNvPr id="11266" name="Picture 3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4950" y="1408113"/>
            <a:ext cx="4170363" cy="49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580312" cy="546893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Drawbacks of using file systems to store data: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Data redundancy and inconsistency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Multiple file formats, duplication of information in different files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Difficulty in accessing data 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Need to write a new program to carry out each new task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Data isolation — multiple files and formats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Integrity problems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Integrity constraints  (e.g., account balance &gt; 0) become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buried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in program code rather than being stated explicitly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Hard to add new constraints or change existing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76200"/>
            <a:ext cx="8077200" cy="609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8080375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Drawbacks of using file systems (cont.)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Atomicity of updates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Failures may leave database in an inconsistent state with partial updates carried out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Example: Transfer of funds from one account to another should either complete or not happen at all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Concurrent access by multiple users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Concurrent access needed for performance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Uncontrolled concurrent accesses can lead to inconsistencies</a:t>
            </a:r>
          </a:p>
          <a:p>
            <a:pPr lvl="3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Example: Two people reading a balance (say 100) and updating it by withdrawing money (say 50 each) at the same time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Security problems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Hard to provide user access to some, but not all, data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Database systems offer solutions to all the above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848600" cy="4876800"/>
          </a:xfrm>
        </p:spPr>
        <p:txBody>
          <a:bodyPr/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Physical level:</a:t>
            </a:r>
            <a:r>
              <a:rPr lang="en-US" smtClean="0">
                <a:ea typeface="ＭＳ Ｐゴシック" pitchFamily="34" charset="-128"/>
              </a:rPr>
              <a:t> describes how a record (e.g., customer)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Logical level:</a:t>
            </a:r>
            <a:r>
              <a:rPr lang="en-US" smtClean="0">
                <a:ea typeface="ＭＳ Ｐゴシック" pitchFamily="34" charset="-128"/>
              </a:rPr>
              <a:t> describes data stored in database, and the relationships among the data.</a:t>
            </a:r>
          </a:p>
          <a:p>
            <a:pPr lvl="1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b="1" smtClean="0">
                <a:ea typeface="ＭＳ Ｐゴシック" pitchFamily="34" charset="-128"/>
              </a:rPr>
              <a:t>	type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i="1" smtClean="0">
                <a:ea typeface="ＭＳ Ｐゴシック" pitchFamily="34" charset="-128"/>
              </a:rPr>
              <a:t>instructor</a:t>
            </a:r>
            <a:r>
              <a:rPr lang="en-US" smtClean="0">
                <a:ea typeface="ＭＳ Ｐゴシック" pitchFamily="34" charset="-128"/>
              </a:rPr>
              <a:t> = </a:t>
            </a:r>
            <a:r>
              <a:rPr lang="en-US" b="1" smtClean="0">
                <a:ea typeface="ＭＳ Ｐゴシック" pitchFamily="34" charset="-128"/>
              </a:rPr>
              <a:t>record</a:t>
            </a:r>
            <a:endParaRPr lang="en-US" smtClean="0">
              <a:ea typeface="ＭＳ Ｐゴシック" pitchFamily="34" charset="-128"/>
            </a:endParaRPr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smtClean="0">
                <a:ea typeface="ＭＳ Ｐゴシック" pitchFamily="34" charset="-128"/>
              </a:rPr>
              <a:t>		</a:t>
            </a:r>
            <a:r>
              <a:rPr lang="en-US" i="1" smtClean="0">
                <a:ea typeface="ＭＳ Ｐゴシック" pitchFamily="34" charset="-128"/>
              </a:rPr>
              <a:t>ID</a:t>
            </a:r>
            <a:r>
              <a:rPr lang="en-US" smtClean="0">
                <a:ea typeface="ＭＳ Ｐゴシック" pitchFamily="34" charset="-128"/>
              </a:rPr>
              <a:t> : string; 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	</a:t>
            </a:r>
            <a:r>
              <a:rPr lang="en-US" i="1" smtClean="0">
                <a:ea typeface="ＭＳ Ｐゴシック" pitchFamily="34" charset="-128"/>
              </a:rPr>
              <a:t>name</a:t>
            </a:r>
            <a:r>
              <a:rPr lang="en-US" smtClean="0">
                <a:ea typeface="ＭＳ Ｐゴシック" pitchFamily="34" charset="-128"/>
              </a:rPr>
              <a:t> : string;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	</a:t>
            </a:r>
            <a:r>
              <a:rPr lang="en-US" i="1" smtClean="0">
                <a:ea typeface="ＭＳ Ｐゴシック" pitchFamily="34" charset="-128"/>
              </a:rPr>
              <a:t>dept_name</a:t>
            </a:r>
            <a:r>
              <a:rPr lang="en-US" smtClean="0">
                <a:ea typeface="ＭＳ Ｐゴシック" pitchFamily="34" charset="-128"/>
              </a:rPr>
              <a:t> : string;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	</a:t>
            </a:r>
            <a:r>
              <a:rPr lang="en-US" i="1" smtClean="0">
                <a:ea typeface="ＭＳ Ｐゴシック" pitchFamily="34" charset="-128"/>
              </a:rPr>
              <a:t>salary</a:t>
            </a:r>
            <a:r>
              <a:rPr lang="en-US" smtClean="0">
                <a:ea typeface="ＭＳ Ｐゴシック" pitchFamily="34" charset="-128"/>
              </a:rPr>
              <a:t> : integer;</a:t>
            </a: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b="1" smtClean="0">
                <a:ea typeface="ＭＳ Ｐゴシック" pitchFamily="34" charset="-128"/>
              </a:rPr>
              <a:t>end</a:t>
            </a:r>
            <a:r>
              <a:rPr lang="en-US" smtClean="0">
                <a:ea typeface="ＭＳ Ｐゴシック" pitchFamily="34" charset="-128"/>
              </a:rPr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View level:</a:t>
            </a:r>
            <a:r>
              <a:rPr lang="en-US" smtClean="0">
                <a:ea typeface="ＭＳ Ｐゴシック" pitchFamily="34" charset="-128"/>
              </a:rPr>
              <a:t> application programs hide details of data types.  Views can also hide information (such as an employee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salary) for security purposes. 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777875" y="1176338"/>
            <a:ext cx="4524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8" y="1795463"/>
            <a:ext cx="7402512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8108950" cy="4876800"/>
          </a:xfrm>
        </p:spPr>
        <p:txBody>
          <a:bodyPr/>
          <a:lstStyle/>
          <a:p>
            <a:r>
              <a:rPr lang="en-US" sz="1600" smtClean="0">
                <a:ea typeface="ＭＳ Ｐゴシック" pitchFamily="34" charset="-128"/>
              </a:rPr>
              <a:t>Similar to types and variables in programming languages</a:t>
            </a:r>
          </a:p>
          <a:p>
            <a:r>
              <a:rPr lang="en-US" sz="16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Schema</a:t>
            </a:r>
            <a:r>
              <a:rPr lang="en-US" sz="1600" smtClean="0">
                <a:solidFill>
                  <a:srgbClr val="000099"/>
                </a:solidFill>
                <a:ea typeface="ＭＳ Ｐゴシック" pitchFamily="34" charset="-128"/>
              </a:rPr>
              <a:t> </a:t>
            </a:r>
            <a:r>
              <a:rPr lang="en-US" sz="1600" smtClean="0">
                <a:ea typeface="ＭＳ Ｐゴシック" pitchFamily="34" charset="-128"/>
              </a:rPr>
              <a:t>– the logical structure of the database </a:t>
            </a:r>
          </a:p>
          <a:p>
            <a:pPr lvl="1"/>
            <a:r>
              <a:rPr lang="en-US" sz="1600" smtClean="0">
                <a:ea typeface="ＭＳ Ｐゴシック" pitchFamily="34" charset="-128"/>
              </a:rPr>
              <a:t>Example: The database consists of information about a set of customers and accounts and the relationship between them</a:t>
            </a:r>
          </a:p>
          <a:p>
            <a:pPr lvl="1"/>
            <a:r>
              <a:rPr lang="en-US" sz="1600" smtClean="0">
                <a:ea typeface="ＭＳ Ｐゴシック" pitchFamily="34" charset="-128"/>
              </a:rPr>
              <a:t>Analogous to type information of a variable in a program</a:t>
            </a:r>
          </a:p>
          <a:p>
            <a:pPr lvl="1"/>
            <a:r>
              <a:rPr lang="en-US" sz="1600" b="1" smtClean="0">
                <a:ea typeface="ＭＳ Ｐゴシック" pitchFamily="34" charset="-128"/>
              </a:rPr>
              <a:t>Physical schema</a:t>
            </a:r>
            <a:r>
              <a:rPr lang="en-US" sz="1600" smtClean="0">
                <a:ea typeface="ＭＳ Ｐゴシック" pitchFamily="34" charset="-128"/>
              </a:rPr>
              <a:t>: database design at the physical level</a:t>
            </a:r>
          </a:p>
          <a:p>
            <a:pPr lvl="1"/>
            <a:r>
              <a:rPr lang="en-US" sz="1600" b="1" smtClean="0">
                <a:ea typeface="ＭＳ Ｐゴシック" pitchFamily="34" charset="-128"/>
              </a:rPr>
              <a:t>Logical schema</a:t>
            </a:r>
            <a:r>
              <a:rPr lang="en-US" sz="1600" smtClean="0">
                <a:ea typeface="ＭＳ Ｐゴシック" pitchFamily="34" charset="-128"/>
              </a:rPr>
              <a:t>: database design at the logical level</a:t>
            </a:r>
          </a:p>
          <a:p>
            <a:r>
              <a:rPr lang="en-US" sz="1600" b="1" smtClean="0">
                <a:solidFill>
                  <a:srgbClr val="000099"/>
                </a:solidFill>
                <a:ea typeface="ＭＳ Ｐゴシック" pitchFamily="34" charset="-128"/>
              </a:rPr>
              <a:t>Instance</a:t>
            </a:r>
            <a:r>
              <a:rPr lang="en-US" sz="1600" smtClean="0">
                <a:ea typeface="ＭＳ Ｐゴシック" pitchFamily="34" charset="-128"/>
              </a:rPr>
              <a:t> – the actual content of the database at a particular point in time </a:t>
            </a:r>
          </a:p>
          <a:p>
            <a:pPr lvl="1"/>
            <a:r>
              <a:rPr lang="en-US" sz="1600" smtClean="0">
                <a:ea typeface="ＭＳ Ｐゴシック" pitchFamily="34" charset="-128"/>
              </a:rPr>
              <a:t>Analogous to the value of a variable</a:t>
            </a:r>
          </a:p>
          <a:p>
            <a:r>
              <a:rPr lang="en-US" sz="1600" b="1" smtClean="0">
                <a:solidFill>
                  <a:srgbClr val="000099"/>
                </a:solidFill>
                <a:ea typeface="ＭＳ Ｐゴシック" pitchFamily="34" charset="-128"/>
              </a:rPr>
              <a:t>Physical Data Independence</a:t>
            </a:r>
            <a:r>
              <a:rPr lang="en-US" sz="1600" smtClean="0">
                <a:ea typeface="ＭＳ Ｐゴシック" pitchFamily="34" charset="-128"/>
              </a:rPr>
              <a:t> – the ability to modify the physical schema without changing the logical schema</a:t>
            </a:r>
          </a:p>
          <a:p>
            <a:pPr lvl="1"/>
            <a:r>
              <a:rPr lang="en-US" sz="1600" smtClean="0">
                <a:ea typeface="ＭＳ Ｐゴシック" pitchFamily="34" charset="-128"/>
              </a:rPr>
              <a:t>Applications depend on the logical schema</a:t>
            </a:r>
          </a:p>
          <a:p>
            <a:pPr lvl="1"/>
            <a:r>
              <a:rPr lang="en-US" sz="1600" smtClean="0">
                <a:ea typeface="ＭＳ Ｐゴシック" pitchFamily="34" charset="-128"/>
              </a:rPr>
              <a:t>In general, the interfaces between the various levels and components should be well defined so that changes in some parts do not seriously influence others.</a:t>
            </a:r>
          </a:p>
          <a:p>
            <a:endParaRPr lang="en-US" sz="160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6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6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-128"/>
          </a:defRPr>
        </a:defPPr>
      </a:lstStyle>
    </a:lnDef>
  </a:objectDefaults>
  <a:extraClrSchemeLst>
    <a:extraClrScheme>
      <a:clrScheme name="DB6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6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19530</TotalTime>
  <Words>1368</Words>
  <Application>Microsoft Office PowerPoint</Application>
  <PresentationFormat>On-screen Show (4:3)</PresentationFormat>
  <Paragraphs>233</Paragraphs>
  <Slides>28</Slides>
  <Notes>28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DB6</vt:lpstr>
      <vt:lpstr>Clip</vt:lpstr>
      <vt:lpstr>Chapter 1:  Introduction</vt:lpstr>
      <vt:lpstr>Database Management System (DBMS)</vt:lpstr>
      <vt:lpstr>University Database Example</vt:lpstr>
      <vt:lpstr>A Sample Relational Database</vt:lpstr>
      <vt:lpstr>Purpose of Database Systems</vt:lpstr>
      <vt:lpstr>Purpose of Database Systems (Cont.)</vt:lpstr>
      <vt:lpstr>Levels of Abstraction</vt:lpstr>
      <vt:lpstr>View of Data</vt:lpstr>
      <vt:lpstr>Instances and Schemas</vt:lpstr>
      <vt:lpstr>Data Models</vt:lpstr>
      <vt:lpstr>Database Design</vt:lpstr>
      <vt:lpstr>Design Approaches</vt:lpstr>
      <vt:lpstr>Relational Model</vt:lpstr>
      <vt:lpstr>A Sample Relational Database</vt:lpstr>
      <vt:lpstr>Database Design?</vt:lpstr>
      <vt:lpstr>The Entity-Relationship Model</vt:lpstr>
      <vt:lpstr>Data Manipulation Language (DML)</vt:lpstr>
      <vt:lpstr>Data Definition Language (DDL)</vt:lpstr>
      <vt:lpstr>SQL</vt:lpstr>
      <vt:lpstr>Database System Internals</vt:lpstr>
      <vt:lpstr>Storage Management</vt:lpstr>
      <vt:lpstr>Query Processing</vt:lpstr>
      <vt:lpstr>Query Processing (Cont.)</vt:lpstr>
      <vt:lpstr>Transaction Management </vt:lpstr>
      <vt:lpstr>Database Architecture</vt:lpstr>
      <vt:lpstr>Database Users and Administrators</vt:lpstr>
      <vt:lpstr>History of Database Systems</vt:lpstr>
      <vt:lpstr>History (cont.)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Rata</cp:lastModifiedBy>
  <cp:revision>175</cp:revision>
  <cp:lastPrinted>2005-01-10T21:51:57Z</cp:lastPrinted>
  <dcterms:created xsi:type="dcterms:W3CDTF">2009-12-21T15:39:56Z</dcterms:created>
  <dcterms:modified xsi:type="dcterms:W3CDTF">2017-01-23T19:32:09Z</dcterms:modified>
</cp:coreProperties>
</file>